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8"/>
  </p:notesMasterIdLst>
  <p:sldIdLst>
    <p:sldId id="256" r:id="rId3"/>
    <p:sldId id="257"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12192000" cy="6858000"/>
  <p:notesSz cx="6951663" cy="10082213"/>
  <p:embeddedFontLst>
    <p:embeddedFont>
      <p:font typeface="Century Gothic" panose="020B0502020202020204" pitchFamily="34" charset="0"/>
      <p:regular r:id="rId19"/>
      <p:bold r:id="rId20"/>
      <p:italic r:id="rId21"/>
      <p:boldItalic r:id="rId22"/>
    </p:embeddedFont>
    <p:embeddedFont>
      <p:font typeface="Segoe UI" panose="020B0502040204020203"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7"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font" Target="fonts/font3.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2405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3074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7840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6471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2419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0423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06001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9709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89716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6867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9668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0942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8447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sei.org/wp-content/uploads/2019/08/connections-between-the-paris-agreement-and-the-2030-agenda.pdf"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2030 Agenda through a climate lens – main findings for how climate action complements the SDGs &amp; Discussion on NDCs &amp; climate action plan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5F2B25CC-A20F-B6DB-D4F5-2C78FBEAE5F9}"/>
              </a:ext>
            </a:extLst>
          </p:cNvPr>
          <p:cNvPicPr>
            <a:picLocks noChangeAspect="1"/>
          </p:cNvPicPr>
          <p:nvPr/>
        </p:nvPicPr>
        <p:blipFill>
          <a:blip r:embed="rId3"/>
          <a:stretch>
            <a:fillRect/>
          </a:stretch>
        </p:blipFill>
        <p:spPr>
          <a:xfrm>
            <a:off x="2405765" y="1777672"/>
            <a:ext cx="6314901" cy="3774857"/>
          </a:xfrm>
          <a:prstGeom prst="rect">
            <a:avLst/>
          </a:prstGeom>
        </p:spPr>
      </p:pic>
    </p:spTree>
    <p:extLst>
      <p:ext uri="{BB962C8B-B14F-4D97-AF65-F5344CB8AC3E}">
        <p14:creationId xmlns:p14="http://schemas.microsoft.com/office/powerpoint/2010/main" val="1693679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2030 Agenda through a climate lens – main findings for how climate action complements the SDGs &amp; Discussion on NDCs &amp; climate action plan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C813B6A8-1AA1-8C53-1777-DECEED4B8BC1}"/>
              </a:ext>
            </a:extLst>
          </p:cNvPr>
          <p:cNvPicPr>
            <a:picLocks noChangeAspect="1"/>
          </p:cNvPicPr>
          <p:nvPr/>
        </p:nvPicPr>
        <p:blipFill>
          <a:blip r:embed="rId3"/>
          <a:stretch>
            <a:fillRect/>
          </a:stretch>
        </p:blipFill>
        <p:spPr>
          <a:xfrm>
            <a:off x="2195747" y="1720246"/>
            <a:ext cx="6423320" cy="3889709"/>
          </a:xfrm>
          <a:prstGeom prst="rect">
            <a:avLst/>
          </a:prstGeom>
        </p:spPr>
      </p:pic>
    </p:spTree>
    <p:extLst>
      <p:ext uri="{BB962C8B-B14F-4D97-AF65-F5344CB8AC3E}">
        <p14:creationId xmlns:p14="http://schemas.microsoft.com/office/powerpoint/2010/main" val="949313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2030 Agenda through a climate lens – main findings for how climate action complements the SDGs &amp; Discussion on NDCs &amp; climate action plan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8FABFAA9-9C25-69ED-4A45-15A1BFE84653}"/>
              </a:ext>
            </a:extLst>
          </p:cNvPr>
          <p:cNvPicPr>
            <a:picLocks noChangeAspect="1"/>
          </p:cNvPicPr>
          <p:nvPr/>
        </p:nvPicPr>
        <p:blipFill>
          <a:blip r:embed="rId3"/>
          <a:stretch>
            <a:fillRect/>
          </a:stretch>
        </p:blipFill>
        <p:spPr>
          <a:xfrm>
            <a:off x="2221039" y="1735295"/>
            <a:ext cx="7032168" cy="3859612"/>
          </a:xfrm>
          <a:prstGeom prst="rect">
            <a:avLst/>
          </a:prstGeom>
        </p:spPr>
      </p:pic>
    </p:spTree>
    <p:extLst>
      <p:ext uri="{BB962C8B-B14F-4D97-AF65-F5344CB8AC3E}">
        <p14:creationId xmlns:p14="http://schemas.microsoft.com/office/powerpoint/2010/main" val="836306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2030 Agenda through a climate lens – main findings for how climate action complements the SDGs &amp; Discussion on NDCs &amp; climate action plan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C9CFD591-95B6-9EC0-A1DB-8A978AA3115A}"/>
              </a:ext>
            </a:extLst>
          </p:cNvPr>
          <p:cNvPicPr>
            <a:picLocks noChangeAspect="1"/>
          </p:cNvPicPr>
          <p:nvPr/>
        </p:nvPicPr>
        <p:blipFill>
          <a:blip r:embed="rId3"/>
          <a:stretch>
            <a:fillRect/>
          </a:stretch>
        </p:blipFill>
        <p:spPr>
          <a:xfrm>
            <a:off x="2918187" y="1770704"/>
            <a:ext cx="5362213" cy="3788793"/>
          </a:xfrm>
          <a:prstGeom prst="rect">
            <a:avLst/>
          </a:prstGeom>
        </p:spPr>
      </p:pic>
    </p:spTree>
    <p:extLst>
      <p:ext uri="{BB962C8B-B14F-4D97-AF65-F5344CB8AC3E}">
        <p14:creationId xmlns:p14="http://schemas.microsoft.com/office/powerpoint/2010/main" val="2595094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2030 Agenda through a climate lens – main findings for how climate action complements the SDGs &amp; Discussion on NDCs &amp; climate action plan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2AC0DBC5-9D86-A9F3-964B-11D3C3D2CF9E}"/>
              </a:ext>
            </a:extLst>
          </p:cNvPr>
          <p:cNvPicPr>
            <a:picLocks noChangeAspect="1"/>
          </p:cNvPicPr>
          <p:nvPr/>
        </p:nvPicPr>
        <p:blipFill>
          <a:blip r:embed="rId3"/>
          <a:stretch>
            <a:fillRect/>
          </a:stretch>
        </p:blipFill>
        <p:spPr>
          <a:xfrm>
            <a:off x="2764469" y="1822322"/>
            <a:ext cx="5945308" cy="3685558"/>
          </a:xfrm>
          <a:prstGeom prst="rect">
            <a:avLst/>
          </a:prstGeom>
        </p:spPr>
      </p:pic>
    </p:spTree>
    <p:extLst>
      <p:ext uri="{BB962C8B-B14F-4D97-AF65-F5344CB8AC3E}">
        <p14:creationId xmlns:p14="http://schemas.microsoft.com/office/powerpoint/2010/main" val="2042053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Further Reading </a:t>
            </a:r>
            <a:endPar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a:latin typeface="Segoe UI" panose="020B0502040204020203" pitchFamily="34" charset="0"/>
                <a:ea typeface="Quattrocento Sans"/>
                <a:cs typeface="Segoe UI" panose="020B0502040204020203" pitchFamily="34" charset="0"/>
                <a:sym typeface="Quattrocento Sans"/>
              </a:rPr>
              <a:t>Connections between the Paris Agreement and the 2030 Agenda The case for policy coherence by Stockholm Environment Institute </a:t>
            </a:r>
            <a:r>
              <a:rPr lang="en-US" sz="1600">
                <a:latin typeface="Segoe UI" panose="020B0502040204020203" pitchFamily="34" charset="0"/>
                <a:ea typeface="Quattrocento Sans"/>
                <a:cs typeface="Segoe UI" panose="020B0502040204020203" pitchFamily="34" charset="0"/>
                <a:sym typeface="Quattrocento Sans"/>
                <a:hlinkClick r:id="rId3"/>
              </a:rPr>
              <a:t>https://www.sei.org/wp-content/uploads/2019/08/connections-between-the-paris-agreement-and-the-2030-agenda.pdf</a:t>
            </a:r>
            <a:r>
              <a:rPr lang="en-US" sz="1600">
                <a:latin typeface="Segoe UI" panose="020B0502040204020203" pitchFamily="34" charset="0"/>
                <a:ea typeface="Quattrocento Sans"/>
                <a:cs typeface="Segoe UI" panose="020B0502040204020203" pitchFamily="34" charset="0"/>
                <a:sym typeface="Quattrocento Sans"/>
              </a:rPr>
              <a:t> </a:t>
            </a:r>
            <a:endParaRPr lang="en-US"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45880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2030 Agenda through a climate lens – main findings for how climate action complements the SDGs &amp; Discussion on NDCs &amp; climate action plan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7DA0F7BA-78F8-8C0E-85BE-9C5342C20EB6}"/>
              </a:ext>
            </a:extLst>
          </p:cNvPr>
          <p:cNvPicPr>
            <a:picLocks noChangeAspect="1"/>
          </p:cNvPicPr>
          <p:nvPr/>
        </p:nvPicPr>
        <p:blipFill>
          <a:blip r:embed="rId3"/>
          <a:stretch>
            <a:fillRect/>
          </a:stretch>
        </p:blipFill>
        <p:spPr>
          <a:xfrm>
            <a:off x="1524000" y="1693312"/>
            <a:ext cx="8551333" cy="37761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2030 Agenda through a climate lens – main findings for how climate action complements the SDGs &amp; Discussion on NDCs &amp; climate action plan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The top tier: SDGs with the strongest connections to NDC activities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Affordable and clean energy (SDG 7) links access to energy and energy efficiency measures to the key climate change objective to reduce greenhouse gas emissions.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Life on land (SDG 15) reflects the role of ecosystems, forest management, and land use in climate change mitigation and adaptation.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No hunger (SDG 2) makes clear that sustainable and climate-smart agriculture is seen as a key solution in the fight to limit the average temperature increase to below 2°C</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Sustainable cities and communities (SDG 11) relates to climate activities focused on urban planning and public transport.</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216829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2030 Agenda through a climate lens – main findings for how climate action complements the SDGs &amp; Discussion on NDCs &amp; climate action plan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The top tier: SDGs with the strongest connections to NDC activities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Clean water and sanitation (SDG 6) relates to climate activities focusing on water efficiency and water ecosystem management.</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Partnerships for goals (SDG 17) highlights the importance of providing financial support, technology transfer, and capacity building for those countries that need it the most - particularly the Least Developed Countries (LDCs) and the Small-Island Developing States (SIDS).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Strongest links to NDC activities: affordable and clean energy (SDG 7)</a:t>
            </a:r>
          </a:p>
        </p:txBody>
      </p:sp>
    </p:spTree>
    <p:extLst>
      <p:ext uri="{BB962C8B-B14F-4D97-AF65-F5344CB8AC3E}">
        <p14:creationId xmlns:p14="http://schemas.microsoft.com/office/powerpoint/2010/main" val="2369638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2030 Agenda through a climate lens – main findings for how climate action complements the SDGs &amp; Discussion on NDCs &amp; climate action plan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01FA6500-2BA6-A5DA-8C27-0827B1DF8AEC}"/>
              </a:ext>
            </a:extLst>
          </p:cNvPr>
          <p:cNvPicPr>
            <a:picLocks noChangeAspect="1"/>
          </p:cNvPicPr>
          <p:nvPr/>
        </p:nvPicPr>
        <p:blipFill>
          <a:blip r:embed="rId3"/>
          <a:stretch>
            <a:fillRect/>
          </a:stretch>
        </p:blipFill>
        <p:spPr>
          <a:xfrm>
            <a:off x="2252134" y="1850047"/>
            <a:ext cx="6417733" cy="3630108"/>
          </a:xfrm>
          <a:prstGeom prst="rect">
            <a:avLst/>
          </a:prstGeom>
        </p:spPr>
      </p:pic>
    </p:spTree>
    <p:extLst>
      <p:ext uri="{BB962C8B-B14F-4D97-AF65-F5344CB8AC3E}">
        <p14:creationId xmlns:p14="http://schemas.microsoft.com/office/powerpoint/2010/main" val="2673039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2030 Agenda through a climate lens – main findings for how climate action complements the SDGs &amp; Discussion on NDCs &amp; climate action plan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61890397-C72D-B6D4-A9EC-ACBBF882DB72}"/>
              </a:ext>
            </a:extLst>
          </p:cNvPr>
          <p:cNvPicPr>
            <a:picLocks noChangeAspect="1"/>
          </p:cNvPicPr>
          <p:nvPr/>
        </p:nvPicPr>
        <p:blipFill>
          <a:blip r:embed="rId3"/>
          <a:stretch>
            <a:fillRect/>
          </a:stretch>
        </p:blipFill>
        <p:spPr>
          <a:xfrm>
            <a:off x="2082800" y="1751287"/>
            <a:ext cx="6722533" cy="3582089"/>
          </a:xfrm>
          <a:prstGeom prst="rect">
            <a:avLst/>
          </a:prstGeom>
        </p:spPr>
      </p:pic>
    </p:spTree>
    <p:extLst>
      <p:ext uri="{BB962C8B-B14F-4D97-AF65-F5344CB8AC3E}">
        <p14:creationId xmlns:p14="http://schemas.microsoft.com/office/powerpoint/2010/main" val="276859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2030 Agenda through a climate lens – main findings for how climate action complements the SDGs &amp; Discussion on NDCs &amp; climate action plan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6CF87AC7-F84E-9EAC-7287-67D471764E81}"/>
              </a:ext>
            </a:extLst>
          </p:cNvPr>
          <p:cNvPicPr>
            <a:picLocks noChangeAspect="1"/>
          </p:cNvPicPr>
          <p:nvPr/>
        </p:nvPicPr>
        <p:blipFill>
          <a:blip r:embed="rId3"/>
          <a:stretch>
            <a:fillRect/>
          </a:stretch>
        </p:blipFill>
        <p:spPr>
          <a:xfrm>
            <a:off x="2201333" y="1813058"/>
            <a:ext cx="6671734" cy="3704086"/>
          </a:xfrm>
          <a:prstGeom prst="rect">
            <a:avLst/>
          </a:prstGeom>
        </p:spPr>
      </p:pic>
    </p:spTree>
    <p:extLst>
      <p:ext uri="{BB962C8B-B14F-4D97-AF65-F5344CB8AC3E}">
        <p14:creationId xmlns:p14="http://schemas.microsoft.com/office/powerpoint/2010/main" val="25663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2030 Agenda through a climate lens – main findings for how climate action complements the SDGs &amp; Discussion on NDCs &amp; climate action plan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C2DED4BC-467D-FD2F-8539-B702744BE359}"/>
              </a:ext>
            </a:extLst>
          </p:cNvPr>
          <p:cNvPicPr>
            <a:picLocks noChangeAspect="1"/>
          </p:cNvPicPr>
          <p:nvPr/>
        </p:nvPicPr>
        <p:blipFill>
          <a:blip r:embed="rId3"/>
          <a:stretch>
            <a:fillRect/>
          </a:stretch>
        </p:blipFill>
        <p:spPr>
          <a:xfrm>
            <a:off x="1710811" y="1677021"/>
            <a:ext cx="7302138" cy="3912389"/>
          </a:xfrm>
          <a:prstGeom prst="rect">
            <a:avLst/>
          </a:prstGeom>
        </p:spPr>
      </p:pic>
    </p:spTree>
    <p:extLst>
      <p:ext uri="{BB962C8B-B14F-4D97-AF65-F5344CB8AC3E}">
        <p14:creationId xmlns:p14="http://schemas.microsoft.com/office/powerpoint/2010/main" val="777374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2030 Agenda through a climate lens – main findings for how climate action complements the SDGs &amp; Discussion on NDCs &amp; climate action plan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7E8C0B61-4BB5-692B-BD48-391AEFAE254D}"/>
              </a:ext>
            </a:extLst>
          </p:cNvPr>
          <p:cNvPicPr>
            <a:picLocks noChangeAspect="1"/>
          </p:cNvPicPr>
          <p:nvPr/>
        </p:nvPicPr>
        <p:blipFill>
          <a:blip r:embed="rId3"/>
          <a:stretch>
            <a:fillRect/>
          </a:stretch>
        </p:blipFill>
        <p:spPr>
          <a:xfrm>
            <a:off x="2426475" y="1776411"/>
            <a:ext cx="6621296" cy="3777379"/>
          </a:xfrm>
          <a:prstGeom prst="rect">
            <a:avLst/>
          </a:prstGeom>
        </p:spPr>
      </p:pic>
    </p:spTree>
    <p:extLst>
      <p:ext uri="{BB962C8B-B14F-4D97-AF65-F5344CB8AC3E}">
        <p14:creationId xmlns:p14="http://schemas.microsoft.com/office/powerpoint/2010/main" val="3944997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4405</TotalTime>
  <Words>638</Words>
  <Application>Microsoft Office PowerPoint</Application>
  <PresentationFormat>Widescreen</PresentationFormat>
  <Paragraphs>31</Paragraphs>
  <Slides>15</Slides>
  <Notes>15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9</cp:revision>
  <dcterms:created xsi:type="dcterms:W3CDTF">2020-01-02T01:56:26Z</dcterms:created>
  <dcterms:modified xsi:type="dcterms:W3CDTF">2024-06-10T06:15:35Z</dcterms:modified>
</cp:coreProperties>
</file>