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7" r:id="rId2"/>
  </p:sldMasterIdLst>
  <p:notesMasterIdLst>
    <p:notesMasterId r:id="rId18"/>
  </p:notesMasterIdLst>
  <p:sldIdLst>
    <p:sldId id="256" r:id="rId3"/>
    <p:sldId id="257"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Lst>
  <p:sldSz cx="12192000" cy="6858000"/>
  <p:notesSz cx="6951663" cy="10082213"/>
  <p:embeddedFontLst>
    <p:embeddedFont>
      <p:font typeface="Century Gothic" panose="020B0502020202020204" pitchFamily="34" charset="0"/>
      <p:regular r:id="rId19"/>
      <p:bold r:id="rId20"/>
      <p:italic r:id="rId21"/>
      <p:boldItalic r:id="rId22"/>
    </p:embeddedFont>
    <p:embeddedFont>
      <p:font typeface="Segoe UI" panose="020B0502040204020203" pitchFamily="3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7" roundtripDataSignature="AMtx7mg7M6y+/XS8+h8EtkVaUVOdauOeo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9A00ED3-4F39-45E5-B855-3537186DFB81}">
  <a:tblStyle styleId="{29A00ED3-4F39-45E5-B855-3537186DFB8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7" d="100"/>
          <a:sy n="57" d="100"/>
        </p:scale>
        <p:origin x="78" y="106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1.xml"/><Relationship Id="rId21" Type="http://schemas.openxmlformats.org/officeDocument/2006/relationships/font" Target="fonts/font3.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7.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2.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6.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5.fntdata"/><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1.fntdata"/><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4.fntdata"/><Relationship Id="rId27" Type="http://customschemas.google.com/relationships/presentationmetadata" Target="meta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58825" y="756150"/>
            <a:ext cx="4634650" cy="37808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4" name="Google Shape;134;p1: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924059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730743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878403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66471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724197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30423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06001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19709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89716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268670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396683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709429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584475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4"/>
        <p:cNvGrpSpPr/>
        <p:nvPr/>
      </p:nvGrpSpPr>
      <p:grpSpPr>
        <a:xfrm>
          <a:off x="0" y="0"/>
          <a:ext cx="0" cy="0"/>
          <a:chOff x="0" y="0"/>
          <a:chExt cx="0" cy="0"/>
        </a:xfrm>
      </p:grpSpPr>
      <p:sp>
        <p:nvSpPr>
          <p:cNvPr id="25" name="Google Shape;25;p3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7" name="Google Shape;27;p3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3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9" name="Google Shape;29;p3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3"/>
        <p:cNvGrpSpPr/>
        <p:nvPr/>
      </p:nvGrpSpPr>
      <p:grpSpPr>
        <a:xfrm>
          <a:off x="0" y="0"/>
          <a:ext cx="0" cy="0"/>
          <a:chOff x="0" y="0"/>
          <a:chExt cx="0" cy="0"/>
        </a:xfrm>
      </p:grpSpPr>
      <p:sp>
        <p:nvSpPr>
          <p:cNvPr id="34" name="Google Shape;34;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7"/>
        <p:cNvGrpSpPr/>
        <p:nvPr/>
      </p:nvGrpSpPr>
      <p:grpSpPr>
        <a:xfrm>
          <a:off x="0" y="0"/>
          <a:ext cx="0" cy="0"/>
          <a:chOff x="0" y="0"/>
          <a:chExt cx="0" cy="0"/>
        </a:xfrm>
      </p:grpSpPr>
      <p:sp>
        <p:nvSpPr>
          <p:cNvPr id="38" name="Google Shape;38;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0" name="Google Shape;40;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1" name="Google Shape;41;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1"/>
        <p:cNvGrpSpPr/>
        <p:nvPr/>
      </p:nvGrpSpPr>
      <p:grpSpPr>
        <a:xfrm>
          <a:off x="0" y="0"/>
          <a:ext cx="0" cy="0"/>
          <a:chOff x="0" y="0"/>
          <a:chExt cx="0" cy="0"/>
        </a:xfrm>
      </p:grpSpPr>
      <p:sp>
        <p:nvSpPr>
          <p:cNvPr id="52" name="Google Shape;52;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7"/>
        <p:cNvGrpSpPr/>
        <p:nvPr/>
      </p:nvGrpSpPr>
      <p:grpSpPr>
        <a:xfrm>
          <a:off x="0" y="0"/>
          <a:ext cx="0" cy="0"/>
          <a:chOff x="0" y="0"/>
          <a:chExt cx="0" cy="0"/>
        </a:xfrm>
      </p:grpSpPr>
      <p:sp>
        <p:nvSpPr>
          <p:cNvPr id="58" name="Google Shape;58;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Κενό" type="blank">
  <p:cSld name="BLANK">
    <p:spTree>
      <p:nvGrpSpPr>
        <p:cNvPr id="1" name="Shape 66"/>
        <p:cNvGrpSpPr/>
        <p:nvPr/>
      </p:nvGrpSpPr>
      <p:grpSpPr>
        <a:xfrm>
          <a:off x="0" y="0"/>
          <a:ext cx="0" cy="0"/>
          <a:chOff x="0" y="0"/>
          <a:chExt cx="0" cy="0"/>
        </a:xfrm>
      </p:grpSpPr>
      <p:sp>
        <p:nvSpPr>
          <p:cNvPr id="67" name="Google Shape;67;p48"/>
          <p:cNvSpPr txBox="1"/>
          <p:nvPr/>
        </p:nvSpPr>
        <p:spPr>
          <a:xfrm>
            <a:off x="1538742" y="6251419"/>
            <a:ext cx="3760845" cy="51422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000" b="0" i="0" u="none" strike="noStrike" cap="none">
              <a:solidFill>
                <a:srgbClr val="595959"/>
              </a:solidFill>
              <a:latin typeface="Century Gothic"/>
              <a:ea typeface="Century Gothic"/>
              <a:cs typeface="Century Gothic"/>
              <a:sym typeface="Century Gothic"/>
            </a:endParaRPr>
          </a:p>
        </p:txBody>
      </p:sp>
      <p:graphicFrame>
        <p:nvGraphicFramePr>
          <p:cNvPr id="68" name="Google Shape;68;p48"/>
          <p:cNvGraphicFramePr/>
          <p:nvPr/>
        </p:nvGraphicFramePr>
        <p:xfrm>
          <a:off x="1189871" y="6101850"/>
          <a:ext cx="4136700" cy="471869"/>
        </p:xfrm>
        <a:graphic>
          <a:graphicData uri="http://schemas.openxmlformats.org/drawingml/2006/table">
            <a:tbl>
              <a:tblPr>
                <a:noFill/>
                <a:tableStyleId>{29A00ED3-4F39-45E5-B855-3537186DFB81}</a:tableStyleId>
              </a:tblPr>
              <a:tblGrid>
                <a:gridCol w="717225">
                  <a:extLst>
                    <a:ext uri="{9D8B030D-6E8A-4147-A177-3AD203B41FA5}">
                      <a16:colId xmlns:a16="http://schemas.microsoft.com/office/drawing/2014/main" val="20000"/>
                    </a:ext>
                  </a:extLst>
                </a:gridCol>
                <a:gridCol w="3419475">
                  <a:extLst>
                    <a:ext uri="{9D8B030D-6E8A-4147-A177-3AD203B41FA5}">
                      <a16:colId xmlns:a16="http://schemas.microsoft.com/office/drawing/2014/main" val="20001"/>
                    </a:ext>
                  </a:extLst>
                </a:gridCol>
              </a:tblGrid>
              <a:tr h="114300">
                <a:tc>
                  <a:txBody>
                    <a:bodyPr/>
                    <a:lstStyle/>
                    <a:p>
                      <a:pPr marL="0" marR="0" lvl="0" indent="0" algn="l" rtl="0">
                        <a:lnSpc>
                          <a:spcPct val="107000"/>
                        </a:lnSpc>
                        <a:spcBef>
                          <a:spcPts val="0"/>
                        </a:spcBef>
                        <a:spcAft>
                          <a:spcPts val="0"/>
                        </a:spcAft>
                        <a:buNone/>
                      </a:pP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900" b="0" u="none" strike="noStrike" cap="none">
                          <a:solidFill>
                            <a:srgbClr val="003399"/>
                          </a:solidFill>
                          <a:latin typeface="Century Gothic"/>
                          <a:ea typeface="Century Gothic"/>
                          <a:cs typeface="Century Gothic"/>
                          <a:sym typeface="Century Gothic"/>
                        </a:rPr>
                        <a:t>CCP-LAW |</a:t>
                      </a:r>
                      <a:r>
                        <a:rPr lang="en-US" sz="900" b="0" u="none" strike="noStrike" cap="none">
                          <a:solidFill>
                            <a:srgbClr val="2683C6"/>
                          </a:solidFill>
                          <a:latin typeface="Century Gothic"/>
                          <a:ea typeface="Century Gothic"/>
                          <a:cs typeface="Century Gothic"/>
                          <a:sym typeface="Century Gothic"/>
                        </a:rPr>
                        <a:t>Curricula development on Climate Change Policy and Law</a:t>
                      </a:r>
                      <a:endParaRPr sz="900" b="0" u="none" strike="noStrike" cap="none">
                        <a:latin typeface="Calibri"/>
                        <a:ea typeface="Calibri"/>
                        <a:cs typeface="Calibri"/>
                        <a:sym typeface="Calibri"/>
                      </a:endParaRPr>
                    </a:p>
                    <a:p>
                      <a:pPr marL="0" marR="0" lvl="0" indent="0" algn="l" rtl="0">
                        <a:lnSpc>
                          <a:spcPct val="107000"/>
                        </a:lnSpc>
                        <a:spcBef>
                          <a:spcPts val="300"/>
                        </a:spcBef>
                        <a:spcAft>
                          <a:spcPts val="0"/>
                        </a:spcAft>
                        <a:buNone/>
                      </a:pPr>
                      <a:r>
                        <a:rPr lang="en-US" sz="900" u="none" strike="noStrike" cap="none">
                          <a:solidFill>
                            <a:srgbClr val="3B3838"/>
                          </a:solidFill>
                          <a:latin typeface="Calibri"/>
                          <a:ea typeface="Calibri"/>
                          <a:cs typeface="Calibri"/>
                          <a:sym typeface="Calibri"/>
                        </a:rPr>
                        <a:t>Project No of Reference: 618874-EPP-1-2020-1-VN-EPPKA2-CBHE-JP</a:t>
                      </a: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69" name="Google Shape;69;p48"/>
          <p:cNvPicPr preferRelativeResize="0"/>
          <p:nvPr/>
        </p:nvPicPr>
        <p:blipFill rotWithShape="1">
          <a:blip r:embed="rId2">
            <a:alphaModFix/>
          </a:blip>
          <a:srcRect/>
          <a:stretch/>
        </p:blipFill>
        <p:spPr>
          <a:xfrm>
            <a:off x="1189871" y="6000290"/>
            <a:ext cx="697742" cy="674990"/>
          </a:xfrm>
          <a:prstGeom prst="rect">
            <a:avLst/>
          </a:prstGeom>
          <a:noFill/>
          <a:ln>
            <a:noFill/>
          </a:ln>
        </p:spPr>
      </p:pic>
      <p:pic>
        <p:nvPicPr>
          <p:cNvPr id="70" name="Google Shape;70;p48"/>
          <p:cNvPicPr preferRelativeResize="0"/>
          <p:nvPr/>
        </p:nvPicPr>
        <p:blipFill rotWithShape="1">
          <a:blip r:embed="rId3">
            <a:alphaModFix/>
          </a:blip>
          <a:srcRect/>
          <a:stretch/>
        </p:blipFill>
        <p:spPr>
          <a:xfrm>
            <a:off x="9126747" y="6078678"/>
            <a:ext cx="1526511" cy="42985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5" r:id="rId5"/>
    <p:sldLayoutId id="2147483656"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
        <p:cNvGrpSpPr/>
        <p:nvPr/>
      </p:nvGrpSpPr>
      <p:grpSpPr>
        <a:xfrm>
          <a:off x="0" y="0"/>
          <a:ext cx="0" cy="0"/>
          <a:chOff x="0" y="0"/>
          <a:chExt cx="0" cy="0"/>
        </a:xfrm>
      </p:grpSpPr>
      <p:sp>
        <p:nvSpPr>
          <p:cNvPr id="64" name="Google Shape;64;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5" name="Google Shape;65;p4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www.sei.org/wp-content/uploads/2019/08/connections-between-the-paris-agreement-and-the-2030-agenda.pdf"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
          <p:cNvSpPr/>
          <p:nvPr/>
        </p:nvSpPr>
        <p:spPr>
          <a:xfrm>
            <a:off x="0" y="0"/>
            <a:ext cx="12192000" cy="325120"/>
          </a:xfrm>
          <a:prstGeom prst="rect">
            <a:avLst/>
          </a:prstGeom>
          <a:solidFill>
            <a:srgbClr val="0033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137" name="Google Shape;137;p1"/>
          <p:cNvPicPr preferRelativeResize="0"/>
          <p:nvPr/>
        </p:nvPicPr>
        <p:blipFill rotWithShape="1">
          <a:blip r:embed="rId3">
            <a:alphaModFix/>
          </a:blip>
          <a:srcRect/>
          <a:stretch/>
        </p:blipFill>
        <p:spPr>
          <a:xfrm>
            <a:off x="0" y="451804"/>
            <a:ext cx="3495675" cy="951865"/>
          </a:xfrm>
          <a:prstGeom prst="rect">
            <a:avLst/>
          </a:prstGeom>
          <a:noFill/>
          <a:ln>
            <a:noFill/>
          </a:ln>
        </p:spPr>
      </p:pic>
      <p:sp>
        <p:nvSpPr>
          <p:cNvPr id="138" name="Google Shape;138;p1"/>
          <p:cNvSpPr txBox="1"/>
          <p:nvPr/>
        </p:nvSpPr>
        <p:spPr>
          <a:xfrm>
            <a:off x="186689" y="1516385"/>
            <a:ext cx="11150343" cy="1585650"/>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US" sz="2700" b="1" i="0" u="none" strike="noStrike" cap="none" dirty="0">
                <a:solidFill>
                  <a:srgbClr val="003399"/>
                </a:solidFill>
                <a:latin typeface="Century Gothic"/>
                <a:ea typeface="Century Gothic"/>
                <a:cs typeface="Century Gothic"/>
                <a:sym typeface="Century Gothic"/>
              </a:rPr>
              <a:t>CCP-LAW</a:t>
            </a:r>
            <a:endParaRPr sz="2700" b="0" i="0" u="none" strike="noStrike" cap="none" dirty="0">
              <a:solidFill>
                <a:srgbClr val="000000"/>
              </a:solidFill>
              <a:latin typeface="Century Gothic"/>
              <a:ea typeface="Century Gothic"/>
              <a:cs typeface="Century Gothic"/>
              <a:sym typeface="Century Gothic"/>
            </a:endParaRPr>
          </a:p>
          <a:p>
            <a:pPr marL="0" marR="0" lvl="0" indent="0" algn="ctr" rtl="0">
              <a:lnSpc>
                <a:spcPct val="107000"/>
              </a:lnSpc>
              <a:spcBef>
                <a:spcPts val="800"/>
              </a:spcBef>
              <a:spcAft>
                <a:spcPts val="0"/>
              </a:spcAft>
              <a:buNone/>
            </a:pPr>
            <a:r>
              <a:rPr lang="en-US" sz="2700" b="1" i="0" u="none" strike="noStrike" cap="none" dirty="0">
                <a:solidFill>
                  <a:srgbClr val="2683C6"/>
                </a:solidFill>
                <a:latin typeface="Century Gothic"/>
                <a:ea typeface="Century Gothic"/>
                <a:cs typeface="Century Gothic"/>
                <a:sym typeface="Century Gothic"/>
              </a:rPr>
              <a:t>Curricula development on Climate Change Policy and Law</a:t>
            </a:r>
            <a:endParaRPr sz="2700" b="0" i="0" u="none" strike="noStrike" cap="none" dirty="0">
              <a:solidFill>
                <a:srgbClr val="000000"/>
              </a:solidFill>
              <a:latin typeface="Century Gothic"/>
              <a:ea typeface="Century Gothic"/>
              <a:cs typeface="Century Gothic"/>
              <a:sym typeface="Century Gothic"/>
            </a:endParaRPr>
          </a:p>
          <a:p>
            <a:pPr marL="0" marR="0" lvl="0" indent="0" algn="l" rtl="0">
              <a:lnSpc>
                <a:spcPct val="107000"/>
              </a:lnSpc>
              <a:spcBef>
                <a:spcPts val="800"/>
              </a:spcBef>
              <a:spcAft>
                <a:spcPts val="800"/>
              </a:spcAft>
              <a:buNone/>
            </a:pPr>
            <a:endParaRPr sz="1800" b="0" i="0" u="none" strike="noStrike" cap="none" dirty="0">
              <a:solidFill>
                <a:srgbClr val="000000"/>
              </a:solidFill>
              <a:latin typeface="Century Gothic"/>
              <a:ea typeface="Century Gothic"/>
              <a:cs typeface="Century Gothic"/>
              <a:sym typeface="Century Gothic"/>
            </a:endParaRPr>
          </a:p>
        </p:txBody>
      </p:sp>
      <p:pic>
        <p:nvPicPr>
          <p:cNvPr id="150" name="Google Shape;150;p1"/>
          <p:cNvPicPr preferRelativeResize="0"/>
          <p:nvPr/>
        </p:nvPicPr>
        <p:blipFill rotWithShape="1">
          <a:blip r:embed="rId4">
            <a:alphaModFix/>
          </a:blip>
          <a:srcRect l="26643" t="10967" r="39273" b="27096"/>
          <a:stretch/>
        </p:blipFill>
        <p:spPr>
          <a:xfrm>
            <a:off x="10737335" y="339087"/>
            <a:ext cx="1305303" cy="1266981"/>
          </a:xfrm>
          <a:prstGeom prst="rect">
            <a:avLst/>
          </a:prstGeom>
          <a:noFill/>
          <a:ln>
            <a:noFill/>
          </a:ln>
        </p:spPr>
      </p:pic>
      <p:sp>
        <p:nvSpPr>
          <p:cNvPr id="151" name="Google Shape;151;p1"/>
          <p:cNvSpPr/>
          <p:nvPr/>
        </p:nvSpPr>
        <p:spPr>
          <a:xfrm>
            <a:off x="0" y="5902960"/>
            <a:ext cx="12192000" cy="955041"/>
          </a:xfrm>
          <a:prstGeom prst="rect">
            <a:avLst/>
          </a:prstGeom>
          <a:solidFill>
            <a:srgbClr val="BBCC94"/>
          </a:solidFill>
          <a:ln>
            <a:noFill/>
          </a:ln>
        </p:spPr>
        <p:txBody>
          <a:bodyPr spcFirstLastPara="1" wrap="square" lIns="91425" tIns="45700" rIns="91425" bIns="45700" anchor="ctr" anchorCtr="0">
            <a:noAutofit/>
          </a:bodyPr>
          <a:lstStyle/>
          <a:p>
            <a:pPr>
              <a:buSzPts val="1800"/>
            </a:pPr>
            <a:endPar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a:buSzPts val="1800"/>
            </a:pPr>
            <a:r>
              <a:rPr lang="en-US" sz="12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Project No of Reference: 618874-EPP-1-2020-1-VN-EPPKA2-CBHE-JP:</a:t>
            </a:r>
            <a:r>
              <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a:t>
            </a:r>
          </a:p>
          <a:p>
            <a:pPr algn="just">
              <a:buSzPts val="1800"/>
            </a:pPr>
            <a:r>
              <a:rPr lang="en-GB"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GB" sz="1200" dirty="0">
              <a:latin typeface="Calibri" panose="020F0502020204030204" pitchFamily="34" charset="0"/>
              <a:ea typeface="Calibri" panose="020F0502020204030204" pitchFamily="34" charset="0"/>
              <a:cs typeface="Calibri" panose="020F0502020204030204" pitchFamily="34" charset="0"/>
            </a:endParaRPr>
          </a:p>
          <a:p>
            <a:pPr marL="0" marR="0" lvl="0" indent="0" rtl="0">
              <a:lnSpc>
                <a:spcPct val="100000"/>
              </a:lnSpc>
              <a:spcBef>
                <a:spcPts val="0"/>
              </a:spcBef>
              <a:spcAft>
                <a:spcPts val="0"/>
              </a:spcAft>
              <a:buClr>
                <a:srgbClr val="000000"/>
              </a:buClr>
              <a:buSzPts val="1800"/>
              <a:buFont typeface="Arial"/>
              <a:buNone/>
            </a:pPr>
            <a:endParaRPr sz="1000" b="0" i="0" u="none" strike="noStrike" cap="none" dirty="0">
              <a:solidFill>
                <a:srgbClr val="FFFFFF"/>
              </a:solidFill>
              <a:latin typeface="Calibri"/>
              <a:ea typeface="Calibri"/>
              <a:cs typeface="Calibri"/>
              <a:sym typeface="Calibri"/>
            </a:endParaRPr>
          </a:p>
        </p:txBody>
      </p:sp>
      <p:sp>
        <p:nvSpPr>
          <p:cNvPr id="2" name="Google Shape;138;p1">
            <a:extLst>
              <a:ext uri="{FF2B5EF4-FFF2-40B4-BE49-F238E27FC236}">
                <a16:creationId xmlns:a16="http://schemas.microsoft.com/office/drawing/2014/main" id="{13B54DC1-B0AF-07BB-AA0D-404F1084EE72}"/>
              </a:ext>
            </a:extLst>
          </p:cNvPr>
          <p:cNvSpPr txBox="1"/>
          <p:nvPr/>
        </p:nvSpPr>
        <p:spPr>
          <a:xfrm>
            <a:off x="239643" y="2908665"/>
            <a:ext cx="11150343" cy="1309549"/>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800"/>
              </a:spcBef>
              <a:spcAft>
                <a:spcPts val="800"/>
              </a:spcAft>
              <a:buNone/>
            </a:pPr>
            <a:r>
              <a:rPr lang="en-US" sz="2700" b="1" i="0" u="none" strike="noStrike" cap="none" dirty="0">
                <a:solidFill>
                  <a:srgbClr val="003399"/>
                </a:solidFill>
                <a:latin typeface="Century Gothic"/>
                <a:ea typeface="Century Gothic"/>
                <a:cs typeface="Century Gothic"/>
                <a:sym typeface="Century Gothic"/>
              </a:rPr>
              <a:t>Subject title: Climate Change Policy</a:t>
            </a:r>
            <a:endParaRPr lang="en-US" sz="2700" b="1" dirty="0">
              <a:solidFill>
                <a:srgbClr val="003399"/>
              </a:solidFill>
              <a:latin typeface="Century Gothic"/>
              <a:ea typeface="Century Gothic"/>
              <a:cs typeface="Century Gothic"/>
              <a:sym typeface="Century Gothic"/>
            </a:endParaRPr>
          </a:p>
          <a:p>
            <a:pPr marL="0" marR="0" lvl="0" indent="0" algn="l" rtl="0">
              <a:lnSpc>
                <a:spcPct val="107000"/>
              </a:lnSpc>
              <a:spcBef>
                <a:spcPts val="800"/>
              </a:spcBef>
              <a:spcAft>
                <a:spcPts val="800"/>
              </a:spcAft>
              <a:buNone/>
            </a:pPr>
            <a:r>
              <a:rPr lang="en-US" sz="2200" b="1" dirty="0">
                <a:solidFill>
                  <a:srgbClr val="003399"/>
                </a:solidFill>
                <a:latin typeface="Century Gothic"/>
                <a:ea typeface="Century Gothic"/>
                <a:cs typeface="Century Gothic"/>
                <a:sym typeface="Century Gothic"/>
              </a:rPr>
              <a:t>Instructor Name: Dr. Rahul Nikam</a:t>
            </a:r>
            <a:endParaRPr sz="2200" b="0" i="0" u="none" strike="noStrike" cap="none" dirty="0">
              <a:solidFill>
                <a:srgbClr val="000000"/>
              </a:solidFill>
              <a:latin typeface="Century Gothic"/>
              <a:ea typeface="Century Gothic"/>
              <a:cs typeface="Century Gothic"/>
              <a:sym typeface="Century Gothic"/>
            </a:endParaRPr>
          </a:p>
        </p:txBody>
      </p:sp>
      <p:pic>
        <p:nvPicPr>
          <p:cNvPr id="1026" name="Picture 2">
            <a:extLst>
              <a:ext uri="{FF2B5EF4-FFF2-40B4-BE49-F238E27FC236}">
                <a16:creationId xmlns:a16="http://schemas.microsoft.com/office/drawing/2014/main" id="{04133069-CC24-F66C-0BB9-CC939B377D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9248" y="5288834"/>
            <a:ext cx="1448292" cy="4044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684E9C0-EA28-5993-3AB6-2C7D5DDF05A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20178"/>
          <a:stretch/>
        </p:blipFill>
        <p:spPr bwMode="auto">
          <a:xfrm>
            <a:off x="10603618" y="5288834"/>
            <a:ext cx="1533649"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304AB17-F541-1E84-88BB-20907CE4E1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0330" y="5245638"/>
            <a:ext cx="485416" cy="49087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46613AA4-509A-1471-9AF4-6C22B058133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733" y="5223940"/>
            <a:ext cx="485417" cy="50938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45F9B09C-6D04-B94E-2E1E-70926FBA16E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0150" y="5259686"/>
            <a:ext cx="1638414"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751A3915-6AA9-6DEB-8B0C-33AE028B2A7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14914" y="5357692"/>
            <a:ext cx="1489026" cy="36759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851F2177-31D0-3986-4DCE-C4E37F285121}"/>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r="10407" b="8449"/>
          <a:stretch/>
        </p:blipFill>
        <p:spPr bwMode="auto">
          <a:xfrm>
            <a:off x="8705701" y="5233834"/>
            <a:ext cx="1795277"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7D7AFF2E-219B-85F6-88C0-E9143FC684B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51188" y="5331800"/>
            <a:ext cx="980435"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AD22EE0D-0762-BA7F-74B3-A509D480D35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18929" y="5259686"/>
            <a:ext cx="719168"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493D8905-1E05-C414-56EA-4A4D644ED0A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74016" y="5265789"/>
            <a:ext cx="1131082" cy="5027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707846"/>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0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2030 Agenda through a climate lens – main findings for how climate action complements the SDGs &amp; Discussion on NDCs &amp; climate action plan</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1" algn="just">
              <a:lnSpc>
                <a:spcPct val="150000"/>
              </a:lnSpc>
              <a:buSzPts val="1600"/>
            </a:pPr>
            <a:endParaRPr lang="en-US" sz="1600" dirty="0">
              <a:latin typeface="Segoe UI" panose="020B0502040204020203" pitchFamily="34" charset="0"/>
              <a:ea typeface="Quattrocento Sans"/>
              <a:cs typeface="Segoe UI" panose="020B0502040204020203" pitchFamily="34" charset="0"/>
              <a:sym typeface="Quattrocento Sans"/>
            </a:endParaRPr>
          </a:p>
        </p:txBody>
      </p:sp>
      <p:pic>
        <p:nvPicPr>
          <p:cNvPr id="4" name="Picture 3">
            <a:extLst>
              <a:ext uri="{FF2B5EF4-FFF2-40B4-BE49-F238E27FC236}">
                <a16:creationId xmlns:a16="http://schemas.microsoft.com/office/drawing/2014/main" id="{5F2B25CC-A20F-B6DB-D4F5-2C78FBEAE5F9}"/>
              </a:ext>
            </a:extLst>
          </p:cNvPr>
          <p:cNvPicPr>
            <a:picLocks noChangeAspect="1"/>
          </p:cNvPicPr>
          <p:nvPr/>
        </p:nvPicPr>
        <p:blipFill>
          <a:blip r:embed="rId3"/>
          <a:stretch>
            <a:fillRect/>
          </a:stretch>
        </p:blipFill>
        <p:spPr>
          <a:xfrm>
            <a:off x="2405765" y="1777672"/>
            <a:ext cx="6314901" cy="3774857"/>
          </a:xfrm>
          <a:prstGeom prst="rect">
            <a:avLst/>
          </a:prstGeom>
        </p:spPr>
      </p:pic>
    </p:spTree>
    <p:extLst>
      <p:ext uri="{BB962C8B-B14F-4D97-AF65-F5344CB8AC3E}">
        <p14:creationId xmlns:p14="http://schemas.microsoft.com/office/powerpoint/2010/main" val="1693679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707846"/>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0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2030 Agenda through a climate lens – main findings for how climate action complements the SDGs &amp; Discussion on NDCs &amp; climate action plan</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1" algn="just">
              <a:lnSpc>
                <a:spcPct val="150000"/>
              </a:lnSpc>
              <a:buSzPts val="1600"/>
            </a:pPr>
            <a:endParaRPr lang="en-US" sz="1600" dirty="0">
              <a:latin typeface="Segoe UI" panose="020B0502040204020203" pitchFamily="34" charset="0"/>
              <a:ea typeface="Quattrocento Sans"/>
              <a:cs typeface="Segoe UI" panose="020B0502040204020203" pitchFamily="34" charset="0"/>
              <a:sym typeface="Quattrocento Sans"/>
            </a:endParaRPr>
          </a:p>
        </p:txBody>
      </p:sp>
      <p:pic>
        <p:nvPicPr>
          <p:cNvPr id="3" name="Picture 2">
            <a:extLst>
              <a:ext uri="{FF2B5EF4-FFF2-40B4-BE49-F238E27FC236}">
                <a16:creationId xmlns:a16="http://schemas.microsoft.com/office/drawing/2014/main" id="{C813B6A8-1AA1-8C53-1777-DECEED4B8BC1}"/>
              </a:ext>
            </a:extLst>
          </p:cNvPr>
          <p:cNvPicPr>
            <a:picLocks noChangeAspect="1"/>
          </p:cNvPicPr>
          <p:nvPr/>
        </p:nvPicPr>
        <p:blipFill>
          <a:blip r:embed="rId3"/>
          <a:stretch>
            <a:fillRect/>
          </a:stretch>
        </p:blipFill>
        <p:spPr>
          <a:xfrm>
            <a:off x="2195747" y="1720246"/>
            <a:ext cx="6423320" cy="3889709"/>
          </a:xfrm>
          <a:prstGeom prst="rect">
            <a:avLst/>
          </a:prstGeom>
        </p:spPr>
      </p:pic>
    </p:spTree>
    <p:extLst>
      <p:ext uri="{BB962C8B-B14F-4D97-AF65-F5344CB8AC3E}">
        <p14:creationId xmlns:p14="http://schemas.microsoft.com/office/powerpoint/2010/main" val="949313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707846"/>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0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2030 Agenda through a climate lens – main findings for how climate action complements the SDGs &amp; Discussion on NDCs &amp; climate action plan</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1" algn="just">
              <a:lnSpc>
                <a:spcPct val="150000"/>
              </a:lnSpc>
              <a:buSzPts val="1600"/>
            </a:pPr>
            <a:endParaRPr lang="en-US" sz="1600" dirty="0">
              <a:latin typeface="Segoe UI" panose="020B0502040204020203" pitchFamily="34" charset="0"/>
              <a:ea typeface="Quattrocento Sans"/>
              <a:cs typeface="Segoe UI" panose="020B0502040204020203" pitchFamily="34" charset="0"/>
              <a:sym typeface="Quattrocento Sans"/>
            </a:endParaRPr>
          </a:p>
        </p:txBody>
      </p:sp>
      <p:pic>
        <p:nvPicPr>
          <p:cNvPr id="4" name="Picture 3">
            <a:extLst>
              <a:ext uri="{FF2B5EF4-FFF2-40B4-BE49-F238E27FC236}">
                <a16:creationId xmlns:a16="http://schemas.microsoft.com/office/drawing/2014/main" id="{8FABFAA9-9C25-69ED-4A45-15A1BFE84653}"/>
              </a:ext>
            </a:extLst>
          </p:cNvPr>
          <p:cNvPicPr>
            <a:picLocks noChangeAspect="1"/>
          </p:cNvPicPr>
          <p:nvPr/>
        </p:nvPicPr>
        <p:blipFill>
          <a:blip r:embed="rId3"/>
          <a:stretch>
            <a:fillRect/>
          </a:stretch>
        </p:blipFill>
        <p:spPr>
          <a:xfrm>
            <a:off x="2221039" y="1735295"/>
            <a:ext cx="7032168" cy="3859612"/>
          </a:xfrm>
          <a:prstGeom prst="rect">
            <a:avLst/>
          </a:prstGeom>
        </p:spPr>
      </p:pic>
    </p:spTree>
    <p:extLst>
      <p:ext uri="{BB962C8B-B14F-4D97-AF65-F5344CB8AC3E}">
        <p14:creationId xmlns:p14="http://schemas.microsoft.com/office/powerpoint/2010/main" val="836306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707846"/>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0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2030 Agenda through a climate lens – main findings for how climate action complements the SDGs &amp; Discussion on NDCs &amp; climate action plan</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1" algn="just">
              <a:lnSpc>
                <a:spcPct val="150000"/>
              </a:lnSpc>
              <a:buSzPts val="1600"/>
            </a:pPr>
            <a:endParaRPr lang="en-US" sz="1600" dirty="0">
              <a:latin typeface="Segoe UI" panose="020B0502040204020203" pitchFamily="34" charset="0"/>
              <a:ea typeface="Quattrocento Sans"/>
              <a:cs typeface="Segoe UI" panose="020B0502040204020203" pitchFamily="34" charset="0"/>
              <a:sym typeface="Quattrocento Sans"/>
            </a:endParaRPr>
          </a:p>
        </p:txBody>
      </p:sp>
      <p:pic>
        <p:nvPicPr>
          <p:cNvPr id="3" name="Picture 2">
            <a:extLst>
              <a:ext uri="{FF2B5EF4-FFF2-40B4-BE49-F238E27FC236}">
                <a16:creationId xmlns:a16="http://schemas.microsoft.com/office/drawing/2014/main" id="{C9CFD591-95B6-9EC0-A1DB-8A978AA3115A}"/>
              </a:ext>
            </a:extLst>
          </p:cNvPr>
          <p:cNvPicPr>
            <a:picLocks noChangeAspect="1"/>
          </p:cNvPicPr>
          <p:nvPr/>
        </p:nvPicPr>
        <p:blipFill>
          <a:blip r:embed="rId3"/>
          <a:stretch>
            <a:fillRect/>
          </a:stretch>
        </p:blipFill>
        <p:spPr>
          <a:xfrm>
            <a:off x="2918187" y="1770704"/>
            <a:ext cx="5362213" cy="3788793"/>
          </a:xfrm>
          <a:prstGeom prst="rect">
            <a:avLst/>
          </a:prstGeom>
        </p:spPr>
      </p:pic>
    </p:spTree>
    <p:extLst>
      <p:ext uri="{BB962C8B-B14F-4D97-AF65-F5344CB8AC3E}">
        <p14:creationId xmlns:p14="http://schemas.microsoft.com/office/powerpoint/2010/main" val="2595094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707846"/>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0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2030 Agenda through a climate lens – main findings for how climate action complements the SDGs &amp; Discussion on NDCs &amp; climate action plan</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1" algn="just">
              <a:lnSpc>
                <a:spcPct val="150000"/>
              </a:lnSpc>
              <a:buSzPts val="1600"/>
            </a:pPr>
            <a:endParaRPr lang="en-US" sz="1600" dirty="0">
              <a:latin typeface="Segoe UI" panose="020B0502040204020203" pitchFamily="34" charset="0"/>
              <a:ea typeface="Quattrocento Sans"/>
              <a:cs typeface="Segoe UI" panose="020B0502040204020203" pitchFamily="34" charset="0"/>
              <a:sym typeface="Quattrocento Sans"/>
            </a:endParaRPr>
          </a:p>
        </p:txBody>
      </p:sp>
      <p:pic>
        <p:nvPicPr>
          <p:cNvPr id="4" name="Picture 3">
            <a:extLst>
              <a:ext uri="{FF2B5EF4-FFF2-40B4-BE49-F238E27FC236}">
                <a16:creationId xmlns:a16="http://schemas.microsoft.com/office/drawing/2014/main" id="{2AC0DBC5-9D86-A9F3-964B-11D3C3D2CF9E}"/>
              </a:ext>
            </a:extLst>
          </p:cNvPr>
          <p:cNvPicPr>
            <a:picLocks noChangeAspect="1"/>
          </p:cNvPicPr>
          <p:nvPr/>
        </p:nvPicPr>
        <p:blipFill>
          <a:blip r:embed="rId3"/>
          <a:stretch>
            <a:fillRect/>
          </a:stretch>
        </p:blipFill>
        <p:spPr>
          <a:xfrm>
            <a:off x="2764469" y="1822322"/>
            <a:ext cx="5945308" cy="3685558"/>
          </a:xfrm>
          <a:prstGeom prst="rect">
            <a:avLst/>
          </a:prstGeom>
        </p:spPr>
      </p:pic>
    </p:spTree>
    <p:extLst>
      <p:ext uri="{BB962C8B-B14F-4D97-AF65-F5344CB8AC3E}">
        <p14:creationId xmlns:p14="http://schemas.microsoft.com/office/powerpoint/2010/main" val="2042053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400069"/>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0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Further Reading </a:t>
            </a:r>
            <a:endParaRPr lang="en-US" sz="20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285750" lvl="1" indent="-285750" algn="just">
              <a:lnSpc>
                <a:spcPct val="150000"/>
              </a:lnSpc>
              <a:buSzPts val="1600"/>
              <a:buFont typeface="Arial" panose="020B0604020202020204" pitchFamily="34" charset="0"/>
              <a:buChar char="•"/>
            </a:pPr>
            <a:r>
              <a:rPr lang="en-US" sz="1600">
                <a:latin typeface="Segoe UI" panose="020B0502040204020203" pitchFamily="34" charset="0"/>
                <a:ea typeface="Quattrocento Sans"/>
                <a:cs typeface="Segoe UI" panose="020B0502040204020203" pitchFamily="34" charset="0"/>
                <a:sym typeface="Quattrocento Sans"/>
              </a:rPr>
              <a:t>Connections between the Paris Agreement and the 2030 Agenda The case for policy coherence by Stockholm Environment Institute </a:t>
            </a:r>
            <a:r>
              <a:rPr lang="en-US" sz="1600">
                <a:latin typeface="Segoe UI" panose="020B0502040204020203" pitchFamily="34" charset="0"/>
                <a:ea typeface="Quattrocento Sans"/>
                <a:cs typeface="Segoe UI" panose="020B0502040204020203" pitchFamily="34" charset="0"/>
                <a:sym typeface="Quattrocento Sans"/>
                <a:hlinkClick r:id="rId3"/>
              </a:rPr>
              <a:t>https://www.sei.org/wp-content/uploads/2019/08/connections-between-the-paris-agreement-and-the-2030-agenda.pdf</a:t>
            </a:r>
            <a:r>
              <a:rPr lang="en-US" sz="1600">
                <a:latin typeface="Segoe UI" panose="020B0502040204020203" pitchFamily="34" charset="0"/>
                <a:ea typeface="Quattrocento Sans"/>
                <a:cs typeface="Segoe UI" panose="020B0502040204020203" pitchFamily="34" charset="0"/>
                <a:sym typeface="Quattrocento Sans"/>
              </a:rPr>
              <a:t> </a:t>
            </a:r>
            <a:endParaRPr lang="en-US" sz="1600" dirty="0">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145880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707846"/>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0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2030 Agenda through a climate lens – main findings for how climate action complements the SDGs &amp; Discussion on NDCs &amp; climate action plan</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1" algn="just">
              <a:lnSpc>
                <a:spcPct val="150000"/>
              </a:lnSpc>
              <a:buSzPts val="1600"/>
            </a:pP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pic>
        <p:nvPicPr>
          <p:cNvPr id="3" name="Picture 2">
            <a:extLst>
              <a:ext uri="{FF2B5EF4-FFF2-40B4-BE49-F238E27FC236}">
                <a16:creationId xmlns:a16="http://schemas.microsoft.com/office/drawing/2014/main" id="{7DA0F7BA-78F8-8C0E-85BE-9C5342C20EB6}"/>
              </a:ext>
            </a:extLst>
          </p:cNvPr>
          <p:cNvPicPr>
            <a:picLocks noChangeAspect="1"/>
          </p:cNvPicPr>
          <p:nvPr/>
        </p:nvPicPr>
        <p:blipFill>
          <a:blip r:embed="rId3"/>
          <a:stretch>
            <a:fillRect/>
          </a:stretch>
        </p:blipFill>
        <p:spPr>
          <a:xfrm>
            <a:off x="1524000" y="1693312"/>
            <a:ext cx="8551333" cy="377615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707846"/>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0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2030 Agenda through a climate lens – main findings for how climate action complements the SDGs &amp; Discussion on NDCs &amp; climate action plan</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1" algn="just">
              <a:lnSpc>
                <a:spcPct val="150000"/>
              </a:lnSpc>
              <a:buSzPts val="1600"/>
            </a:pPr>
            <a:r>
              <a:rPr lang="en-US" sz="1600" b="1" dirty="0">
                <a:latin typeface="Segoe UI" panose="020B0502040204020203" pitchFamily="34" charset="0"/>
                <a:ea typeface="Quattrocento Sans"/>
                <a:cs typeface="Segoe UI" panose="020B0502040204020203" pitchFamily="34" charset="0"/>
                <a:sym typeface="Quattrocento Sans"/>
              </a:rPr>
              <a:t>The top tier: SDGs with the strongest connections to NDC activities</a:t>
            </a:r>
          </a:p>
          <a:p>
            <a:pPr marL="285750" lvl="1" indent="-285750" algn="just">
              <a:lnSpc>
                <a:spcPct val="150000"/>
              </a:lnSpc>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Affordable and clean energy (SDG 7) links access to energy and energy efficiency measures to the key climate change objective to reduce greenhouse gas emissions.</a:t>
            </a:r>
          </a:p>
          <a:p>
            <a:pPr marL="285750" lvl="1" indent="-285750" algn="just">
              <a:lnSpc>
                <a:spcPct val="150000"/>
              </a:lnSpc>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Life on land (SDG 15) reflects the role of ecosystems, forest management, and land use in climate change mitigation and adaptation.</a:t>
            </a:r>
          </a:p>
          <a:p>
            <a:pPr marL="285750" lvl="1" indent="-285750" algn="just">
              <a:lnSpc>
                <a:spcPct val="150000"/>
              </a:lnSpc>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No hunger (SDG 2) makes clear that sustainable and climate-smart agriculture is seen as a key solution in the fight to limit the average temperature increase to below 2°C</a:t>
            </a:r>
          </a:p>
          <a:p>
            <a:pPr marL="285750" lvl="1" indent="-285750" algn="just">
              <a:lnSpc>
                <a:spcPct val="150000"/>
              </a:lnSpc>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Sustainable cities and communities (SDG 11) relates to climate activities focused on urban planning and public transport.</a:t>
            </a: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3216829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4" end="4"/>
                                            </p:txEl>
                                          </p:spTgt>
                                        </p:tgtEl>
                                        <p:attrNameLst>
                                          <p:attrName>style.visibility</p:attrName>
                                        </p:attrNameLst>
                                      </p:cBhvr>
                                      <p:to>
                                        <p:strVal val="visible"/>
                                      </p:to>
                                    </p:set>
                                    <p:animEffect transition="in" filter="fade">
                                      <p:cBhvr>
                                        <p:cTn id="27" dur="1000"/>
                                        <p:tgtEl>
                                          <p:spTgt spid="15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707846"/>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0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2030 Agenda through a climate lens – main findings for how climate action complements the SDGs &amp; Discussion on NDCs &amp; climate action plan</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1" algn="just">
              <a:lnSpc>
                <a:spcPct val="150000"/>
              </a:lnSpc>
              <a:buSzPts val="1600"/>
            </a:pPr>
            <a:r>
              <a:rPr lang="en-US" sz="1600" b="1" dirty="0">
                <a:latin typeface="Segoe UI" panose="020B0502040204020203" pitchFamily="34" charset="0"/>
                <a:ea typeface="Quattrocento Sans"/>
                <a:cs typeface="Segoe UI" panose="020B0502040204020203" pitchFamily="34" charset="0"/>
                <a:sym typeface="Quattrocento Sans"/>
              </a:rPr>
              <a:t>The top tier: SDGs with the strongest connections to NDC activities</a:t>
            </a:r>
          </a:p>
          <a:p>
            <a:pPr marL="285750" lvl="1" indent="-285750" algn="just">
              <a:lnSpc>
                <a:spcPct val="150000"/>
              </a:lnSpc>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Clean water and sanitation (SDG 6) relates to climate activities focusing on water efficiency and water ecosystem management.</a:t>
            </a:r>
          </a:p>
          <a:p>
            <a:pPr marL="285750" lvl="1" indent="-285750" algn="just">
              <a:lnSpc>
                <a:spcPct val="150000"/>
              </a:lnSpc>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Partnerships for goals (SDG 17) highlights the importance of providing financial support, technology transfer, and capacity building for those countries that need it the most - particularly the Least Developed Countries (LDCs) and the Small-Island Developing States (SIDS).</a:t>
            </a:r>
          </a:p>
          <a:p>
            <a:pPr marL="285750" lvl="1" indent="-285750" algn="just">
              <a:lnSpc>
                <a:spcPct val="150000"/>
              </a:lnSpc>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Strongest links to NDC activities: affordable and clean energy (SDG 7)</a:t>
            </a:r>
          </a:p>
        </p:txBody>
      </p:sp>
    </p:spTree>
    <p:extLst>
      <p:ext uri="{BB962C8B-B14F-4D97-AF65-F5344CB8AC3E}">
        <p14:creationId xmlns:p14="http://schemas.microsoft.com/office/powerpoint/2010/main" val="2369638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707846"/>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0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2030 Agenda through a climate lens – main findings for how climate action complements the SDGs &amp; Discussion on NDCs &amp; climate action plan</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1" algn="just">
              <a:lnSpc>
                <a:spcPct val="150000"/>
              </a:lnSpc>
              <a:buSzPts val="1600"/>
            </a:pPr>
            <a:endParaRPr lang="en-US" sz="1600" dirty="0">
              <a:latin typeface="Segoe UI" panose="020B0502040204020203" pitchFamily="34" charset="0"/>
              <a:ea typeface="Quattrocento Sans"/>
              <a:cs typeface="Segoe UI" panose="020B0502040204020203" pitchFamily="34" charset="0"/>
              <a:sym typeface="Quattrocento Sans"/>
            </a:endParaRPr>
          </a:p>
        </p:txBody>
      </p:sp>
      <p:pic>
        <p:nvPicPr>
          <p:cNvPr id="3" name="Picture 2">
            <a:extLst>
              <a:ext uri="{FF2B5EF4-FFF2-40B4-BE49-F238E27FC236}">
                <a16:creationId xmlns:a16="http://schemas.microsoft.com/office/drawing/2014/main" id="{01FA6500-2BA6-A5DA-8C27-0827B1DF8AEC}"/>
              </a:ext>
            </a:extLst>
          </p:cNvPr>
          <p:cNvPicPr>
            <a:picLocks noChangeAspect="1"/>
          </p:cNvPicPr>
          <p:nvPr/>
        </p:nvPicPr>
        <p:blipFill>
          <a:blip r:embed="rId3"/>
          <a:stretch>
            <a:fillRect/>
          </a:stretch>
        </p:blipFill>
        <p:spPr>
          <a:xfrm>
            <a:off x="2252134" y="1850047"/>
            <a:ext cx="6417733" cy="3630108"/>
          </a:xfrm>
          <a:prstGeom prst="rect">
            <a:avLst/>
          </a:prstGeom>
        </p:spPr>
      </p:pic>
    </p:spTree>
    <p:extLst>
      <p:ext uri="{BB962C8B-B14F-4D97-AF65-F5344CB8AC3E}">
        <p14:creationId xmlns:p14="http://schemas.microsoft.com/office/powerpoint/2010/main" val="2673039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707846"/>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0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2030 Agenda through a climate lens – main findings for how climate action complements the SDGs &amp; Discussion on NDCs &amp; climate action plan</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1" algn="just">
              <a:lnSpc>
                <a:spcPct val="150000"/>
              </a:lnSpc>
              <a:buSzPts val="1600"/>
            </a:pPr>
            <a:endParaRPr lang="en-US" sz="1600" dirty="0">
              <a:latin typeface="Segoe UI" panose="020B0502040204020203" pitchFamily="34" charset="0"/>
              <a:ea typeface="Quattrocento Sans"/>
              <a:cs typeface="Segoe UI" panose="020B0502040204020203" pitchFamily="34" charset="0"/>
              <a:sym typeface="Quattrocento Sans"/>
            </a:endParaRPr>
          </a:p>
        </p:txBody>
      </p:sp>
      <p:pic>
        <p:nvPicPr>
          <p:cNvPr id="4" name="Picture 3">
            <a:extLst>
              <a:ext uri="{FF2B5EF4-FFF2-40B4-BE49-F238E27FC236}">
                <a16:creationId xmlns:a16="http://schemas.microsoft.com/office/drawing/2014/main" id="{61890397-C72D-B6D4-A9EC-ACBBF882DB72}"/>
              </a:ext>
            </a:extLst>
          </p:cNvPr>
          <p:cNvPicPr>
            <a:picLocks noChangeAspect="1"/>
          </p:cNvPicPr>
          <p:nvPr/>
        </p:nvPicPr>
        <p:blipFill>
          <a:blip r:embed="rId3"/>
          <a:stretch>
            <a:fillRect/>
          </a:stretch>
        </p:blipFill>
        <p:spPr>
          <a:xfrm>
            <a:off x="2082800" y="1751287"/>
            <a:ext cx="6722533" cy="3582089"/>
          </a:xfrm>
          <a:prstGeom prst="rect">
            <a:avLst/>
          </a:prstGeom>
        </p:spPr>
      </p:pic>
    </p:spTree>
    <p:extLst>
      <p:ext uri="{BB962C8B-B14F-4D97-AF65-F5344CB8AC3E}">
        <p14:creationId xmlns:p14="http://schemas.microsoft.com/office/powerpoint/2010/main" val="2768591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707846"/>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US" sz="20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2030 Agenda through a climate lens – main findings for how climate action complements the SDGs &amp; Discussion on NDCs &amp; climate action plan</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1" algn="just">
              <a:lnSpc>
                <a:spcPct val="150000"/>
              </a:lnSpc>
              <a:buSzPts val="1600"/>
            </a:pPr>
            <a:endParaRPr lang="en-US" sz="1600" dirty="0">
              <a:latin typeface="Segoe UI" panose="020B0502040204020203" pitchFamily="34" charset="0"/>
              <a:ea typeface="Quattrocento Sans"/>
              <a:cs typeface="Segoe UI" panose="020B0502040204020203" pitchFamily="34" charset="0"/>
              <a:sym typeface="Quattrocento Sans"/>
            </a:endParaRPr>
          </a:p>
        </p:txBody>
      </p:sp>
      <p:pic>
        <p:nvPicPr>
          <p:cNvPr id="3" name="Picture 2">
            <a:extLst>
              <a:ext uri="{FF2B5EF4-FFF2-40B4-BE49-F238E27FC236}">
                <a16:creationId xmlns:a16="http://schemas.microsoft.com/office/drawing/2014/main" id="{6CF87AC7-F84E-9EAC-7287-67D471764E81}"/>
              </a:ext>
            </a:extLst>
          </p:cNvPr>
          <p:cNvPicPr>
            <a:picLocks noChangeAspect="1"/>
          </p:cNvPicPr>
          <p:nvPr/>
        </p:nvPicPr>
        <p:blipFill>
          <a:blip r:embed="rId3"/>
          <a:stretch>
            <a:fillRect/>
          </a:stretch>
        </p:blipFill>
        <p:spPr>
          <a:xfrm>
            <a:off x="2201333" y="1813058"/>
            <a:ext cx="6671734" cy="3704086"/>
          </a:xfrm>
          <a:prstGeom prst="rect">
            <a:avLst/>
          </a:prstGeom>
        </p:spPr>
      </p:pic>
    </p:spTree>
    <p:extLst>
      <p:ext uri="{BB962C8B-B14F-4D97-AF65-F5344CB8AC3E}">
        <p14:creationId xmlns:p14="http://schemas.microsoft.com/office/powerpoint/2010/main" val="256639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707846"/>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0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2030 Agenda through a climate lens – main findings for how climate action complements the SDGs &amp; Discussion on NDCs &amp; climate action plan</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1" algn="just">
              <a:lnSpc>
                <a:spcPct val="150000"/>
              </a:lnSpc>
              <a:buSzPts val="1600"/>
            </a:pPr>
            <a:endParaRPr lang="en-US" sz="1600" dirty="0">
              <a:latin typeface="Segoe UI" panose="020B0502040204020203" pitchFamily="34" charset="0"/>
              <a:ea typeface="Quattrocento Sans"/>
              <a:cs typeface="Segoe UI" panose="020B0502040204020203" pitchFamily="34" charset="0"/>
              <a:sym typeface="Quattrocento Sans"/>
            </a:endParaRPr>
          </a:p>
        </p:txBody>
      </p:sp>
      <p:pic>
        <p:nvPicPr>
          <p:cNvPr id="4" name="Picture 3">
            <a:extLst>
              <a:ext uri="{FF2B5EF4-FFF2-40B4-BE49-F238E27FC236}">
                <a16:creationId xmlns:a16="http://schemas.microsoft.com/office/drawing/2014/main" id="{C2DED4BC-467D-FD2F-8539-B702744BE359}"/>
              </a:ext>
            </a:extLst>
          </p:cNvPr>
          <p:cNvPicPr>
            <a:picLocks noChangeAspect="1"/>
          </p:cNvPicPr>
          <p:nvPr/>
        </p:nvPicPr>
        <p:blipFill>
          <a:blip r:embed="rId3"/>
          <a:stretch>
            <a:fillRect/>
          </a:stretch>
        </p:blipFill>
        <p:spPr>
          <a:xfrm>
            <a:off x="1710811" y="1677021"/>
            <a:ext cx="7302138" cy="3912389"/>
          </a:xfrm>
          <a:prstGeom prst="rect">
            <a:avLst/>
          </a:prstGeom>
        </p:spPr>
      </p:pic>
    </p:spTree>
    <p:extLst>
      <p:ext uri="{BB962C8B-B14F-4D97-AF65-F5344CB8AC3E}">
        <p14:creationId xmlns:p14="http://schemas.microsoft.com/office/powerpoint/2010/main" val="777374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707846"/>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0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2030 Agenda through a climate lens – main findings for how climate action complements the SDGs &amp; Discussion on NDCs &amp; climate action plan</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1" algn="just">
              <a:lnSpc>
                <a:spcPct val="150000"/>
              </a:lnSpc>
              <a:buSzPts val="1600"/>
            </a:pPr>
            <a:endParaRPr lang="en-US" sz="1600" dirty="0">
              <a:latin typeface="Segoe UI" panose="020B0502040204020203" pitchFamily="34" charset="0"/>
              <a:ea typeface="Quattrocento Sans"/>
              <a:cs typeface="Segoe UI" panose="020B0502040204020203" pitchFamily="34" charset="0"/>
              <a:sym typeface="Quattrocento Sans"/>
            </a:endParaRPr>
          </a:p>
        </p:txBody>
      </p:sp>
      <p:pic>
        <p:nvPicPr>
          <p:cNvPr id="3" name="Picture 2">
            <a:extLst>
              <a:ext uri="{FF2B5EF4-FFF2-40B4-BE49-F238E27FC236}">
                <a16:creationId xmlns:a16="http://schemas.microsoft.com/office/drawing/2014/main" id="{7E8C0B61-4BB5-692B-BD48-391AEFAE254D}"/>
              </a:ext>
            </a:extLst>
          </p:cNvPr>
          <p:cNvPicPr>
            <a:picLocks noChangeAspect="1"/>
          </p:cNvPicPr>
          <p:nvPr/>
        </p:nvPicPr>
        <p:blipFill>
          <a:blip r:embed="rId3"/>
          <a:stretch>
            <a:fillRect/>
          </a:stretch>
        </p:blipFill>
        <p:spPr>
          <a:xfrm>
            <a:off x="2426475" y="1776411"/>
            <a:ext cx="6621296" cy="3777379"/>
          </a:xfrm>
          <a:prstGeom prst="rect">
            <a:avLst/>
          </a:prstGeom>
        </p:spPr>
      </p:pic>
    </p:spTree>
    <p:extLst>
      <p:ext uri="{BB962C8B-B14F-4D97-AF65-F5344CB8AC3E}">
        <p14:creationId xmlns:p14="http://schemas.microsoft.com/office/powerpoint/2010/main" val="3944997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4405</TotalTime>
  <Words>638</Words>
  <Application>Microsoft Office PowerPoint</Application>
  <PresentationFormat>Widescreen</PresentationFormat>
  <Paragraphs>31</Paragraphs>
  <Slides>15</Slides>
  <Notes>15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15</vt:i4>
      </vt:variant>
    </vt:vector>
  </HeadingPairs>
  <TitlesOfParts>
    <vt:vector size="21" baseType="lpstr">
      <vt:lpstr>Calibri</vt:lpstr>
      <vt:lpstr>Segoe UI</vt:lpstr>
      <vt:lpstr>Century Gothic</vt:lpstr>
      <vt:lpstr>Arial</vt:lpstr>
      <vt:lpstr>Office Theme</vt:lpstr>
      <vt:lpstr>Θέμα του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WIN</dc:creator>
  <cp:lastModifiedBy>Rahul Nikam</cp:lastModifiedBy>
  <cp:revision>9</cp:revision>
  <dcterms:created xsi:type="dcterms:W3CDTF">2020-01-02T01:56:26Z</dcterms:created>
  <dcterms:modified xsi:type="dcterms:W3CDTF">2024-06-10T06:15:35Z</dcterms:modified>
</cp:coreProperties>
</file>