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7" r:id="rId2"/>
  </p:sldMasterIdLst>
  <p:notesMasterIdLst>
    <p:notesMasterId r:id="rId9"/>
  </p:notesMasterIdLst>
  <p:sldIdLst>
    <p:sldId id="256" r:id="rId3"/>
    <p:sldId id="257" r:id="rId4"/>
    <p:sldId id="260" r:id="rId5"/>
    <p:sldId id="261" r:id="rId6"/>
    <p:sldId id="262" r:id="rId7"/>
    <p:sldId id="263" r:id="rId8"/>
  </p:sldIdLst>
  <p:sldSz cx="12192000" cy="6858000"/>
  <p:notesSz cx="6951663" cy="10082213"/>
  <p:embeddedFontLst>
    <p:embeddedFont>
      <p:font typeface="Century Gothic" panose="020B0502020202020204" pitchFamily="34" charset="0"/>
      <p:regular r:id="rId10"/>
      <p:bold r:id="rId11"/>
      <p:italic r:id="rId12"/>
      <p:boldItalic r:id="rId13"/>
    </p:embeddedFont>
    <p:embeddedFont>
      <p:font typeface="Segoe UI" panose="020B0502040204020203" pitchFamily="34"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0" roundtripDataSignature="AMtx7mg7M6y+/XS8+h8EtkVaUVOdauOe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9A00ED3-4F39-45E5-B855-3537186DFB81}">
  <a:tblStyle styleId="{29A00ED3-4F39-45E5-B855-3537186DFB81}"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7" d="100"/>
          <a:sy n="57" d="100"/>
        </p:scale>
        <p:origin x="78" y="10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4.fntdata"/><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font" Target="fonts/font3.fntdata"/><Relationship Id="rId17" Type="http://schemas.openxmlformats.org/officeDocument/2006/relationships/font" Target="fonts/font8.fntdata"/><Relationship Id="rId2" Type="http://schemas.openxmlformats.org/officeDocument/2006/relationships/slideMaster" Target="slideMasters/slideMaster2.xml"/><Relationship Id="rId16" Type="http://schemas.openxmlformats.org/officeDocument/2006/relationships/font" Target="fonts/font7.fntdata"/><Relationship Id="rId2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2.fntdata"/><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font" Target="fonts/font6.fntdata"/><Relationship Id="rId23" Type="http://schemas.openxmlformats.org/officeDocument/2006/relationships/theme" Target="theme/theme1.xml"/><Relationship Id="rId10" Type="http://schemas.openxmlformats.org/officeDocument/2006/relationships/font" Target="fonts/font1.fntdata"/><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font" Target="fonts/font5.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58825" y="756150"/>
            <a:ext cx="4634650" cy="37808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4" name="Google Shape;134;p1: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33919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74675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27216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1127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4"/>
        <p:cNvGrpSpPr/>
        <p:nvPr/>
      </p:nvGrpSpPr>
      <p:grpSpPr>
        <a:xfrm>
          <a:off x="0" y="0"/>
          <a:ext cx="0" cy="0"/>
          <a:chOff x="0" y="0"/>
          <a:chExt cx="0" cy="0"/>
        </a:xfrm>
      </p:grpSpPr>
      <p:sp>
        <p:nvSpPr>
          <p:cNvPr id="25" name="Google Shape;25;p3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3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7" name="Google Shape;27;p3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3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9" name="Google Shape;29;p3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3"/>
        <p:cNvGrpSpPr/>
        <p:nvPr/>
      </p:nvGrpSpPr>
      <p:grpSpPr>
        <a:xfrm>
          <a:off x="0" y="0"/>
          <a:ext cx="0" cy="0"/>
          <a:chOff x="0" y="0"/>
          <a:chExt cx="0" cy="0"/>
        </a:xfrm>
      </p:grpSpPr>
      <p:sp>
        <p:nvSpPr>
          <p:cNvPr id="34" name="Google Shape;34;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7"/>
        <p:cNvGrpSpPr/>
        <p:nvPr/>
      </p:nvGrpSpPr>
      <p:grpSpPr>
        <a:xfrm>
          <a:off x="0" y="0"/>
          <a:ext cx="0" cy="0"/>
          <a:chOff x="0" y="0"/>
          <a:chExt cx="0" cy="0"/>
        </a:xfrm>
      </p:grpSpPr>
      <p:sp>
        <p:nvSpPr>
          <p:cNvPr id="38" name="Google Shape;38;p4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4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0" name="Google Shape;40;p4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1" name="Google Shape;41;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1"/>
        <p:cNvGrpSpPr/>
        <p:nvPr/>
      </p:nvGrpSpPr>
      <p:grpSpPr>
        <a:xfrm>
          <a:off x="0" y="0"/>
          <a:ext cx="0" cy="0"/>
          <a:chOff x="0" y="0"/>
          <a:chExt cx="0" cy="0"/>
        </a:xfrm>
      </p:grpSpPr>
      <p:sp>
        <p:nvSpPr>
          <p:cNvPr id="52" name="Google Shape;52;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7"/>
        <p:cNvGrpSpPr/>
        <p:nvPr/>
      </p:nvGrpSpPr>
      <p:grpSpPr>
        <a:xfrm>
          <a:off x="0" y="0"/>
          <a:ext cx="0" cy="0"/>
          <a:chOff x="0" y="0"/>
          <a:chExt cx="0" cy="0"/>
        </a:xfrm>
      </p:grpSpPr>
      <p:sp>
        <p:nvSpPr>
          <p:cNvPr id="58" name="Google Shape;58;p4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4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Κενό" type="blank">
  <p:cSld name="BLANK">
    <p:spTree>
      <p:nvGrpSpPr>
        <p:cNvPr id="1" name="Shape 66"/>
        <p:cNvGrpSpPr/>
        <p:nvPr/>
      </p:nvGrpSpPr>
      <p:grpSpPr>
        <a:xfrm>
          <a:off x="0" y="0"/>
          <a:ext cx="0" cy="0"/>
          <a:chOff x="0" y="0"/>
          <a:chExt cx="0" cy="0"/>
        </a:xfrm>
      </p:grpSpPr>
      <p:sp>
        <p:nvSpPr>
          <p:cNvPr id="67" name="Google Shape;67;p48"/>
          <p:cNvSpPr txBox="1"/>
          <p:nvPr/>
        </p:nvSpPr>
        <p:spPr>
          <a:xfrm>
            <a:off x="1538742" y="6251419"/>
            <a:ext cx="3760845" cy="51422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000" b="0" i="0" u="none" strike="noStrike" cap="none">
              <a:solidFill>
                <a:srgbClr val="595959"/>
              </a:solidFill>
              <a:latin typeface="Century Gothic"/>
              <a:ea typeface="Century Gothic"/>
              <a:cs typeface="Century Gothic"/>
              <a:sym typeface="Century Gothic"/>
            </a:endParaRPr>
          </a:p>
        </p:txBody>
      </p:sp>
      <p:graphicFrame>
        <p:nvGraphicFramePr>
          <p:cNvPr id="68" name="Google Shape;68;p48"/>
          <p:cNvGraphicFramePr/>
          <p:nvPr/>
        </p:nvGraphicFramePr>
        <p:xfrm>
          <a:off x="1189871" y="6101850"/>
          <a:ext cx="4136700" cy="471869"/>
        </p:xfrm>
        <a:graphic>
          <a:graphicData uri="http://schemas.openxmlformats.org/drawingml/2006/table">
            <a:tbl>
              <a:tblPr>
                <a:noFill/>
                <a:tableStyleId>{29A00ED3-4F39-45E5-B855-3537186DFB81}</a:tableStyleId>
              </a:tblPr>
              <a:tblGrid>
                <a:gridCol w="717225">
                  <a:extLst>
                    <a:ext uri="{9D8B030D-6E8A-4147-A177-3AD203B41FA5}">
                      <a16:colId xmlns:a16="http://schemas.microsoft.com/office/drawing/2014/main" val="20000"/>
                    </a:ext>
                  </a:extLst>
                </a:gridCol>
                <a:gridCol w="3419475">
                  <a:extLst>
                    <a:ext uri="{9D8B030D-6E8A-4147-A177-3AD203B41FA5}">
                      <a16:colId xmlns:a16="http://schemas.microsoft.com/office/drawing/2014/main" val="20001"/>
                    </a:ext>
                  </a:extLst>
                </a:gridCol>
              </a:tblGrid>
              <a:tr h="114300">
                <a:tc>
                  <a:txBody>
                    <a:bodyPr/>
                    <a:lstStyle/>
                    <a:p>
                      <a:pPr marL="0" marR="0" lvl="0" indent="0" algn="l" rtl="0">
                        <a:lnSpc>
                          <a:spcPct val="107000"/>
                        </a:lnSpc>
                        <a:spcBef>
                          <a:spcPts val="0"/>
                        </a:spcBef>
                        <a:spcAft>
                          <a:spcPts val="0"/>
                        </a:spcAft>
                        <a:buNone/>
                      </a:pP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900" b="0" u="none" strike="noStrike" cap="none">
                          <a:solidFill>
                            <a:srgbClr val="003399"/>
                          </a:solidFill>
                          <a:latin typeface="Century Gothic"/>
                          <a:ea typeface="Century Gothic"/>
                          <a:cs typeface="Century Gothic"/>
                          <a:sym typeface="Century Gothic"/>
                        </a:rPr>
                        <a:t>CCP-LAW |</a:t>
                      </a:r>
                      <a:r>
                        <a:rPr lang="en-US" sz="900" b="0" u="none" strike="noStrike" cap="none">
                          <a:solidFill>
                            <a:srgbClr val="2683C6"/>
                          </a:solidFill>
                          <a:latin typeface="Century Gothic"/>
                          <a:ea typeface="Century Gothic"/>
                          <a:cs typeface="Century Gothic"/>
                          <a:sym typeface="Century Gothic"/>
                        </a:rPr>
                        <a:t>Curricula development on Climate Change Policy and Law</a:t>
                      </a:r>
                      <a:endParaRPr sz="900" b="0" u="none" strike="noStrike" cap="none">
                        <a:latin typeface="Calibri"/>
                        <a:ea typeface="Calibri"/>
                        <a:cs typeface="Calibri"/>
                        <a:sym typeface="Calibri"/>
                      </a:endParaRPr>
                    </a:p>
                    <a:p>
                      <a:pPr marL="0" marR="0" lvl="0" indent="0" algn="l" rtl="0">
                        <a:lnSpc>
                          <a:spcPct val="107000"/>
                        </a:lnSpc>
                        <a:spcBef>
                          <a:spcPts val="300"/>
                        </a:spcBef>
                        <a:spcAft>
                          <a:spcPts val="0"/>
                        </a:spcAft>
                        <a:buNone/>
                      </a:pPr>
                      <a:r>
                        <a:rPr lang="en-US" sz="900" u="none" strike="noStrike" cap="none">
                          <a:solidFill>
                            <a:srgbClr val="3B3838"/>
                          </a:solidFill>
                          <a:latin typeface="Calibri"/>
                          <a:ea typeface="Calibri"/>
                          <a:cs typeface="Calibri"/>
                          <a:sym typeface="Calibri"/>
                        </a:rPr>
                        <a:t>Project No of Reference: 618874-EPP-1-2020-1-VN-EPPKA2-CBHE-JP</a:t>
                      </a: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pic>
        <p:nvPicPr>
          <p:cNvPr id="69" name="Google Shape;69;p48"/>
          <p:cNvPicPr preferRelativeResize="0"/>
          <p:nvPr/>
        </p:nvPicPr>
        <p:blipFill rotWithShape="1">
          <a:blip r:embed="rId2">
            <a:alphaModFix/>
          </a:blip>
          <a:srcRect/>
          <a:stretch/>
        </p:blipFill>
        <p:spPr>
          <a:xfrm>
            <a:off x="1189871" y="6000290"/>
            <a:ext cx="697742" cy="674990"/>
          </a:xfrm>
          <a:prstGeom prst="rect">
            <a:avLst/>
          </a:prstGeom>
          <a:noFill/>
          <a:ln>
            <a:noFill/>
          </a:ln>
        </p:spPr>
      </p:pic>
      <p:pic>
        <p:nvPicPr>
          <p:cNvPr id="70" name="Google Shape;70;p48"/>
          <p:cNvPicPr preferRelativeResize="0"/>
          <p:nvPr/>
        </p:nvPicPr>
        <p:blipFill rotWithShape="1">
          <a:blip r:embed="rId3">
            <a:alphaModFix/>
          </a:blip>
          <a:srcRect/>
          <a:stretch/>
        </p:blipFill>
        <p:spPr>
          <a:xfrm>
            <a:off x="9126747" y="6078678"/>
            <a:ext cx="1526511" cy="429851"/>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5" r:id="rId5"/>
    <p:sldLayoutId id="2147483656"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
        <p:cNvGrpSpPr/>
        <p:nvPr/>
      </p:nvGrpSpPr>
      <p:grpSpPr>
        <a:xfrm>
          <a:off x="0" y="0"/>
          <a:ext cx="0" cy="0"/>
          <a:chOff x="0" y="0"/>
          <a:chExt cx="0" cy="0"/>
        </a:xfrm>
      </p:grpSpPr>
      <p:sp>
        <p:nvSpPr>
          <p:cNvPr id="64" name="Google Shape;64;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5" name="Google Shape;65;p4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wto.org/english/tratop_e/envir_e/climate_intro_e.htm"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s://www.wto.org/english/res_e/publications_e/wtr22_e.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
          <p:cNvSpPr/>
          <p:nvPr/>
        </p:nvSpPr>
        <p:spPr>
          <a:xfrm>
            <a:off x="0" y="0"/>
            <a:ext cx="12192000" cy="325120"/>
          </a:xfrm>
          <a:prstGeom prst="rect">
            <a:avLst/>
          </a:prstGeom>
          <a:solidFill>
            <a:srgbClr val="00339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137" name="Google Shape;137;p1"/>
          <p:cNvPicPr preferRelativeResize="0"/>
          <p:nvPr/>
        </p:nvPicPr>
        <p:blipFill rotWithShape="1">
          <a:blip r:embed="rId3">
            <a:alphaModFix/>
          </a:blip>
          <a:srcRect/>
          <a:stretch/>
        </p:blipFill>
        <p:spPr>
          <a:xfrm>
            <a:off x="0" y="451804"/>
            <a:ext cx="3495675" cy="951865"/>
          </a:xfrm>
          <a:prstGeom prst="rect">
            <a:avLst/>
          </a:prstGeom>
          <a:noFill/>
          <a:ln>
            <a:noFill/>
          </a:ln>
        </p:spPr>
      </p:pic>
      <p:sp>
        <p:nvSpPr>
          <p:cNvPr id="138" name="Google Shape;138;p1"/>
          <p:cNvSpPr txBox="1"/>
          <p:nvPr/>
        </p:nvSpPr>
        <p:spPr>
          <a:xfrm>
            <a:off x="186689" y="1516385"/>
            <a:ext cx="11150343" cy="1585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None/>
            </a:pPr>
            <a:r>
              <a:rPr lang="en-US" sz="2700" b="1" i="0" u="none" strike="noStrike" cap="none" dirty="0">
                <a:solidFill>
                  <a:srgbClr val="003399"/>
                </a:solidFill>
                <a:latin typeface="Century Gothic"/>
                <a:ea typeface="Century Gothic"/>
                <a:cs typeface="Century Gothic"/>
                <a:sym typeface="Century Gothic"/>
              </a:rPr>
              <a:t>CCP-LAW</a:t>
            </a:r>
            <a:endParaRPr sz="2700" b="0" i="0" u="none" strike="noStrike" cap="none" dirty="0">
              <a:solidFill>
                <a:srgbClr val="000000"/>
              </a:solidFill>
              <a:latin typeface="Century Gothic"/>
              <a:ea typeface="Century Gothic"/>
              <a:cs typeface="Century Gothic"/>
              <a:sym typeface="Century Gothic"/>
            </a:endParaRPr>
          </a:p>
          <a:p>
            <a:pPr marL="0" marR="0" lvl="0" indent="0" algn="ctr" rtl="0">
              <a:lnSpc>
                <a:spcPct val="107000"/>
              </a:lnSpc>
              <a:spcBef>
                <a:spcPts val="800"/>
              </a:spcBef>
              <a:spcAft>
                <a:spcPts val="0"/>
              </a:spcAft>
              <a:buNone/>
            </a:pPr>
            <a:r>
              <a:rPr lang="en-US" sz="2700" b="1" i="0" u="none" strike="noStrike" cap="none" dirty="0">
                <a:solidFill>
                  <a:srgbClr val="2683C6"/>
                </a:solidFill>
                <a:latin typeface="Century Gothic"/>
                <a:ea typeface="Century Gothic"/>
                <a:cs typeface="Century Gothic"/>
                <a:sym typeface="Century Gothic"/>
              </a:rPr>
              <a:t>Curricula development on Climate Change Policy and Law</a:t>
            </a:r>
            <a:endParaRPr sz="2700" b="0" i="0" u="none" strike="noStrike" cap="none" dirty="0">
              <a:solidFill>
                <a:srgbClr val="000000"/>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sz="1800" b="0" i="0" u="none" strike="noStrike" cap="none" dirty="0">
              <a:solidFill>
                <a:srgbClr val="000000"/>
              </a:solidFill>
              <a:latin typeface="Century Gothic"/>
              <a:ea typeface="Century Gothic"/>
              <a:cs typeface="Century Gothic"/>
              <a:sym typeface="Century Gothic"/>
            </a:endParaRPr>
          </a:p>
        </p:txBody>
      </p:sp>
      <p:pic>
        <p:nvPicPr>
          <p:cNvPr id="150" name="Google Shape;150;p1"/>
          <p:cNvPicPr preferRelativeResize="0"/>
          <p:nvPr/>
        </p:nvPicPr>
        <p:blipFill rotWithShape="1">
          <a:blip r:embed="rId4">
            <a:alphaModFix/>
          </a:blip>
          <a:srcRect l="26643" t="10967" r="39273" b="27096"/>
          <a:stretch/>
        </p:blipFill>
        <p:spPr>
          <a:xfrm>
            <a:off x="10737335" y="339087"/>
            <a:ext cx="1305303" cy="1266981"/>
          </a:xfrm>
          <a:prstGeom prst="rect">
            <a:avLst/>
          </a:prstGeom>
          <a:noFill/>
          <a:ln>
            <a:noFill/>
          </a:ln>
        </p:spPr>
      </p:pic>
      <p:sp>
        <p:nvSpPr>
          <p:cNvPr id="151" name="Google Shape;151;p1"/>
          <p:cNvSpPr/>
          <p:nvPr/>
        </p:nvSpPr>
        <p:spPr>
          <a:xfrm>
            <a:off x="0" y="5902960"/>
            <a:ext cx="12192000" cy="955041"/>
          </a:xfrm>
          <a:prstGeom prst="rect">
            <a:avLst/>
          </a:prstGeom>
          <a:solidFill>
            <a:srgbClr val="BBCC94"/>
          </a:solidFill>
          <a:ln>
            <a:noFill/>
          </a:ln>
        </p:spPr>
        <p:txBody>
          <a:bodyPr spcFirstLastPara="1" wrap="square" lIns="91425" tIns="45700" rIns="91425" bIns="45700" anchor="ctr" anchorCtr="0">
            <a:noAutofit/>
          </a:bodyPr>
          <a:lstStyle/>
          <a:p>
            <a:pPr>
              <a:buSzPts val="1800"/>
            </a:pPr>
            <a:endPar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endParaRPr>
          </a:p>
          <a:p>
            <a:pPr>
              <a:buSzPts val="1800"/>
            </a:pPr>
            <a:r>
              <a:rPr lang="en-US" sz="12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Project No of Reference: 618874-EPP-1-2020-1-VN-EPPKA2-CBHE-JP:</a:t>
            </a:r>
            <a:r>
              <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 </a:t>
            </a:r>
          </a:p>
          <a:p>
            <a:pPr algn="just">
              <a:buSzPts val="1800"/>
            </a:pPr>
            <a:r>
              <a:rPr lang="en-GB"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GB" sz="1200" dirty="0">
              <a:latin typeface="Calibri" panose="020F0502020204030204" pitchFamily="34" charset="0"/>
              <a:ea typeface="Calibri" panose="020F0502020204030204" pitchFamily="34" charset="0"/>
              <a:cs typeface="Calibri" panose="020F0502020204030204" pitchFamily="34" charset="0"/>
            </a:endParaRPr>
          </a:p>
          <a:p>
            <a:pPr marL="0" marR="0" lvl="0" indent="0" rtl="0">
              <a:lnSpc>
                <a:spcPct val="100000"/>
              </a:lnSpc>
              <a:spcBef>
                <a:spcPts val="0"/>
              </a:spcBef>
              <a:spcAft>
                <a:spcPts val="0"/>
              </a:spcAft>
              <a:buClr>
                <a:srgbClr val="000000"/>
              </a:buClr>
              <a:buSzPts val="1800"/>
              <a:buFont typeface="Arial"/>
              <a:buNone/>
            </a:pPr>
            <a:endParaRPr sz="1000" b="0" i="0" u="none" strike="noStrike" cap="none" dirty="0">
              <a:solidFill>
                <a:srgbClr val="FFFFFF"/>
              </a:solidFill>
              <a:latin typeface="Calibri"/>
              <a:ea typeface="Calibri"/>
              <a:cs typeface="Calibri"/>
              <a:sym typeface="Calibri"/>
            </a:endParaRPr>
          </a:p>
        </p:txBody>
      </p:sp>
      <p:sp>
        <p:nvSpPr>
          <p:cNvPr id="2" name="Google Shape;138;p1">
            <a:extLst>
              <a:ext uri="{FF2B5EF4-FFF2-40B4-BE49-F238E27FC236}">
                <a16:creationId xmlns:a16="http://schemas.microsoft.com/office/drawing/2014/main" id="{13B54DC1-B0AF-07BB-AA0D-404F1084EE72}"/>
              </a:ext>
            </a:extLst>
          </p:cNvPr>
          <p:cNvSpPr txBox="1"/>
          <p:nvPr/>
        </p:nvSpPr>
        <p:spPr>
          <a:xfrm>
            <a:off x="239643" y="2908665"/>
            <a:ext cx="11150343" cy="1309549"/>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800"/>
              </a:spcBef>
              <a:spcAft>
                <a:spcPts val="800"/>
              </a:spcAft>
              <a:buNone/>
            </a:pPr>
            <a:r>
              <a:rPr lang="en-US" sz="2700" b="1" i="0" u="none" strike="noStrike" cap="none" dirty="0">
                <a:solidFill>
                  <a:srgbClr val="003399"/>
                </a:solidFill>
                <a:latin typeface="Century Gothic"/>
                <a:ea typeface="Century Gothic"/>
                <a:cs typeface="Century Gothic"/>
                <a:sym typeface="Century Gothic"/>
              </a:rPr>
              <a:t>Subject title: Climate Change Policy</a:t>
            </a:r>
            <a:endParaRPr lang="en-US" sz="2700" b="1" dirty="0">
              <a:solidFill>
                <a:srgbClr val="003399"/>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r>
              <a:rPr lang="en-US" sz="2200" b="1" dirty="0">
                <a:solidFill>
                  <a:srgbClr val="003399"/>
                </a:solidFill>
                <a:latin typeface="Century Gothic"/>
                <a:ea typeface="Century Gothic"/>
                <a:cs typeface="Century Gothic"/>
                <a:sym typeface="Century Gothic"/>
              </a:rPr>
              <a:t>Instructor Name: Dr. Rahul Nikam</a:t>
            </a:r>
            <a:endParaRPr sz="2200" b="0" i="0" u="none" strike="noStrike" cap="none" dirty="0">
              <a:solidFill>
                <a:srgbClr val="000000"/>
              </a:solidFill>
              <a:latin typeface="Century Gothic"/>
              <a:ea typeface="Century Gothic"/>
              <a:cs typeface="Century Gothic"/>
              <a:sym typeface="Century Gothic"/>
            </a:endParaRPr>
          </a:p>
        </p:txBody>
      </p:sp>
      <p:pic>
        <p:nvPicPr>
          <p:cNvPr id="1026" name="Picture 2">
            <a:extLst>
              <a:ext uri="{FF2B5EF4-FFF2-40B4-BE49-F238E27FC236}">
                <a16:creationId xmlns:a16="http://schemas.microsoft.com/office/drawing/2014/main" id="{04133069-CC24-F66C-0BB9-CC939B377D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9248" y="5288834"/>
            <a:ext cx="1448292" cy="4044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B684E9C0-EA28-5993-3AB6-2C7D5DDF05A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20178"/>
          <a:stretch/>
        </p:blipFill>
        <p:spPr bwMode="auto">
          <a:xfrm>
            <a:off x="10603618" y="5288834"/>
            <a:ext cx="1533649"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4304AB17-F541-1E84-88BB-20907CE4E18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0330" y="5245638"/>
            <a:ext cx="485416" cy="49087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46613AA4-509A-1471-9AF4-6C22B05813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33" y="5223940"/>
            <a:ext cx="485417" cy="50938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45F9B09C-6D04-B94E-2E1E-70926FBA16E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0150" y="5259686"/>
            <a:ext cx="1638414"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751A3915-6AA9-6DEB-8B0C-33AE028B2A7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14914" y="5357692"/>
            <a:ext cx="1489026" cy="36759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851F2177-31D0-3986-4DCE-C4E37F285121}"/>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10407" b="8449"/>
          <a:stretch/>
        </p:blipFill>
        <p:spPr bwMode="auto">
          <a:xfrm>
            <a:off x="8705701" y="5233834"/>
            <a:ext cx="1795277"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7D7AFF2E-219B-85F6-88C0-E9143FC684B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51188" y="5331800"/>
            <a:ext cx="980435"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AD22EE0D-0762-BA7F-74B3-A509D480D35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18929" y="5259686"/>
            <a:ext cx="719168"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493D8905-1E05-C414-56EA-4A4D644ED0A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74016" y="5265789"/>
            <a:ext cx="1131082" cy="5027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International Trade and Climate Change</a:t>
            </a: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First, while climate change can have profound negative impacts on international trade, trade, and trade policies are essential elements of sound climate change adaptation strategies. </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Second, although trade generates GHG emissions, trade and trade policies can foster the transition to a low-carbon economy by providing access to and spurring innovation in low-carbon technologies, disseminating best practices, and helping clean energy investments achieve the greatest reach at the lowest cost. </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Third, improving the ambition and effectiveness of climate action requires greater international trade cooperation at the WTO. </a:t>
            </a: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International Trade and Climate Change</a:t>
            </a:r>
          </a:p>
        </p:txBody>
      </p:sp>
      <p:sp>
        <p:nvSpPr>
          <p:cNvPr id="158" name="Google Shape;158;p46"/>
          <p:cNvSpPr txBox="1"/>
          <p:nvPr/>
        </p:nvSpPr>
        <p:spPr>
          <a:xfrm>
            <a:off x="993059" y="1151120"/>
            <a:ext cx="2819699" cy="4552862"/>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lvl="1" algn="just">
              <a:lnSpc>
                <a:spcPct val="150000"/>
              </a:lnSpc>
              <a:buSzPts val="1600"/>
            </a:pPr>
            <a:r>
              <a:rPr lang="en-US" sz="1600" dirty="0">
                <a:latin typeface="Segoe UI" panose="020B0502040204020203" pitchFamily="34" charset="0"/>
                <a:ea typeface="Quattrocento Sans"/>
                <a:cs typeface="Segoe UI" panose="020B0502040204020203" pitchFamily="34" charset="0"/>
                <a:sym typeface="Quattrocento Sans"/>
              </a:rPr>
              <a:t>Even though climate change can have profound negative impacts on international trade, trade and well-designed trade policies are essential elements of sound climate change adaptation strategies.</a:t>
            </a: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pic>
        <p:nvPicPr>
          <p:cNvPr id="3" name="Picture 2">
            <a:extLst>
              <a:ext uri="{FF2B5EF4-FFF2-40B4-BE49-F238E27FC236}">
                <a16:creationId xmlns:a16="http://schemas.microsoft.com/office/drawing/2014/main" id="{D92BEF49-A689-95A8-BA1D-2A118A1523DD}"/>
              </a:ext>
            </a:extLst>
          </p:cNvPr>
          <p:cNvPicPr>
            <a:picLocks noChangeAspect="1"/>
          </p:cNvPicPr>
          <p:nvPr/>
        </p:nvPicPr>
        <p:blipFill>
          <a:blip r:embed="rId3"/>
          <a:stretch>
            <a:fillRect/>
          </a:stretch>
        </p:blipFill>
        <p:spPr>
          <a:xfrm>
            <a:off x="3812758" y="1151119"/>
            <a:ext cx="6668431" cy="4586728"/>
          </a:xfrm>
          <a:prstGeom prst="rect">
            <a:avLst/>
          </a:prstGeom>
        </p:spPr>
      </p:pic>
    </p:spTree>
    <p:extLst>
      <p:ext uri="{BB962C8B-B14F-4D97-AF65-F5344CB8AC3E}">
        <p14:creationId xmlns:p14="http://schemas.microsoft.com/office/powerpoint/2010/main" val="3538691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International Trade and Climate Change</a:t>
            </a:r>
          </a:p>
        </p:txBody>
      </p:sp>
      <p:sp>
        <p:nvSpPr>
          <p:cNvPr id="158" name="Google Shape;158;p46"/>
          <p:cNvSpPr txBox="1"/>
          <p:nvPr/>
        </p:nvSpPr>
        <p:spPr>
          <a:xfrm>
            <a:off x="993059" y="1151120"/>
            <a:ext cx="2819699" cy="4552862"/>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lvl="1" algn="just">
              <a:lnSpc>
                <a:spcPct val="150000"/>
              </a:lnSpc>
              <a:buSzPts val="1600"/>
            </a:pPr>
            <a:r>
              <a:rPr lang="en-US" sz="1600" dirty="0">
                <a:latin typeface="Segoe UI" panose="020B0502040204020203" pitchFamily="34" charset="0"/>
                <a:ea typeface="Quattrocento Sans"/>
                <a:cs typeface="Segoe UI" panose="020B0502040204020203" pitchFamily="34" charset="0"/>
                <a:sym typeface="Quattrocento Sans"/>
              </a:rPr>
              <a:t> Although trade generates GHG emissions, trade and trade policies can be part of the solutions to support a low-carbon transition</a:t>
            </a: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pic>
        <p:nvPicPr>
          <p:cNvPr id="7" name="Picture 6">
            <a:extLst>
              <a:ext uri="{FF2B5EF4-FFF2-40B4-BE49-F238E27FC236}">
                <a16:creationId xmlns:a16="http://schemas.microsoft.com/office/drawing/2014/main" id="{7FACC673-275E-ECFB-EC22-78E59EC88AB3}"/>
              </a:ext>
            </a:extLst>
          </p:cNvPr>
          <p:cNvPicPr>
            <a:picLocks noChangeAspect="1"/>
          </p:cNvPicPr>
          <p:nvPr/>
        </p:nvPicPr>
        <p:blipFill>
          <a:blip r:embed="rId3"/>
          <a:stretch>
            <a:fillRect/>
          </a:stretch>
        </p:blipFill>
        <p:spPr>
          <a:xfrm>
            <a:off x="3879443" y="1151120"/>
            <a:ext cx="6601746" cy="4552862"/>
          </a:xfrm>
          <a:prstGeom prst="rect">
            <a:avLst/>
          </a:prstGeom>
        </p:spPr>
      </p:pic>
    </p:spTree>
    <p:extLst>
      <p:ext uri="{BB962C8B-B14F-4D97-AF65-F5344CB8AC3E}">
        <p14:creationId xmlns:p14="http://schemas.microsoft.com/office/powerpoint/2010/main" val="2871789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International Trade and Climate Change</a:t>
            </a:r>
          </a:p>
        </p:txBody>
      </p:sp>
      <p:sp>
        <p:nvSpPr>
          <p:cNvPr id="158" name="Google Shape;158;p46"/>
          <p:cNvSpPr txBox="1"/>
          <p:nvPr/>
        </p:nvSpPr>
        <p:spPr>
          <a:xfrm>
            <a:off x="993059" y="1151120"/>
            <a:ext cx="2819699" cy="4552862"/>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lvl="1" algn="just">
              <a:lnSpc>
                <a:spcPct val="150000"/>
              </a:lnSpc>
              <a:buSzPts val="1600"/>
            </a:pPr>
            <a:r>
              <a:rPr lang="en-US" sz="1600" dirty="0">
                <a:latin typeface="Segoe UI" panose="020B0502040204020203" pitchFamily="34" charset="0"/>
                <a:ea typeface="Quattrocento Sans"/>
                <a:cs typeface="Segoe UI" panose="020B0502040204020203" pitchFamily="34" charset="0"/>
                <a:sym typeface="Quattrocento Sans"/>
              </a:rPr>
              <a:t> Improving the ambition and effectiveness of climate change action requires greater international trade cooperation. </a:t>
            </a: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pic>
        <p:nvPicPr>
          <p:cNvPr id="3" name="Picture 2">
            <a:extLst>
              <a:ext uri="{FF2B5EF4-FFF2-40B4-BE49-F238E27FC236}">
                <a16:creationId xmlns:a16="http://schemas.microsoft.com/office/drawing/2014/main" id="{15BEC005-34C9-6CFB-C353-4E954B35323A}"/>
              </a:ext>
            </a:extLst>
          </p:cNvPr>
          <p:cNvPicPr>
            <a:picLocks noChangeAspect="1"/>
          </p:cNvPicPr>
          <p:nvPr/>
        </p:nvPicPr>
        <p:blipFill>
          <a:blip r:embed="rId3"/>
          <a:stretch>
            <a:fillRect/>
          </a:stretch>
        </p:blipFill>
        <p:spPr>
          <a:xfrm>
            <a:off x="3949237" y="1151120"/>
            <a:ext cx="6531951" cy="4552862"/>
          </a:xfrm>
          <a:prstGeom prst="rect">
            <a:avLst/>
          </a:prstGeom>
        </p:spPr>
      </p:pic>
    </p:spTree>
    <p:extLst>
      <p:ext uri="{BB962C8B-B14F-4D97-AF65-F5344CB8AC3E}">
        <p14:creationId xmlns:p14="http://schemas.microsoft.com/office/powerpoint/2010/main" val="3495631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cap="none" dirty="0">
                <a:solidFill>
                  <a:srgbClr val="FFFFFF"/>
                </a:solidFill>
                <a:latin typeface="Segoe UI" panose="020B0502040204020203" pitchFamily="34" charset="0"/>
                <a:ea typeface="Century Gothic"/>
                <a:cs typeface="Segoe UI" panose="020B0502040204020203" pitchFamily="34" charset="0"/>
                <a:sym typeface="Century Gothic"/>
              </a:rPr>
              <a:t>Further Reading </a:t>
            </a:r>
          </a:p>
        </p:txBody>
      </p:sp>
      <p:sp>
        <p:nvSpPr>
          <p:cNvPr id="158" name="Google Shape;158;p46"/>
          <p:cNvSpPr txBox="1"/>
          <p:nvPr/>
        </p:nvSpPr>
        <p:spPr>
          <a:xfrm>
            <a:off x="993059" y="1151120"/>
            <a:ext cx="9488130" cy="4552862"/>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 Trade and climate change </a:t>
            </a:r>
            <a:r>
              <a:rPr lang="en-US" sz="1600" dirty="0">
                <a:latin typeface="Segoe UI" panose="020B0502040204020203" pitchFamily="34" charset="0"/>
                <a:ea typeface="Quattrocento Sans"/>
                <a:cs typeface="Segoe UI" panose="020B0502040204020203" pitchFamily="34" charset="0"/>
                <a:sym typeface="Quattrocento Sans"/>
                <a:hlinkClick r:id="rId3"/>
              </a:rPr>
              <a:t>https://www.wto.org/english/tratop_e/envir_e/climate_intro_e.htm</a:t>
            </a:r>
            <a:r>
              <a:rPr lang="en-US" sz="1600" dirty="0">
                <a:latin typeface="Segoe UI" panose="020B0502040204020203" pitchFamily="34" charset="0"/>
                <a:ea typeface="Quattrocento Sans"/>
                <a:cs typeface="Segoe UI" panose="020B0502040204020203" pitchFamily="34" charset="0"/>
                <a:sym typeface="Quattrocento Sans"/>
              </a:rPr>
              <a:t> </a:t>
            </a:r>
          </a:p>
          <a:p>
            <a:pPr marL="285750" lvl="1" indent="-285750" algn="just">
              <a:lnSpc>
                <a:spcPct val="150000"/>
              </a:lnSpc>
              <a:buSzPts val="1600"/>
              <a:buFont typeface="Arial" panose="020B0604020202020204" pitchFamily="34" charset="0"/>
              <a:buChar char="•"/>
            </a:pPr>
            <a:r>
              <a:rPr lang="en-US" sz="1600" dirty="0">
                <a:latin typeface="Segoe UI" panose="020B0502040204020203" pitchFamily="34" charset="0"/>
                <a:ea typeface="Quattrocento Sans"/>
                <a:cs typeface="Segoe UI" panose="020B0502040204020203" pitchFamily="34" charset="0"/>
                <a:sym typeface="Quattrocento Sans"/>
              </a:rPr>
              <a:t>World Trade Report 2022 Climate change and international trade </a:t>
            </a:r>
            <a:r>
              <a:rPr lang="en-US" sz="1600" dirty="0">
                <a:latin typeface="Segoe UI" panose="020B0502040204020203" pitchFamily="34" charset="0"/>
                <a:ea typeface="Quattrocento Sans"/>
                <a:cs typeface="Segoe UI" panose="020B0502040204020203" pitchFamily="34" charset="0"/>
                <a:sym typeface="Quattrocento Sans"/>
                <a:hlinkClick r:id="rId4"/>
              </a:rPr>
              <a:t>https://www.wto.org/english/res_e/publications_e/wtr22_e.htm</a:t>
            </a:r>
            <a:r>
              <a:rPr lang="en-US" sz="1600" dirty="0">
                <a:latin typeface="Segoe UI" panose="020B0502040204020203" pitchFamily="34" charset="0"/>
                <a:ea typeface="Quattrocento Sans"/>
                <a:cs typeface="Segoe UI" panose="020B0502040204020203" pitchFamily="34" charset="0"/>
                <a:sym typeface="Quattrocento Sans"/>
              </a:rPr>
              <a:t>  </a:t>
            </a:r>
            <a:endParaRPr sz="1600" b="0" i="0" u="none" strike="noStrike" cap="none" dirty="0">
              <a:solidFill>
                <a:srgbClr val="000000"/>
              </a:solidFill>
              <a:latin typeface="Segoe UI" panose="020B0502040204020203" pitchFamily="34" charset="0"/>
              <a:ea typeface="Quattrocento Sans"/>
              <a:cs typeface="Segoe UI" panose="020B0502040204020203" pitchFamily="34" charset="0"/>
              <a:sym typeface="Quattrocento Sans"/>
            </a:endParaRPr>
          </a:p>
        </p:txBody>
      </p:sp>
    </p:spTree>
    <p:extLst>
      <p:ext uri="{BB962C8B-B14F-4D97-AF65-F5344CB8AC3E}">
        <p14:creationId xmlns:p14="http://schemas.microsoft.com/office/powerpoint/2010/main" val="278279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4398</TotalTime>
  <Words>324</Words>
  <Application>Microsoft Office PowerPoint</Application>
  <PresentationFormat>Widescreen</PresentationFormat>
  <Paragraphs>20</Paragraphs>
  <Slides>6</Slides>
  <Notes>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6</vt:i4>
      </vt:variant>
    </vt:vector>
  </HeadingPairs>
  <TitlesOfParts>
    <vt:vector size="12" baseType="lpstr">
      <vt:lpstr>Calibri</vt:lpstr>
      <vt:lpstr>Segoe UI</vt:lpstr>
      <vt:lpstr>Century Gothic</vt:lpstr>
      <vt:lpstr>Arial</vt:lpstr>
      <vt:lpstr>Office Theme</vt:lpstr>
      <vt:lpstr>Θέμα του Office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WIN</dc:creator>
  <cp:lastModifiedBy>Rahul Nikam</cp:lastModifiedBy>
  <cp:revision>9</cp:revision>
  <dcterms:created xsi:type="dcterms:W3CDTF">2020-01-02T01:56:26Z</dcterms:created>
  <dcterms:modified xsi:type="dcterms:W3CDTF">2024-06-10T06:21:21Z</dcterms:modified>
</cp:coreProperties>
</file>