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 id="2147483657" r:id="rId2"/>
  </p:sldMasterIdLst>
  <p:notesMasterIdLst>
    <p:notesMasterId r:id="rId9"/>
  </p:notesMasterIdLst>
  <p:sldIdLst>
    <p:sldId id="256" r:id="rId3"/>
    <p:sldId id="257" r:id="rId4"/>
    <p:sldId id="260" r:id="rId5"/>
    <p:sldId id="261" r:id="rId6"/>
    <p:sldId id="262" r:id="rId7"/>
    <p:sldId id="263" r:id="rId8"/>
  </p:sldIdLst>
  <p:sldSz cx="12192000" cy="6858000"/>
  <p:notesSz cx="6951663" cy="10082213"/>
  <p:embeddedFontLst>
    <p:embeddedFont>
      <p:font typeface="Century Gothic" panose="020B0502020202020204" pitchFamily="34" charset="0"/>
      <p:regular r:id="rId10"/>
      <p:bold r:id="rId11"/>
      <p:italic r:id="rId12"/>
      <p:boldItalic r:id="rId13"/>
    </p:embeddedFont>
    <p:embeddedFont>
      <p:font typeface="Segoe UI" panose="020B0502040204020203" pitchFamily="34" charset="0"/>
      <p:regular r:id="rId14"/>
      <p:bold r:id="rId15"/>
      <p:italic r:id="rId16"/>
      <p:boldItalic r:id="rId17"/>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20" roundtripDataSignature="AMtx7mg7M6y+/XS8+h8EtkVaUVOdauOeo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29A00ED3-4F39-45E5-B855-3537186DFB81}">
  <a:tblStyle styleId="{29A00ED3-4F39-45E5-B855-3537186DFB81}"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57" d="100"/>
          <a:sy n="57" d="100"/>
        </p:scale>
        <p:origin x="78" y="106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font" Target="fonts/font4.fntdata"/><Relationship Id="rId3" Type="http://schemas.openxmlformats.org/officeDocument/2006/relationships/slide" Target="slides/slide1.xml"/><Relationship Id="rId21" Type="http://schemas.openxmlformats.org/officeDocument/2006/relationships/presProps" Target="presProps.xml"/><Relationship Id="rId7" Type="http://schemas.openxmlformats.org/officeDocument/2006/relationships/slide" Target="slides/slide5.xml"/><Relationship Id="rId12" Type="http://schemas.openxmlformats.org/officeDocument/2006/relationships/font" Target="fonts/font3.fntdata"/><Relationship Id="rId17" Type="http://schemas.openxmlformats.org/officeDocument/2006/relationships/font" Target="fonts/font8.fntdata"/><Relationship Id="rId2" Type="http://schemas.openxmlformats.org/officeDocument/2006/relationships/slideMaster" Target="slideMasters/slideMaster2.xml"/><Relationship Id="rId16" Type="http://schemas.openxmlformats.org/officeDocument/2006/relationships/font" Target="fonts/font7.fntdata"/><Relationship Id="rId20"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font" Target="fonts/font2.fntdata"/><Relationship Id="rId24"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font" Target="fonts/font6.fntdata"/><Relationship Id="rId23" Type="http://schemas.openxmlformats.org/officeDocument/2006/relationships/theme" Target="theme/theme1.xml"/><Relationship Id="rId10" Type="http://schemas.openxmlformats.org/officeDocument/2006/relationships/font" Target="fonts/font1.fntdata"/><Relationship Id="rId4" Type="http://schemas.openxmlformats.org/officeDocument/2006/relationships/slide" Target="slides/slide2.xml"/><Relationship Id="rId9" Type="http://schemas.openxmlformats.org/officeDocument/2006/relationships/notesMaster" Target="notesMasters/notesMaster1.xml"/><Relationship Id="rId14" Type="http://schemas.openxmlformats.org/officeDocument/2006/relationships/font" Target="fonts/font5.fntdata"/><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58825" y="756150"/>
            <a:ext cx="4634650" cy="37808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p1:notes"/>
          <p:cNvSpPr txBox="1">
            <a:spLocks noGrp="1"/>
          </p:cNvSpPr>
          <p:nvPr>
            <p:ph type="body" idx="1"/>
          </p:nvPr>
        </p:nvSpPr>
        <p:spPr>
          <a:xfrm>
            <a:off x="695150" y="4789025"/>
            <a:ext cx="5561300" cy="4536975"/>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134" name="Google Shape;134;p1: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40339192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174675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102721619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p46:notes"/>
          <p:cNvSpPr txBox="1">
            <a:spLocks noGrp="1"/>
          </p:cNvSpPr>
          <p:nvPr>
            <p:ph type="body" idx="1"/>
          </p:nvPr>
        </p:nvSpPr>
        <p:spPr>
          <a:xfrm>
            <a:off x="695150" y="4789025"/>
            <a:ext cx="5561300" cy="4536975"/>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155" name="Google Shape;155;p46:notes"/>
          <p:cNvSpPr>
            <a:spLocks noGrp="1" noRot="1" noChangeAspect="1"/>
          </p:cNvSpPr>
          <p:nvPr>
            <p:ph type="sldImg" idx="2"/>
          </p:nvPr>
        </p:nvSpPr>
        <p:spPr>
          <a:xfrm>
            <a:off x="115888" y="755650"/>
            <a:ext cx="6719887" cy="3781425"/>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211271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1"/>
        <p:cNvGrpSpPr/>
        <p:nvPr/>
      </p:nvGrpSpPr>
      <p:grpSpPr>
        <a:xfrm>
          <a:off x="0" y="0"/>
          <a:ext cx="0" cy="0"/>
          <a:chOff x="0" y="0"/>
          <a:chExt cx="0" cy="0"/>
        </a:xfrm>
      </p:grpSpPr>
      <p:sp>
        <p:nvSpPr>
          <p:cNvPr id="12" name="Google Shape;12;p3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3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4" name="Google Shape;14;p3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5" name="Google Shape;15;p3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6" name="Google Shape;16;p3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24"/>
        <p:cNvGrpSpPr/>
        <p:nvPr/>
      </p:nvGrpSpPr>
      <p:grpSpPr>
        <a:xfrm>
          <a:off x="0" y="0"/>
          <a:ext cx="0" cy="0"/>
          <a:chOff x="0" y="0"/>
          <a:chExt cx="0" cy="0"/>
        </a:xfrm>
      </p:grpSpPr>
      <p:sp>
        <p:nvSpPr>
          <p:cNvPr id="25" name="Google Shape;25;p3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3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7" name="Google Shape;27;p3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3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29" name="Google Shape;29;p3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0" name="Google Shape;30;p3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3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3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33"/>
        <p:cNvGrpSpPr/>
        <p:nvPr/>
      </p:nvGrpSpPr>
      <p:grpSpPr>
        <a:xfrm>
          <a:off x="0" y="0"/>
          <a:ext cx="0" cy="0"/>
          <a:chOff x="0" y="0"/>
          <a:chExt cx="0" cy="0"/>
        </a:xfrm>
      </p:grpSpPr>
      <p:sp>
        <p:nvSpPr>
          <p:cNvPr id="34" name="Google Shape;34;p4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4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4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37"/>
        <p:cNvGrpSpPr/>
        <p:nvPr/>
      </p:nvGrpSpPr>
      <p:grpSpPr>
        <a:xfrm>
          <a:off x="0" y="0"/>
          <a:ext cx="0" cy="0"/>
          <a:chOff x="0" y="0"/>
          <a:chExt cx="0" cy="0"/>
        </a:xfrm>
      </p:grpSpPr>
      <p:sp>
        <p:nvSpPr>
          <p:cNvPr id="38" name="Google Shape;38;p4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42"/>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40" name="Google Shape;40;p42"/>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41" name="Google Shape;41;p4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4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4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51"/>
        <p:cNvGrpSpPr/>
        <p:nvPr/>
      </p:nvGrpSpPr>
      <p:grpSpPr>
        <a:xfrm>
          <a:off x="0" y="0"/>
          <a:ext cx="0" cy="0"/>
          <a:chOff x="0" y="0"/>
          <a:chExt cx="0" cy="0"/>
        </a:xfrm>
      </p:grpSpPr>
      <p:sp>
        <p:nvSpPr>
          <p:cNvPr id="52" name="Google Shape;52;p4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44"/>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4" name="Google Shape;54;p4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4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4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57"/>
        <p:cNvGrpSpPr/>
        <p:nvPr/>
      </p:nvGrpSpPr>
      <p:grpSpPr>
        <a:xfrm>
          <a:off x="0" y="0"/>
          <a:ext cx="0" cy="0"/>
          <a:chOff x="0" y="0"/>
          <a:chExt cx="0" cy="0"/>
        </a:xfrm>
      </p:grpSpPr>
      <p:sp>
        <p:nvSpPr>
          <p:cNvPr id="58" name="Google Shape;58;p45"/>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45"/>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4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1" name="Google Shape;61;p4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4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Κενό" type="blank">
  <p:cSld name="BLANK">
    <p:spTree>
      <p:nvGrpSpPr>
        <p:cNvPr id="1" name="Shape 66"/>
        <p:cNvGrpSpPr/>
        <p:nvPr/>
      </p:nvGrpSpPr>
      <p:grpSpPr>
        <a:xfrm>
          <a:off x="0" y="0"/>
          <a:ext cx="0" cy="0"/>
          <a:chOff x="0" y="0"/>
          <a:chExt cx="0" cy="0"/>
        </a:xfrm>
      </p:grpSpPr>
      <p:sp>
        <p:nvSpPr>
          <p:cNvPr id="67" name="Google Shape;67;p48"/>
          <p:cNvSpPr txBox="1"/>
          <p:nvPr/>
        </p:nvSpPr>
        <p:spPr>
          <a:xfrm>
            <a:off x="1538742" y="6251419"/>
            <a:ext cx="3760845" cy="514220"/>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None/>
            </a:pPr>
            <a:endParaRPr sz="1000" b="0" i="0" u="none" strike="noStrike" cap="none">
              <a:solidFill>
                <a:srgbClr val="595959"/>
              </a:solidFill>
              <a:latin typeface="Century Gothic"/>
              <a:ea typeface="Century Gothic"/>
              <a:cs typeface="Century Gothic"/>
              <a:sym typeface="Century Gothic"/>
            </a:endParaRPr>
          </a:p>
        </p:txBody>
      </p:sp>
      <p:graphicFrame>
        <p:nvGraphicFramePr>
          <p:cNvPr id="68" name="Google Shape;68;p48"/>
          <p:cNvGraphicFramePr/>
          <p:nvPr/>
        </p:nvGraphicFramePr>
        <p:xfrm>
          <a:off x="1189871" y="6101850"/>
          <a:ext cx="4136700" cy="471869"/>
        </p:xfrm>
        <a:graphic>
          <a:graphicData uri="http://schemas.openxmlformats.org/drawingml/2006/table">
            <a:tbl>
              <a:tblPr>
                <a:noFill/>
                <a:tableStyleId>{29A00ED3-4F39-45E5-B855-3537186DFB81}</a:tableStyleId>
              </a:tblPr>
              <a:tblGrid>
                <a:gridCol w="717225">
                  <a:extLst>
                    <a:ext uri="{9D8B030D-6E8A-4147-A177-3AD203B41FA5}">
                      <a16:colId xmlns:a16="http://schemas.microsoft.com/office/drawing/2014/main" val="20000"/>
                    </a:ext>
                  </a:extLst>
                </a:gridCol>
                <a:gridCol w="3419475">
                  <a:extLst>
                    <a:ext uri="{9D8B030D-6E8A-4147-A177-3AD203B41FA5}">
                      <a16:colId xmlns:a16="http://schemas.microsoft.com/office/drawing/2014/main" val="20001"/>
                    </a:ext>
                  </a:extLst>
                </a:gridCol>
              </a:tblGrid>
              <a:tr h="114300">
                <a:tc>
                  <a:txBody>
                    <a:bodyPr/>
                    <a:lstStyle/>
                    <a:p>
                      <a:pPr marL="0" marR="0" lvl="0" indent="0" algn="l" rtl="0">
                        <a:lnSpc>
                          <a:spcPct val="107000"/>
                        </a:lnSpc>
                        <a:spcBef>
                          <a:spcPts val="0"/>
                        </a:spcBef>
                        <a:spcAft>
                          <a:spcPts val="0"/>
                        </a:spcAft>
                        <a:buNone/>
                      </a:pP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0" marR="0" lvl="0" indent="0" algn="l" rtl="0">
                        <a:lnSpc>
                          <a:spcPct val="107000"/>
                        </a:lnSpc>
                        <a:spcBef>
                          <a:spcPts val="0"/>
                        </a:spcBef>
                        <a:spcAft>
                          <a:spcPts val="0"/>
                        </a:spcAft>
                        <a:buNone/>
                      </a:pPr>
                      <a:r>
                        <a:rPr lang="en-US" sz="900" b="0" u="none" strike="noStrike" cap="none">
                          <a:solidFill>
                            <a:srgbClr val="003399"/>
                          </a:solidFill>
                          <a:latin typeface="Century Gothic"/>
                          <a:ea typeface="Century Gothic"/>
                          <a:cs typeface="Century Gothic"/>
                          <a:sym typeface="Century Gothic"/>
                        </a:rPr>
                        <a:t>CCP-LAW |</a:t>
                      </a:r>
                      <a:r>
                        <a:rPr lang="en-US" sz="900" b="0" u="none" strike="noStrike" cap="none">
                          <a:solidFill>
                            <a:srgbClr val="2683C6"/>
                          </a:solidFill>
                          <a:latin typeface="Century Gothic"/>
                          <a:ea typeface="Century Gothic"/>
                          <a:cs typeface="Century Gothic"/>
                          <a:sym typeface="Century Gothic"/>
                        </a:rPr>
                        <a:t>Curricula development on Climate Change Policy and Law</a:t>
                      </a:r>
                      <a:endParaRPr sz="900" b="0" u="none" strike="noStrike" cap="none">
                        <a:latin typeface="Calibri"/>
                        <a:ea typeface="Calibri"/>
                        <a:cs typeface="Calibri"/>
                        <a:sym typeface="Calibri"/>
                      </a:endParaRPr>
                    </a:p>
                    <a:p>
                      <a:pPr marL="0" marR="0" lvl="0" indent="0" algn="l" rtl="0">
                        <a:lnSpc>
                          <a:spcPct val="107000"/>
                        </a:lnSpc>
                        <a:spcBef>
                          <a:spcPts val="300"/>
                        </a:spcBef>
                        <a:spcAft>
                          <a:spcPts val="0"/>
                        </a:spcAft>
                        <a:buNone/>
                      </a:pPr>
                      <a:r>
                        <a:rPr lang="en-US" sz="900" u="none" strike="noStrike" cap="none">
                          <a:solidFill>
                            <a:srgbClr val="3B3838"/>
                          </a:solidFill>
                          <a:latin typeface="Calibri"/>
                          <a:ea typeface="Calibri"/>
                          <a:cs typeface="Calibri"/>
                          <a:sym typeface="Calibri"/>
                        </a:rPr>
                        <a:t>Project No of Reference: 618874-EPP-1-2020-1-VN-EPPKA2-CBHE-JP</a:t>
                      </a:r>
                      <a:endParaRPr sz="1100" u="none" strike="noStrike" cap="none">
                        <a:latin typeface="Calibri"/>
                        <a:ea typeface="Calibri"/>
                        <a:cs typeface="Calibri"/>
                        <a:sym typeface="Calibri"/>
                      </a:endParaRPr>
                    </a:p>
                  </a:txBody>
                  <a:tcPr marL="68575" marR="68575" marT="0" marB="0" anchor="ctr">
                    <a:lnL w="9525" cap="flat" cmpd="sng">
                      <a:solidFill>
                        <a:srgbClr val="000000">
                          <a:alpha val="0"/>
                        </a:srgbClr>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0"/>
                  </a:ext>
                </a:extLst>
              </a:tr>
            </a:tbl>
          </a:graphicData>
        </a:graphic>
      </p:graphicFrame>
      <p:pic>
        <p:nvPicPr>
          <p:cNvPr id="69" name="Google Shape;69;p48"/>
          <p:cNvPicPr preferRelativeResize="0"/>
          <p:nvPr/>
        </p:nvPicPr>
        <p:blipFill rotWithShape="1">
          <a:blip r:embed="rId2">
            <a:alphaModFix/>
          </a:blip>
          <a:srcRect/>
          <a:stretch/>
        </p:blipFill>
        <p:spPr>
          <a:xfrm>
            <a:off x="1189871" y="6000290"/>
            <a:ext cx="697742" cy="674990"/>
          </a:xfrm>
          <a:prstGeom prst="rect">
            <a:avLst/>
          </a:prstGeom>
          <a:noFill/>
          <a:ln>
            <a:noFill/>
          </a:ln>
        </p:spPr>
      </p:pic>
      <p:pic>
        <p:nvPicPr>
          <p:cNvPr id="70" name="Google Shape;70;p48"/>
          <p:cNvPicPr preferRelativeResize="0"/>
          <p:nvPr/>
        </p:nvPicPr>
        <p:blipFill rotWithShape="1">
          <a:blip r:embed="rId3">
            <a:alphaModFix/>
          </a:blip>
          <a:srcRect/>
          <a:stretch/>
        </p:blipFill>
        <p:spPr>
          <a:xfrm>
            <a:off x="9126747" y="6078678"/>
            <a:ext cx="1526511" cy="429851"/>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3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3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8" name="Google Shape;8;p3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9" name="Google Shape;9;p3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0" name="Google Shape;10;p3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1" r:id="rId2"/>
    <p:sldLayoutId id="2147483652" r:id="rId3"/>
    <p:sldLayoutId id="2147483653" r:id="rId4"/>
    <p:sldLayoutId id="2147483655" r:id="rId5"/>
    <p:sldLayoutId id="2147483656" r:id="rId6"/>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63"/>
        <p:cNvGrpSpPr/>
        <p:nvPr/>
      </p:nvGrpSpPr>
      <p:grpSpPr>
        <a:xfrm>
          <a:off x="0" y="0"/>
          <a:ext cx="0" cy="0"/>
          <a:chOff x="0" y="0"/>
          <a:chExt cx="0" cy="0"/>
        </a:xfrm>
      </p:grpSpPr>
      <p:sp>
        <p:nvSpPr>
          <p:cNvPr id="64" name="Google Shape;64;p47"/>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65" name="Google Shape;65;p47"/>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 bg1="lt1" tx1="dk1" bg2="dk2" tx2="lt2" accent1="accent1" accent2="accent2" accent3="accent3" accent4="accent4" accent5="accent5" accent6="accent6" hlink="hlink" folHlink="folHlink"/>
  <p:sldLayoutIdLst>
    <p:sldLayoutId id="2147483658" r:id="rId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jpg"/><Relationship Id="rId7" Type="http://schemas.openxmlformats.org/officeDocument/2006/relationships/image" Target="../media/image6.png"/><Relationship Id="rId12" Type="http://schemas.openxmlformats.org/officeDocument/2006/relationships/image" Target="../media/image1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hyperlink" Target="https://www.wto.org/english/tratop_e/envir_e/climate_intro_e.htm" TargetMode="External"/><Relationship Id="rId2" Type="http://schemas.openxmlformats.org/officeDocument/2006/relationships/notesSlide" Target="../notesSlides/notesSlide6.xml"/><Relationship Id="rId1" Type="http://schemas.openxmlformats.org/officeDocument/2006/relationships/slideLayout" Target="../slideLayouts/slideLayout7.xml"/><Relationship Id="rId4" Type="http://schemas.openxmlformats.org/officeDocument/2006/relationships/hyperlink" Target="https://www.wto.org/english/res_e/publications_e/wtr22_e.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1"/>
          <p:cNvSpPr/>
          <p:nvPr/>
        </p:nvSpPr>
        <p:spPr>
          <a:xfrm>
            <a:off x="0" y="0"/>
            <a:ext cx="12192000" cy="325120"/>
          </a:xfrm>
          <a:prstGeom prst="rect">
            <a:avLst/>
          </a:prstGeom>
          <a:solidFill>
            <a:srgbClr val="0033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rgbClr val="FFFFFF"/>
              </a:solidFill>
              <a:latin typeface="Calibri"/>
              <a:ea typeface="Calibri"/>
              <a:cs typeface="Calibri"/>
              <a:sym typeface="Calibri"/>
            </a:endParaRPr>
          </a:p>
        </p:txBody>
      </p:sp>
      <p:pic>
        <p:nvPicPr>
          <p:cNvPr id="137" name="Google Shape;137;p1"/>
          <p:cNvPicPr preferRelativeResize="0"/>
          <p:nvPr/>
        </p:nvPicPr>
        <p:blipFill rotWithShape="1">
          <a:blip r:embed="rId3">
            <a:alphaModFix/>
          </a:blip>
          <a:srcRect/>
          <a:stretch/>
        </p:blipFill>
        <p:spPr>
          <a:xfrm>
            <a:off x="0" y="451804"/>
            <a:ext cx="3495675" cy="951865"/>
          </a:xfrm>
          <a:prstGeom prst="rect">
            <a:avLst/>
          </a:prstGeom>
          <a:noFill/>
          <a:ln>
            <a:noFill/>
          </a:ln>
        </p:spPr>
      </p:pic>
      <p:sp>
        <p:nvSpPr>
          <p:cNvPr id="138" name="Google Shape;138;p1"/>
          <p:cNvSpPr txBox="1"/>
          <p:nvPr/>
        </p:nvSpPr>
        <p:spPr>
          <a:xfrm>
            <a:off x="186689" y="1516385"/>
            <a:ext cx="11150343" cy="1585650"/>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US" sz="2700" b="1" i="0" u="none" strike="noStrike" cap="none" dirty="0">
                <a:solidFill>
                  <a:srgbClr val="003399"/>
                </a:solidFill>
                <a:latin typeface="Century Gothic"/>
                <a:ea typeface="Century Gothic"/>
                <a:cs typeface="Century Gothic"/>
                <a:sym typeface="Century Gothic"/>
              </a:rPr>
              <a:t>CCP-LAW</a:t>
            </a:r>
            <a:endParaRPr sz="2700" b="0" i="0" u="none" strike="noStrike" cap="none" dirty="0">
              <a:solidFill>
                <a:srgbClr val="000000"/>
              </a:solidFill>
              <a:latin typeface="Century Gothic"/>
              <a:ea typeface="Century Gothic"/>
              <a:cs typeface="Century Gothic"/>
              <a:sym typeface="Century Gothic"/>
            </a:endParaRPr>
          </a:p>
          <a:p>
            <a:pPr marL="0" marR="0" lvl="0" indent="0" algn="ctr" rtl="0">
              <a:lnSpc>
                <a:spcPct val="107000"/>
              </a:lnSpc>
              <a:spcBef>
                <a:spcPts val="800"/>
              </a:spcBef>
              <a:spcAft>
                <a:spcPts val="0"/>
              </a:spcAft>
              <a:buNone/>
            </a:pPr>
            <a:r>
              <a:rPr lang="en-US" sz="2700" b="1" i="0" u="none" strike="noStrike" cap="none" dirty="0">
                <a:solidFill>
                  <a:srgbClr val="2683C6"/>
                </a:solidFill>
                <a:latin typeface="Century Gothic"/>
                <a:ea typeface="Century Gothic"/>
                <a:cs typeface="Century Gothic"/>
                <a:sym typeface="Century Gothic"/>
              </a:rPr>
              <a:t>Curricula development on Climate Change Policy and Law</a:t>
            </a:r>
            <a:endParaRPr sz="2700" b="0" i="0" u="none" strike="noStrike" cap="none" dirty="0">
              <a:solidFill>
                <a:srgbClr val="000000"/>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endParaRPr sz="1800" b="0" i="0" u="none" strike="noStrike" cap="none" dirty="0">
              <a:solidFill>
                <a:srgbClr val="000000"/>
              </a:solidFill>
              <a:latin typeface="Century Gothic"/>
              <a:ea typeface="Century Gothic"/>
              <a:cs typeface="Century Gothic"/>
              <a:sym typeface="Century Gothic"/>
            </a:endParaRPr>
          </a:p>
        </p:txBody>
      </p:sp>
      <p:pic>
        <p:nvPicPr>
          <p:cNvPr id="150" name="Google Shape;150;p1"/>
          <p:cNvPicPr preferRelativeResize="0"/>
          <p:nvPr/>
        </p:nvPicPr>
        <p:blipFill rotWithShape="1">
          <a:blip r:embed="rId4">
            <a:alphaModFix/>
          </a:blip>
          <a:srcRect l="26643" t="10967" r="39273" b="27096"/>
          <a:stretch/>
        </p:blipFill>
        <p:spPr>
          <a:xfrm>
            <a:off x="10737335" y="339087"/>
            <a:ext cx="1305303" cy="1266981"/>
          </a:xfrm>
          <a:prstGeom prst="rect">
            <a:avLst/>
          </a:prstGeom>
          <a:noFill/>
          <a:ln>
            <a:noFill/>
          </a:ln>
        </p:spPr>
      </p:pic>
      <p:sp>
        <p:nvSpPr>
          <p:cNvPr id="151" name="Google Shape;151;p1"/>
          <p:cNvSpPr/>
          <p:nvPr/>
        </p:nvSpPr>
        <p:spPr>
          <a:xfrm>
            <a:off x="0" y="5902960"/>
            <a:ext cx="12192000" cy="955041"/>
          </a:xfrm>
          <a:prstGeom prst="rect">
            <a:avLst/>
          </a:prstGeom>
          <a:solidFill>
            <a:srgbClr val="BBCC94"/>
          </a:solidFill>
          <a:ln>
            <a:noFill/>
          </a:ln>
        </p:spPr>
        <p:txBody>
          <a:bodyPr spcFirstLastPara="1" wrap="square" lIns="91425" tIns="45700" rIns="91425" bIns="45700" anchor="ctr" anchorCtr="0">
            <a:noAutofit/>
          </a:bodyPr>
          <a:lstStyle/>
          <a:p>
            <a:pPr>
              <a:buSzPts val="1800"/>
            </a:pPr>
            <a:endPar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endParaRPr>
          </a:p>
          <a:p>
            <a:pPr>
              <a:buSzPts val="1800"/>
            </a:pPr>
            <a:r>
              <a:rPr lang="en-US" sz="1200" b="1"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Project No of Reference: 618874-EPP-1-2020-1-VN-EPPKA2-CBHE-JP:</a:t>
            </a:r>
            <a:r>
              <a:rPr lang="en-US"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Arial"/>
              </a:rPr>
              <a:t> </a:t>
            </a:r>
          </a:p>
          <a:p>
            <a:pPr algn="just">
              <a:buSzPts val="1800"/>
            </a:pPr>
            <a:r>
              <a:rPr lang="en-GB" sz="1200" b="0" i="0" u="none" strike="noStrike" cap="none" dirty="0">
                <a:solidFill>
                  <a:srgbClr val="000000"/>
                </a:solidFill>
                <a:latin typeface="Calibri" panose="020F0502020204030204" pitchFamily="34" charset="0"/>
                <a:ea typeface="Calibri" panose="020F0502020204030204" pitchFamily="34" charset="0"/>
                <a:cs typeface="Calibri" panose="020F0502020204030204" pitchFamily="34" charset="0"/>
                <a:sym typeface="Calibri"/>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lang="en-GB" sz="1200" dirty="0">
              <a:latin typeface="Calibri" panose="020F0502020204030204" pitchFamily="34" charset="0"/>
              <a:ea typeface="Calibri" panose="020F0502020204030204" pitchFamily="34" charset="0"/>
              <a:cs typeface="Calibri" panose="020F0502020204030204" pitchFamily="34" charset="0"/>
            </a:endParaRPr>
          </a:p>
          <a:p>
            <a:pPr marL="0" marR="0" lvl="0" indent="0" rtl="0">
              <a:lnSpc>
                <a:spcPct val="100000"/>
              </a:lnSpc>
              <a:spcBef>
                <a:spcPts val="0"/>
              </a:spcBef>
              <a:spcAft>
                <a:spcPts val="0"/>
              </a:spcAft>
              <a:buClr>
                <a:srgbClr val="000000"/>
              </a:buClr>
              <a:buSzPts val="1800"/>
              <a:buFont typeface="Arial"/>
              <a:buNone/>
            </a:pPr>
            <a:endParaRPr sz="1000" b="0" i="0" u="none" strike="noStrike" cap="none" dirty="0">
              <a:solidFill>
                <a:srgbClr val="FFFFFF"/>
              </a:solidFill>
              <a:latin typeface="Calibri"/>
              <a:ea typeface="Calibri"/>
              <a:cs typeface="Calibri"/>
              <a:sym typeface="Calibri"/>
            </a:endParaRPr>
          </a:p>
        </p:txBody>
      </p:sp>
      <p:sp>
        <p:nvSpPr>
          <p:cNvPr id="2" name="Google Shape;138;p1">
            <a:extLst>
              <a:ext uri="{FF2B5EF4-FFF2-40B4-BE49-F238E27FC236}">
                <a16:creationId xmlns:a16="http://schemas.microsoft.com/office/drawing/2014/main" id="{13B54DC1-B0AF-07BB-AA0D-404F1084EE72}"/>
              </a:ext>
            </a:extLst>
          </p:cNvPr>
          <p:cNvSpPr txBox="1"/>
          <p:nvPr/>
        </p:nvSpPr>
        <p:spPr>
          <a:xfrm>
            <a:off x="239643" y="2908665"/>
            <a:ext cx="11150343" cy="1309549"/>
          </a:xfrm>
          <a:prstGeom prst="rect">
            <a:avLst/>
          </a:prstGeom>
          <a:noFill/>
          <a:ln>
            <a:noFill/>
          </a:ln>
        </p:spPr>
        <p:txBody>
          <a:bodyPr spcFirstLastPara="1" wrap="square" lIns="91425" tIns="45700" rIns="91425" bIns="45700" anchor="t" anchorCtr="0">
            <a:spAutoFit/>
          </a:bodyPr>
          <a:lstStyle/>
          <a:p>
            <a:pPr marL="0" marR="0" lvl="0" indent="0" algn="l" rtl="0">
              <a:lnSpc>
                <a:spcPct val="107000"/>
              </a:lnSpc>
              <a:spcBef>
                <a:spcPts val="800"/>
              </a:spcBef>
              <a:spcAft>
                <a:spcPts val="800"/>
              </a:spcAft>
              <a:buNone/>
            </a:pPr>
            <a:r>
              <a:rPr lang="en-US" sz="2700" b="1" i="0" u="none" strike="noStrike" cap="none" dirty="0">
                <a:solidFill>
                  <a:srgbClr val="003399"/>
                </a:solidFill>
                <a:latin typeface="Century Gothic"/>
                <a:ea typeface="Century Gothic"/>
                <a:cs typeface="Century Gothic"/>
                <a:sym typeface="Century Gothic"/>
              </a:rPr>
              <a:t>Subject title: Climate Change Policy</a:t>
            </a:r>
            <a:endParaRPr lang="en-US" sz="2700" b="1" dirty="0">
              <a:solidFill>
                <a:srgbClr val="003399"/>
              </a:solidFill>
              <a:latin typeface="Century Gothic"/>
              <a:ea typeface="Century Gothic"/>
              <a:cs typeface="Century Gothic"/>
              <a:sym typeface="Century Gothic"/>
            </a:endParaRPr>
          </a:p>
          <a:p>
            <a:pPr marL="0" marR="0" lvl="0" indent="0" algn="l" rtl="0">
              <a:lnSpc>
                <a:spcPct val="107000"/>
              </a:lnSpc>
              <a:spcBef>
                <a:spcPts val="800"/>
              </a:spcBef>
              <a:spcAft>
                <a:spcPts val="800"/>
              </a:spcAft>
              <a:buNone/>
            </a:pPr>
            <a:r>
              <a:rPr lang="en-US" sz="2200" b="1" dirty="0">
                <a:solidFill>
                  <a:srgbClr val="003399"/>
                </a:solidFill>
                <a:latin typeface="Century Gothic"/>
                <a:ea typeface="Century Gothic"/>
                <a:cs typeface="Century Gothic"/>
                <a:sym typeface="Century Gothic"/>
              </a:rPr>
              <a:t>Instructor Name: Dr. Rahul Nikam</a:t>
            </a:r>
            <a:endParaRPr sz="2200" b="0" i="0" u="none" strike="noStrike" cap="none" dirty="0">
              <a:solidFill>
                <a:srgbClr val="000000"/>
              </a:solidFill>
              <a:latin typeface="Century Gothic"/>
              <a:ea typeface="Century Gothic"/>
              <a:cs typeface="Century Gothic"/>
              <a:sym typeface="Century Gothic"/>
            </a:endParaRPr>
          </a:p>
        </p:txBody>
      </p:sp>
      <p:pic>
        <p:nvPicPr>
          <p:cNvPr id="1026" name="Picture 2">
            <a:extLst>
              <a:ext uri="{FF2B5EF4-FFF2-40B4-BE49-F238E27FC236}">
                <a16:creationId xmlns:a16="http://schemas.microsoft.com/office/drawing/2014/main" id="{04133069-CC24-F66C-0BB9-CC939B377DA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259248" y="5288834"/>
            <a:ext cx="1448292" cy="404478"/>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B684E9C0-EA28-5993-3AB6-2C7D5DDF05AB}"/>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r="20178"/>
          <a:stretch/>
        </p:blipFill>
        <p:spPr bwMode="auto">
          <a:xfrm>
            <a:off x="10603618" y="5288834"/>
            <a:ext cx="1533649"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4304AB17-F541-1E84-88BB-20907CE4E183}"/>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460330" y="5245638"/>
            <a:ext cx="485416" cy="490870"/>
          </a:xfrm>
          <a:prstGeom prst="rect">
            <a:avLst/>
          </a:prstGeom>
          <a:noFill/>
          <a:extLst>
            <a:ext uri="{909E8E84-426E-40DD-AFC4-6F175D3DCCD1}">
              <a14:hiddenFill xmlns:a14="http://schemas.microsoft.com/office/drawing/2010/main">
                <a:solidFill>
                  <a:srgbClr val="FFFFFF"/>
                </a:solidFill>
              </a14:hiddenFill>
            </a:ext>
          </a:extLst>
        </p:spPr>
      </p:pic>
      <p:pic>
        <p:nvPicPr>
          <p:cNvPr id="1034" name="Picture 10">
            <a:extLst>
              <a:ext uri="{FF2B5EF4-FFF2-40B4-BE49-F238E27FC236}">
                <a16:creationId xmlns:a16="http://schemas.microsoft.com/office/drawing/2014/main" id="{46613AA4-509A-1471-9AF4-6C22B0581336}"/>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4733" y="5223940"/>
            <a:ext cx="485417" cy="509388"/>
          </a:xfrm>
          <a:prstGeom prst="rect">
            <a:avLst/>
          </a:prstGeom>
          <a:noFill/>
          <a:extLst>
            <a:ext uri="{909E8E84-426E-40DD-AFC4-6F175D3DCCD1}">
              <a14:hiddenFill xmlns:a14="http://schemas.microsoft.com/office/drawing/2010/main">
                <a:solidFill>
                  <a:srgbClr val="FFFFFF"/>
                </a:solidFill>
              </a14:hiddenFill>
            </a:ext>
          </a:extLst>
        </p:spPr>
      </p:pic>
      <p:pic>
        <p:nvPicPr>
          <p:cNvPr id="1036" name="Picture 12">
            <a:extLst>
              <a:ext uri="{FF2B5EF4-FFF2-40B4-BE49-F238E27FC236}">
                <a16:creationId xmlns:a16="http://schemas.microsoft.com/office/drawing/2014/main" id="{45F9B09C-6D04-B94E-2E1E-70926FBA16EB}"/>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40150" y="5259686"/>
            <a:ext cx="1638414"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38" name="Picture 14">
            <a:extLst>
              <a:ext uri="{FF2B5EF4-FFF2-40B4-BE49-F238E27FC236}">
                <a16:creationId xmlns:a16="http://schemas.microsoft.com/office/drawing/2014/main" id="{751A3915-6AA9-6DEB-8B0C-33AE028B2A7C}"/>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14914" y="5357692"/>
            <a:ext cx="1489026" cy="367595"/>
          </a:xfrm>
          <a:prstGeom prst="rect">
            <a:avLst/>
          </a:prstGeom>
          <a:noFill/>
          <a:extLst>
            <a:ext uri="{909E8E84-426E-40DD-AFC4-6F175D3DCCD1}">
              <a14:hiddenFill xmlns:a14="http://schemas.microsoft.com/office/drawing/2010/main">
                <a:solidFill>
                  <a:srgbClr val="FFFFFF"/>
                </a:solidFill>
              </a14:hiddenFill>
            </a:ext>
          </a:extLst>
        </p:spPr>
      </p:pic>
      <p:pic>
        <p:nvPicPr>
          <p:cNvPr id="1040" name="Picture 16">
            <a:extLst>
              <a:ext uri="{FF2B5EF4-FFF2-40B4-BE49-F238E27FC236}">
                <a16:creationId xmlns:a16="http://schemas.microsoft.com/office/drawing/2014/main" id="{851F2177-31D0-3986-4DCE-C4E37F285121}"/>
              </a:ext>
            </a:extLst>
          </p:cNvPr>
          <p:cNvPicPr>
            <a:picLocks noChangeAspect="1" noChangeArrowheads="1"/>
          </p:cNvPicPr>
          <p:nvPr/>
        </p:nvPicPr>
        <p:blipFill rotWithShape="1">
          <a:blip r:embed="rId11">
            <a:extLst>
              <a:ext uri="{28A0092B-C50C-407E-A947-70E740481C1C}">
                <a14:useLocalDpi xmlns:a14="http://schemas.microsoft.com/office/drawing/2010/main" val="0"/>
              </a:ext>
            </a:extLst>
          </a:blip>
          <a:srcRect r="10407" b="8449"/>
          <a:stretch/>
        </p:blipFill>
        <p:spPr bwMode="auto">
          <a:xfrm>
            <a:off x="8705701" y="5233834"/>
            <a:ext cx="1795277"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2" name="Picture 18">
            <a:extLst>
              <a:ext uri="{FF2B5EF4-FFF2-40B4-BE49-F238E27FC236}">
                <a16:creationId xmlns:a16="http://schemas.microsoft.com/office/drawing/2014/main" id="{7D7AFF2E-219B-85F6-88C0-E9143FC684B9}"/>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451188" y="5331800"/>
            <a:ext cx="980435" cy="419377"/>
          </a:xfrm>
          <a:prstGeom prst="rect">
            <a:avLst/>
          </a:prstGeom>
          <a:noFill/>
          <a:extLst>
            <a:ext uri="{909E8E84-426E-40DD-AFC4-6F175D3DCCD1}">
              <a14:hiddenFill xmlns:a14="http://schemas.microsoft.com/office/drawing/2010/main">
                <a:solidFill>
                  <a:srgbClr val="FFFFFF"/>
                </a:solidFill>
              </a14:hiddenFill>
            </a:ext>
          </a:extLst>
        </p:spPr>
      </p:pic>
      <p:pic>
        <p:nvPicPr>
          <p:cNvPr id="1044" name="Picture 20">
            <a:extLst>
              <a:ext uri="{FF2B5EF4-FFF2-40B4-BE49-F238E27FC236}">
                <a16:creationId xmlns:a16="http://schemas.microsoft.com/office/drawing/2014/main" id="{AD22EE0D-0762-BA7F-74B3-A509D480D35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018929" y="5259686"/>
            <a:ext cx="719168" cy="489486"/>
          </a:xfrm>
          <a:prstGeom prst="rect">
            <a:avLst/>
          </a:prstGeom>
          <a:noFill/>
          <a:extLst>
            <a:ext uri="{909E8E84-426E-40DD-AFC4-6F175D3DCCD1}">
              <a14:hiddenFill xmlns:a14="http://schemas.microsoft.com/office/drawing/2010/main">
                <a:solidFill>
                  <a:srgbClr val="FFFFFF"/>
                </a:solidFill>
              </a14:hiddenFill>
            </a:ext>
          </a:extLst>
        </p:spPr>
      </p:pic>
      <p:pic>
        <p:nvPicPr>
          <p:cNvPr id="1046" name="Picture 22">
            <a:extLst>
              <a:ext uri="{FF2B5EF4-FFF2-40B4-BE49-F238E27FC236}">
                <a16:creationId xmlns:a16="http://schemas.microsoft.com/office/drawing/2014/main" id="{493D8905-1E05-C414-56EA-4A4D644ED0AE}"/>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4016" y="5265789"/>
            <a:ext cx="1131082" cy="5027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Trade and Climate Change</a:t>
            </a:r>
          </a:p>
        </p:txBody>
      </p:sp>
      <p:sp>
        <p:nvSpPr>
          <p:cNvPr id="158" name="Google Shape;158;p46"/>
          <p:cNvSpPr txBox="1"/>
          <p:nvPr/>
        </p:nvSpPr>
        <p:spPr>
          <a:xfrm>
            <a:off x="993059" y="1592356"/>
            <a:ext cx="9488130" cy="4145491"/>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First, while climate change can have profound negative impacts on international trade, trade, and trade policies are essential elements of sound climate change adaptation strategies. </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Second, although trade generates GHG emissions, trade and trade policies can foster the transition to a low-carbon economy by providing access to and spurring innovation in low-carbon technologies, disseminating best practices, and helping clean energy investments achieve the greatest reach at the lowest cost. </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Third, improving the ambition and effectiveness of climate action requires greater international trade cooperation at the WTO. </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58">
                                            <p:txEl>
                                              <p:pRg st="2" end="2"/>
                                            </p:txEl>
                                          </p:spTgt>
                                        </p:tgtEl>
                                        <p:attrNameLst>
                                          <p:attrName>style.visibility</p:attrName>
                                        </p:attrNameLst>
                                      </p:cBhvr>
                                      <p:to>
                                        <p:strVal val="visible"/>
                                      </p:to>
                                    </p:set>
                                    <p:animEffect transition="in" filter="fade">
                                      <p:cBhvr>
                                        <p:cTn id="17" dur="1000"/>
                                        <p:tgtEl>
                                          <p:spTgt spid="158">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Trade and Climate Change</a:t>
            </a:r>
          </a:p>
        </p:txBody>
      </p:sp>
      <p:sp>
        <p:nvSpPr>
          <p:cNvPr id="158" name="Google Shape;158;p46"/>
          <p:cNvSpPr txBox="1"/>
          <p:nvPr/>
        </p:nvSpPr>
        <p:spPr>
          <a:xfrm>
            <a:off x="993059" y="1151120"/>
            <a:ext cx="2819699" cy="4552862"/>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Even though climate change can have profound negative impacts on international trade, trade and well-designed trade policies are essential elements of sound climate change adaptation strategies.</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3" name="Picture 2">
            <a:extLst>
              <a:ext uri="{FF2B5EF4-FFF2-40B4-BE49-F238E27FC236}">
                <a16:creationId xmlns:a16="http://schemas.microsoft.com/office/drawing/2014/main" id="{D92BEF49-A689-95A8-BA1D-2A118A1523DD}"/>
              </a:ext>
            </a:extLst>
          </p:cNvPr>
          <p:cNvPicPr>
            <a:picLocks noChangeAspect="1"/>
          </p:cNvPicPr>
          <p:nvPr/>
        </p:nvPicPr>
        <p:blipFill>
          <a:blip r:embed="rId3"/>
          <a:stretch>
            <a:fillRect/>
          </a:stretch>
        </p:blipFill>
        <p:spPr>
          <a:xfrm>
            <a:off x="3812758" y="1151119"/>
            <a:ext cx="6668431" cy="4586728"/>
          </a:xfrm>
          <a:prstGeom prst="rect">
            <a:avLst/>
          </a:prstGeom>
        </p:spPr>
      </p:pic>
    </p:spTree>
    <p:extLst>
      <p:ext uri="{BB962C8B-B14F-4D97-AF65-F5344CB8AC3E}">
        <p14:creationId xmlns:p14="http://schemas.microsoft.com/office/powerpoint/2010/main" val="35386913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Trade and Climate Change</a:t>
            </a:r>
          </a:p>
        </p:txBody>
      </p:sp>
      <p:sp>
        <p:nvSpPr>
          <p:cNvPr id="158" name="Google Shape;158;p46"/>
          <p:cNvSpPr txBox="1"/>
          <p:nvPr/>
        </p:nvSpPr>
        <p:spPr>
          <a:xfrm>
            <a:off x="993059" y="1151120"/>
            <a:ext cx="2819699" cy="4552862"/>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 Although trade generates GHG emissions, trade and trade policies can be part of the solutions to support a low-carbon transition</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7" name="Picture 6">
            <a:extLst>
              <a:ext uri="{FF2B5EF4-FFF2-40B4-BE49-F238E27FC236}">
                <a16:creationId xmlns:a16="http://schemas.microsoft.com/office/drawing/2014/main" id="{7FACC673-275E-ECFB-EC22-78E59EC88AB3}"/>
              </a:ext>
            </a:extLst>
          </p:cNvPr>
          <p:cNvPicPr>
            <a:picLocks noChangeAspect="1"/>
          </p:cNvPicPr>
          <p:nvPr/>
        </p:nvPicPr>
        <p:blipFill>
          <a:blip r:embed="rId3"/>
          <a:stretch>
            <a:fillRect/>
          </a:stretch>
        </p:blipFill>
        <p:spPr>
          <a:xfrm>
            <a:off x="3879443" y="1151120"/>
            <a:ext cx="6601746" cy="4552862"/>
          </a:xfrm>
          <a:prstGeom prst="rect">
            <a:avLst/>
          </a:prstGeom>
        </p:spPr>
      </p:pic>
    </p:spTree>
    <p:extLst>
      <p:ext uri="{BB962C8B-B14F-4D97-AF65-F5344CB8AC3E}">
        <p14:creationId xmlns:p14="http://schemas.microsoft.com/office/powerpoint/2010/main" val="2871789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International Trade and Climate Change</a:t>
            </a:r>
          </a:p>
        </p:txBody>
      </p:sp>
      <p:sp>
        <p:nvSpPr>
          <p:cNvPr id="158" name="Google Shape;158;p46"/>
          <p:cNvSpPr txBox="1"/>
          <p:nvPr/>
        </p:nvSpPr>
        <p:spPr>
          <a:xfrm>
            <a:off x="993059" y="1151120"/>
            <a:ext cx="2819699" cy="4552862"/>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lvl="1" algn="just">
              <a:lnSpc>
                <a:spcPct val="150000"/>
              </a:lnSpc>
              <a:buSzPts val="1600"/>
            </a:pPr>
            <a:r>
              <a:rPr lang="en-US" sz="1600" dirty="0">
                <a:latin typeface="Segoe UI" panose="020B0502040204020203" pitchFamily="34" charset="0"/>
                <a:ea typeface="Quattrocento Sans"/>
                <a:cs typeface="Segoe UI" panose="020B0502040204020203" pitchFamily="34" charset="0"/>
                <a:sym typeface="Quattrocento Sans"/>
              </a:rPr>
              <a:t> Improving the ambition and effectiveness of climate change action requires greater international trade cooperation. </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pic>
        <p:nvPicPr>
          <p:cNvPr id="3" name="Picture 2">
            <a:extLst>
              <a:ext uri="{FF2B5EF4-FFF2-40B4-BE49-F238E27FC236}">
                <a16:creationId xmlns:a16="http://schemas.microsoft.com/office/drawing/2014/main" id="{15BEC005-34C9-6CFB-C353-4E954B35323A}"/>
              </a:ext>
            </a:extLst>
          </p:cNvPr>
          <p:cNvPicPr>
            <a:picLocks noChangeAspect="1"/>
          </p:cNvPicPr>
          <p:nvPr/>
        </p:nvPicPr>
        <p:blipFill>
          <a:blip r:embed="rId3"/>
          <a:stretch>
            <a:fillRect/>
          </a:stretch>
        </p:blipFill>
        <p:spPr>
          <a:xfrm>
            <a:off x="3949237" y="1151120"/>
            <a:ext cx="6531951" cy="4552862"/>
          </a:xfrm>
          <a:prstGeom prst="rect">
            <a:avLst/>
          </a:prstGeom>
        </p:spPr>
      </p:pic>
    </p:spTree>
    <p:extLst>
      <p:ext uri="{BB962C8B-B14F-4D97-AF65-F5344CB8AC3E}">
        <p14:creationId xmlns:p14="http://schemas.microsoft.com/office/powerpoint/2010/main" val="34956314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46"/>
          <p:cNvSpPr/>
          <p:nvPr/>
        </p:nvSpPr>
        <p:spPr>
          <a:xfrm>
            <a:off x="993058" y="468080"/>
            <a:ext cx="9488131" cy="523220"/>
          </a:xfrm>
          <a:prstGeom prst="rect">
            <a:avLst/>
          </a:prstGeom>
          <a:solidFill>
            <a:srgbClr val="003399"/>
          </a:solid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FFFFFF"/>
              </a:buClr>
              <a:buSzPts val="2800"/>
              <a:buFont typeface="Arial"/>
              <a:buNone/>
            </a:pPr>
            <a:r>
              <a:rPr lang="en-US" sz="2800" b="0" i="0" u="none" strike="noStrike" cap="none" dirty="0">
                <a:solidFill>
                  <a:srgbClr val="FFFFFF"/>
                </a:solidFill>
                <a:latin typeface="Segoe UI" panose="020B0502040204020203" pitchFamily="34" charset="0"/>
                <a:ea typeface="Century Gothic"/>
                <a:cs typeface="Segoe UI" panose="020B0502040204020203" pitchFamily="34" charset="0"/>
                <a:sym typeface="Century Gothic"/>
              </a:rPr>
              <a:t>Further Reading </a:t>
            </a:r>
          </a:p>
        </p:txBody>
      </p:sp>
      <p:sp>
        <p:nvSpPr>
          <p:cNvPr id="158" name="Google Shape;158;p46"/>
          <p:cNvSpPr txBox="1"/>
          <p:nvPr/>
        </p:nvSpPr>
        <p:spPr>
          <a:xfrm>
            <a:off x="993059" y="1151120"/>
            <a:ext cx="9488130" cy="4552862"/>
          </a:xfrm>
          <a:prstGeom prst="rect">
            <a:avLst/>
          </a:prstGeom>
          <a:solidFill>
            <a:schemeClr val="lt1"/>
          </a:solidFill>
          <a:ln w="12700" cap="flat" cmpd="sng">
            <a:solidFill>
              <a:schemeClr val="accent6"/>
            </a:solidFill>
            <a:prstDash val="solid"/>
            <a:miter lim="800000"/>
            <a:headEnd type="none" w="sm" len="sm"/>
            <a:tailEnd type="none" w="sm" len="sm"/>
          </a:ln>
        </p:spPr>
        <p:txBody>
          <a:bodyPr spcFirstLastPara="1" wrap="square" lIns="91425" tIns="45700" rIns="91425" bIns="45700" anchor="t" anchorCtr="0">
            <a:normAutofit/>
          </a:bodyPr>
          <a:lstStyle/>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 Trade and climate change </a:t>
            </a:r>
            <a:r>
              <a:rPr lang="en-US" sz="1600" dirty="0">
                <a:latin typeface="Segoe UI" panose="020B0502040204020203" pitchFamily="34" charset="0"/>
                <a:ea typeface="Quattrocento Sans"/>
                <a:cs typeface="Segoe UI" panose="020B0502040204020203" pitchFamily="34" charset="0"/>
                <a:sym typeface="Quattrocento Sans"/>
                <a:hlinkClick r:id="rId3"/>
              </a:rPr>
              <a:t>https://www.wto.org/english/tratop_e/envir_e/climate_intro_e.htm</a:t>
            </a:r>
            <a:r>
              <a:rPr lang="en-US" sz="1600" dirty="0">
                <a:latin typeface="Segoe UI" panose="020B0502040204020203" pitchFamily="34" charset="0"/>
                <a:ea typeface="Quattrocento Sans"/>
                <a:cs typeface="Segoe UI" panose="020B0502040204020203" pitchFamily="34" charset="0"/>
                <a:sym typeface="Quattrocento Sans"/>
              </a:rPr>
              <a:t> </a:t>
            </a:r>
          </a:p>
          <a:p>
            <a:pPr marL="285750" lvl="1" indent="-285750" algn="just">
              <a:lnSpc>
                <a:spcPct val="150000"/>
              </a:lnSpc>
              <a:buSzPts val="1600"/>
              <a:buFont typeface="Arial" panose="020B0604020202020204" pitchFamily="34" charset="0"/>
              <a:buChar char="•"/>
            </a:pPr>
            <a:r>
              <a:rPr lang="en-US" sz="1600" dirty="0">
                <a:latin typeface="Segoe UI" panose="020B0502040204020203" pitchFamily="34" charset="0"/>
                <a:ea typeface="Quattrocento Sans"/>
                <a:cs typeface="Segoe UI" panose="020B0502040204020203" pitchFamily="34" charset="0"/>
                <a:sym typeface="Quattrocento Sans"/>
              </a:rPr>
              <a:t>World Trade Report 2022 Climate change and international trade </a:t>
            </a:r>
            <a:r>
              <a:rPr lang="en-US" sz="1600" dirty="0">
                <a:latin typeface="Segoe UI" panose="020B0502040204020203" pitchFamily="34" charset="0"/>
                <a:ea typeface="Quattrocento Sans"/>
                <a:cs typeface="Segoe UI" panose="020B0502040204020203" pitchFamily="34" charset="0"/>
                <a:sym typeface="Quattrocento Sans"/>
                <a:hlinkClick r:id="rId4"/>
              </a:rPr>
              <a:t>https://www.wto.org/english/res_e/publications_e/wtr22_e.htm</a:t>
            </a:r>
            <a:r>
              <a:rPr lang="en-US" sz="1600" dirty="0">
                <a:latin typeface="Segoe UI" panose="020B0502040204020203" pitchFamily="34" charset="0"/>
                <a:ea typeface="Quattrocento Sans"/>
                <a:cs typeface="Segoe UI" panose="020B0502040204020203" pitchFamily="34" charset="0"/>
                <a:sym typeface="Quattrocento Sans"/>
              </a:rPr>
              <a:t>  </a:t>
            </a:r>
            <a:endParaRPr sz="1600" b="0" i="0" u="none" strike="noStrike" cap="none" dirty="0">
              <a:solidFill>
                <a:srgbClr val="000000"/>
              </a:solidFill>
              <a:latin typeface="Segoe UI" panose="020B0502040204020203" pitchFamily="34" charset="0"/>
              <a:ea typeface="Quattrocento Sans"/>
              <a:cs typeface="Segoe UI" panose="020B0502040204020203" pitchFamily="34" charset="0"/>
              <a:sym typeface="Quattrocento Sans"/>
            </a:endParaRPr>
          </a:p>
        </p:txBody>
      </p:sp>
    </p:spTree>
    <p:extLst>
      <p:ext uri="{BB962C8B-B14F-4D97-AF65-F5344CB8AC3E}">
        <p14:creationId xmlns:p14="http://schemas.microsoft.com/office/powerpoint/2010/main" val="2782794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8">
                                            <p:txEl>
                                              <p:pRg st="0" end="0"/>
                                            </p:txEl>
                                          </p:spTgt>
                                        </p:tgtEl>
                                        <p:attrNameLst>
                                          <p:attrName>style.visibility</p:attrName>
                                        </p:attrNameLst>
                                      </p:cBhvr>
                                      <p:to>
                                        <p:strVal val="visible"/>
                                      </p:to>
                                    </p:set>
                                    <p:animEffect transition="in" filter="fade">
                                      <p:cBhvr>
                                        <p:cTn id="7" dur="1000"/>
                                        <p:tgtEl>
                                          <p:spTgt spid="158">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58">
                                            <p:txEl>
                                              <p:pRg st="1" end="1"/>
                                            </p:txEl>
                                          </p:spTgt>
                                        </p:tgtEl>
                                        <p:attrNameLst>
                                          <p:attrName>style.visibility</p:attrName>
                                        </p:attrNameLst>
                                      </p:cBhvr>
                                      <p:to>
                                        <p:strVal val="visible"/>
                                      </p:to>
                                    </p:set>
                                    <p:animEffect transition="in" filter="fade">
                                      <p:cBhvr>
                                        <p:cTn id="12" dur="1000"/>
                                        <p:tgtEl>
                                          <p:spTgt spid="15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4398</TotalTime>
  <Words>324</Words>
  <Application>Microsoft Office PowerPoint</Application>
  <PresentationFormat>Widescreen</PresentationFormat>
  <Paragraphs>20</Paragraphs>
  <Slides>6</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Calibri</vt:lpstr>
      <vt:lpstr>Segoe UI</vt:lpstr>
      <vt:lpstr>Century Gothic</vt:lpstr>
      <vt:lpstr>Arial</vt:lpstr>
      <vt:lpstr>Office Theme</vt:lpstr>
      <vt:lpstr>Θέμα του Office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WIN</dc:creator>
  <cp:lastModifiedBy>Rahul Nikam</cp:lastModifiedBy>
  <cp:revision>9</cp:revision>
  <dcterms:created xsi:type="dcterms:W3CDTF">2020-01-02T01:56:26Z</dcterms:created>
  <dcterms:modified xsi:type="dcterms:W3CDTF">2024-06-10T06:21:21Z</dcterms:modified>
</cp:coreProperties>
</file>