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3"/>
  </p:notesMasterIdLst>
  <p:sldIdLst>
    <p:sldId id="256" r:id="rId3"/>
    <p:sldId id="257" r:id="rId4"/>
    <p:sldId id="260" r:id="rId5"/>
    <p:sldId id="261" r:id="rId6"/>
    <p:sldId id="262" r:id="rId7"/>
    <p:sldId id="263" r:id="rId8"/>
    <p:sldId id="264" r:id="rId9"/>
    <p:sldId id="265" r:id="rId10"/>
    <p:sldId id="266" r:id="rId11"/>
    <p:sldId id="267" r:id="rId12"/>
  </p:sldIdLst>
  <p:sldSz cx="12192000" cy="6858000"/>
  <p:notesSz cx="6951663" cy="10082213"/>
  <p:embeddedFontLst>
    <p:embeddedFont>
      <p:font typeface="Century Gothic" panose="020B0502020202020204" pitchFamily="34" charset="0"/>
      <p:regular r:id="rId14"/>
      <p:bold r:id="rId15"/>
      <p:italic r:id="rId16"/>
      <p:boldItalic r:id="rId17"/>
    </p:embeddedFont>
    <p:embeddedFont>
      <p:font typeface="Segoe UI" panose="020B050204020402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93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73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80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17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48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93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49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europarl.europa.eu/thinktank/en/document/EPRS_IDA(2015)57387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cap="none">
                <a:solidFill>
                  <a:schemeClr val="bg1"/>
                </a:solidFill>
                <a:latin typeface="Segoe UI" panose="020B0502040204020203" pitchFamily="34" charset="0"/>
                <a:ea typeface="Century Gothic"/>
                <a:cs typeface="Segoe UI" panose="020B0502040204020203" pitchFamily="34" charset="0"/>
                <a:sym typeface="Century Gothic"/>
              </a:rPr>
              <a:t>Further Reading </a:t>
            </a: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56450"/>
            <a:ext cx="9488131" cy="46710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The precautionary principle: Definitions, applications, and governance by Think Tank European Parliament </a:t>
            </a:r>
            <a:r>
              <a:rPr lang="en-US" sz="1800" dirty="0">
                <a:latin typeface="Segoe UI" panose="020B0502040204020203" pitchFamily="34" charset="0"/>
                <a:cs typeface="Segoe UI" panose="020B0502040204020203" pitchFamily="34" charset="0"/>
                <a:hlinkClick r:id="rId3"/>
              </a:rPr>
              <a:t>https://www.europarl.europa.eu/thinktank/en/document/EPRS_IDA(2015)573876</a:t>
            </a:r>
            <a:r>
              <a:rPr lang="en-US" sz="1800"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sz="18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17584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Challenges and opportunities</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indent="9525" algn="just">
              <a:lnSpc>
                <a:spcPct val="150000"/>
              </a:lnSpc>
              <a:buSzPts val="1600"/>
            </a:pPr>
            <a:r>
              <a:rPr lang="en-IN" sz="1600" b="1" dirty="0">
                <a:latin typeface="Segoe UI" panose="020B0502040204020203" pitchFamily="34" charset="0"/>
                <a:cs typeface="Segoe UI" panose="020B0502040204020203" pitchFamily="34" charset="0"/>
              </a:rPr>
              <a:t>Challenges</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Adverse </a:t>
            </a:r>
            <a:r>
              <a:rPr lang="en-US" sz="1600" dirty="0">
                <a:latin typeface="Segoe UI" panose="020B0502040204020203" pitchFamily="34" charset="0"/>
                <a:cs typeface="Segoe UI" panose="020B0502040204020203" pitchFamily="34" charset="0"/>
              </a:rPr>
              <a:t>human health and environmental impacts usually take the form of interactions within </a:t>
            </a:r>
            <a:r>
              <a:rPr lang="en-US" sz="1600" b="1" dirty="0">
                <a:latin typeface="Segoe UI" panose="020B0502040204020203" pitchFamily="34" charset="0"/>
                <a:cs typeface="Segoe UI" panose="020B0502040204020203" pitchFamily="34" charset="0"/>
              </a:rPr>
              <a:t>complex systems </a:t>
            </a:r>
            <a:r>
              <a:rPr lang="en-US" sz="1600" dirty="0">
                <a:latin typeface="Segoe UI" panose="020B0502040204020203" pitchFamily="34" charset="0"/>
                <a:cs typeface="Segoe UI" panose="020B0502040204020203" pitchFamily="34" charset="0"/>
              </a:rPr>
              <a:t>influenced by multiple risk factors and causes.</a:t>
            </a:r>
          </a:p>
          <a:p>
            <a:pPr marL="285750" indent="-285750">
              <a:buFont typeface="Arial" panose="020B0604020202020204" pitchFamily="34" charset="0"/>
              <a:buChar char="•"/>
            </a:pPr>
            <a:endParaRPr lang="en-US"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buFont typeface="Arial" panose="020B0604020202020204" pitchFamily="34" charset="0"/>
              <a:buChar char="•"/>
            </a:pPr>
            <a:r>
              <a:rPr lang="en-US" sz="1600" b="1" dirty="0">
                <a:latin typeface="Segoe UI" panose="020B0502040204020203" pitchFamily="34" charset="0"/>
                <a:cs typeface="Segoe UI" panose="020B0502040204020203" pitchFamily="34" charset="0"/>
              </a:rPr>
              <a:t>Hazard assessment </a:t>
            </a:r>
            <a:r>
              <a:rPr lang="en-US" sz="1600" dirty="0">
                <a:latin typeface="Segoe UI" panose="020B0502040204020203" pitchFamily="34" charset="0"/>
                <a:cs typeface="Segoe UI" panose="020B0502040204020203" pitchFamily="34" charset="0"/>
              </a:rPr>
              <a:t>presents several challenges, in particular tensions between false </a:t>
            </a:r>
            <a:r>
              <a:rPr lang="en-IN" sz="1600" dirty="0">
                <a:latin typeface="Segoe UI" panose="020B0502040204020203" pitchFamily="34" charset="0"/>
                <a:cs typeface="Segoe UI" panose="020B0502040204020203" pitchFamily="34" charset="0"/>
              </a:rPr>
              <a:t>positives and false negatives</a:t>
            </a:r>
          </a:p>
          <a:p>
            <a:pPr marL="285750" indent="-285750">
              <a:buFont typeface="Arial" panose="020B0604020202020204" pitchFamily="34" charset="0"/>
              <a:buChar char="•"/>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Two main challenges for </a:t>
            </a:r>
            <a:r>
              <a:rPr lang="en-IN" sz="1600" b="1" dirty="0">
                <a:latin typeface="Segoe UI" panose="020B0502040204020203" pitchFamily="34" charset="0"/>
                <a:cs typeface="Segoe UI" panose="020B0502040204020203" pitchFamily="34" charset="0"/>
              </a:rPr>
              <a:t>businesses</a:t>
            </a:r>
            <a:r>
              <a:rPr lang="en-IN" sz="1600" dirty="0">
                <a:latin typeface="Segoe UI" panose="020B0502040204020203" pitchFamily="34" charset="0"/>
                <a:cs typeface="Segoe UI" panose="020B0502040204020203" pitchFamily="34" charset="0"/>
              </a:rPr>
              <a:t>. 1. </a:t>
            </a:r>
            <a:r>
              <a:rPr lang="en-US" sz="1600" dirty="0">
                <a:latin typeface="Segoe UI" panose="020B0502040204020203" pitchFamily="34" charset="0"/>
                <a:cs typeface="Segoe UI" panose="020B0502040204020203" pitchFamily="34" charset="0"/>
              </a:rPr>
              <a:t>amendments to legislation based on the precautionary principle may create costs and legal uncertainty for businesses and may therefore hinder their development or threaten their survival. 2. Furthermore, when companies see early warning signs that their products might present a hazard, they are faced with financial </a:t>
            </a:r>
            <a:r>
              <a:rPr lang="en-IN" sz="1600" dirty="0">
                <a:latin typeface="Segoe UI" panose="020B0502040204020203" pitchFamily="34" charset="0"/>
                <a:cs typeface="Segoe UI" panose="020B0502040204020203" pitchFamily="34" charset="0"/>
              </a:rPr>
              <a:t>and ethical dilemmas.</a:t>
            </a:r>
          </a:p>
          <a:p>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Challenges and opportunities</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cs typeface="Segoe UI" panose="020B0502040204020203" pitchFamily="34" charset="0"/>
              </a:rPr>
              <a:t>Opportunities </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OECD Report 2008 </a:t>
            </a:r>
            <a:r>
              <a:rPr lang="en-US" sz="1600" dirty="0">
                <a:latin typeface="Segoe UI" panose="020B0502040204020203" pitchFamily="34" charset="0"/>
                <a:cs typeface="Segoe UI" panose="020B0502040204020203" pitchFamily="34" charset="0"/>
              </a:rPr>
              <a:t>shows that the </a:t>
            </a:r>
            <a:r>
              <a:rPr lang="en-US" sz="1600" b="1" dirty="0">
                <a:latin typeface="Segoe UI" panose="020B0502040204020203" pitchFamily="34" charset="0"/>
                <a:cs typeface="Segoe UI" panose="020B0502040204020203" pitchFamily="34" charset="0"/>
              </a:rPr>
              <a:t>costs of inaction for society </a:t>
            </a:r>
            <a:r>
              <a:rPr lang="en-US" sz="1600" dirty="0">
                <a:latin typeface="Segoe UI" panose="020B0502040204020203" pitchFamily="34" charset="0"/>
                <a:cs typeface="Segoe UI" panose="020B0502040204020203" pitchFamily="34" charset="0"/>
              </a:rPr>
              <a:t>are sometimes substantial and, in certain cases, can weigh heavily on economies. </a:t>
            </a:r>
            <a:r>
              <a:rPr lang="en-IN" dirty="0"/>
              <a:t>Can </a:t>
            </a:r>
            <a:r>
              <a:rPr lang="en-US" dirty="0"/>
              <a:t>reduce these costs even though it is not easy to estimate potential future costs in order to allow comparison with the cost of regulatory measures.</a:t>
            </a: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Can also serve to </a:t>
            </a:r>
            <a:r>
              <a:rPr lang="en-US" sz="1600" b="1" dirty="0">
                <a:latin typeface="Segoe UI" panose="020B0502040204020203" pitchFamily="34" charset="0"/>
                <a:cs typeface="Segoe UI" panose="020B0502040204020203" pitchFamily="34" charset="0"/>
              </a:rPr>
              <a:t>correct market failures </a:t>
            </a:r>
            <a:r>
              <a:rPr lang="en-US" sz="1600" dirty="0">
                <a:latin typeface="Segoe UI" panose="020B0502040204020203" pitchFamily="34" charset="0"/>
                <a:cs typeface="Segoe UI" panose="020B0502040204020203" pitchFamily="34" charset="0"/>
              </a:rPr>
              <a:t>that emerge when society has to pay for the external costs of adverse environmental and health effects caused by economic </a:t>
            </a:r>
            <a:r>
              <a:rPr lang="en-IN" sz="1600" dirty="0">
                <a:latin typeface="Segoe UI" panose="020B0502040204020203" pitchFamily="34" charset="0"/>
                <a:cs typeface="Segoe UI" panose="020B0502040204020203" pitchFamily="34" charset="0"/>
              </a:rPr>
              <a:t>operators.</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It may also help to avoid </a:t>
            </a:r>
            <a:r>
              <a:rPr lang="en-US" sz="1600" b="1" dirty="0">
                <a:latin typeface="Segoe UI" panose="020B0502040204020203" pitchFamily="34" charset="0"/>
                <a:cs typeface="Segoe UI" panose="020B0502040204020203" pitchFamily="34" charset="0"/>
              </a:rPr>
              <a:t>lengthy compensation proceedings </a:t>
            </a:r>
            <a:r>
              <a:rPr lang="en-US" sz="1600" dirty="0">
                <a:latin typeface="Segoe UI" panose="020B0502040204020203" pitchFamily="34" charset="0"/>
                <a:cs typeface="Segoe UI" panose="020B0502040204020203" pitchFamily="34" charset="0"/>
              </a:rPr>
              <a:t>which can drag </a:t>
            </a:r>
            <a:r>
              <a:rPr lang="en-IN" sz="1600" dirty="0">
                <a:latin typeface="Segoe UI" panose="020B0502040204020203" pitchFamily="34" charset="0"/>
                <a:cs typeface="Segoe UI" panose="020B0502040204020203" pitchFamily="34" charset="0"/>
              </a:rPr>
              <a:t>on for decades</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Applying the precautionary principle to </a:t>
            </a:r>
            <a:r>
              <a:rPr lang="en-US" sz="1600" b="1" dirty="0">
                <a:latin typeface="Segoe UI" panose="020B0502040204020203" pitchFamily="34" charset="0"/>
                <a:cs typeface="Segoe UI" panose="020B0502040204020203" pitchFamily="34" charset="0"/>
              </a:rPr>
              <a:t>environmental and health research </a:t>
            </a:r>
            <a:r>
              <a:rPr lang="en-US" sz="1600" dirty="0">
                <a:latin typeface="Segoe UI" panose="020B0502040204020203" pitchFamily="34" charset="0"/>
                <a:cs typeface="Segoe UI" panose="020B0502040204020203" pitchFamily="34" charset="0"/>
              </a:rPr>
              <a:t>can provide an opportunity to review strategies (to take account of societal information needs concerning poorly understood hazards), methodologies (in order to extend knowledge) and ways to communicate on risks (to facilitate judgments on the potential scale of possible environmental hazards).</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3606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3" end="3"/>
                                            </p:txEl>
                                          </p:spTgt>
                                        </p:tgtEl>
                                        <p:attrNameLst>
                                          <p:attrName>style.visibility</p:attrName>
                                        </p:attrNameLst>
                                      </p:cBhvr>
                                      <p:to>
                                        <p:strVal val="visible"/>
                                      </p:to>
                                    </p:set>
                                    <p:animEffect transition="in" filter="fade">
                                      <p:cBhvr>
                                        <p:cTn id="12" dur="1000"/>
                                        <p:tgtEl>
                                          <p:spTgt spid="1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5" end="5"/>
                                            </p:txEl>
                                          </p:spTgt>
                                        </p:tgtEl>
                                        <p:attrNameLst>
                                          <p:attrName>style.visibility</p:attrName>
                                        </p:attrNameLst>
                                      </p:cBhvr>
                                      <p:to>
                                        <p:strVal val="visible"/>
                                      </p:to>
                                    </p:set>
                                    <p:animEffect transition="in" filter="fade">
                                      <p:cBhvr>
                                        <p:cTn id="17" dur="1000"/>
                                        <p:tgtEl>
                                          <p:spTgt spid="15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7" end="7"/>
                                            </p:txEl>
                                          </p:spTgt>
                                        </p:tgtEl>
                                        <p:attrNameLst>
                                          <p:attrName>style.visibility</p:attrName>
                                        </p:attrNameLst>
                                      </p:cBhvr>
                                      <p:to>
                                        <p:strVal val="visible"/>
                                      </p:to>
                                    </p:set>
                                    <p:animEffect transition="in" filter="fade">
                                      <p:cBhvr>
                                        <p:cTn id="22" dur="1000"/>
                                        <p:tgtEl>
                                          <p:spTgt spid="15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1" end="1"/>
                                            </p:txEl>
                                          </p:spTgt>
                                        </p:tgtEl>
                                        <p:attrNameLst>
                                          <p:attrName>style.visibility</p:attrName>
                                        </p:attrNameLst>
                                      </p:cBhvr>
                                      <p:to>
                                        <p:strVal val="visible"/>
                                      </p:to>
                                    </p:set>
                                    <p:animEffect transition="in" filter="fade">
                                      <p:cBhvr>
                                        <p:cTn id="27"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Governance</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66800"/>
            <a:ext cx="9488131" cy="46710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1. Risks </a:t>
            </a: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1. </a:t>
            </a:r>
            <a:r>
              <a:rPr lang="en-IN" sz="1600" b="1" dirty="0">
                <a:latin typeface="Segoe UI" panose="020B0502040204020203" pitchFamily="34" charset="0"/>
                <a:cs typeface="Segoe UI" panose="020B0502040204020203" pitchFamily="34" charset="0"/>
              </a:rPr>
              <a:t>Risk governance</a:t>
            </a:r>
          </a:p>
          <a:p>
            <a:r>
              <a:rPr lang="en-US" sz="1600" dirty="0">
                <a:latin typeface="Segoe UI" panose="020B0502040204020203" pitchFamily="34" charset="0"/>
                <a:cs typeface="Segoe UI" panose="020B0502040204020203" pitchFamily="34" charset="0"/>
              </a:rPr>
              <a:t>According to the European Commission, it should ideally be </a:t>
            </a:r>
            <a:r>
              <a:rPr lang="en-IN" sz="1600" dirty="0">
                <a:latin typeface="Segoe UI" panose="020B0502040204020203" pitchFamily="34" charset="0"/>
                <a:cs typeface="Segoe UI" panose="020B0502040204020203" pitchFamily="34" charset="0"/>
              </a:rPr>
              <a:t>based on four components:</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Hazard identification;</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Hazard characterization, which consists in determining the nature and severity of the </a:t>
            </a:r>
            <a:r>
              <a:rPr lang="en-IN" sz="1600" dirty="0">
                <a:latin typeface="Segoe UI" panose="020B0502040204020203" pitchFamily="34" charset="0"/>
                <a:cs typeface="Segoe UI" panose="020B0502040204020203" pitchFamily="34" charset="0"/>
              </a:rPr>
              <a:t>adverse effects;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Appraisal of exposure, which consists in evaluating the exposure of the population or </a:t>
            </a:r>
            <a:r>
              <a:rPr lang="en-IN" sz="1600" dirty="0">
                <a:latin typeface="Segoe UI" panose="020B0502040204020203" pitchFamily="34" charset="0"/>
                <a:cs typeface="Segoe UI" panose="020B0502040204020203" pitchFamily="34" charset="0"/>
              </a:rPr>
              <a:t>environment to the hazard;</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Risk characterization, which consists in estimating the probability, frequency and severity of the known or potential adverse environmental or health effects liable to </a:t>
            </a:r>
            <a:r>
              <a:rPr lang="en-IN" sz="1600" dirty="0">
                <a:latin typeface="Segoe UI" panose="020B0502040204020203" pitchFamily="34" charset="0"/>
                <a:cs typeface="Segoe UI" panose="020B0502040204020203" pitchFamily="34" charset="0"/>
              </a:rPr>
              <a:t>occur.</a:t>
            </a:r>
          </a:p>
          <a:p>
            <a:endParaRPr lang="en-IN" sz="1600" dirty="0">
              <a:latin typeface="Segoe UI" panose="020B0502040204020203" pitchFamily="34" charset="0"/>
              <a:ea typeface="Quattrocento Sans"/>
              <a:cs typeface="Segoe UI" panose="020B0502040204020203" pitchFamily="34" charset="0"/>
              <a:sym typeface="Quattrocento Sans"/>
            </a:endParaRPr>
          </a:p>
          <a:p>
            <a:r>
              <a:rPr lang="en-IN" sz="1600" dirty="0">
                <a:latin typeface="Segoe UI" panose="020B0502040204020203" pitchFamily="34" charset="0"/>
                <a:ea typeface="Quattrocento Sans"/>
                <a:cs typeface="Segoe UI" panose="020B0502040204020203" pitchFamily="34" charset="0"/>
                <a:sym typeface="Quattrocento Sans"/>
              </a:rPr>
              <a:t>2. </a:t>
            </a:r>
            <a:r>
              <a:rPr lang="en-IN" sz="1600" b="1" dirty="0">
                <a:latin typeface="Segoe UI" panose="020B0502040204020203" pitchFamily="34" charset="0"/>
                <a:ea typeface="Quattrocento Sans"/>
                <a:cs typeface="Segoe UI" panose="020B0502040204020203" pitchFamily="34" charset="0"/>
              </a:rPr>
              <a:t>R</a:t>
            </a:r>
            <a:r>
              <a:rPr lang="en-IN" sz="1600" b="1" dirty="0">
                <a:latin typeface="Segoe UI" panose="020B0502040204020203" pitchFamily="34" charset="0"/>
                <a:cs typeface="Segoe UI" panose="020B0502040204020203" pitchFamily="34" charset="0"/>
              </a:rPr>
              <a:t>isk Management</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International Risk Governance Council defines this as the design and implementation of the actions and remedies required to avoid, reduce, transfer or retain the risks. This also includes the generation, assessment, evaluation and selection of risk reduction options as well as their implementation and </a:t>
            </a:r>
            <a:r>
              <a:rPr lang="en-IN" sz="1600" dirty="0">
                <a:latin typeface="Segoe UI" panose="020B0502040204020203" pitchFamily="34" charset="0"/>
                <a:cs typeface="Segoe UI" panose="020B0502040204020203" pitchFamily="34" charset="0"/>
              </a:rPr>
              <a:t>monitoring. </a:t>
            </a:r>
          </a:p>
          <a:p>
            <a:endParaRPr lang="en-IN" sz="1600" dirty="0">
              <a:latin typeface="Segoe UI" panose="020B0502040204020203" pitchFamily="34" charset="0"/>
              <a:cs typeface="Segoe UI" panose="020B0502040204020203" pitchFamily="34" charset="0"/>
            </a:endParaRPr>
          </a:p>
          <a:p>
            <a:r>
              <a:rPr lang="en-IN" sz="1600" b="1" dirty="0">
                <a:latin typeface="Segoe UI" panose="020B0502040204020203" pitchFamily="34" charset="0"/>
                <a:cs typeface="Segoe UI" panose="020B0502040204020203" pitchFamily="34" charset="0"/>
              </a:rPr>
              <a:t>3. Risk Communication </a:t>
            </a:r>
            <a:r>
              <a:rPr lang="en-IN" sz="1600" dirty="0">
                <a:latin typeface="Segoe UI" panose="020B0502040204020203" pitchFamily="34" charset="0"/>
                <a:cs typeface="Segoe UI" panose="020B0502040204020203" pitchFamily="34" charset="0"/>
              </a:rPr>
              <a:t>and St</a:t>
            </a:r>
            <a:r>
              <a:rPr lang="en-IN" sz="1600" b="1" dirty="0">
                <a:latin typeface="Segoe UI" panose="020B0502040204020203" pitchFamily="34" charset="0"/>
                <a:cs typeface="Segoe UI" panose="020B0502040204020203" pitchFamily="34" charset="0"/>
              </a:rPr>
              <a:t>akeholder Participation</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438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1" end="11"/>
                                            </p:txEl>
                                          </p:spTgt>
                                        </p:tgtEl>
                                        <p:attrNameLst>
                                          <p:attrName>style.visibility</p:attrName>
                                        </p:attrNameLst>
                                      </p:cBhvr>
                                      <p:to>
                                        <p:strVal val="visible"/>
                                      </p:to>
                                    </p:set>
                                    <p:animEffect transition="in" filter="fade">
                                      <p:cBhvr>
                                        <p:cTn id="52" dur="1000"/>
                                        <p:tgtEl>
                                          <p:spTgt spid="1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Governance</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66800"/>
            <a:ext cx="9488131" cy="46710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dirty="0">
                <a:latin typeface="Segoe UI" panose="020B0502040204020203" pitchFamily="34" charset="0"/>
                <a:cs typeface="Segoe UI" panose="020B0502040204020203" pitchFamily="34" charset="0"/>
              </a:rPr>
              <a:t>Others have suggested </a:t>
            </a:r>
            <a:r>
              <a:rPr lang="en-US" sz="1600" b="1" dirty="0">
                <a:latin typeface="Segoe UI" panose="020B0502040204020203" pitchFamily="34" charset="0"/>
                <a:cs typeface="Segoe UI" panose="020B0502040204020203" pitchFamily="34" charset="0"/>
              </a:rPr>
              <a:t>alternative risk governance models</a:t>
            </a:r>
            <a:r>
              <a:rPr lang="en-US" sz="1600" dirty="0">
                <a:latin typeface="Segoe UI" panose="020B0502040204020203" pitchFamily="34" charset="0"/>
                <a:cs typeface="Segoe UI" panose="020B0502040204020203" pitchFamily="34" charset="0"/>
              </a:rPr>
              <a:t>. </a:t>
            </a:r>
          </a:p>
          <a:p>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Stirling advocates a model comprising five phases (screening, appraisal, evaluation, management and communication).</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IRGC suggests a four-step model embedded in a set of wider contexts (see Figure 3) as well as a 'concern assessment', defined as 'a systematic analysis of the associations and perceived consequences (benefits and risks) that stakeholders, individuals, groups or different cultures may associate with a hazard or </a:t>
            </a:r>
            <a:r>
              <a:rPr lang="en-IN" sz="1600" dirty="0">
                <a:latin typeface="Segoe UI" panose="020B0502040204020203" pitchFamily="34" charset="0"/>
                <a:cs typeface="Segoe UI" panose="020B0502040204020203" pitchFamily="34" charset="0"/>
              </a:rPr>
              <a:t>cause of hazard'.</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42439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Governance- </a:t>
            </a:r>
            <a:r>
              <a:rPr lang="en-US" sz="1800" dirty="0">
                <a:solidFill>
                  <a:schemeClr val="bg1"/>
                </a:solidFill>
                <a:latin typeface="Segoe UI" panose="020B0502040204020203" pitchFamily="34" charset="0"/>
                <a:cs typeface="Segoe UI" panose="020B0502040204020203" pitchFamily="34" charset="0"/>
              </a:rPr>
              <a:t>IRGC suggests a four-step model embedded in a set of wider contexts (see Figure 3)</a:t>
            </a: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56450"/>
            <a:ext cx="9488131" cy="46710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5FEB26DB-5670-63B8-5603-6292C6878EF5}"/>
              </a:ext>
            </a:extLst>
          </p:cNvPr>
          <p:cNvPicPr>
            <a:picLocks noChangeAspect="1"/>
          </p:cNvPicPr>
          <p:nvPr/>
        </p:nvPicPr>
        <p:blipFill>
          <a:blip r:embed="rId3"/>
          <a:stretch>
            <a:fillRect/>
          </a:stretch>
        </p:blipFill>
        <p:spPr>
          <a:xfrm>
            <a:off x="1338558" y="1276049"/>
            <a:ext cx="8800524" cy="4488257"/>
          </a:xfrm>
          <a:prstGeom prst="rect">
            <a:avLst/>
          </a:prstGeom>
        </p:spPr>
      </p:pic>
    </p:spTree>
    <p:extLst>
      <p:ext uri="{BB962C8B-B14F-4D97-AF65-F5344CB8AC3E}">
        <p14:creationId xmlns:p14="http://schemas.microsoft.com/office/powerpoint/2010/main" val="25178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9607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Governance</a:t>
            </a: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54360"/>
            <a:ext cx="9488131" cy="477313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IN" sz="1600" b="1" dirty="0">
                <a:latin typeface="Segoe UI" panose="020B0502040204020203" pitchFamily="34" charset="0"/>
                <a:cs typeface="Segoe UI" panose="020B0502040204020203" pitchFamily="34" charset="0"/>
              </a:rPr>
              <a:t>2. Science-policy interface</a:t>
            </a:r>
          </a:p>
          <a:p>
            <a:endParaRPr lang="en-IN" sz="1600" b="1"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There are </a:t>
            </a:r>
            <a:r>
              <a:rPr lang="en-US" sz="1600" b="1" dirty="0">
                <a:latin typeface="Segoe UI" panose="020B0502040204020203" pitchFamily="34" charset="0"/>
                <a:cs typeface="Segoe UI" panose="020B0502040204020203" pitchFamily="34" charset="0"/>
              </a:rPr>
              <a:t>several intersections between science and policy &amp; </a:t>
            </a:r>
            <a:r>
              <a:rPr lang="en-IN" sz="1600" b="1" dirty="0">
                <a:latin typeface="Segoe UI" panose="020B0502040204020203" pitchFamily="34" charset="0"/>
                <a:cs typeface="Segoe UI" panose="020B0502040204020203" pitchFamily="34" charset="0"/>
              </a:rPr>
              <a:t>Challenges </a:t>
            </a:r>
            <a:r>
              <a:rPr lang="en-US" sz="1600" b="1" dirty="0">
                <a:latin typeface="Segoe UI" panose="020B0502040204020203" pitchFamily="34" charset="0"/>
                <a:cs typeface="Segoe UI" panose="020B0502040204020203" pitchFamily="34" charset="0"/>
              </a:rPr>
              <a:t>arising at the intersection between science and policy</a:t>
            </a:r>
            <a:r>
              <a:rPr lang="en-US" sz="1600" dirty="0">
                <a:latin typeface="Segoe UI" panose="020B0502040204020203" pitchFamily="34" charset="0"/>
                <a:cs typeface="Segoe UI" panose="020B0502040204020203" pitchFamily="34" charset="0"/>
              </a:rPr>
              <a:t> include</a:t>
            </a:r>
          </a:p>
          <a:p>
            <a:r>
              <a:rPr lang="en-US" sz="1600" dirty="0">
                <a:latin typeface="Segoe UI" panose="020B0502040204020203" pitchFamily="34" charset="0"/>
                <a:cs typeface="Segoe UI" panose="020B0502040204020203" pitchFamily="34" charset="0"/>
              </a:rPr>
              <a:t> contributing scientific input to policy-making under conditions of complexity and </a:t>
            </a:r>
            <a:r>
              <a:rPr lang="en-IN" sz="1600" dirty="0">
                <a:latin typeface="Segoe UI" panose="020B0502040204020203" pitchFamily="34" charset="0"/>
                <a:cs typeface="Segoe UI" panose="020B0502040204020203" pitchFamily="34" charset="0"/>
              </a:rPr>
              <a:t>uncertainty;</a:t>
            </a:r>
          </a:p>
          <a:p>
            <a:r>
              <a:rPr lang="en-US" sz="1600" dirty="0">
                <a:latin typeface="Segoe UI" panose="020B0502040204020203" pitchFamily="34" charset="0"/>
                <a:cs typeface="Segoe UI" panose="020B0502040204020203" pitchFamily="34" charset="0"/>
              </a:rPr>
              <a:t> striking the balance between curiosity-driven science (e.g., basic research) and issue driven science (e.g., development and innovation) and converting their results into </a:t>
            </a:r>
            <a:r>
              <a:rPr lang="en-IN" sz="1600" dirty="0">
                <a:latin typeface="Segoe UI" panose="020B0502040204020203" pitchFamily="34" charset="0"/>
                <a:cs typeface="Segoe UI" panose="020B0502040204020203" pitchFamily="34" charset="0"/>
              </a:rPr>
              <a:t>policy-relevant knowledge; and</a:t>
            </a:r>
          </a:p>
          <a:p>
            <a:r>
              <a:rPr lang="en-US" sz="1600" dirty="0">
                <a:latin typeface="Segoe UI" panose="020B0502040204020203" pitchFamily="34" charset="0"/>
                <a:cs typeface="Segoe UI" panose="020B0502040204020203" pitchFamily="34" charset="0"/>
              </a:rPr>
              <a:t> reaffirming the role that scientific explanations play in helping to understand an issue and </a:t>
            </a:r>
            <a:r>
              <a:rPr lang="en-US" sz="1600" dirty="0" err="1">
                <a:latin typeface="Segoe UI" panose="020B0502040204020203" pitchFamily="34" charset="0"/>
                <a:cs typeface="Segoe UI" panose="020B0502040204020203" pitchFamily="34" charset="0"/>
              </a:rPr>
              <a:t>emphasising</a:t>
            </a:r>
            <a:r>
              <a:rPr lang="en-US" sz="1600" dirty="0">
                <a:latin typeface="Segoe UI" panose="020B0502040204020203" pitchFamily="34" charset="0"/>
                <a:cs typeface="Segoe UI" panose="020B0502040204020203" pitchFamily="34" charset="0"/>
              </a:rPr>
              <a:t> the inherent limitations of predictions</a:t>
            </a:r>
          </a:p>
          <a:p>
            <a:endParaRPr lang="en-US"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r>
              <a:rPr lang="en-US" sz="1600" dirty="0">
                <a:latin typeface="Segoe UI" panose="020B0502040204020203" pitchFamily="34" charset="0"/>
                <a:cs typeface="Segoe UI" panose="020B0502040204020203" pitchFamily="34" charset="0"/>
              </a:rPr>
              <a:t>A report published by the SPIRAL project, funded under the 7th Framework </a:t>
            </a:r>
            <a:r>
              <a:rPr lang="en-US" sz="1600" dirty="0" err="1">
                <a:latin typeface="Segoe UI" panose="020B0502040204020203" pitchFamily="34" charset="0"/>
                <a:cs typeface="Segoe UI" panose="020B0502040204020203" pitchFamily="34" charset="0"/>
              </a:rPr>
              <a:t>Programme</a:t>
            </a:r>
            <a:r>
              <a:rPr lang="en-US" sz="1600" dirty="0">
                <a:latin typeface="Segoe UI" panose="020B0502040204020203" pitchFamily="34" charset="0"/>
                <a:cs typeface="Segoe UI" panose="020B0502040204020203" pitchFamily="34" charset="0"/>
              </a:rPr>
              <a:t>, studies nine </a:t>
            </a:r>
            <a:r>
              <a:rPr lang="en-US" sz="1600" b="1" dirty="0">
                <a:latin typeface="Segoe UI" panose="020B0502040204020203" pitchFamily="34" charset="0"/>
                <a:cs typeface="Segoe UI" panose="020B0502040204020203" pitchFamily="34" charset="0"/>
              </a:rPr>
              <a:t>examples of science-policy interfaces </a:t>
            </a:r>
            <a:r>
              <a:rPr lang="en-US" sz="1600" dirty="0">
                <a:latin typeface="Segoe UI" panose="020B0502040204020203" pitchFamily="34" charset="0"/>
                <a:cs typeface="Segoe UI" panose="020B0502040204020203" pitchFamily="34" charset="0"/>
              </a:rPr>
              <a:t>for biodiversity at national, European and international level. </a:t>
            </a:r>
            <a:r>
              <a:rPr lang="en-US" sz="1600" b="1" dirty="0">
                <a:latin typeface="Segoe UI" panose="020B0502040204020203" pitchFamily="34" charset="0"/>
                <a:cs typeface="Segoe UI" panose="020B0502040204020203" pitchFamily="34" charset="0"/>
              </a:rPr>
              <a:t>Lessons </a:t>
            </a:r>
            <a:r>
              <a:rPr lang="en-US" sz="1600" dirty="0">
                <a:latin typeface="Segoe UI" panose="020B0502040204020203" pitchFamily="34" charset="0"/>
                <a:cs typeface="Segoe UI" panose="020B0502040204020203" pitchFamily="34" charset="0"/>
              </a:rPr>
              <a:t>drawn from this study include: </a:t>
            </a:r>
          </a:p>
          <a:p>
            <a:r>
              <a:rPr lang="en-US" sz="1600" dirty="0">
                <a:latin typeface="Segoe UI" panose="020B0502040204020203" pitchFamily="34" charset="0"/>
                <a:cs typeface="Segoe UI" panose="020B0502040204020203" pitchFamily="34" charset="0"/>
              </a:rPr>
              <a:t> the balance to be struck between a formal approach and the need for adaptability;</a:t>
            </a:r>
          </a:p>
          <a:p>
            <a:r>
              <a:rPr lang="en-US" sz="1600" dirty="0">
                <a:latin typeface="Segoe UI" panose="020B0502040204020203" pitchFamily="34" charset="0"/>
                <a:cs typeface="Segoe UI" panose="020B0502040204020203" pitchFamily="34" charset="0"/>
              </a:rPr>
              <a:t> an open and transparent format complemented by a review process to ensure </a:t>
            </a:r>
            <a:r>
              <a:rPr lang="en-IN" sz="1600" dirty="0">
                <a:latin typeface="Segoe UI" panose="020B0502040204020203" pitchFamily="34" charset="0"/>
                <a:cs typeface="Segoe UI" panose="020B0502040204020203" pitchFamily="34" charset="0"/>
              </a:rPr>
              <a:t>credibility;</a:t>
            </a:r>
          </a:p>
          <a:p>
            <a:r>
              <a:rPr lang="en-US" sz="1600" dirty="0">
                <a:latin typeface="Segoe UI" panose="020B0502040204020203" pitchFamily="34" charset="0"/>
                <a:cs typeface="Segoe UI" panose="020B0502040204020203" pitchFamily="34" charset="0"/>
              </a:rPr>
              <a:t> the persistent dominance of the linear model (one-way transfer of knowledge from science to policy), which hinders the development of more dynamic interfaces; and</a:t>
            </a:r>
          </a:p>
          <a:p>
            <a:r>
              <a:rPr lang="en-US" sz="1600" dirty="0">
                <a:latin typeface="Segoe UI" panose="020B0502040204020203" pitchFamily="34" charset="0"/>
                <a:cs typeface="Segoe UI" panose="020B0502040204020203" pitchFamily="34" charset="0"/>
              </a:rPr>
              <a:t> the need to address environmental issues through interdisciplinary interfaces involving a broad diversity of experts and transdisciplinary approaches that integrate </a:t>
            </a:r>
            <a:r>
              <a:rPr lang="en-IN" sz="1600" dirty="0">
                <a:latin typeface="Segoe UI" panose="020B0502040204020203" pitchFamily="34" charset="0"/>
                <a:cs typeface="Segoe UI" panose="020B0502040204020203" pitchFamily="34" charset="0"/>
              </a:rPr>
              <a:t>various scientific disciplines.</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9977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5" end="5"/>
                                            </p:txEl>
                                          </p:spTgt>
                                        </p:tgtEl>
                                        <p:attrNameLst>
                                          <p:attrName>style.visibility</p:attrName>
                                        </p:attrNameLst>
                                      </p:cBhvr>
                                      <p:to>
                                        <p:strVal val="visible"/>
                                      </p:to>
                                    </p:set>
                                    <p:animEffect transition="in" filter="fade">
                                      <p:cBhvr>
                                        <p:cTn id="17" dur="1000"/>
                                        <p:tgtEl>
                                          <p:spTgt spid="15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7" end="7"/>
                                            </p:txEl>
                                          </p:spTgt>
                                        </p:tgtEl>
                                        <p:attrNameLst>
                                          <p:attrName>style.visibility</p:attrName>
                                        </p:attrNameLst>
                                      </p:cBhvr>
                                      <p:to>
                                        <p:strVal val="visible"/>
                                      </p:to>
                                    </p:set>
                                    <p:animEffect transition="in" filter="fade">
                                      <p:cBhvr>
                                        <p:cTn id="22" dur="1000"/>
                                        <p:tgtEl>
                                          <p:spTgt spid="15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9" end="9"/>
                                            </p:txEl>
                                          </p:spTgt>
                                        </p:tgtEl>
                                        <p:attrNameLst>
                                          <p:attrName>style.visibility</p:attrName>
                                        </p:attrNameLst>
                                      </p:cBhvr>
                                      <p:to>
                                        <p:strVal val="visible"/>
                                      </p:to>
                                    </p:set>
                                    <p:animEffect transition="in" filter="fade">
                                      <p:cBhvr>
                                        <p:cTn id="32" dur="1000"/>
                                        <p:tgtEl>
                                          <p:spTgt spid="15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0" end="10"/>
                                            </p:txEl>
                                          </p:spTgt>
                                        </p:tgtEl>
                                        <p:attrNameLst>
                                          <p:attrName>style.visibility</p:attrName>
                                        </p:attrNameLst>
                                      </p:cBhvr>
                                      <p:to>
                                        <p:strVal val="visible"/>
                                      </p:to>
                                    </p:set>
                                    <p:animEffect transition="in" filter="fade">
                                      <p:cBhvr>
                                        <p:cTn id="37" dur="1000"/>
                                        <p:tgtEl>
                                          <p:spTgt spid="15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1" end="11"/>
                                            </p:txEl>
                                          </p:spTgt>
                                        </p:tgtEl>
                                        <p:attrNameLst>
                                          <p:attrName>style.visibility</p:attrName>
                                        </p:attrNameLst>
                                      </p:cBhvr>
                                      <p:to>
                                        <p:strVal val="visible"/>
                                      </p:to>
                                    </p:set>
                                    <p:animEffect transition="in" filter="fade">
                                      <p:cBhvr>
                                        <p:cTn id="42" dur="1000"/>
                                        <p:tgtEl>
                                          <p:spTgt spid="158">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3" end="3"/>
                                            </p:txEl>
                                          </p:spTgt>
                                        </p:tgtEl>
                                        <p:attrNameLst>
                                          <p:attrName>style.visibility</p:attrName>
                                        </p:attrNameLst>
                                      </p:cBhvr>
                                      <p:to>
                                        <p:strVal val="visible"/>
                                      </p:to>
                                    </p:set>
                                    <p:animEffect transition="in" filter="fade">
                                      <p:cBhvr>
                                        <p:cTn id="47" dur="1000"/>
                                        <p:tgtEl>
                                          <p:spTgt spid="15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4" end="4"/>
                                            </p:txEl>
                                          </p:spTgt>
                                        </p:tgtEl>
                                        <p:attrNameLst>
                                          <p:attrName>style.visibility</p:attrName>
                                        </p:attrNameLst>
                                      </p:cBhvr>
                                      <p:to>
                                        <p:strVal val="visible"/>
                                      </p:to>
                                    </p:set>
                                    <p:animEffect transition="in" filter="fade">
                                      <p:cBhvr>
                                        <p:cTn id="5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cap="none" dirty="0">
                <a:solidFill>
                  <a:schemeClr val="bg1"/>
                </a:solidFill>
                <a:latin typeface="Segoe UI" panose="020B0502040204020203" pitchFamily="34" charset="0"/>
                <a:ea typeface="Century Gothic"/>
                <a:cs typeface="Segoe UI" panose="020B0502040204020203" pitchFamily="34" charset="0"/>
                <a:sym typeface="Century Gothic"/>
              </a:rPr>
              <a:t>A Way Forward </a:t>
            </a: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56450"/>
            <a:ext cx="9488131" cy="46710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dirty="0">
                <a:latin typeface="Segoe UI" panose="020B0502040204020203" pitchFamily="34" charset="0"/>
                <a:cs typeface="Segoe UI" panose="020B0502040204020203" pitchFamily="34" charset="0"/>
              </a:rPr>
              <a:t>The definition is still under discussion and its status in international law is still in dispute.</a:t>
            </a:r>
          </a:p>
          <a:p>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main focus of debate has now shifted to its scope of application since there are those who wish to limit it and those who wish to extend it.</a:t>
            </a:r>
          </a:p>
          <a:p>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Technological (and non-technological) innovations can be expected to play a central role in the transition to a </a:t>
            </a:r>
            <a:r>
              <a:rPr lang="en-US" sz="1600" dirty="0" err="1">
                <a:latin typeface="Segoe UI" panose="020B0502040204020203" pitchFamily="34" charset="0"/>
                <a:cs typeface="Segoe UI" panose="020B0502040204020203" pitchFamily="34" charset="0"/>
              </a:rPr>
              <a:t>decarbonised</a:t>
            </a:r>
            <a:r>
              <a:rPr lang="en-US" sz="1600" dirty="0">
                <a:latin typeface="Segoe UI" panose="020B0502040204020203" pitchFamily="34" charset="0"/>
                <a:cs typeface="Segoe UI" panose="020B0502040204020203" pitchFamily="34" charset="0"/>
              </a:rPr>
              <a:t>, sustainable and circular economy, as envisaged in EU policies and the vision set out in the 7th Environment Action </a:t>
            </a:r>
            <a:r>
              <a:rPr lang="en-US" sz="1600" dirty="0" err="1">
                <a:latin typeface="Segoe UI" panose="020B0502040204020203" pitchFamily="34" charset="0"/>
                <a:cs typeface="Segoe UI" panose="020B0502040204020203" pitchFamily="34" charset="0"/>
              </a:rPr>
              <a:t>Programme</a:t>
            </a:r>
            <a:r>
              <a:rPr lang="en-US" sz="1600" dirty="0">
                <a:latin typeface="Segoe UI" panose="020B0502040204020203" pitchFamily="34" charset="0"/>
                <a:cs typeface="Segoe UI" panose="020B0502040204020203" pitchFamily="34" charset="0"/>
              </a:rPr>
              <a:t>:</a:t>
            </a:r>
          </a:p>
          <a:p>
            <a:r>
              <a:rPr lang="en-US" sz="1600" i="1" dirty="0">
                <a:latin typeface="Segoe UI" panose="020B0502040204020203" pitchFamily="34" charset="0"/>
                <a:cs typeface="Segoe UI" panose="020B0502040204020203" pitchFamily="34" charset="0"/>
              </a:rPr>
              <a:t>	'In 2050, we live well, within the planet's ecological limits. Our prosperity and healthy</a:t>
            </a:r>
          </a:p>
          <a:p>
            <a:r>
              <a:rPr lang="en-US" sz="1600" i="1" dirty="0">
                <a:latin typeface="Segoe UI" panose="020B0502040204020203" pitchFamily="34" charset="0"/>
                <a:cs typeface="Segoe UI" panose="020B0502040204020203" pitchFamily="34" charset="0"/>
              </a:rPr>
              <a:t>	environment stem from an innovative, circular economy where nothing is wasted and</a:t>
            </a:r>
          </a:p>
          <a:p>
            <a:r>
              <a:rPr lang="en-US" sz="1600" i="1" dirty="0">
                <a:latin typeface="Segoe UI" panose="020B0502040204020203" pitchFamily="34" charset="0"/>
                <a:cs typeface="Segoe UI" panose="020B0502040204020203" pitchFamily="34" charset="0"/>
              </a:rPr>
              <a:t>	where natural resources are managed sustainably, and biodiversity is protected, valued</a:t>
            </a:r>
          </a:p>
          <a:p>
            <a:r>
              <a:rPr lang="en-US" sz="1600" i="1" dirty="0">
                <a:latin typeface="Segoe UI" panose="020B0502040204020203" pitchFamily="34" charset="0"/>
                <a:cs typeface="Segoe UI" panose="020B0502040204020203" pitchFamily="34" charset="0"/>
              </a:rPr>
              <a:t>	and restored in ways that enhance our society's resilience. Our low-carbon growth has</a:t>
            </a:r>
          </a:p>
          <a:p>
            <a:r>
              <a:rPr lang="en-US" sz="1600" i="1" dirty="0">
                <a:latin typeface="Segoe UI" panose="020B0502040204020203" pitchFamily="34" charset="0"/>
                <a:cs typeface="Segoe UI" panose="020B0502040204020203" pitchFamily="34" charset="0"/>
              </a:rPr>
              <a:t>	long been decoupled from resource use, setting the pace for a safe and sustainable</a:t>
            </a:r>
          </a:p>
          <a:p>
            <a:r>
              <a:rPr lang="en-IN" sz="1600" i="1" dirty="0">
                <a:latin typeface="Segoe UI" panose="020B0502040204020203" pitchFamily="34" charset="0"/>
                <a:cs typeface="Segoe UI" panose="020B0502040204020203" pitchFamily="34" charset="0"/>
              </a:rPr>
              <a:t>	global society.’</a:t>
            </a:r>
          </a:p>
          <a:p>
            <a:endParaRPr lang="en-IN" sz="1600" i="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precautionary principle may be invoked to address the complexities and uncertainties inherent in such a transition.</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4624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2" end="2"/>
                                            </p:txEl>
                                          </p:spTgt>
                                        </p:tgtEl>
                                        <p:attrNameLst>
                                          <p:attrName>style.visibility</p:attrName>
                                        </p:attrNameLst>
                                      </p:cBhvr>
                                      <p:to>
                                        <p:strVal val="visible"/>
                                      </p:to>
                                    </p:set>
                                    <p:animEffect transition="in" filter="fade">
                                      <p:cBhvr>
                                        <p:cTn id="7" dur="1000"/>
                                        <p:tgtEl>
                                          <p:spTgt spid="1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4" end="4"/>
                                            </p:txEl>
                                          </p:spTgt>
                                        </p:tgtEl>
                                        <p:attrNameLst>
                                          <p:attrName>style.visibility</p:attrName>
                                        </p:attrNameLst>
                                      </p:cBhvr>
                                      <p:to>
                                        <p:strVal val="visible"/>
                                      </p:to>
                                    </p:set>
                                    <p:animEffect transition="in" filter="fade">
                                      <p:cBhvr>
                                        <p:cTn id="12" dur="1000"/>
                                        <p:tgtEl>
                                          <p:spTgt spid="15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0" end="10"/>
                                            </p:txEl>
                                          </p:spTgt>
                                        </p:tgtEl>
                                        <p:attrNameLst>
                                          <p:attrName>style.visibility</p:attrName>
                                        </p:attrNameLst>
                                      </p:cBhvr>
                                      <p:to>
                                        <p:strVal val="visible"/>
                                      </p:to>
                                    </p:set>
                                    <p:animEffect transition="in" filter="fade">
                                      <p:cBhvr>
                                        <p:cTn id="17" dur="1000"/>
                                        <p:tgtEl>
                                          <p:spTgt spid="158">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12" end="12"/>
                                            </p:txEl>
                                          </p:spTgt>
                                        </p:tgtEl>
                                        <p:attrNameLst>
                                          <p:attrName>style.visibility</p:attrName>
                                        </p:attrNameLst>
                                      </p:cBhvr>
                                      <p:to>
                                        <p:strVal val="visible"/>
                                      </p:to>
                                    </p:set>
                                    <p:animEffect transition="in" filter="fade">
                                      <p:cBhvr>
                                        <p:cTn id="22" dur="1000"/>
                                        <p:tgtEl>
                                          <p:spTgt spid="158">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0" end="0"/>
                                            </p:txEl>
                                          </p:spTgt>
                                        </p:tgtEl>
                                        <p:attrNameLst>
                                          <p:attrName>style.visibility</p:attrName>
                                        </p:attrNameLst>
                                      </p:cBhvr>
                                      <p:to>
                                        <p:strVal val="visible"/>
                                      </p:to>
                                    </p:set>
                                    <p:animEffect transition="in" filter="fade">
                                      <p:cBhvr>
                                        <p:cTn id="52"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cap="none" dirty="0">
                <a:solidFill>
                  <a:schemeClr val="bg1"/>
                </a:solidFill>
                <a:latin typeface="Segoe UI" panose="020B0502040204020203" pitchFamily="34" charset="0"/>
                <a:ea typeface="Century Gothic"/>
                <a:cs typeface="Segoe UI" panose="020B0502040204020203" pitchFamily="34" charset="0"/>
                <a:sym typeface="Century Gothic"/>
              </a:rPr>
              <a:t>A </a:t>
            </a:r>
            <a:r>
              <a:rPr lang="en-IN" sz="1800" b="1" dirty="0">
                <a:solidFill>
                  <a:schemeClr val="bg1"/>
                </a:solidFill>
                <a:latin typeface="Segoe UI" panose="020B0502040204020203" pitchFamily="34" charset="0"/>
                <a:ea typeface="Century Gothic"/>
                <a:cs typeface="Segoe UI" panose="020B0502040204020203" pitchFamily="34" charset="0"/>
                <a:sym typeface="Century Gothic"/>
              </a:rPr>
              <a:t>W</a:t>
            </a:r>
            <a:r>
              <a:rPr lang="en-IN" sz="1800" b="1" cap="none" dirty="0">
                <a:solidFill>
                  <a:schemeClr val="bg1"/>
                </a:solidFill>
                <a:latin typeface="Segoe UI" panose="020B0502040204020203" pitchFamily="34" charset="0"/>
                <a:ea typeface="Century Gothic"/>
                <a:cs typeface="Segoe UI" panose="020B0502040204020203" pitchFamily="34" charset="0"/>
                <a:sym typeface="Century Gothic"/>
              </a:rPr>
              <a:t>ay Forward </a:t>
            </a: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56450"/>
            <a:ext cx="9488131" cy="46710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800" dirty="0">
                <a:latin typeface="Segoe UI" panose="020B0502040204020203" pitchFamily="34" charset="0"/>
                <a:cs typeface="Segoe UI" panose="020B0502040204020203" pitchFamily="34" charset="0"/>
              </a:rPr>
              <a:t>Furthermore, the question of adapting risk governance and science-policy interfaces in order to respond to these challenges could be raised if – as suggested by the European Environment Agency –  The following four main approaches to environmental protection were more effectively taken on board in order to facilitate this transition.</a:t>
            </a:r>
            <a:endParaRPr lang="en-US" sz="1800" dirty="0">
              <a:latin typeface="Segoe UI" panose="020B0502040204020203" pitchFamily="34" charset="0"/>
              <a:ea typeface="Quattrocento Sans"/>
              <a:cs typeface="Segoe UI" panose="020B0502040204020203" pitchFamily="34" charset="0"/>
              <a:sym typeface="Quattrocento Sans"/>
            </a:endParaRPr>
          </a:p>
          <a:p>
            <a:pPr marL="285750" indent="-285750">
              <a:buFont typeface="Arial" panose="020B0604020202020204" pitchFamily="34" charset="0"/>
              <a:buChar char="•"/>
            </a:pPr>
            <a:endParaRPr lang="en-US" sz="18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Mitigate,</a:t>
            </a:r>
          </a:p>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Adapt, </a:t>
            </a:r>
          </a:p>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Avoid and</a:t>
            </a:r>
          </a:p>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Restore the damage caused</a:t>
            </a:r>
            <a:endParaRPr sz="18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9387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4417</TotalTime>
  <Words>1106</Words>
  <Application>Microsoft Office PowerPoint</Application>
  <PresentationFormat>Widescreen</PresentationFormat>
  <Paragraphs>79</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13</cp:revision>
  <dcterms:created xsi:type="dcterms:W3CDTF">2020-01-02T01:56:26Z</dcterms:created>
  <dcterms:modified xsi:type="dcterms:W3CDTF">2024-06-10T05:09:24Z</dcterms:modified>
</cp:coreProperties>
</file>