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6" r:id="rId2"/>
    <p:sldId id="271" r:id="rId3"/>
    <p:sldId id="256" r:id="rId4"/>
    <p:sldId id="257" r:id="rId5"/>
    <p:sldId id="258" r:id="rId6"/>
    <p:sldId id="259" r:id="rId7"/>
    <p:sldId id="260" r:id="rId8"/>
    <p:sldId id="261" r:id="rId9"/>
    <p:sldId id="262" r:id="rId10"/>
    <p:sldId id="263" r:id="rId11"/>
    <p:sldId id="264" r:id="rId12"/>
    <p:sldId id="265"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18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Clr>
                <a:schemeClr val="dk1"/>
              </a:buClr>
              <a:buSzPts val="2400"/>
              <a:buNone/>
              <a:defRPr sz="2880"/>
            </a:lvl1pPr>
            <a:lvl2pPr lvl="1" algn="ctr">
              <a:lnSpc>
                <a:spcPct val="90000"/>
              </a:lnSpc>
              <a:spcBef>
                <a:spcPts val="600"/>
              </a:spcBef>
              <a:spcAft>
                <a:spcPts val="0"/>
              </a:spcAft>
              <a:buClr>
                <a:schemeClr val="dk1"/>
              </a:buClr>
              <a:buSzPts val="2000"/>
              <a:buNone/>
              <a:defRPr sz="2400"/>
            </a:lvl2pPr>
            <a:lvl3pPr lvl="2" algn="ctr">
              <a:lnSpc>
                <a:spcPct val="90000"/>
              </a:lnSpc>
              <a:spcBef>
                <a:spcPts val="600"/>
              </a:spcBef>
              <a:spcAft>
                <a:spcPts val="0"/>
              </a:spcAft>
              <a:buClr>
                <a:schemeClr val="dk1"/>
              </a:buClr>
              <a:buSzPts val="1800"/>
              <a:buNone/>
              <a:defRPr sz="2160"/>
            </a:lvl3pPr>
            <a:lvl4pPr lvl="3" algn="ctr">
              <a:lnSpc>
                <a:spcPct val="90000"/>
              </a:lnSpc>
              <a:spcBef>
                <a:spcPts val="600"/>
              </a:spcBef>
              <a:spcAft>
                <a:spcPts val="0"/>
              </a:spcAft>
              <a:buClr>
                <a:schemeClr val="dk1"/>
              </a:buClr>
              <a:buSzPts val="1600"/>
              <a:buNone/>
              <a:defRPr sz="1920"/>
            </a:lvl4pPr>
            <a:lvl5pPr lvl="4" algn="ctr">
              <a:lnSpc>
                <a:spcPct val="90000"/>
              </a:lnSpc>
              <a:spcBef>
                <a:spcPts val="600"/>
              </a:spcBef>
              <a:spcAft>
                <a:spcPts val="0"/>
              </a:spcAft>
              <a:buClr>
                <a:schemeClr val="dk1"/>
              </a:buClr>
              <a:buSzPts val="1600"/>
              <a:buNone/>
              <a:defRPr sz="1920"/>
            </a:lvl5pPr>
            <a:lvl6pPr lvl="5" algn="ctr">
              <a:lnSpc>
                <a:spcPct val="90000"/>
              </a:lnSpc>
              <a:spcBef>
                <a:spcPts val="600"/>
              </a:spcBef>
              <a:spcAft>
                <a:spcPts val="0"/>
              </a:spcAft>
              <a:buClr>
                <a:schemeClr val="dk1"/>
              </a:buClr>
              <a:buSzPts val="1600"/>
              <a:buNone/>
              <a:defRPr sz="1920"/>
            </a:lvl6pPr>
            <a:lvl7pPr lvl="6" algn="ctr">
              <a:lnSpc>
                <a:spcPct val="90000"/>
              </a:lnSpc>
              <a:spcBef>
                <a:spcPts val="600"/>
              </a:spcBef>
              <a:spcAft>
                <a:spcPts val="0"/>
              </a:spcAft>
              <a:buClr>
                <a:schemeClr val="dk1"/>
              </a:buClr>
              <a:buSzPts val="1600"/>
              <a:buNone/>
              <a:defRPr sz="1920"/>
            </a:lvl7pPr>
            <a:lvl8pPr lvl="7" algn="ctr">
              <a:lnSpc>
                <a:spcPct val="90000"/>
              </a:lnSpc>
              <a:spcBef>
                <a:spcPts val="600"/>
              </a:spcBef>
              <a:spcAft>
                <a:spcPts val="0"/>
              </a:spcAft>
              <a:buClr>
                <a:schemeClr val="dk1"/>
              </a:buClr>
              <a:buSzPts val="1600"/>
              <a:buNone/>
              <a:defRPr sz="1920"/>
            </a:lvl8pPr>
            <a:lvl9pPr lvl="8" algn="ctr">
              <a:lnSpc>
                <a:spcPct val="90000"/>
              </a:lnSpc>
              <a:spcBef>
                <a:spcPts val="600"/>
              </a:spcBef>
              <a:spcAft>
                <a:spcPts val="0"/>
              </a:spcAft>
              <a:buClr>
                <a:schemeClr val="dk1"/>
              </a:buClr>
              <a:buSzPts val="1600"/>
              <a:buNone/>
              <a:defRPr sz="1920"/>
            </a:lvl9pPr>
          </a:lstStyle>
          <a:p>
            <a:endParaRPr/>
          </a:p>
        </p:txBody>
      </p:sp>
      <p:sp>
        <p:nvSpPr>
          <p:cNvPr id="14" name="Google Shape;14;p35"/>
          <p:cNvSpPr txBox="1">
            <a:spLocks noGrp="1"/>
          </p:cNvSpPr>
          <p:nvPr>
            <p:ph type="dt" idx="10"/>
          </p:nvPr>
        </p:nvSpPr>
        <p:spPr>
          <a:xfrm>
            <a:off x="1005840" y="7627621"/>
            <a:ext cx="3291840"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846320" y="7627621"/>
            <a:ext cx="4937760" cy="4381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10332720" y="7627621"/>
            <a:ext cx="3291840"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44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570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νό" type="blank">
  <p:cSld name="Κενό">
    <p:spTree>
      <p:nvGrpSpPr>
        <p:cNvPr id="1" name="Shape 66"/>
        <p:cNvGrpSpPr/>
        <p:nvPr/>
      </p:nvGrpSpPr>
      <p:grpSpPr>
        <a:xfrm>
          <a:off x="0" y="0"/>
          <a:ext cx="0" cy="0"/>
          <a:chOff x="0" y="0"/>
          <a:chExt cx="0" cy="0"/>
        </a:xfrm>
      </p:grpSpPr>
      <p:sp>
        <p:nvSpPr>
          <p:cNvPr id="67" name="Google Shape;67;p48"/>
          <p:cNvSpPr txBox="1"/>
          <p:nvPr/>
        </p:nvSpPr>
        <p:spPr>
          <a:xfrm>
            <a:off x="1846491" y="7501703"/>
            <a:ext cx="4513014" cy="617064"/>
          </a:xfrm>
          <a:prstGeom prst="rect">
            <a:avLst/>
          </a:prstGeom>
          <a:noFill/>
          <a:ln>
            <a:noFill/>
          </a:ln>
        </p:spPr>
        <p:txBody>
          <a:bodyPr spcFirstLastPara="1" wrap="square" lIns="109710" tIns="54840" rIns="109710" bIns="5484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427845" y="7322221"/>
          <a:ext cx="4964040" cy="568325"/>
        </p:xfrm>
        <a:graphic>
          <a:graphicData uri="http://schemas.openxmlformats.org/drawingml/2006/table">
            <a:tbl>
              <a:tblPr>
                <a:noFill/>
              </a:tblPr>
              <a:tblGrid>
                <a:gridCol w="860670">
                  <a:extLst>
                    <a:ext uri="{9D8B030D-6E8A-4147-A177-3AD203B41FA5}">
                      <a16:colId xmlns:a16="http://schemas.microsoft.com/office/drawing/2014/main" val="20000"/>
                    </a:ext>
                  </a:extLst>
                </a:gridCol>
                <a:gridCol w="4103370">
                  <a:extLst>
                    <a:ext uri="{9D8B030D-6E8A-4147-A177-3AD203B41FA5}">
                      <a16:colId xmlns:a16="http://schemas.microsoft.com/office/drawing/2014/main" val="20001"/>
                    </a:ext>
                  </a:extLst>
                </a:gridCol>
              </a:tblGrid>
              <a:tr h="566243">
                <a:tc>
                  <a:txBody>
                    <a:bodyPr/>
                    <a:lstStyle/>
                    <a:p>
                      <a:pPr marL="0" marR="0" lvl="0" indent="0" algn="l" rtl="0">
                        <a:lnSpc>
                          <a:spcPct val="107000"/>
                        </a:lnSpc>
                        <a:spcBef>
                          <a:spcPts val="0"/>
                        </a:spcBef>
                        <a:spcAft>
                          <a:spcPts val="0"/>
                        </a:spcAft>
                        <a:buClr>
                          <a:srgbClr val="000000"/>
                        </a:buClr>
                        <a:buSzPts val="1100"/>
                        <a:buFont typeface="Arial"/>
                        <a:buNone/>
                      </a:pPr>
                      <a:endParaRPr sz="1300" u="none" strike="noStrike" cap="none">
                        <a:latin typeface="Calibri"/>
                        <a:ea typeface="Calibri"/>
                        <a:cs typeface="Calibri"/>
                        <a:sym typeface="Calibri"/>
                      </a:endParaRPr>
                    </a:p>
                  </a:txBody>
                  <a:tcPr marL="82290" marR="8229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1100" b="0" u="none" strike="noStrike" cap="none">
                          <a:solidFill>
                            <a:srgbClr val="003399"/>
                          </a:solidFill>
                          <a:latin typeface="Century Gothic"/>
                          <a:ea typeface="Century Gothic"/>
                          <a:cs typeface="Century Gothic"/>
                          <a:sym typeface="Century Gothic"/>
                        </a:rPr>
                        <a:t>CCP-LAW |</a:t>
                      </a:r>
                      <a:r>
                        <a:rPr lang="en-US" sz="1100" b="0" u="none" strike="noStrike" cap="none">
                          <a:solidFill>
                            <a:srgbClr val="2683C6"/>
                          </a:solidFill>
                          <a:latin typeface="Century Gothic"/>
                          <a:ea typeface="Century Gothic"/>
                          <a:cs typeface="Century Gothic"/>
                          <a:sym typeface="Century Gothic"/>
                        </a:rPr>
                        <a:t>Curricula development on Climate Change Policy and Law</a:t>
                      </a:r>
                      <a:endParaRPr sz="11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1100" u="none" strike="noStrike" cap="none">
                          <a:solidFill>
                            <a:srgbClr val="3B3838"/>
                          </a:solidFill>
                          <a:latin typeface="Calibri"/>
                          <a:ea typeface="Calibri"/>
                          <a:cs typeface="Calibri"/>
                          <a:sym typeface="Calibri"/>
                        </a:rPr>
                        <a:t>Project No of Reference: 618874-EPP-1-2020-1-VN-EPPKA2-CBHE-JP</a:t>
                      </a:r>
                      <a:endParaRPr sz="1300" u="none" strike="noStrike" cap="none">
                        <a:latin typeface="Calibri"/>
                        <a:ea typeface="Calibri"/>
                        <a:cs typeface="Calibri"/>
                        <a:sym typeface="Calibri"/>
                      </a:endParaRPr>
                    </a:p>
                  </a:txBody>
                  <a:tcPr marL="82290" marR="8229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427845" y="7200348"/>
            <a:ext cx="837290" cy="809988"/>
          </a:xfrm>
          <a:prstGeom prst="rect">
            <a:avLst/>
          </a:prstGeom>
          <a:noFill/>
          <a:ln>
            <a:noFill/>
          </a:ln>
        </p:spPr>
      </p:pic>
      <p:pic>
        <p:nvPicPr>
          <p:cNvPr id="70" name="Google Shape;70;p48"/>
          <p:cNvPicPr preferRelativeResize="0"/>
          <p:nvPr/>
        </p:nvPicPr>
        <p:blipFill rotWithShape="1">
          <a:blip r:embed="rId3">
            <a:alphaModFix/>
          </a:blip>
          <a:srcRect/>
          <a:stretch/>
        </p:blipFill>
        <p:spPr>
          <a:xfrm>
            <a:off x="10952097" y="7294414"/>
            <a:ext cx="1831813" cy="515821"/>
          </a:xfrm>
          <a:prstGeom prst="rect">
            <a:avLst/>
          </a:prstGeom>
          <a:noFill/>
          <a:ln>
            <a:noFill/>
          </a:ln>
        </p:spPr>
      </p:pic>
    </p:spTree>
    <p:extLst>
      <p:ext uri="{BB962C8B-B14F-4D97-AF65-F5344CB8AC3E}">
        <p14:creationId xmlns:p14="http://schemas.microsoft.com/office/powerpoint/2010/main" val="2893945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p:nvPr/>
        </p:nvSpPr>
        <p:spPr>
          <a:xfrm>
            <a:off x="0" y="0"/>
            <a:ext cx="14630400" cy="390144"/>
          </a:xfrm>
          <a:prstGeom prst="rect">
            <a:avLst/>
          </a:prstGeom>
          <a:solidFill>
            <a:srgbClr val="003399"/>
          </a:solidFill>
          <a:ln>
            <a:noFill/>
          </a:ln>
        </p:spPr>
        <p:txBody>
          <a:bodyPr spcFirstLastPara="1" wrap="square" lIns="109710" tIns="54840" rIns="109710" bIns="54840" anchor="ctr" anchorCtr="0">
            <a:noAutofit/>
          </a:bodyPr>
          <a:lstStyle/>
          <a:p>
            <a:pPr defTabSz="1097280">
              <a:buClr>
                <a:srgbClr val="000000"/>
              </a:buClr>
              <a:buSzPts val="1800"/>
              <a:defRPr/>
            </a:pPr>
            <a:endParaRPr sz="2160" kern="0">
              <a:solidFill>
                <a:srgbClr val="FFFFFF"/>
              </a:solidFill>
              <a:latin typeface="Calibri"/>
              <a:ea typeface="Calibri"/>
              <a:cs typeface="Calibri"/>
              <a:sym typeface="Calibri"/>
            </a:endParaRPr>
          </a:p>
        </p:txBody>
      </p:sp>
      <p:pic>
        <p:nvPicPr>
          <p:cNvPr id="76" name="Google Shape;76;p1"/>
          <p:cNvPicPr preferRelativeResize="0"/>
          <p:nvPr/>
        </p:nvPicPr>
        <p:blipFill rotWithShape="1">
          <a:blip r:embed="rId3">
            <a:alphaModFix/>
          </a:blip>
          <a:srcRect/>
          <a:stretch/>
        </p:blipFill>
        <p:spPr>
          <a:xfrm>
            <a:off x="1" y="542165"/>
            <a:ext cx="4194810" cy="1142238"/>
          </a:xfrm>
          <a:prstGeom prst="rect">
            <a:avLst/>
          </a:prstGeom>
          <a:noFill/>
          <a:ln>
            <a:noFill/>
          </a:ln>
        </p:spPr>
      </p:pic>
      <p:sp>
        <p:nvSpPr>
          <p:cNvPr id="77" name="Google Shape;77;p1"/>
          <p:cNvSpPr txBox="1"/>
          <p:nvPr/>
        </p:nvSpPr>
        <p:spPr>
          <a:xfrm>
            <a:off x="224027" y="1819662"/>
            <a:ext cx="13380412" cy="1918105"/>
          </a:xfrm>
          <a:prstGeom prst="rect">
            <a:avLst/>
          </a:prstGeom>
          <a:noFill/>
          <a:ln>
            <a:noFill/>
          </a:ln>
        </p:spPr>
        <p:txBody>
          <a:bodyPr spcFirstLastPara="1" wrap="square" lIns="109710" tIns="54840" rIns="109710" bIns="54840" anchor="t" anchorCtr="0">
            <a:spAutoFit/>
          </a:bodyPr>
          <a:lstStyle/>
          <a:p>
            <a:pPr algn="ctr" defTabSz="1097280">
              <a:lnSpc>
                <a:spcPct val="107000"/>
              </a:lnSpc>
              <a:buClr>
                <a:srgbClr val="000000"/>
              </a:buClr>
              <a:buSzPts val="2700"/>
              <a:defRPr/>
            </a:pPr>
            <a:r>
              <a:rPr lang="en-US" sz="3240" b="1" kern="0" dirty="0">
                <a:solidFill>
                  <a:srgbClr val="003399"/>
                </a:solidFill>
                <a:latin typeface="Century Gothic"/>
                <a:ea typeface="Century Gothic"/>
                <a:cs typeface="Century Gothic"/>
                <a:sym typeface="Century Gothic"/>
              </a:rPr>
              <a:t>CCP-LAW</a:t>
            </a:r>
            <a:endParaRPr sz="3240" kern="0" dirty="0">
              <a:solidFill>
                <a:srgbClr val="000000"/>
              </a:solidFill>
              <a:latin typeface="Century Gothic"/>
              <a:ea typeface="Century Gothic"/>
              <a:cs typeface="Century Gothic"/>
              <a:sym typeface="Century Gothic"/>
            </a:endParaRPr>
          </a:p>
          <a:p>
            <a:pPr algn="ctr" defTabSz="1097280">
              <a:lnSpc>
                <a:spcPct val="107000"/>
              </a:lnSpc>
              <a:spcBef>
                <a:spcPts val="960"/>
              </a:spcBef>
              <a:buClr>
                <a:srgbClr val="000000"/>
              </a:buClr>
              <a:buSzPts val="2700"/>
              <a:defRPr/>
            </a:pPr>
            <a:r>
              <a:rPr lang="en-US" sz="3240" b="1" kern="0" dirty="0">
                <a:solidFill>
                  <a:srgbClr val="2683C6"/>
                </a:solidFill>
                <a:latin typeface="Century Gothic"/>
                <a:ea typeface="Century Gothic"/>
                <a:cs typeface="Century Gothic"/>
                <a:sym typeface="Century Gothic"/>
              </a:rPr>
              <a:t>Curricula development on Climate Change Policy and Law</a:t>
            </a:r>
            <a:endParaRPr sz="3240" kern="0" dirty="0">
              <a:solidFill>
                <a:srgbClr val="000000"/>
              </a:solidFill>
              <a:latin typeface="Century Gothic"/>
              <a:ea typeface="Century Gothic"/>
              <a:cs typeface="Century Gothic"/>
              <a:sym typeface="Century Gothic"/>
            </a:endParaRPr>
          </a:p>
          <a:p>
            <a:pPr defTabSz="1097280">
              <a:lnSpc>
                <a:spcPct val="107000"/>
              </a:lnSpc>
              <a:spcBef>
                <a:spcPts val="960"/>
              </a:spcBef>
              <a:spcAft>
                <a:spcPts val="960"/>
              </a:spcAft>
              <a:buClr>
                <a:srgbClr val="000000"/>
              </a:buClr>
              <a:buSzPts val="1800"/>
              <a:defRPr/>
            </a:pPr>
            <a:endParaRPr sz="2160" kern="0" dirty="0">
              <a:solidFill>
                <a:srgbClr val="000000"/>
              </a:solidFill>
              <a:latin typeface="Century Gothic"/>
              <a:ea typeface="Century Gothic"/>
              <a:cs typeface="Century Gothic"/>
              <a:sym typeface="Century Gothic"/>
            </a:endParaRPr>
          </a:p>
        </p:txBody>
      </p:sp>
      <p:pic>
        <p:nvPicPr>
          <p:cNvPr id="78" name="Google Shape;78;p1"/>
          <p:cNvPicPr preferRelativeResize="0"/>
          <p:nvPr/>
        </p:nvPicPr>
        <p:blipFill rotWithShape="1">
          <a:blip r:embed="rId4">
            <a:alphaModFix/>
          </a:blip>
          <a:srcRect l="26643" t="10967" r="39273" b="27095"/>
          <a:stretch/>
        </p:blipFill>
        <p:spPr>
          <a:xfrm>
            <a:off x="12884802" y="406905"/>
            <a:ext cx="1566364" cy="1520377"/>
          </a:xfrm>
          <a:prstGeom prst="rect">
            <a:avLst/>
          </a:prstGeom>
          <a:noFill/>
          <a:ln>
            <a:noFill/>
          </a:ln>
        </p:spPr>
      </p:pic>
      <p:sp>
        <p:nvSpPr>
          <p:cNvPr id="79" name="Google Shape;79;p1"/>
          <p:cNvSpPr txBox="1"/>
          <p:nvPr/>
        </p:nvSpPr>
        <p:spPr>
          <a:xfrm>
            <a:off x="287572" y="3490398"/>
            <a:ext cx="13380412" cy="1579102"/>
          </a:xfrm>
          <a:prstGeom prst="rect">
            <a:avLst/>
          </a:prstGeom>
          <a:noFill/>
          <a:ln>
            <a:noFill/>
          </a:ln>
        </p:spPr>
        <p:txBody>
          <a:bodyPr spcFirstLastPara="1" wrap="square" lIns="109710" tIns="54840" rIns="109710" bIns="54840" anchor="t" anchorCtr="0">
            <a:spAutoFit/>
          </a:bodyPr>
          <a:lstStyle/>
          <a:p>
            <a:pPr defTabSz="1097280">
              <a:lnSpc>
                <a:spcPct val="107000"/>
              </a:lnSpc>
              <a:spcBef>
                <a:spcPts val="960"/>
              </a:spcBef>
              <a:buClr>
                <a:srgbClr val="000000"/>
              </a:buClr>
              <a:defRPr/>
            </a:pPr>
            <a:r>
              <a:rPr lang="en-US" sz="3240" b="1" kern="0" dirty="0">
                <a:solidFill>
                  <a:srgbClr val="003399"/>
                </a:solidFill>
                <a:latin typeface="Century Gothic"/>
                <a:ea typeface="Century Gothic"/>
                <a:cs typeface="Century Gothic"/>
                <a:sym typeface="Century Gothic"/>
              </a:rPr>
              <a:t>Subject title: Climate Change and Migration</a:t>
            </a:r>
            <a:endParaRPr sz="3240" b="1" kern="0" dirty="0">
              <a:solidFill>
                <a:srgbClr val="003399"/>
              </a:solidFill>
              <a:latin typeface="Century Gothic"/>
              <a:ea typeface="Century Gothic"/>
              <a:cs typeface="Century Gothic"/>
              <a:sym typeface="Century Gothic"/>
            </a:endParaRPr>
          </a:p>
          <a:p>
            <a:pPr defTabSz="1097280">
              <a:lnSpc>
                <a:spcPct val="107000"/>
              </a:lnSpc>
              <a:spcBef>
                <a:spcPts val="1920"/>
              </a:spcBef>
              <a:spcAft>
                <a:spcPts val="960"/>
              </a:spcAft>
              <a:buClr>
                <a:srgbClr val="000000"/>
              </a:buClr>
              <a:defRPr/>
            </a:pPr>
            <a:r>
              <a:rPr lang="en-US" sz="2640" b="1" kern="0" dirty="0">
                <a:solidFill>
                  <a:srgbClr val="003399"/>
                </a:solidFill>
                <a:latin typeface="Century Gothic"/>
                <a:ea typeface="Century Gothic"/>
                <a:cs typeface="Century Gothic"/>
                <a:sym typeface="Century Gothic"/>
              </a:rPr>
              <a:t>Instructor Name: Dr. Shashikala </a:t>
            </a:r>
            <a:r>
              <a:rPr lang="en-US" sz="2640" b="1" kern="0" dirty="0" err="1">
                <a:solidFill>
                  <a:srgbClr val="003399"/>
                </a:solidFill>
                <a:latin typeface="Century Gothic"/>
                <a:ea typeface="Century Gothic"/>
                <a:cs typeface="Century Gothic"/>
                <a:sym typeface="Century Gothic"/>
              </a:rPr>
              <a:t>Gurpur</a:t>
            </a:r>
            <a:endParaRPr sz="2640" kern="0" dirty="0">
              <a:solidFill>
                <a:srgbClr val="000000"/>
              </a:solidFill>
              <a:latin typeface="Century Gothic"/>
              <a:ea typeface="Century Gothic"/>
              <a:cs typeface="Century Gothic"/>
              <a:sym typeface="Century Gothic"/>
            </a:endParaRPr>
          </a:p>
        </p:txBody>
      </p:sp>
      <p:grpSp>
        <p:nvGrpSpPr>
          <p:cNvPr id="80" name="Google Shape;80;p1"/>
          <p:cNvGrpSpPr/>
          <p:nvPr/>
        </p:nvGrpSpPr>
        <p:grpSpPr>
          <a:xfrm>
            <a:off x="0" y="6268729"/>
            <a:ext cx="14630400" cy="1960873"/>
            <a:chOff x="0" y="5223940"/>
            <a:chExt cx="12192000" cy="1634061"/>
          </a:xfrm>
        </p:grpSpPr>
        <p:sp>
          <p:nvSpPr>
            <p:cNvPr id="81" name="Google Shape;81;p1"/>
            <p:cNvSpPr/>
            <p:nvPr/>
          </p:nvSpPr>
          <p:spPr>
            <a:xfrm>
              <a:off x="0" y="5902960"/>
              <a:ext cx="12192000" cy="955041"/>
            </a:xfrm>
            <a:prstGeom prst="rect">
              <a:avLst/>
            </a:prstGeom>
            <a:solidFill>
              <a:srgbClr val="BBCC94"/>
            </a:solidFill>
            <a:ln>
              <a:noFill/>
            </a:ln>
          </p:spPr>
          <p:txBody>
            <a:bodyPr spcFirstLastPara="1" wrap="square" lIns="109710" tIns="54840" rIns="109710" bIns="54840" anchor="ctr" anchorCtr="0">
              <a:noAutofit/>
            </a:bodyPr>
            <a:lstStyle/>
            <a:p>
              <a:pPr defTabSz="1097280">
                <a:buClr>
                  <a:srgbClr val="000000"/>
                </a:buClr>
                <a:defRPr/>
              </a:pPr>
              <a:endParaRPr sz="1440" kern="0" dirty="0">
                <a:solidFill>
                  <a:srgbClr val="000000"/>
                </a:solidFill>
                <a:latin typeface="Calibri"/>
                <a:ea typeface="Calibri"/>
                <a:cs typeface="Calibri"/>
                <a:sym typeface="Calibri"/>
              </a:endParaRPr>
            </a:p>
            <a:p>
              <a:pPr defTabSz="1097280">
                <a:buClr>
                  <a:srgbClr val="000000"/>
                </a:buClr>
                <a:defRPr/>
              </a:pPr>
              <a:r>
                <a:rPr lang="en-US" sz="1440" b="1" kern="0" dirty="0">
                  <a:solidFill>
                    <a:srgbClr val="000000"/>
                  </a:solidFill>
                  <a:latin typeface="Calibri"/>
                  <a:ea typeface="Calibri"/>
                  <a:cs typeface="Calibri"/>
                  <a:sym typeface="Calibri"/>
                </a:rPr>
                <a:t>Project No of Reference: 618874-EPP-1-2020-1-VN-EPPKA2-CBHE-JP:</a:t>
              </a:r>
              <a:r>
                <a:rPr lang="en-US" sz="1440" kern="0" dirty="0">
                  <a:solidFill>
                    <a:srgbClr val="000000"/>
                  </a:solidFill>
                  <a:latin typeface="Calibri"/>
                  <a:ea typeface="Calibri"/>
                  <a:cs typeface="Calibri"/>
                  <a:sym typeface="Calibri"/>
                </a:rPr>
                <a:t> </a:t>
              </a:r>
              <a:endParaRPr sz="1680" kern="0" dirty="0">
                <a:solidFill>
                  <a:srgbClr val="000000"/>
                </a:solidFill>
                <a:latin typeface="Arial"/>
                <a:cs typeface="Arial"/>
                <a:sym typeface="Arial"/>
              </a:endParaRPr>
            </a:p>
            <a:p>
              <a:pPr algn="just" defTabSz="1097280">
                <a:buClr>
                  <a:srgbClr val="000000"/>
                </a:buClr>
                <a:defRPr/>
              </a:pPr>
              <a:r>
                <a:rPr lang="en-US" sz="1440" kern="0" dirty="0">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440" kern="0" dirty="0">
                <a:solidFill>
                  <a:srgbClr val="000000"/>
                </a:solidFill>
                <a:latin typeface="Calibri"/>
                <a:ea typeface="Calibri"/>
                <a:cs typeface="Calibri"/>
                <a:sym typeface="Calibri"/>
              </a:endParaRPr>
            </a:p>
            <a:p>
              <a:pPr defTabSz="1097280">
                <a:buClr>
                  <a:srgbClr val="000000"/>
                </a:buClr>
                <a:buSzPts val="1800"/>
                <a:defRPr/>
              </a:pPr>
              <a:endParaRPr sz="1200" kern="0" dirty="0">
                <a:solidFill>
                  <a:srgbClr val="FFFFFF"/>
                </a:solidFill>
                <a:latin typeface="Calibri"/>
                <a:ea typeface="Calibri"/>
                <a:cs typeface="Calibri"/>
                <a:sym typeface="Calibri"/>
              </a:endParaRPr>
            </a:p>
          </p:txBody>
        </p:sp>
        <p:pic>
          <p:nvPicPr>
            <p:cNvPr id="82" name="Google Shape;82;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83" name="Google Shape;83;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84" name="Google Shape;84;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85" name="Google Shape;85;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86" name="Google Shape;86;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87" name="Google Shape;87;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88" name="Google Shape;88;p1"/>
            <p:cNvPicPr preferRelativeResize="0"/>
            <p:nvPr/>
          </p:nvPicPr>
          <p:blipFill rotWithShape="1">
            <a:blip r:embed="rId11">
              <a:alphaModFix/>
            </a:blip>
            <a:srcRect r="10406" b="8448"/>
            <a:stretch/>
          </p:blipFill>
          <p:spPr>
            <a:xfrm>
              <a:off x="8705701" y="5233834"/>
              <a:ext cx="1795277" cy="489486"/>
            </a:xfrm>
            <a:prstGeom prst="rect">
              <a:avLst/>
            </a:prstGeom>
            <a:noFill/>
            <a:ln>
              <a:noFill/>
            </a:ln>
          </p:spPr>
        </p:pic>
        <p:pic>
          <p:nvPicPr>
            <p:cNvPr id="89" name="Google Shape;89;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90" name="Google Shape;90;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91" name="Google Shape;91;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1522095"/>
            <a:ext cx="10554414" cy="1388745"/>
          </a:xfrm>
          <a:prstGeom prst="rect">
            <a:avLst/>
          </a:prstGeom>
          <a:noFill/>
          <a:ln/>
        </p:spPr>
        <p:txBody>
          <a:bodyPr wrap="square" rtlCol="0" anchor="t"/>
          <a:lstStyle/>
          <a:p>
            <a:pPr marL="0" indent="0">
              <a:lnSpc>
                <a:spcPts val="5468"/>
              </a:lnSpc>
              <a:buNone/>
            </a:pPr>
            <a:r>
              <a:rPr lang="en-US" sz="4374" b="1" dirty="0">
                <a:solidFill>
                  <a:srgbClr val="282824"/>
                </a:solidFill>
                <a:latin typeface="Lato" pitchFamily="34" charset="0"/>
                <a:ea typeface="Lato" pitchFamily="34" charset="-122"/>
                <a:cs typeface="Lato" pitchFamily="34" charset="-120"/>
              </a:rPr>
              <a:t>Case studies of climate migration and development</a:t>
            </a:r>
            <a:endParaRPr lang="en-US" sz="4374" dirty="0"/>
          </a:p>
        </p:txBody>
      </p:sp>
      <p:sp>
        <p:nvSpPr>
          <p:cNvPr id="5" name="Text 3"/>
          <p:cNvSpPr/>
          <p:nvPr/>
        </p:nvSpPr>
        <p:spPr>
          <a:xfrm>
            <a:off x="2037993" y="3444002"/>
            <a:ext cx="5006221" cy="2843213"/>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Climate migration is a complex issue with varying impacts on development. Case studies from regions like the Sahel, Bangladesh, and the Pacific islands highlight how climate-induced displacement disrupts livelihoods, strains resources, and exacerbates social vulnerabilities. Adapting development approaches to address these challenges is critical for sustainable outcomes.</a:t>
            </a:r>
            <a:endParaRPr lang="en-US" sz="1750" dirty="0"/>
          </a:p>
        </p:txBody>
      </p:sp>
      <p:pic>
        <p:nvPicPr>
          <p:cNvPr id="6" name="Image 0" descr="preencoded.png"/>
          <p:cNvPicPr>
            <a:picLocks noChangeAspect="1"/>
          </p:cNvPicPr>
          <p:nvPr/>
        </p:nvPicPr>
        <p:blipFill>
          <a:blip r:embed="rId3"/>
          <a:stretch>
            <a:fillRect/>
          </a:stretch>
        </p:blipFill>
        <p:spPr>
          <a:xfrm>
            <a:off x="7593806" y="3494008"/>
            <a:ext cx="5006221" cy="29635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707237"/>
            <a:ext cx="7477601" cy="1388745"/>
          </a:xfrm>
          <a:prstGeom prst="rect">
            <a:avLst/>
          </a:prstGeom>
          <a:noFill/>
          <a:ln/>
        </p:spPr>
        <p:txBody>
          <a:bodyPr wrap="square" rtlCol="0" anchor="t"/>
          <a:lstStyle/>
          <a:p>
            <a:pPr marL="0" indent="0">
              <a:lnSpc>
                <a:spcPts val="5468"/>
              </a:lnSpc>
              <a:buNone/>
            </a:pPr>
            <a:r>
              <a:rPr lang="en-US" sz="4374" b="1" dirty="0">
                <a:solidFill>
                  <a:srgbClr val="282824"/>
                </a:solidFill>
                <a:latin typeface="Lato" pitchFamily="34" charset="0"/>
                <a:ea typeface="Lato" pitchFamily="34" charset="-122"/>
                <a:cs typeface="Lato" pitchFamily="34" charset="-120"/>
              </a:rPr>
              <a:t>Climate migration – Spotlight on least developed countries</a:t>
            </a:r>
            <a:endParaRPr lang="en-US" sz="4374" dirty="0"/>
          </a:p>
        </p:txBody>
      </p:sp>
      <p:sp>
        <p:nvSpPr>
          <p:cNvPr id="6" name="Text 3"/>
          <p:cNvSpPr/>
          <p:nvPr/>
        </p:nvSpPr>
        <p:spPr>
          <a:xfrm>
            <a:off x="833199" y="3429238"/>
            <a:ext cx="7477601"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Many of the world's least developed countries (LDCs) are on the frontlines of climate change, facing severe impacts like rising sea levels, drought, and extreme weather. This threatens the livelihoods and security of vulnerable populations, driving climate-induced migration.</a:t>
            </a:r>
            <a:endParaRPr lang="en-US" sz="1750" dirty="0"/>
          </a:p>
        </p:txBody>
      </p:sp>
      <p:sp>
        <p:nvSpPr>
          <p:cNvPr id="7" name="Text 4"/>
          <p:cNvSpPr/>
          <p:nvPr/>
        </p:nvSpPr>
        <p:spPr>
          <a:xfrm>
            <a:off x="833199" y="5100757"/>
            <a:ext cx="7477601"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LDCs often lack the resources and infrastructure to support and integrate climate migrants, exacerbating development challenges. Addressing this crisis requires coordinated global action to support climate adaptation and resilience in the world's most vulnerable nations.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517696" y="556498"/>
            <a:ext cx="9594890" cy="1262301"/>
          </a:xfrm>
          <a:prstGeom prst="rect">
            <a:avLst/>
          </a:prstGeom>
          <a:noFill/>
          <a:ln/>
        </p:spPr>
        <p:txBody>
          <a:bodyPr wrap="square" rtlCol="0" anchor="t"/>
          <a:lstStyle/>
          <a:p>
            <a:pPr marL="0" indent="0">
              <a:lnSpc>
                <a:spcPts val="4970"/>
              </a:lnSpc>
              <a:buNone/>
            </a:pPr>
            <a:r>
              <a:rPr lang="en-US" sz="3976" b="1" dirty="0">
                <a:solidFill>
                  <a:srgbClr val="282824"/>
                </a:solidFill>
                <a:latin typeface="Lato" pitchFamily="34" charset="0"/>
                <a:ea typeface="Lato" pitchFamily="34" charset="-122"/>
                <a:cs typeface="Lato" pitchFamily="34" charset="-120"/>
              </a:rPr>
              <a:t>Climate migration – Spotlight on landlocked countries</a:t>
            </a:r>
            <a:endParaRPr lang="en-US" sz="3976" dirty="0"/>
          </a:p>
        </p:txBody>
      </p:sp>
      <p:pic>
        <p:nvPicPr>
          <p:cNvPr id="5" name="Image 0" descr="preencoded.png"/>
          <p:cNvPicPr>
            <a:picLocks noChangeAspect="1"/>
          </p:cNvPicPr>
          <p:nvPr/>
        </p:nvPicPr>
        <p:blipFill>
          <a:blip r:embed="rId3"/>
          <a:stretch>
            <a:fillRect/>
          </a:stretch>
        </p:blipFill>
        <p:spPr>
          <a:xfrm>
            <a:off x="2517696" y="2222778"/>
            <a:ext cx="2996327" cy="1851779"/>
          </a:xfrm>
          <a:prstGeom prst="rect">
            <a:avLst/>
          </a:prstGeom>
        </p:spPr>
      </p:pic>
      <p:sp>
        <p:nvSpPr>
          <p:cNvPr id="6" name="Text 3"/>
          <p:cNvSpPr/>
          <p:nvPr/>
        </p:nvSpPr>
        <p:spPr>
          <a:xfrm>
            <a:off x="2517696" y="4326969"/>
            <a:ext cx="2524958" cy="315635"/>
          </a:xfrm>
          <a:prstGeom prst="rect">
            <a:avLst/>
          </a:prstGeom>
          <a:noFill/>
          <a:ln/>
        </p:spPr>
        <p:txBody>
          <a:bodyPr wrap="none" rtlCol="0" anchor="t"/>
          <a:lstStyle/>
          <a:p>
            <a:pPr marL="0" indent="0" algn="l">
              <a:lnSpc>
                <a:spcPts val="2485"/>
              </a:lnSpc>
              <a:buNone/>
            </a:pPr>
            <a:r>
              <a:rPr lang="en-US" sz="1988" b="1" dirty="0">
                <a:solidFill>
                  <a:srgbClr val="282824"/>
                </a:solidFill>
                <a:latin typeface="Lato" pitchFamily="34" charset="0"/>
                <a:ea typeface="Lato" pitchFamily="34" charset="-122"/>
                <a:cs typeface="Lato" pitchFamily="34" charset="-120"/>
              </a:rPr>
              <a:t>Unique Challenges</a:t>
            </a:r>
            <a:endParaRPr lang="en-US" sz="1988" dirty="0"/>
          </a:p>
        </p:txBody>
      </p:sp>
      <p:sp>
        <p:nvSpPr>
          <p:cNvPr id="7" name="Text 4"/>
          <p:cNvSpPr/>
          <p:nvPr/>
        </p:nvSpPr>
        <p:spPr>
          <a:xfrm>
            <a:off x="2517696" y="4763691"/>
            <a:ext cx="2996327" cy="2586038"/>
          </a:xfrm>
          <a:prstGeom prst="rect">
            <a:avLst/>
          </a:prstGeom>
          <a:noFill/>
          <a:ln/>
        </p:spPr>
        <p:txBody>
          <a:bodyPr wrap="square" rtlCol="0" anchor="t"/>
          <a:lstStyle/>
          <a:p>
            <a:pPr marL="0" indent="0" algn="l">
              <a:lnSpc>
                <a:spcPts val="2545"/>
              </a:lnSpc>
              <a:buNone/>
            </a:pPr>
            <a:r>
              <a:rPr lang="en-US" sz="1591" dirty="0">
                <a:solidFill>
                  <a:srgbClr val="4A4A45"/>
                </a:solidFill>
                <a:latin typeface="Lato" pitchFamily="34" charset="0"/>
                <a:ea typeface="Lato" pitchFamily="34" charset="-122"/>
                <a:cs typeface="Lato" pitchFamily="34" charset="-120"/>
              </a:rPr>
              <a:t>Landlocked countries face unique challenges in dealing with climate migration, such as limited access to the sea, reliance on neighboring countries for trade, and lack of infrastructure to support large influxes of displaced populations.</a:t>
            </a:r>
            <a:endParaRPr lang="en-US" sz="1591" dirty="0"/>
          </a:p>
        </p:txBody>
      </p:sp>
      <p:pic>
        <p:nvPicPr>
          <p:cNvPr id="8" name="Image 1" descr="preencoded.png"/>
          <p:cNvPicPr>
            <a:picLocks noChangeAspect="1"/>
          </p:cNvPicPr>
          <p:nvPr/>
        </p:nvPicPr>
        <p:blipFill>
          <a:blip r:embed="rId4"/>
          <a:stretch>
            <a:fillRect/>
          </a:stretch>
        </p:blipFill>
        <p:spPr>
          <a:xfrm>
            <a:off x="5816918" y="2222778"/>
            <a:ext cx="2996327" cy="1851779"/>
          </a:xfrm>
          <a:prstGeom prst="rect">
            <a:avLst/>
          </a:prstGeom>
        </p:spPr>
      </p:pic>
      <p:sp>
        <p:nvSpPr>
          <p:cNvPr id="9" name="Text 5"/>
          <p:cNvSpPr/>
          <p:nvPr/>
        </p:nvSpPr>
        <p:spPr>
          <a:xfrm>
            <a:off x="5816918" y="4326969"/>
            <a:ext cx="2524958" cy="315635"/>
          </a:xfrm>
          <a:prstGeom prst="rect">
            <a:avLst/>
          </a:prstGeom>
          <a:noFill/>
          <a:ln/>
        </p:spPr>
        <p:txBody>
          <a:bodyPr wrap="none" rtlCol="0" anchor="t"/>
          <a:lstStyle/>
          <a:p>
            <a:pPr marL="0" indent="0" algn="l">
              <a:lnSpc>
                <a:spcPts val="2485"/>
              </a:lnSpc>
              <a:buNone/>
            </a:pPr>
            <a:r>
              <a:rPr lang="en-US" sz="1988" b="1" dirty="0">
                <a:solidFill>
                  <a:srgbClr val="282824"/>
                </a:solidFill>
                <a:latin typeface="Lato" pitchFamily="34" charset="0"/>
                <a:ea typeface="Lato" pitchFamily="34" charset="-122"/>
                <a:cs typeface="Lato" pitchFamily="34" charset="-120"/>
              </a:rPr>
              <a:t>Limited Resources</a:t>
            </a:r>
            <a:endParaRPr lang="en-US" sz="1988" dirty="0"/>
          </a:p>
        </p:txBody>
      </p:sp>
      <p:sp>
        <p:nvSpPr>
          <p:cNvPr id="10" name="Text 6"/>
          <p:cNvSpPr/>
          <p:nvPr/>
        </p:nvSpPr>
        <p:spPr>
          <a:xfrm>
            <a:off x="5816918" y="4763691"/>
            <a:ext cx="2996327" cy="2262783"/>
          </a:xfrm>
          <a:prstGeom prst="rect">
            <a:avLst/>
          </a:prstGeom>
          <a:noFill/>
          <a:ln/>
        </p:spPr>
        <p:txBody>
          <a:bodyPr wrap="square" rtlCol="0" anchor="t"/>
          <a:lstStyle/>
          <a:p>
            <a:pPr marL="0" indent="0" algn="l">
              <a:lnSpc>
                <a:spcPts val="2545"/>
              </a:lnSpc>
              <a:buNone/>
            </a:pPr>
            <a:r>
              <a:rPr lang="en-US" sz="1591" dirty="0">
                <a:solidFill>
                  <a:srgbClr val="4A4A45"/>
                </a:solidFill>
                <a:latin typeface="Lato" pitchFamily="34" charset="0"/>
                <a:ea typeface="Lato" pitchFamily="34" charset="-122"/>
                <a:cs typeface="Lato" pitchFamily="34" charset="-120"/>
              </a:rPr>
              <a:t>Many landlocked developing countries have limited resources and capacity to provide for the needs of climate migrants, exacerbating social tensions and straining already overburdened public services.</a:t>
            </a:r>
            <a:endParaRPr lang="en-US" sz="1591" dirty="0"/>
          </a:p>
        </p:txBody>
      </p:sp>
      <p:pic>
        <p:nvPicPr>
          <p:cNvPr id="11" name="Image 2" descr="preencoded.png"/>
          <p:cNvPicPr>
            <a:picLocks noChangeAspect="1"/>
          </p:cNvPicPr>
          <p:nvPr/>
        </p:nvPicPr>
        <p:blipFill>
          <a:blip r:embed="rId5"/>
          <a:stretch>
            <a:fillRect/>
          </a:stretch>
        </p:blipFill>
        <p:spPr>
          <a:xfrm>
            <a:off x="9116139" y="2222778"/>
            <a:ext cx="2996446" cy="1851898"/>
          </a:xfrm>
          <a:prstGeom prst="rect">
            <a:avLst/>
          </a:prstGeom>
        </p:spPr>
      </p:pic>
      <p:sp>
        <p:nvSpPr>
          <p:cNvPr id="12" name="Text 7"/>
          <p:cNvSpPr/>
          <p:nvPr/>
        </p:nvSpPr>
        <p:spPr>
          <a:xfrm>
            <a:off x="9116139" y="4327088"/>
            <a:ext cx="2524958" cy="315635"/>
          </a:xfrm>
          <a:prstGeom prst="rect">
            <a:avLst/>
          </a:prstGeom>
          <a:noFill/>
          <a:ln/>
        </p:spPr>
        <p:txBody>
          <a:bodyPr wrap="none" rtlCol="0" anchor="t"/>
          <a:lstStyle/>
          <a:p>
            <a:pPr marL="0" indent="0" algn="l">
              <a:lnSpc>
                <a:spcPts val="2485"/>
              </a:lnSpc>
              <a:buNone/>
            </a:pPr>
            <a:r>
              <a:rPr lang="en-US" sz="1988" b="1" dirty="0">
                <a:solidFill>
                  <a:srgbClr val="282824"/>
                </a:solidFill>
                <a:latin typeface="Lato" pitchFamily="34" charset="0"/>
                <a:ea typeface="Lato" pitchFamily="34" charset="-122"/>
                <a:cs typeface="Lato" pitchFamily="34" charset="-120"/>
              </a:rPr>
              <a:t>Sustainable Solutions</a:t>
            </a:r>
            <a:endParaRPr lang="en-US" sz="1988" dirty="0"/>
          </a:p>
        </p:txBody>
      </p:sp>
      <p:sp>
        <p:nvSpPr>
          <p:cNvPr id="13" name="Text 8"/>
          <p:cNvSpPr/>
          <p:nvPr/>
        </p:nvSpPr>
        <p:spPr>
          <a:xfrm>
            <a:off x="9116139" y="4763810"/>
            <a:ext cx="2996446" cy="2909292"/>
          </a:xfrm>
          <a:prstGeom prst="rect">
            <a:avLst/>
          </a:prstGeom>
          <a:noFill/>
          <a:ln/>
        </p:spPr>
        <p:txBody>
          <a:bodyPr wrap="square" rtlCol="0" anchor="t"/>
          <a:lstStyle/>
          <a:p>
            <a:pPr marL="0" indent="0" algn="l">
              <a:lnSpc>
                <a:spcPts val="2545"/>
              </a:lnSpc>
              <a:buNone/>
            </a:pPr>
            <a:r>
              <a:rPr lang="en-US" sz="1591" dirty="0">
                <a:solidFill>
                  <a:srgbClr val="4A4A45"/>
                </a:solidFill>
                <a:latin typeface="Lato" pitchFamily="34" charset="0"/>
                <a:ea typeface="Lato" pitchFamily="34" charset="-122"/>
                <a:cs typeface="Lato" pitchFamily="34" charset="-120"/>
              </a:rPr>
              <a:t>Addressing climate migration in landlocked countries requires innovative, collaborative solutions that enhance regional integration, improve infrastructure, and build climate resilience to support both host communities and displaced populations.</a:t>
            </a:r>
            <a:endParaRPr lang="en-US" sz="159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D492BB-4E51-4992-8B4B-8EFF219F4B65}"/>
              </a:ext>
            </a:extLst>
          </p:cNvPr>
          <p:cNvSpPr txBox="1"/>
          <p:nvPr/>
        </p:nvSpPr>
        <p:spPr>
          <a:xfrm>
            <a:off x="1118795" y="656217"/>
            <a:ext cx="12521902" cy="3440942"/>
          </a:xfrm>
          <a:prstGeom prst="rect">
            <a:avLst/>
          </a:prstGeom>
          <a:noFill/>
        </p:spPr>
        <p:txBody>
          <a:bodyPr wrap="square" rtlCol="0">
            <a:spAutoFit/>
          </a:bodyPr>
          <a:lstStyle/>
          <a:p>
            <a:pPr algn="ctr" defTabSz="1097280">
              <a:buClr>
                <a:srgbClr val="000000"/>
              </a:buClr>
              <a:defRPr/>
            </a:pPr>
            <a:r>
              <a:rPr lang="en-US" sz="4320" kern="0" dirty="0">
                <a:solidFill>
                  <a:srgbClr val="000000"/>
                </a:solidFill>
                <a:latin typeface="Times New Roman" panose="02020603050405020304" pitchFamily="18" charset="0"/>
                <a:cs typeface="Times New Roman" panose="02020603050405020304" pitchFamily="18" charset="0"/>
                <a:sym typeface="Arial"/>
              </a:rPr>
              <a:t>TOPIC 2:</a:t>
            </a:r>
            <a:r>
              <a:rPr lang="en-IN" sz="4400" dirty="0">
                <a:effectLst/>
                <a:latin typeface="Times New Roman" panose="02020603050405020304" pitchFamily="18" charset="0"/>
                <a:ea typeface="Arial" panose="020B0604020202020204" pitchFamily="34" charset="0"/>
                <a:cs typeface="Times New Roman" panose="02020603050405020304" pitchFamily="18" charset="0"/>
              </a:rPr>
              <a:t>Climate migration, development and social vulnerability</a:t>
            </a:r>
          </a:p>
          <a:p>
            <a:pPr algn="ctr" defTabSz="1097280">
              <a:buClr>
                <a:srgbClr val="000000"/>
              </a:buClr>
              <a:defRPr/>
            </a:pPr>
            <a:endParaRPr lang="en-US" sz="4320" kern="0" dirty="0">
              <a:solidFill>
                <a:srgbClr val="000000"/>
              </a:solidFill>
              <a:latin typeface="Times New Roman" panose="02020603050405020304" pitchFamily="18" charset="0"/>
              <a:cs typeface="Times New Roman" panose="02020603050405020304" pitchFamily="18" charset="0"/>
              <a:sym typeface="Arial"/>
            </a:endParaRPr>
          </a:p>
          <a:p>
            <a:pPr algn="ctr" defTabSz="1097280">
              <a:buClr>
                <a:srgbClr val="000000"/>
              </a:buClr>
              <a:defRPr/>
            </a:pPr>
            <a:r>
              <a:rPr lang="en-US" sz="4320" kern="0" dirty="0">
                <a:solidFill>
                  <a:srgbClr val="000000"/>
                </a:solidFill>
                <a:latin typeface="Times New Roman" panose="02020603050405020304" pitchFamily="18" charset="0"/>
                <a:cs typeface="Times New Roman" panose="02020603050405020304" pitchFamily="18" charset="0"/>
                <a:sym typeface="Arial"/>
              </a:rPr>
              <a:t>Total Allocated Hours: 34 </a:t>
            </a:r>
            <a:r>
              <a:rPr lang="en-US" sz="4320" kern="0" dirty="0" err="1">
                <a:solidFill>
                  <a:srgbClr val="000000"/>
                </a:solidFill>
                <a:latin typeface="Times New Roman" panose="02020603050405020304" pitchFamily="18" charset="0"/>
                <a:cs typeface="Times New Roman" panose="02020603050405020304" pitchFamily="18" charset="0"/>
                <a:sym typeface="Arial"/>
              </a:rPr>
              <a:t>hrs</a:t>
            </a:r>
            <a:endParaRPr lang="en-US" sz="4320" kern="0" dirty="0">
              <a:solidFill>
                <a:srgbClr val="000000"/>
              </a:solidFill>
              <a:latin typeface="Times New Roman" panose="02020603050405020304" pitchFamily="18" charset="0"/>
              <a:cs typeface="Times New Roman" panose="02020603050405020304" pitchFamily="18" charset="0"/>
              <a:sym typeface="Arial"/>
            </a:endParaRPr>
          </a:p>
          <a:p>
            <a:pPr algn="ctr" defTabSz="1097280">
              <a:buClr>
                <a:srgbClr val="000000"/>
              </a:buClr>
              <a:defRPr/>
            </a:pPr>
            <a:r>
              <a:rPr lang="en-US" sz="4320" kern="0" dirty="0">
                <a:solidFill>
                  <a:srgbClr val="000000"/>
                </a:solidFill>
                <a:latin typeface="Times New Roman" panose="02020603050405020304" pitchFamily="18" charset="0"/>
                <a:cs typeface="Times New Roman" panose="02020603050405020304" pitchFamily="18" charset="0"/>
                <a:sym typeface="Arial"/>
              </a:rPr>
              <a:t>Number of Sessions: 6</a:t>
            </a:r>
            <a:endParaRPr lang="en-IN" sz="432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58971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11151"/>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959769"/>
            <a:ext cx="7477601" cy="1916430"/>
          </a:xfrm>
          <a:prstGeom prst="rect">
            <a:avLst/>
          </a:prstGeom>
          <a:noFill/>
          <a:ln/>
        </p:spPr>
        <p:txBody>
          <a:bodyPr wrap="square" rtlCol="0" anchor="t"/>
          <a:lstStyle/>
          <a:p>
            <a:pPr marL="0" indent="0">
              <a:lnSpc>
                <a:spcPts val="7545"/>
              </a:lnSpc>
              <a:buNone/>
            </a:pPr>
            <a:r>
              <a:rPr lang="en-US" sz="6036" b="1" dirty="0">
                <a:solidFill>
                  <a:srgbClr val="282824"/>
                </a:solidFill>
                <a:latin typeface="Lato" pitchFamily="34" charset="0"/>
                <a:ea typeface="Lato" pitchFamily="34" charset="-122"/>
                <a:cs typeface="Lato" pitchFamily="34" charset="-120"/>
              </a:rPr>
              <a:t>Climate, Capitalism, and Crisis</a:t>
            </a:r>
            <a:endParaRPr lang="en-US" sz="6036" dirty="0"/>
          </a:p>
        </p:txBody>
      </p:sp>
      <p:sp>
        <p:nvSpPr>
          <p:cNvPr id="6" name="Text 3"/>
          <p:cNvSpPr/>
          <p:nvPr/>
        </p:nvSpPr>
        <p:spPr>
          <a:xfrm>
            <a:off x="833199" y="4209455"/>
            <a:ext cx="7477601"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The interplay of climate change, economic systems, and social vulnerabilities has created a complex and pressing global challenge. This section explores the interconnections between these forces and the urgent need for transformative solutions.</a:t>
            </a:r>
            <a:endParaRPr lang="en-US" sz="1750" dirty="0"/>
          </a:p>
        </p:txBody>
      </p:sp>
      <p:sp>
        <p:nvSpPr>
          <p:cNvPr id="7" name="Shape 4"/>
          <p:cNvSpPr/>
          <p:nvPr/>
        </p:nvSpPr>
        <p:spPr>
          <a:xfrm>
            <a:off x="833199" y="5897642"/>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1680686"/>
            <a:ext cx="10554414" cy="1388745"/>
          </a:xfrm>
          <a:prstGeom prst="rect">
            <a:avLst/>
          </a:prstGeom>
          <a:noFill/>
          <a:ln/>
        </p:spPr>
        <p:txBody>
          <a:bodyPr wrap="square" rtlCol="0" anchor="t"/>
          <a:lstStyle/>
          <a:p>
            <a:pPr marL="0" indent="0">
              <a:lnSpc>
                <a:spcPts val="5468"/>
              </a:lnSpc>
              <a:buNone/>
            </a:pPr>
            <a:r>
              <a:rPr lang="en-US" sz="4374" b="1" dirty="0">
                <a:solidFill>
                  <a:srgbClr val="282824"/>
                </a:solidFill>
                <a:latin typeface="Lato" pitchFamily="34" charset="0"/>
                <a:ea typeface="Lato" pitchFamily="34" charset="-122"/>
                <a:cs typeface="Lato" pitchFamily="34" charset="-120"/>
              </a:rPr>
              <a:t>Political Ecology and Epistemologies of Climate Change</a:t>
            </a:r>
            <a:endParaRPr lang="en-US" sz="4374" dirty="0"/>
          </a:p>
        </p:txBody>
      </p:sp>
      <p:pic>
        <p:nvPicPr>
          <p:cNvPr id="5" name="Image 0" descr="preencoded.png"/>
          <p:cNvPicPr>
            <a:picLocks noChangeAspect="1"/>
          </p:cNvPicPr>
          <p:nvPr/>
        </p:nvPicPr>
        <p:blipFill>
          <a:blip r:embed="rId3"/>
          <a:stretch>
            <a:fillRect/>
          </a:stretch>
        </p:blipFill>
        <p:spPr>
          <a:xfrm>
            <a:off x="2037993" y="3513773"/>
            <a:ext cx="555427" cy="555427"/>
          </a:xfrm>
          <a:prstGeom prst="rect">
            <a:avLst/>
          </a:prstGeom>
        </p:spPr>
      </p:pic>
      <p:sp>
        <p:nvSpPr>
          <p:cNvPr id="6" name="Text 3"/>
          <p:cNvSpPr/>
          <p:nvPr/>
        </p:nvSpPr>
        <p:spPr>
          <a:xfrm>
            <a:off x="2037993" y="4291370"/>
            <a:ext cx="2777490" cy="347186"/>
          </a:xfrm>
          <a:prstGeom prst="rect">
            <a:avLst/>
          </a:prstGeom>
          <a:noFill/>
          <a:ln/>
        </p:spPr>
        <p:txBody>
          <a:bodyPr wrap="none" rtlCol="0" anchor="t"/>
          <a:lstStyle/>
          <a:p>
            <a:pPr marL="0" indent="0" algn="l">
              <a:lnSpc>
                <a:spcPts val="2734"/>
              </a:lnSpc>
              <a:buNone/>
            </a:pPr>
            <a:r>
              <a:rPr lang="en-US" sz="2187" b="1" dirty="0">
                <a:solidFill>
                  <a:srgbClr val="282824"/>
                </a:solidFill>
                <a:latin typeface="Lato" pitchFamily="34" charset="0"/>
                <a:ea typeface="Lato" pitchFamily="34" charset="-122"/>
                <a:cs typeface="Lato" pitchFamily="34" charset="-120"/>
              </a:rPr>
              <a:t>Global Perspectives</a:t>
            </a:r>
            <a:endParaRPr lang="en-US" sz="2187" dirty="0"/>
          </a:p>
        </p:txBody>
      </p:sp>
      <p:sp>
        <p:nvSpPr>
          <p:cNvPr id="7" name="Text 4"/>
          <p:cNvSpPr/>
          <p:nvPr/>
        </p:nvSpPr>
        <p:spPr>
          <a:xfrm>
            <a:off x="2037993" y="4771787"/>
            <a:ext cx="3295888" cy="1777008"/>
          </a:xfrm>
          <a:prstGeom prst="rect">
            <a:avLst/>
          </a:prstGeom>
          <a:noFill/>
          <a:ln/>
        </p:spPr>
        <p:txBody>
          <a:bodyPr wrap="square" rtlCol="0" anchor="t"/>
          <a:lstStyle/>
          <a:p>
            <a:pPr marL="0" indent="0" algn="l">
              <a:lnSpc>
                <a:spcPts val="2799"/>
              </a:lnSpc>
              <a:buNone/>
            </a:pPr>
            <a:r>
              <a:rPr lang="en-US" sz="1750" dirty="0">
                <a:solidFill>
                  <a:srgbClr val="4A4A45"/>
                </a:solidFill>
                <a:latin typeface="Lato" pitchFamily="34" charset="0"/>
                <a:ea typeface="Lato" pitchFamily="34" charset="-122"/>
                <a:cs typeface="Lato" pitchFamily="34" charset="-120"/>
              </a:rPr>
              <a:t>Climate change is a global issue that requires understanding diverse perspectives and knowledge systems across the world.</a:t>
            </a:r>
            <a:endParaRPr lang="en-US" sz="1750" dirty="0"/>
          </a:p>
        </p:txBody>
      </p:sp>
      <p:pic>
        <p:nvPicPr>
          <p:cNvPr id="8" name="Image 1" descr="preencoded.png"/>
          <p:cNvPicPr>
            <a:picLocks noChangeAspect="1"/>
          </p:cNvPicPr>
          <p:nvPr/>
        </p:nvPicPr>
        <p:blipFill>
          <a:blip r:embed="rId4"/>
          <a:stretch>
            <a:fillRect/>
          </a:stretch>
        </p:blipFill>
        <p:spPr>
          <a:xfrm>
            <a:off x="5667137" y="3513773"/>
            <a:ext cx="555427" cy="555427"/>
          </a:xfrm>
          <a:prstGeom prst="rect">
            <a:avLst/>
          </a:prstGeom>
        </p:spPr>
      </p:pic>
      <p:sp>
        <p:nvSpPr>
          <p:cNvPr id="9" name="Text 5"/>
          <p:cNvSpPr/>
          <p:nvPr/>
        </p:nvSpPr>
        <p:spPr>
          <a:xfrm>
            <a:off x="5667137" y="4291370"/>
            <a:ext cx="2777490" cy="347186"/>
          </a:xfrm>
          <a:prstGeom prst="rect">
            <a:avLst/>
          </a:prstGeom>
          <a:noFill/>
          <a:ln/>
        </p:spPr>
        <p:txBody>
          <a:bodyPr wrap="none" rtlCol="0" anchor="t"/>
          <a:lstStyle/>
          <a:p>
            <a:pPr marL="0" indent="0" algn="l">
              <a:lnSpc>
                <a:spcPts val="2734"/>
              </a:lnSpc>
              <a:buNone/>
            </a:pPr>
            <a:r>
              <a:rPr lang="en-US" sz="2187" b="1" dirty="0">
                <a:solidFill>
                  <a:srgbClr val="282824"/>
                </a:solidFill>
                <a:latin typeface="Lato" pitchFamily="34" charset="0"/>
                <a:ea typeface="Lato" pitchFamily="34" charset="-122"/>
                <a:cs typeface="Lato" pitchFamily="34" charset="-120"/>
              </a:rPr>
              <a:t>Community Resilience</a:t>
            </a:r>
            <a:endParaRPr lang="en-US" sz="2187" dirty="0"/>
          </a:p>
        </p:txBody>
      </p:sp>
      <p:sp>
        <p:nvSpPr>
          <p:cNvPr id="10" name="Text 6"/>
          <p:cNvSpPr/>
          <p:nvPr/>
        </p:nvSpPr>
        <p:spPr>
          <a:xfrm>
            <a:off x="5667137" y="4771787"/>
            <a:ext cx="3296007" cy="1777008"/>
          </a:xfrm>
          <a:prstGeom prst="rect">
            <a:avLst/>
          </a:prstGeom>
          <a:noFill/>
          <a:ln/>
        </p:spPr>
        <p:txBody>
          <a:bodyPr wrap="square" rtlCol="0" anchor="t"/>
          <a:lstStyle/>
          <a:p>
            <a:pPr marL="0" indent="0" algn="l">
              <a:lnSpc>
                <a:spcPts val="2799"/>
              </a:lnSpc>
              <a:buNone/>
            </a:pPr>
            <a:r>
              <a:rPr lang="en-US" sz="1750" dirty="0">
                <a:solidFill>
                  <a:srgbClr val="4A4A45"/>
                </a:solidFill>
                <a:latin typeface="Lato" pitchFamily="34" charset="0"/>
                <a:ea typeface="Lato" pitchFamily="34" charset="-122"/>
                <a:cs typeface="Lato" pitchFamily="34" charset="-120"/>
              </a:rPr>
              <a:t>Local communities are at the frontlines of climate impacts and possess invaluable traditional ecological knowledge for adaptation.</a:t>
            </a:r>
            <a:endParaRPr lang="en-US" sz="1750" dirty="0"/>
          </a:p>
        </p:txBody>
      </p:sp>
      <p:pic>
        <p:nvPicPr>
          <p:cNvPr id="11" name="Image 2" descr="preencoded.png"/>
          <p:cNvPicPr>
            <a:picLocks noChangeAspect="1"/>
          </p:cNvPicPr>
          <p:nvPr/>
        </p:nvPicPr>
        <p:blipFill>
          <a:blip r:embed="rId5"/>
          <a:stretch>
            <a:fillRect/>
          </a:stretch>
        </p:blipFill>
        <p:spPr>
          <a:xfrm>
            <a:off x="9296400" y="3513773"/>
            <a:ext cx="555427" cy="555427"/>
          </a:xfrm>
          <a:prstGeom prst="rect">
            <a:avLst/>
          </a:prstGeom>
        </p:spPr>
      </p:pic>
      <p:sp>
        <p:nvSpPr>
          <p:cNvPr id="12" name="Text 7"/>
          <p:cNvSpPr/>
          <p:nvPr/>
        </p:nvSpPr>
        <p:spPr>
          <a:xfrm>
            <a:off x="9296400" y="4291370"/>
            <a:ext cx="3074670" cy="347186"/>
          </a:xfrm>
          <a:prstGeom prst="rect">
            <a:avLst/>
          </a:prstGeom>
          <a:noFill/>
          <a:ln/>
        </p:spPr>
        <p:txBody>
          <a:bodyPr wrap="none" rtlCol="0" anchor="t"/>
          <a:lstStyle/>
          <a:p>
            <a:pPr marL="0" indent="0" algn="l">
              <a:lnSpc>
                <a:spcPts val="2734"/>
              </a:lnSpc>
              <a:buNone/>
            </a:pPr>
            <a:r>
              <a:rPr lang="en-US" sz="2187" b="1" dirty="0">
                <a:solidFill>
                  <a:srgbClr val="282824"/>
                </a:solidFill>
                <a:latin typeface="Lato" pitchFamily="34" charset="0"/>
                <a:ea typeface="Lato" pitchFamily="34" charset="-122"/>
                <a:cs typeface="Lato" pitchFamily="34" charset="-120"/>
              </a:rPr>
              <a:t>Interdisciplinary Insights</a:t>
            </a:r>
            <a:endParaRPr lang="en-US" sz="2187" dirty="0"/>
          </a:p>
        </p:txBody>
      </p:sp>
      <p:sp>
        <p:nvSpPr>
          <p:cNvPr id="13" name="Text 8"/>
          <p:cNvSpPr/>
          <p:nvPr/>
        </p:nvSpPr>
        <p:spPr>
          <a:xfrm>
            <a:off x="9296400" y="4771787"/>
            <a:ext cx="3296007" cy="1777008"/>
          </a:xfrm>
          <a:prstGeom prst="rect">
            <a:avLst/>
          </a:prstGeom>
          <a:noFill/>
          <a:ln/>
        </p:spPr>
        <p:txBody>
          <a:bodyPr wrap="square" rtlCol="0" anchor="t"/>
          <a:lstStyle/>
          <a:p>
            <a:pPr marL="0" indent="0" algn="l">
              <a:lnSpc>
                <a:spcPts val="2799"/>
              </a:lnSpc>
              <a:buNone/>
            </a:pPr>
            <a:r>
              <a:rPr lang="en-US" sz="1750" dirty="0">
                <a:solidFill>
                  <a:srgbClr val="4A4A45"/>
                </a:solidFill>
                <a:latin typeface="Lato" pitchFamily="34" charset="0"/>
                <a:ea typeface="Lato" pitchFamily="34" charset="-122"/>
                <a:cs typeface="Lato" pitchFamily="34" charset="-120"/>
              </a:rPr>
              <a:t>Integrating political ecology, social science, and indigenous epistemologies offers critical insights into the power dynamics of climate change.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740807"/>
            <a:ext cx="10554414" cy="1388745"/>
          </a:xfrm>
          <a:prstGeom prst="rect">
            <a:avLst/>
          </a:prstGeom>
          <a:noFill/>
          <a:ln/>
        </p:spPr>
        <p:txBody>
          <a:bodyPr wrap="square" rtlCol="0" anchor="t"/>
          <a:lstStyle/>
          <a:p>
            <a:pPr marL="0" indent="0">
              <a:lnSpc>
                <a:spcPts val="5468"/>
              </a:lnSpc>
              <a:buNone/>
            </a:pPr>
            <a:r>
              <a:rPr lang="en-US" sz="4374" b="1" dirty="0">
                <a:solidFill>
                  <a:srgbClr val="282824"/>
                </a:solidFill>
                <a:latin typeface="Lato" pitchFamily="34" charset="0"/>
                <a:ea typeface="Lato" pitchFamily="34" charset="-122"/>
                <a:cs typeface="Lato" pitchFamily="34" charset="-120"/>
              </a:rPr>
              <a:t>Impacts of Climate Migration on Development</a:t>
            </a:r>
            <a:endParaRPr lang="en-US" sz="4374" dirty="0"/>
          </a:p>
        </p:txBody>
      </p:sp>
      <p:sp>
        <p:nvSpPr>
          <p:cNvPr id="5" name="Shape 3"/>
          <p:cNvSpPr/>
          <p:nvPr/>
        </p:nvSpPr>
        <p:spPr>
          <a:xfrm>
            <a:off x="2037993" y="2573893"/>
            <a:ext cx="5166122" cy="2346365"/>
          </a:xfrm>
          <a:prstGeom prst="roundRect">
            <a:avLst>
              <a:gd name="adj" fmla="val 5682"/>
            </a:avLst>
          </a:prstGeom>
          <a:solidFill>
            <a:srgbClr val="E1DBD0"/>
          </a:solidFill>
          <a:ln/>
        </p:spPr>
      </p:sp>
      <p:sp>
        <p:nvSpPr>
          <p:cNvPr id="6" name="Text 4"/>
          <p:cNvSpPr/>
          <p:nvPr/>
        </p:nvSpPr>
        <p:spPr>
          <a:xfrm>
            <a:off x="2260163" y="2796064"/>
            <a:ext cx="2777490" cy="347186"/>
          </a:xfrm>
          <a:prstGeom prst="rect">
            <a:avLst/>
          </a:prstGeom>
          <a:noFill/>
          <a:ln/>
        </p:spPr>
        <p:txBody>
          <a:bodyPr wrap="non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Economic Disruption</a:t>
            </a:r>
            <a:endParaRPr lang="en-US" sz="2187" dirty="0"/>
          </a:p>
        </p:txBody>
      </p:sp>
      <p:sp>
        <p:nvSpPr>
          <p:cNvPr id="7" name="Text 5"/>
          <p:cNvSpPr/>
          <p:nvPr/>
        </p:nvSpPr>
        <p:spPr>
          <a:xfrm>
            <a:off x="2260163" y="3276481"/>
            <a:ext cx="4721781"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Climate migration can disrupt local economies, straining resources and infrastructure. This can hinder economic development and increase unemployment in receiving regions.</a:t>
            </a:r>
            <a:endParaRPr lang="en-US" sz="1750" dirty="0"/>
          </a:p>
        </p:txBody>
      </p:sp>
      <p:sp>
        <p:nvSpPr>
          <p:cNvPr id="8" name="Shape 6"/>
          <p:cNvSpPr/>
          <p:nvPr/>
        </p:nvSpPr>
        <p:spPr>
          <a:xfrm>
            <a:off x="7426285" y="2573893"/>
            <a:ext cx="5166122" cy="2346365"/>
          </a:xfrm>
          <a:prstGeom prst="roundRect">
            <a:avLst>
              <a:gd name="adj" fmla="val 5682"/>
            </a:avLst>
          </a:prstGeom>
          <a:solidFill>
            <a:srgbClr val="E1DBD0"/>
          </a:solidFill>
          <a:ln/>
        </p:spPr>
      </p:sp>
      <p:sp>
        <p:nvSpPr>
          <p:cNvPr id="9" name="Text 7"/>
          <p:cNvSpPr/>
          <p:nvPr/>
        </p:nvSpPr>
        <p:spPr>
          <a:xfrm>
            <a:off x="7648456" y="2796064"/>
            <a:ext cx="3039547" cy="347186"/>
          </a:xfrm>
          <a:prstGeom prst="rect">
            <a:avLst/>
          </a:prstGeom>
          <a:noFill/>
          <a:ln/>
        </p:spPr>
        <p:txBody>
          <a:bodyPr wrap="non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Urbanization Challenges</a:t>
            </a:r>
            <a:endParaRPr lang="en-US" sz="2187" dirty="0"/>
          </a:p>
        </p:txBody>
      </p:sp>
      <p:sp>
        <p:nvSpPr>
          <p:cNvPr id="10" name="Text 8"/>
          <p:cNvSpPr/>
          <p:nvPr/>
        </p:nvSpPr>
        <p:spPr>
          <a:xfrm>
            <a:off x="7648456" y="3276481"/>
            <a:ext cx="4721781"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Large influxes of climate migrants into urban areas can lead to overcrowding, housing shortages, and overwhelmed public services, making sustainable development more difficult.</a:t>
            </a:r>
            <a:endParaRPr lang="en-US" sz="1750" dirty="0"/>
          </a:p>
        </p:txBody>
      </p:sp>
      <p:sp>
        <p:nvSpPr>
          <p:cNvPr id="11" name="Shape 9"/>
          <p:cNvSpPr/>
          <p:nvPr/>
        </p:nvSpPr>
        <p:spPr>
          <a:xfrm>
            <a:off x="2037993" y="5142428"/>
            <a:ext cx="5166122" cy="2346365"/>
          </a:xfrm>
          <a:prstGeom prst="roundRect">
            <a:avLst>
              <a:gd name="adj" fmla="val 5682"/>
            </a:avLst>
          </a:prstGeom>
          <a:solidFill>
            <a:srgbClr val="E1DBD0"/>
          </a:solidFill>
          <a:ln/>
        </p:spPr>
      </p:sp>
      <p:sp>
        <p:nvSpPr>
          <p:cNvPr id="12" name="Text 10"/>
          <p:cNvSpPr/>
          <p:nvPr/>
        </p:nvSpPr>
        <p:spPr>
          <a:xfrm>
            <a:off x="2260163" y="5364599"/>
            <a:ext cx="3106579" cy="347186"/>
          </a:xfrm>
          <a:prstGeom prst="rect">
            <a:avLst/>
          </a:prstGeom>
          <a:noFill/>
          <a:ln/>
        </p:spPr>
        <p:txBody>
          <a:bodyPr wrap="non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Strains on Social Systems</a:t>
            </a:r>
            <a:endParaRPr lang="en-US" sz="2187" dirty="0"/>
          </a:p>
        </p:txBody>
      </p:sp>
      <p:sp>
        <p:nvSpPr>
          <p:cNvPr id="13" name="Text 11"/>
          <p:cNvSpPr/>
          <p:nvPr/>
        </p:nvSpPr>
        <p:spPr>
          <a:xfrm>
            <a:off x="2260163" y="5845016"/>
            <a:ext cx="4721781"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Climate migration can increase social tensions and exacerbate inequalities, as vulnerable populations compete for scarce resources and public services in host communities.</a:t>
            </a:r>
            <a:endParaRPr lang="en-US" sz="1750" dirty="0"/>
          </a:p>
        </p:txBody>
      </p:sp>
      <p:sp>
        <p:nvSpPr>
          <p:cNvPr id="14" name="Shape 12"/>
          <p:cNvSpPr/>
          <p:nvPr/>
        </p:nvSpPr>
        <p:spPr>
          <a:xfrm>
            <a:off x="7426285" y="5142428"/>
            <a:ext cx="5166122" cy="2346365"/>
          </a:xfrm>
          <a:prstGeom prst="roundRect">
            <a:avLst>
              <a:gd name="adj" fmla="val 5682"/>
            </a:avLst>
          </a:prstGeom>
          <a:solidFill>
            <a:srgbClr val="E1DBD0"/>
          </a:solidFill>
          <a:ln/>
        </p:spPr>
      </p:sp>
      <p:sp>
        <p:nvSpPr>
          <p:cNvPr id="15" name="Text 13"/>
          <p:cNvSpPr/>
          <p:nvPr/>
        </p:nvSpPr>
        <p:spPr>
          <a:xfrm>
            <a:off x="7648456" y="5364599"/>
            <a:ext cx="2849880" cy="347186"/>
          </a:xfrm>
          <a:prstGeom prst="rect">
            <a:avLst/>
          </a:prstGeom>
          <a:noFill/>
          <a:ln/>
        </p:spPr>
        <p:txBody>
          <a:bodyPr wrap="non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Development Setbacks</a:t>
            </a:r>
            <a:endParaRPr lang="en-US" sz="2187" dirty="0"/>
          </a:p>
        </p:txBody>
      </p:sp>
      <p:sp>
        <p:nvSpPr>
          <p:cNvPr id="16" name="Text 14"/>
          <p:cNvSpPr/>
          <p:nvPr/>
        </p:nvSpPr>
        <p:spPr>
          <a:xfrm>
            <a:off x="7648456" y="5845016"/>
            <a:ext cx="4721781"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Diverting resources to address the needs of climate migrants can divert funding and attention away from other critical development priorities, slowing overall progress.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799267"/>
            <a:ext cx="8302347" cy="694373"/>
          </a:xfrm>
          <a:prstGeom prst="rect">
            <a:avLst/>
          </a:prstGeom>
          <a:noFill/>
          <a:ln/>
        </p:spPr>
        <p:txBody>
          <a:bodyPr wrap="none" rtlCol="0" anchor="t"/>
          <a:lstStyle/>
          <a:p>
            <a:pPr marL="0" indent="0">
              <a:lnSpc>
                <a:spcPts val="5468"/>
              </a:lnSpc>
              <a:buNone/>
            </a:pPr>
            <a:r>
              <a:rPr lang="en-US" sz="4374" b="1" dirty="0">
                <a:solidFill>
                  <a:srgbClr val="282824"/>
                </a:solidFill>
                <a:latin typeface="Lato" pitchFamily="34" charset="0"/>
                <a:ea typeface="Lato" pitchFamily="34" charset="-122"/>
                <a:cs typeface="Lato" pitchFamily="34" charset="-120"/>
              </a:rPr>
              <a:t>Vulnerability and Climate Change</a:t>
            </a:r>
            <a:endParaRPr lang="en-US" sz="4374" dirty="0"/>
          </a:p>
        </p:txBody>
      </p:sp>
      <p:sp>
        <p:nvSpPr>
          <p:cNvPr id="5" name="Text 3"/>
          <p:cNvSpPr/>
          <p:nvPr/>
        </p:nvSpPr>
        <p:spPr>
          <a:xfrm>
            <a:off x="2037993" y="2049066"/>
            <a:ext cx="2232065" cy="694373"/>
          </a:xfrm>
          <a:prstGeom prst="rect">
            <a:avLst/>
          </a:prstGeom>
          <a:noFill/>
          <a:ln/>
        </p:spPr>
        <p:txBody>
          <a:bodyPr wrap="squar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Disproportionate Impacts</a:t>
            </a:r>
            <a:endParaRPr lang="en-US" sz="2187" dirty="0"/>
          </a:p>
        </p:txBody>
      </p:sp>
      <p:sp>
        <p:nvSpPr>
          <p:cNvPr id="6" name="Text 4"/>
          <p:cNvSpPr/>
          <p:nvPr/>
        </p:nvSpPr>
        <p:spPr>
          <a:xfrm>
            <a:off x="2037993" y="2965609"/>
            <a:ext cx="2232065" cy="3909417"/>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Climate change impacts are not evenly distributed across populations. Vulnerable groups such as the poor, elderly, and minorities often bear the brunt of natural disasters and environmental degradation.</a:t>
            </a:r>
            <a:endParaRPr lang="en-US" sz="1750" dirty="0"/>
          </a:p>
        </p:txBody>
      </p:sp>
      <p:sp>
        <p:nvSpPr>
          <p:cNvPr id="7" name="Text 5"/>
          <p:cNvSpPr/>
          <p:nvPr/>
        </p:nvSpPr>
        <p:spPr>
          <a:xfrm>
            <a:off x="4819650" y="2049066"/>
            <a:ext cx="2232065" cy="694373"/>
          </a:xfrm>
          <a:prstGeom prst="rect">
            <a:avLst/>
          </a:prstGeom>
          <a:noFill/>
          <a:ln/>
        </p:spPr>
        <p:txBody>
          <a:bodyPr wrap="squar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Intersecting Inequalities</a:t>
            </a:r>
            <a:endParaRPr lang="en-US" sz="2187" dirty="0"/>
          </a:p>
        </p:txBody>
      </p:sp>
      <p:sp>
        <p:nvSpPr>
          <p:cNvPr id="8" name="Text 6"/>
          <p:cNvSpPr/>
          <p:nvPr/>
        </p:nvSpPr>
        <p:spPr>
          <a:xfrm>
            <a:off x="4819650" y="2965609"/>
            <a:ext cx="2232065" cy="4264819"/>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Vulnerability to climate change is shaped by complex, intersecting factors like socioeconomic status, gender, race, and geographic location. Addressing these intersecting inequalities is crucial for building climate resilience.</a:t>
            </a:r>
            <a:endParaRPr lang="en-US" sz="1750" dirty="0"/>
          </a:p>
        </p:txBody>
      </p:sp>
      <p:sp>
        <p:nvSpPr>
          <p:cNvPr id="9" name="Text 7"/>
          <p:cNvSpPr/>
          <p:nvPr/>
        </p:nvSpPr>
        <p:spPr>
          <a:xfrm>
            <a:off x="7601307" y="2049066"/>
            <a:ext cx="2232065" cy="694373"/>
          </a:xfrm>
          <a:prstGeom prst="rect">
            <a:avLst/>
          </a:prstGeom>
          <a:noFill/>
          <a:ln/>
        </p:spPr>
        <p:txBody>
          <a:bodyPr wrap="squar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Compounding Crises</a:t>
            </a:r>
            <a:endParaRPr lang="en-US" sz="2187" dirty="0"/>
          </a:p>
        </p:txBody>
      </p:sp>
      <p:sp>
        <p:nvSpPr>
          <p:cNvPr id="10" name="Text 8"/>
          <p:cNvSpPr/>
          <p:nvPr/>
        </p:nvSpPr>
        <p:spPr>
          <a:xfrm>
            <a:off x="7601307" y="2965609"/>
            <a:ext cx="2232065" cy="355401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Climate change can exacerbate existing challenges like food insecurity, conflict, and economic instability, creating a cascading effect that further heightens the vulnerability of marginalized groups.</a:t>
            </a:r>
            <a:endParaRPr lang="en-US" sz="1750" dirty="0"/>
          </a:p>
        </p:txBody>
      </p:sp>
      <p:sp>
        <p:nvSpPr>
          <p:cNvPr id="11" name="Text 9"/>
          <p:cNvSpPr/>
          <p:nvPr/>
        </p:nvSpPr>
        <p:spPr>
          <a:xfrm>
            <a:off x="10382964" y="2049066"/>
            <a:ext cx="2232065" cy="694373"/>
          </a:xfrm>
          <a:prstGeom prst="rect">
            <a:avLst/>
          </a:prstGeom>
          <a:noFill/>
          <a:ln/>
        </p:spPr>
        <p:txBody>
          <a:bodyPr wrap="squar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Adaptive Capacity</a:t>
            </a:r>
            <a:endParaRPr lang="en-US" sz="2187" dirty="0"/>
          </a:p>
        </p:txBody>
      </p:sp>
      <p:sp>
        <p:nvSpPr>
          <p:cNvPr id="12" name="Text 10"/>
          <p:cNvSpPr/>
          <p:nvPr/>
        </p:nvSpPr>
        <p:spPr>
          <a:xfrm>
            <a:off x="10382964" y="2965609"/>
            <a:ext cx="2232065" cy="3909417"/>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Vulnerable populations often have limited resources and access to information, reducing their ability to adapt to the impacts of climate change. Strengthening adaptive capacity is key to fostering climate justice.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935236"/>
            <a:ext cx="10554414" cy="1388745"/>
          </a:xfrm>
          <a:prstGeom prst="rect">
            <a:avLst/>
          </a:prstGeom>
          <a:noFill/>
          <a:ln/>
        </p:spPr>
        <p:txBody>
          <a:bodyPr wrap="square" rtlCol="0" anchor="t"/>
          <a:lstStyle/>
          <a:p>
            <a:pPr marL="0" indent="0">
              <a:lnSpc>
                <a:spcPts val="5468"/>
              </a:lnSpc>
              <a:buNone/>
            </a:pPr>
            <a:r>
              <a:rPr lang="en-US" sz="4374" b="1" dirty="0">
                <a:solidFill>
                  <a:srgbClr val="282824"/>
                </a:solidFill>
                <a:latin typeface="Lato" pitchFamily="34" charset="0"/>
                <a:ea typeface="Lato" pitchFamily="34" charset="-122"/>
                <a:cs typeface="Lato" pitchFamily="34" charset="-120"/>
              </a:rPr>
              <a:t>Challenges of climate migration for vulnerable populations</a:t>
            </a:r>
            <a:endParaRPr lang="en-US" sz="4374" dirty="0"/>
          </a:p>
        </p:txBody>
      </p:sp>
      <p:sp>
        <p:nvSpPr>
          <p:cNvPr id="5" name="Shape 3"/>
          <p:cNvSpPr/>
          <p:nvPr/>
        </p:nvSpPr>
        <p:spPr>
          <a:xfrm>
            <a:off x="2037993" y="2997518"/>
            <a:ext cx="388739" cy="388739"/>
          </a:xfrm>
          <a:prstGeom prst="roundRect">
            <a:avLst>
              <a:gd name="adj" fmla="val 34295"/>
            </a:avLst>
          </a:prstGeom>
          <a:solidFill>
            <a:srgbClr val="E1DBD0"/>
          </a:solidFill>
          <a:ln/>
        </p:spPr>
      </p:sp>
      <p:sp>
        <p:nvSpPr>
          <p:cNvPr id="6" name="Text 4"/>
          <p:cNvSpPr/>
          <p:nvPr/>
        </p:nvSpPr>
        <p:spPr>
          <a:xfrm>
            <a:off x="2648903" y="3018234"/>
            <a:ext cx="2777490" cy="347186"/>
          </a:xfrm>
          <a:prstGeom prst="rect">
            <a:avLst/>
          </a:prstGeom>
          <a:noFill/>
          <a:ln/>
        </p:spPr>
        <p:txBody>
          <a:bodyPr wrap="non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Economic Upheaval</a:t>
            </a:r>
            <a:endParaRPr lang="en-US" sz="2187" dirty="0"/>
          </a:p>
        </p:txBody>
      </p:sp>
      <p:sp>
        <p:nvSpPr>
          <p:cNvPr id="7" name="Text 5"/>
          <p:cNvSpPr/>
          <p:nvPr/>
        </p:nvSpPr>
        <p:spPr>
          <a:xfrm>
            <a:off x="2648903" y="3498652"/>
            <a:ext cx="4555212"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Displacement from climate change can disrupt livelihoods, destroy assets, and leave vulnerable individuals without the means to rebuild their lives.</a:t>
            </a:r>
            <a:endParaRPr lang="en-US" sz="1750" dirty="0"/>
          </a:p>
        </p:txBody>
      </p:sp>
      <p:sp>
        <p:nvSpPr>
          <p:cNvPr id="8" name="Shape 6"/>
          <p:cNvSpPr/>
          <p:nvPr/>
        </p:nvSpPr>
        <p:spPr>
          <a:xfrm>
            <a:off x="7426285" y="2997518"/>
            <a:ext cx="388739" cy="388739"/>
          </a:xfrm>
          <a:prstGeom prst="roundRect">
            <a:avLst>
              <a:gd name="adj" fmla="val 34295"/>
            </a:avLst>
          </a:prstGeom>
          <a:solidFill>
            <a:srgbClr val="E1DBD0"/>
          </a:solidFill>
          <a:ln/>
        </p:spPr>
      </p:sp>
      <p:sp>
        <p:nvSpPr>
          <p:cNvPr id="9" name="Text 7"/>
          <p:cNvSpPr/>
          <p:nvPr/>
        </p:nvSpPr>
        <p:spPr>
          <a:xfrm>
            <a:off x="8037195" y="3018234"/>
            <a:ext cx="2777490" cy="347186"/>
          </a:xfrm>
          <a:prstGeom prst="rect">
            <a:avLst/>
          </a:prstGeom>
          <a:noFill/>
          <a:ln/>
        </p:spPr>
        <p:txBody>
          <a:bodyPr wrap="non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Health Risks</a:t>
            </a:r>
            <a:endParaRPr lang="en-US" sz="2187" dirty="0"/>
          </a:p>
        </p:txBody>
      </p:sp>
      <p:sp>
        <p:nvSpPr>
          <p:cNvPr id="10" name="Text 8"/>
          <p:cNvSpPr/>
          <p:nvPr/>
        </p:nvSpPr>
        <p:spPr>
          <a:xfrm>
            <a:off x="8037195" y="3498652"/>
            <a:ext cx="4555212"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Refugees and displaced persons face increased exposure to disease, malnutrition, and mental health issues due to the stress and instability of migration.</a:t>
            </a:r>
            <a:endParaRPr lang="en-US" sz="1750" dirty="0"/>
          </a:p>
        </p:txBody>
      </p:sp>
      <p:sp>
        <p:nvSpPr>
          <p:cNvPr id="11" name="Shape 9"/>
          <p:cNvSpPr/>
          <p:nvPr/>
        </p:nvSpPr>
        <p:spPr>
          <a:xfrm>
            <a:off x="2037993" y="5371624"/>
            <a:ext cx="388739" cy="388739"/>
          </a:xfrm>
          <a:prstGeom prst="roundRect">
            <a:avLst>
              <a:gd name="adj" fmla="val 34295"/>
            </a:avLst>
          </a:prstGeom>
          <a:solidFill>
            <a:srgbClr val="E1DBD0"/>
          </a:solidFill>
          <a:ln/>
        </p:spPr>
      </p:sp>
      <p:sp>
        <p:nvSpPr>
          <p:cNvPr id="12" name="Text 10"/>
          <p:cNvSpPr/>
          <p:nvPr/>
        </p:nvSpPr>
        <p:spPr>
          <a:xfrm>
            <a:off x="2648903" y="5392341"/>
            <a:ext cx="2777490" cy="347186"/>
          </a:xfrm>
          <a:prstGeom prst="rect">
            <a:avLst/>
          </a:prstGeom>
          <a:noFill/>
          <a:ln/>
        </p:spPr>
        <p:txBody>
          <a:bodyPr wrap="non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Social Marginalization</a:t>
            </a:r>
            <a:endParaRPr lang="en-US" sz="2187" dirty="0"/>
          </a:p>
        </p:txBody>
      </p:sp>
      <p:sp>
        <p:nvSpPr>
          <p:cNvPr id="13" name="Text 11"/>
          <p:cNvSpPr/>
          <p:nvPr/>
        </p:nvSpPr>
        <p:spPr>
          <a:xfrm>
            <a:off x="2648903" y="5872758"/>
            <a:ext cx="4555212"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Climate migrants, especially those from minority or impoverished backgrounds, can face discrimination, xenophobia, and exclusion in host communities.</a:t>
            </a:r>
            <a:endParaRPr lang="en-US" sz="1750" dirty="0"/>
          </a:p>
        </p:txBody>
      </p:sp>
      <p:sp>
        <p:nvSpPr>
          <p:cNvPr id="14" name="Shape 12"/>
          <p:cNvSpPr/>
          <p:nvPr/>
        </p:nvSpPr>
        <p:spPr>
          <a:xfrm>
            <a:off x="7426285" y="5371624"/>
            <a:ext cx="388739" cy="388739"/>
          </a:xfrm>
          <a:prstGeom prst="roundRect">
            <a:avLst>
              <a:gd name="adj" fmla="val 34295"/>
            </a:avLst>
          </a:prstGeom>
          <a:solidFill>
            <a:srgbClr val="E1DBD0"/>
          </a:solidFill>
          <a:ln/>
        </p:spPr>
      </p:sp>
      <p:sp>
        <p:nvSpPr>
          <p:cNvPr id="15" name="Text 13"/>
          <p:cNvSpPr/>
          <p:nvPr/>
        </p:nvSpPr>
        <p:spPr>
          <a:xfrm>
            <a:off x="8037195" y="5392341"/>
            <a:ext cx="2777490" cy="347186"/>
          </a:xfrm>
          <a:prstGeom prst="rect">
            <a:avLst/>
          </a:prstGeom>
          <a:noFill/>
          <a:ln/>
        </p:spPr>
        <p:txBody>
          <a:bodyPr wrap="none" rtlCol="0" anchor="t"/>
          <a:lstStyle/>
          <a:p>
            <a:pPr marL="0" indent="0">
              <a:lnSpc>
                <a:spcPts val="2734"/>
              </a:lnSpc>
              <a:buNone/>
            </a:pPr>
            <a:r>
              <a:rPr lang="en-US" sz="2187" b="1" dirty="0">
                <a:solidFill>
                  <a:srgbClr val="282824"/>
                </a:solidFill>
                <a:latin typeface="Lato" pitchFamily="34" charset="0"/>
                <a:ea typeface="Lato" pitchFamily="34" charset="-122"/>
                <a:cs typeface="Lato" pitchFamily="34" charset="-120"/>
              </a:rPr>
              <a:t>Policy Gaps</a:t>
            </a:r>
            <a:endParaRPr lang="en-US" sz="2187" dirty="0"/>
          </a:p>
        </p:txBody>
      </p:sp>
      <p:sp>
        <p:nvSpPr>
          <p:cNvPr id="16" name="Text 14"/>
          <p:cNvSpPr/>
          <p:nvPr/>
        </p:nvSpPr>
        <p:spPr>
          <a:xfrm>
            <a:off x="8037195" y="5872758"/>
            <a:ext cx="4555212"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Current legal and policy frameworks often fail to adequately protect the rights and needs of climate-displaced populations, leading to gaps in support.</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2232065"/>
            <a:ext cx="5554980" cy="694373"/>
          </a:xfrm>
          <a:prstGeom prst="rect">
            <a:avLst/>
          </a:prstGeom>
          <a:noFill/>
          <a:ln/>
        </p:spPr>
        <p:txBody>
          <a:bodyPr wrap="none" rtlCol="0" anchor="t"/>
          <a:lstStyle/>
          <a:p>
            <a:pPr marL="0" indent="0">
              <a:lnSpc>
                <a:spcPts val="5468"/>
              </a:lnSpc>
              <a:buNone/>
            </a:pPr>
            <a:r>
              <a:rPr lang="en-US" sz="4374" b="1" dirty="0">
                <a:solidFill>
                  <a:srgbClr val="282824"/>
                </a:solidFill>
                <a:latin typeface="Lato" pitchFamily="34" charset="0"/>
                <a:ea typeface="Lato" pitchFamily="34" charset="-122"/>
                <a:cs typeface="Lato" pitchFamily="34" charset="-120"/>
              </a:rPr>
              <a:t>Climate Resilience</a:t>
            </a:r>
            <a:endParaRPr lang="en-US" sz="4374" dirty="0"/>
          </a:p>
        </p:txBody>
      </p:sp>
      <p:sp>
        <p:nvSpPr>
          <p:cNvPr id="6" name="Text 3"/>
          <p:cNvSpPr/>
          <p:nvPr/>
        </p:nvSpPr>
        <p:spPr>
          <a:xfrm>
            <a:off x="833199" y="3259693"/>
            <a:ext cx="7477601" cy="1066205"/>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Building climate resilience is crucial for communities facing the impacts of climate change. This involves developing infrastructure, policies, and systems that can withstand and adapt to environmental stresses.</a:t>
            </a:r>
            <a:endParaRPr lang="en-US" sz="1750" dirty="0"/>
          </a:p>
        </p:txBody>
      </p:sp>
      <p:sp>
        <p:nvSpPr>
          <p:cNvPr id="7" name="Text 4"/>
          <p:cNvSpPr/>
          <p:nvPr/>
        </p:nvSpPr>
        <p:spPr>
          <a:xfrm>
            <a:off x="833199" y="4575810"/>
            <a:ext cx="7477601" cy="1421606"/>
          </a:xfrm>
          <a:prstGeom prst="rect">
            <a:avLst/>
          </a:prstGeom>
          <a:noFill/>
          <a:ln/>
        </p:spPr>
        <p:txBody>
          <a:bodyPr wrap="square" rtlCol="0" anchor="t"/>
          <a:lstStyle/>
          <a:p>
            <a:pPr marL="0" indent="0">
              <a:lnSpc>
                <a:spcPts val="2799"/>
              </a:lnSpc>
              <a:buNone/>
            </a:pPr>
            <a:r>
              <a:rPr lang="en-US" sz="1750" dirty="0">
                <a:solidFill>
                  <a:srgbClr val="4A4A45"/>
                </a:solidFill>
                <a:latin typeface="Lato" pitchFamily="34" charset="0"/>
                <a:ea typeface="Lato" pitchFamily="34" charset="-122"/>
                <a:cs typeface="Lato" pitchFamily="34" charset="-120"/>
              </a:rPr>
              <a:t>Resilience strategies may include sustainable urban planning, early warning systems, disaster preparedness, and nature-based solutions like mangrove restoration. These approaches help protect vulnerable populations and promote long-term sustainability.</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734497"/>
            <a:ext cx="10554414" cy="1388745"/>
          </a:xfrm>
          <a:prstGeom prst="rect">
            <a:avLst/>
          </a:prstGeom>
          <a:noFill/>
          <a:ln/>
        </p:spPr>
        <p:txBody>
          <a:bodyPr wrap="square" rtlCol="0" anchor="t"/>
          <a:lstStyle/>
          <a:p>
            <a:pPr marL="0" indent="0">
              <a:lnSpc>
                <a:spcPts val="5468"/>
              </a:lnSpc>
              <a:buNone/>
            </a:pPr>
            <a:r>
              <a:rPr lang="en-US" sz="4374" b="1" dirty="0">
                <a:solidFill>
                  <a:srgbClr val="282824"/>
                </a:solidFill>
                <a:latin typeface="Lato" pitchFamily="34" charset="0"/>
                <a:ea typeface="Lato" pitchFamily="34" charset="-122"/>
                <a:cs typeface="Lato" pitchFamily="34" charset="-120"/>
              </a:rPr>
              <a:t>Strategies for sustainable climate migration</a:t>
            </a:r>
            <a:endParaRPr lang="en-US" sz="4374" dirty="0"/>
          </a:p>
        </p:txBody>
      </p:sp>
      <p:pic>
        <p:nvPicPr>
          <p:cNvPr id="5" name="Image 0" descr="preencoded.png"/>
          <p:cNvPicPr>
            <a:picLocks noChangeAspect="1"/>
          </p:cNvPicPr>
          <p:nvPr/>
        </p:nvPicPr>
        <p:blipFill>
          <a:blip r:embed="rId3"/>
          <a:stretch>
            <a:fillRect/>
          </a:stretch>
        </p:blipFill>
        <p:spPr>
          <a:xfrm>
            <a:off x="2037993" y="2567583"/>
            <a:ext cx="3295888" cy="2036921"/>
          </a:xfrm>
          <a:prstGeom prst="rect">
            <a:avLst/>
          </a:prstGeom>
        </p:spPr>
      </p:pic>
      <p:sp>
        <p:nvSpPr>
          <p:cNvPr id="6" name="Text 3"/>
          <p:cNvSpPr/>
          <p:nvPr/>
        </p:nvSpPr>
        <p:spPr>
          <a:xfrm>
            <a:off x="2037993" y="4882158"/>
            <a:ext cx="2777490" cy="347186"/>
          </a:xfrm>
          <a:prstGeom prst="rect">
            <a:avLst/>
          </a:prstGeom>
          <a:noFill/>
          <a:ln/>
        </p:spPr>
        <p:txBody>
          <a:bodyPr wrap="none" rtlCol="0" anchor="t"/>
          <a:lstStyle/>
          <a:p>
            <a:pPr marL="0" indent="0" algn="l">
              <a:lnSpc>
                <a:spcPts val="2734"/>
              </a:lnSpc>
              <a:buNone/>
            </a:pPr>
            <a:r>
              <a:rPr lang="en-US" sz="2187" b="1" dirty="0">
                <a:solidFill>
                  <a:srgbClr val="282824"/>
                </a:solidFill>
                <a:latin typeface="Lato" pitchFamily="34" charset="0"/>
                <a:ea typeface="Lato" pitchFamily="34" charset="-122"/>
                <a:cs typeface="Lato" pitchFamily="34" charset="-120"/>
              </a:rPr>
              <a:t>Strategic Planning</a:t>
            </a:r>
            <a:endParaRPr lang="en-US" sz="2187" dirty="0"/>
          </a:p>
        </p:txBody>
      </p:sp>
      <p:sp>
        <p:nvSpPr>
          <p:cNvPr id="7" name="Text 4"/>
          <p:cNvSpPr/>
          <p:nvPr/>
        </p:nvSpPr>
        <p:spPr>
          <a:xfrm>
            <a:off x="2037993" y="5362575"/>
            <a:ext cx="3295888" cy="2132409"/>
          </a:xfrm>
          <a:prstGeom prst="rect">
            <a:avLst/>
          </a:prstGeom>
          <a:noFill/>
          <a:ln/>
        </p:spPr>
        <p:txBody>
          <a:bodyPr wrap="square" rtlCol="0" anchor="t"/>
          <a:lstStyle/>
          <a:p>
            <a:pPr marL="0" indent="0" algn="l">
              <a:lnSpc>
                <a:spcPts val="2799"/>
              </a:lnSpc>
              <a:buNone/>
            </a:pPr>
            <a:r>
              <a:rPr lang="en-US" sz="1750" dirty="0">
                <a:solidFill>
                  <a:srgbClr val="4A4A45"/>
                </a:solidFill>
                <a:latin typeface="Lato" pitchFamily="34" charset="0"/>
                <a:ea typeface="Lato" pitchFamily="34" charset="-122"/>
                <a:cs typeface="Lato" pitchFamily="34" charset="-120"/>
              </a:rPr>
              <a:t>Develop comprehensive plans that integrate climate projections, disaster risk reduction, and long-term livelihood opportunities for communities vulnerable to climate impacts.</a:t>
            </a:r>
            <a:endParaRPr lang="en-US" sz="1750" dirty="0"/>
          </a:p>
        </p:txBody>
      </p:sp>
      <p:pic>
        <p:nvPicPr>
          <p:cNvPr id="8" name="Image 1" descr="preencoded.png"/>
          <p:cNvPicPr>
            <a:picLocks noChangeAspect="1"/>
          </p:cNvPicPr>
          <p:nvPr/>
        </p:nvPicPr>
        <p:blipFill>
          <a:blip r:embed="rId4"/>
          <a:stretch>
            <a:fillRect/>
          </a:stretch>
        </p:blipFill>
        <p:spPr>
          <a:xfrm>
            <a:off x="5667137" y="2567583"/>
            <a:ext cx="3296007" cy="2037040"/>
          </a:xfrm>
          <a:prstGeom prst="rect">
            <a:avLst/>
          </a:prstGeom>
        </p:spPr>
      </p:pic>
      <p:sp>
        <p:nvSpPr>
          <p:cNvPr id="9" name="Text 5"/>
          <p:cNvSpPr/>
          <p:nvPr/>
        </p:nvSpPr>
        <p:spPr>
          <a:xfrm>
            <a:off x="5667137" y="4882277"/>
            <a:ext cx="3057168" cy="347186"/>
          </a:xfrm>
          <a:prstGeom prst="rect">
            <a:avLst/>
          </a:prstGeom>
          <a:noFill/>
          <a:ln/>
        </p:spPr>
        <p:txBody>
          <a:bodyPr wrap="none" rtlCol="0" anchor="t"/>
          <a:lstStyle/>
          <a:p>
            <a:pPr marL="0" indent="0" algn="l">
              <a:lnSpc>
                <a:spcPts val="2734"/>
              </a:lnSpc>
              <a:buNone/>
            </a:pPr>
            <a:r>
              <a:rPr lang="en-US" sz="2187" b="1" dirty="0">
                <a:solidFill>
                  <a:srgbClr val="282824"/>
                </a:solidFill>
                <a:latin typeface="Lato" pitchFamily="34" charset="0"/>
                <a:ea typeface="Lato" pitchFamily="34" charset="-122"/>
                <a:cs typeface="Lato" pitchFamily="34" charset="-120"/>
              </a:rPr>
              <a:t>Community Engagement</a:t>
            </a:r>
            <a:endParaRPr lang="en-US" sz="2187" dirty="0"/>
          </a:p>
        </p:txBody>
      </p:sp>
      <p:sp>
        <p:nvSpPr>
          <p:cNvPr id="10" name="Text 6"/>
          <p:cNvSpPr/>
          <p:nvPr/>
        </p:nvSpPr>
        <p:spPr>
          <a:xfrm>
            <a:off x="5667137" y="5362694"/>
            <a:ext cx="3296007" cy="1421606"/>
          </a:xfrm>
          <a:prstGeom prst="rect">
            <a:avLst/>
          </a:prstGeom>
          <a:noFill/>
          <a:ln/>
        </p:spPr>
        <p:txBody>
          <a:bodyPr wrap="square" rtlCol="0" anchor="t"/>
          <a:lstStyle/>
          <a:p>
            <a:pPr marL="0" indent="0" algn="l">
              <a:lnSpc>
                <a:spcPts val="2799"/>
              </a:lnSpc>
              <a:buNone/>
            </a:pPr>
            <a:r>
              <a:rPr lang="en-US" sz="1750" dirty="0">
                <a:solidFill>
                  <a:srgbClr val="4A4A45"/>
                </a:solidFill>
                <a:latin typeface="Lato" pitchFamily="34" charset="0"/>
                <a:ea typeface="Lato" pitchFamily="34" charset="-122"/>
                <a:cs typeface="Lato" pitchFamily="34" charset="-120"/>
              </a:rPr>
              <a:t>Empower local stakeholders to lead adaptation efforts, ensuring strategies align with community needs and traditional knowledge.</a:t>
            </a:r>
            <a:endParaRPr lang="en-US" sz="1750" dirty="0"/>
          </a:p>
        </p:txBody>
      </p:sp>
      <p:pic>
        <p:nvPicPr>
          <p:cNvPr id="11" name="Image 2" descr="preencoded.png"/>
          <p:cNvPicPr>
            <a:picLocks noChangeAspect="1"/>
          </p:cNvPicPr>
          <p:nvPr/>
        </p:nvPicPr>
        <p:blipFill>
          <a:blip r:embed="rId5"/>
          <a:stretch>
            <a:fillRect/>
          </a:stretch>
        </p:blipFill>
        <p:spPr>
          <a:xfrm>
            <a:off x="9296400" y="2567583"/>
            <a:ext cx="3296007" cy="2037040"/>
          </a:xfrm>
          <a:prstGeom prst="rect">
            <a:avLst/>
          </a:prstGeom>
        </p:spPr>
      </p:pic>
      <p:sp>
        <p:nvSpPr>
          <p:cNvPr id="12" name="Text 7"/>
          <p:cNvSpPr/>
          <p:nvPr/>
        </p:nvSpPr>
        <p:spPr>
          <a:xfrm>
            <a:off x="9296400" y="4882277"/>
            <a:ext cx="2909292" cy="347186"/>
          </a:xfrm>
          <a:prstGeom prst="rect">
            <a:avLst/>
          </a:prstGeom>
          <a:noFill/>
          <a:ln/>
        </p:spPr>
        <p:txBody>
          <a:bodyPr wrap="none" rtlCol="0" anchor="t"/>
          <a:lstStyle/>
          <a:p>
            <a:pPr marL="0" indent="0" algn="l">
              <a:lnSpc>
                <a:spcPts val="2734"/>
              </a:lnSpc>
              <a:buNone/>
            </a:pPr>
            <a:r>
              <a:rPr lang="en-US" sz="2187" b="1" dirty="0">
                <a:solidFill>
                  <a:srgbClr val="282824"/>
                </a:solidFill>
                <a:latin typeface="Lato" pitchFamily="34" charset="0"/>
                <a:ea typeface="Lato" pitchFamily="34" charset="-122"/>
                <a:cs typeface="Lato" pitchFamily="34" charset="-120"/>
              </a:rPr>
              <a:t>Sustainable Livelihoods</a:t>
            </a:r>
            <a:endParaRPr lang="en-US" sz="2187" dirty="0"/>
          </a:p>
        </p:txBody>
      </p:sp>
      <p:sp>
        <p:nvSpPr>
          <p:cNvPr id="13" name="Text 8"/>
          <p:cNvSpPr/>
          <p:nvPr/>
        </p:nvSpPr>
        <p:spPr>
          <a:xfrm>
            <a:off x="9296400" y="5362694"/>
            <a:ext cx="3296007" cy="2132409"/>
          </a:xfrm>
          <a:prstGeom prst="rect">
            <a:avLst/>
          </a:prstGeom>
          <a:noFill/>
          <a:ln/>
        </p:spPr>
        <p:txBody>
          <a:bodyPr wrap="square" rtlCol="0" anchor="t"/>
          <a:lstStyle/>
          <a:p>
            <a:pPr marL="0" indent="0" algn="l">
              <a:lnSpc>
                <a:spcPts val="2799"/>
              </a:lnSpc>
              <a:buNone/>
            </a:pPr>
            <a:r>
              <a:rPr lang="en-US" sz="1750" dirty="0">
                <a:solidFill>
                  <a:srgbClr val="4A4A45"/>
                </a:solidFill>
                <a:latin typeface="Lato" pitchFamily="34" charset="0"/>
                <a:ea typeface="Lato" pitchFamily="34" charset="-122"/>
                <a:cs typeface="Lato" pitchFamily="34" charset="-120"/>
              </a:rPr>
              <a:t>Foster climate-resilient livelihoods, such as climate-smart agriculture, that enhance food security and economic opportunities for those displaced by climate change.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994</Words>
  <Application>Microsoft Office PowerPoint</Application>
  <PresentationFormat>Custom</PresentationFormat>
  <Paragraphs>79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Lato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Ujal Mookherjee</cp:lastModifiedBy>
  <cp:revision>3</cp:revision>
  <dcterms:created xsi:type="dcterms:W3CDTF">2024-05-21T15:23:46Z</dcterms:created>
  <dcterms:modified xsi:type="dcterms:W3CDTF">2024-05-21T15:30:49Z</dcterms:modified>
</cp:coreProperties>
</file>