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19"/>
  </p:notesMasterIdLst>
  <p:sldIdLst>
    <p:sldId id="256" r:id="rId3"/>
    <p:sldId id="257" r:id="rId4"/>
    <p:sldId id="259" r:id="rId5"/>
    <p:sldId id="260" r:id="rId6"/>
    <p:sldId id="261" r:id="rId7"/>
    <p:sldId id="262" r:id="rId8"/>
    <p:sldId id="263" r:id="rId9"/>
    <p:sldId id="264" r:id="rId10"/>
    <p:sldId id="265" r:id="rId11"/>
    <p:sldId id="266" r:id="rId12"/>
    <p:sldId id="267" r:id="rId13"/>
    <p:sldId id="269" r:id="rId14"/>
    <p:sldId id="273" r:id="rId15"/>
    <p:sldId id="351" r:id="rId16"/>
    <p:sldId id="352" r:id="rId17"/>
    <p:sldId id="353" r:id="rId18"/>
  </p:sldIdLst>
  <p:sldSz cx="12192000" cy="6858000"/>
  <p:notesSz cx="6951663" cy="10082213"/>
  <p:embeddedFontLst>
    <p:embeddedFont>
      <p:font typeface="Century Gothic" panose="020B0502020202020204" pitchFamily="34" charset="0"/>
      <p:regular r:id="rId20"/>
      <p:bold r:id="rId21"/>
      <p:italic r:id="rId22"/>
      <p:boldItalic r:id="rId23"/>
    </p:embeddedFont>
    <p:embeddedFont>
      <p:font typeface="Quattrocento Sans" panose="020B0502050000020003" pitchFamily="34" charset="0"/>
      <p:regular r:id="rId24"/>
      <p:bold r:id="rId25"/>
      <p:italic r:id="rId26"/>
      <p:boldItalic r:id="rId27"/>
    </p:embeddedFont>
    <p:embeddedFont>
      <p:font typeface="Segoe UI" panose="020B0502040204020203"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1" roundtripDataSignature="AMtx7miSLso3MYldmH8NA4OIA8Zff0CfH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17DC2EA-C144-4DEB-933D-79FAE1ED7897}">
  <a:tblStyle styleId="{017DC2EA-C144-4DEB-933D-79FAE1ED7897}"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97"/>
    <p:restoredTop sz="94648"/>
  </p:normalViewPr>
  <p:slideViewPr>
    <p:cSldViewPr snapToGrid="0">
      <p:cViewPr varScale="1">
        <p:scale>
          <a:sx n="76" d="100"/>
          <a:sy n="76" d="100"/>
        </p:scale>
        <p:origin x="200" y="8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9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95"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8" Type="http://schemas.openxmlformats.org/officeDocument/2006/relationships/slide" Target="slides/slide6.xml"/><Relationship Id="rId9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 name="Google Shape;105;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6: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3" name="Google Shape;183;p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7: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9" name="Google Shape;189;p7: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c73a1783f5_0_20:notes"/>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3" name="Google Shape;203;g2c73a1783f5_0_20: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6" name="Google Shape;236;p1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7853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8850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4368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c6e256e594_0_7:notes"/>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 name="Google Shape;126;g2c6e256e594_0_7: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3: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c73a1783f5_1_0:notes"/>
          <p:cNvSpPr txBox="1">
            <a:spLocks noGrp="1"/>
          </p:cNvSpPr>
          <p:nvPr>
            <p:ph type="body" idx="1"/>
          </p:nvPr>
        </p:nvSpPr>
        <p:spPr>
          <a:xfrm>
            <a:off x="695150" y="4789025"/>
            <a:ext cx="5561400" cy="453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g2c73a1783f5_1_0: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c73a1783f5_1_6:notes"/>
          <p:cNvSpPr txBox="1">
            <a:spLocks noGrp="1"/>
          </p:cNvSpPr>
          <p:nvPr>
            <p:ph type="body" idx="1"/>
          </p:nvPr>
        </p:nvSpPr>
        <p:spPr>
          <a:xfrm>
            <a:off x="695150" y="4789025"/>
            <a:ext cx="5561400" cy="453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g2c73a1783f5_1_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c73a1783f5_1_12:notes"/>
          <p:cNvSpPr txBox="1">
            <a:spLocks noGrp="1"/>
          </p:cNvSpPr>
          <p:nvPr>
            <p:ph type="body" idx="1"/>
          </p:nvPr>
        </p:nvSpPr>
        <p:spPr>
          <a:xfrm>
            <a:off x="695150" y="4789025"/>
            <a:ext cx="5561400" cy="453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g2c73a1783f5_1_12: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5: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1" name="Google Shape;171;p5: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c73a1783f5_0_25:notes"/>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7" name="Google Shape;177;g2c73a1783f5_0_25: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91"/>
        <p:cNvGrpSpPr/>
        <p:nvPr/>
      </p:nvGrpSpPr>
      <p:grpSpPr>
        <a:xfrm>
          <a:off x="0" y="0"/>
          <a:ext cx="0" cy="0"/>
          <a:chOff x="0" y="0"/>
          <a:chExt cx="0" cy="0"/>
        </a:xfrm>
      </p:grpSpPr>
      <p:sp>
        <p:nvSpPr>
          <p:cNvPr id="92" name="Google Shape;92;p91"/>
          <p:cNvSpPr/>
          <p:nvPr/>
        </p:nvSpPr>
        <p:spPr>
          <a:xfrm>
            <a:off x="914400" y="1346948"/>
            <a:ext cx="10363200" cy="80683"/>
          </a:xfrm>
          <a:prstGeom prst="rect">
            <a:avLst/>
          </a:prstGeom>
          <a:blipFill rotWithShape="1">
            <a:blip r:embed="rId2">
              <a:alphaModFix amt="80000"/>
            </a:blip>
            <a:tile tx="0" ty="-76200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91"/>
          <p:cNvSpPr/>
          <p:nvPr/>
        </p:nvSpPr>
        <p:spPr>
          <a:xfrm>
            <a:off x="914400" y="4282764"/>
            <a:ext cx="10363200" cy="80683"/>
          </a:xfrm>
          <a:prstGeom prst="rect">
            <a:avLst/>
          </a:prstGeom>
          <a:blipFill rotWithShape="1">
            <a:blip r:embed="rId2">
              <a:alphaModFix amt="80000"/>
            </a:blip>
            <a:tile tx="0" ty="-7175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1"/>
          <p:cNvSpPr/>
          <p:nvPr/>
        </p:nvSpPr>
        <p:spPr>
          <a:xfrm>
            <a:off x="914400" y="1484779"/>
            <a:ext cx="10363200" cy="2743200"/>
          </a:xfrm>
          <a:prstGeom prst="rect">
            <a:avLst/>
          </a:prstGeom>
          <a:blipFill rotWithShape="1">
            <a:blip r:embed="rId2">
              <a:alphaModFix amt="80000"/>
            </a:blip>
            <a:tile tx="0" ty="-7048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 name="Google Shape;95;p91"/>
          <p:cNvGrpSpPr/>
          <p:nvPr/>
        </p:nvGrpSpPr>
        <p:grpSpPr>
          <a:xfrm>
            <a:off x="9646373" y="4107023"/>
            <a:ext cx="1219200" cy="914400"/>
            <a:chOff x="9685338" y="4460675"/>
            <a:chExt cx="1080904" cy="1080902"/>
          </a:xfrm>
        </p:grpSpPr>
        <p:sp>
          <p:nvSpPr>
            <p:cNvPr id="96" name="Google Shape;96;p91"/>
            <p:cNvSpPr/>
            <p:nvPr/>
          </p:nvSpPr>
          <p:spPr>
            <a:xfrm>
              <a:off x="9685338" y="4460675"/>
              <a:ext cx="1080904" cy="1080902"/>
            </a:xfrm>
            <a:prstGeom prst="ellipse">
              <a:avLst/>
            </a:prstGeom>
            <a:blipFill rotWithShape="1">
              <a:blip r:embed="rId3">
                <a:alphaModFix/>
              </a:blip>
              <a:tile tx="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1"/>
            <p:cNvSpPr/>
            <p:nvPr/>
          </p:nvSpPr>
          <p:spPr>
            <a:xfrm>
              <a:off x="9793429" y="4568765"/>
              <a:ext cx="864723" cy="864722"/>
            </a:xfrm>
            <a:prstGeom prst="ellipse">
              <a:avLst/>
            </a:prstGeom>
            <a:no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 name="Google Shape;98;p91"/>
          <p:cNvSpPr txBox="1">
            <a:spLocks noGrp="1"/>
          </p:cNvSpPr>
          <p:nvPr>
            <p:ph type="ctrTitle"/>
          </p:nvPr>
        </p:nvSpPr>
        <p:spPr>
          <a:xfrm>
            <a:off x="1051560" y="1432223"/>
            <a:ext cx="10124440" cy="3035808"/>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SzPts val="4400"/>
              <a:buNone/>
              <a:defRPr sz="6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91"/>
          <p:cNvSpPr txBox="1">
            <a:spLocks noGrp="1"/>
          </p:cNvSpPr>
          <p:nvPr>
            <p:ph type="subTitle" idx="1"/>
          </p:nvPr>
        </p:nvSpPr>
        <p:spPr>
          <a:xfrm>
            <a:off x="1069848" y="4389120"/>
            <a:ext cx="7891272" cy="1069848"/>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800"/>
              <a:buNone/>
              <a:defRPr sz="1800" b="0">
                <a:solidFill>
                  <a:schemeClr val="dk1"/>
                </a:solidFill>
              </a:defRPr>
            </a:lvl1pPr>
            <a:lvl2pPr lvl="1" algn="ctr">
              <a:lnSpc>
                <a:spcPct val="90000"/>
              </a:lnSpc>
              <a:spcBef>
                <a:spcPts val="500"/>
              </a:spcBef>
              <a:spcAft>
                <a:spcPts val="0"/>
              </a:spcAft>
              <a:buSzPts val="2400"/>
              <a:buNone/>
              <a:defRPr sz="18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800"/>
            </a:lvl4pPr>
            <a:lvl5pPr lvl="4" algn="ctr">
              <a:lnSpc>
                <a:spcPct val="90000"/>
              </a:lnSpc>
              <a:spcBef>
                <a:spcPts val="500"/>
              </a:spcBef>
              <a:spcAft>
                <a:spcPts val="0"/>
              </a:spcAft>
              <a:buSzPts val="1800"/>
              <a:buNone/>
              <a:defRPr sz="1800"/>
            </a:lvl5pPr>
            <a:lvl6pPr lvl="5" algn="ctr">
              <a:lnSpc>
                <a:spcPct val="90000"/>
              </a:lnSpc>
              <a:spcBef>
                <a:spcPts val="500"/>
              </a:spcBef>
              <a:spcAft>
                <a:spcPts val="0"/>
              </a:spcAft>
              <a:buSzPts val="1800"/>
              <a:buNone/>
              <a:defRPr sz="1800"/>
            </a:lvl6pPr>
            <a:lvl7pPr lvl="6" algn="ctr">
              <a:lnSpc>
                <a:spcPct val="90000"/>
              </a:lnSpc>
              <a:spcBef>
                <a:spcPts val="500"/>
              </a:spcBef>
              <a:spcAft>
                <a:spcPts val="0"/>
              </a:spcAft>
              <a:buSzPts val="1800"/>
              <a:buNone/>
              <a:defRPr sz="1800"/>
            </a:lvl7pPr>
            <a:lvl8pPr lvl="7" algn="ctr">
              <a:lnSpc>
                <a:spcPct val="90000"/>
              </a:lnSpc>
              <a:spcBef>
                <a:spcPts val="500"/>
              </a:spcBef>
              <a:spcAft>
                <a:spcPts val="0"/>
              </a:spcAft>
              <a:buSzPts val="1800"/>
              <a:buNone/>
              <a:defRPr sz="1800"/>
            </a:lvl8pPr>
            <a:lvl9pPr lvl="8" algn="ctr">
              <a:lnSpc>
                <a:spcPct val="90000"/>
              </a:lnSpc>
              <a:spcBef>
                <a:spcPts val="500"/>
              </a:spcBef>
              <a:spcAft>
                <a:spcPts val="0"/>
              </a:spcAft>
              <a:buSzPts val="1800"/>
              <a:buNone/>
              <a:defRPr sz="1800"/>
            </a:lvl9pPr>
          </a:lstStyle>
          <a:p>
            <a:endParaRPr/>
          </a:p>
        </p:txBody>
      </p:sp>
      <p:sp>
        <p:nvSpPr>
          <p:cNvPr id="100" name="Google Shape;100;p91"/>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1" name="Google Shape;101;p91"/>
          <p:cNvSpPr txBox="1">
            <a:spLocks noGrp="1"/>
          </p:cNvSpPr>
          <p:nvPr>
            <p:ph type="ftr" idx="11"/>
          </p:nvPr>
        </p:nvSpPr>
        <p:spPr>
          <a:xfrm>
            <a:off x="1083740" y="6272786"/>
            <a:ext cx="6327648"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2" name="Google Shape;102;p91"/>
          <p:cNvSpPr txBox="1">
            <a:spLocks noGrp="1"/>
          </p:cNvSpPr>
          <p:nvPr>
            <p:ph type="sldNum" idx="12"/>
          </p:nvPr>
        </p:nvSpPr>
        <p:spPr>
          <a:xfrm>
            <a:off x="9659041" y="4227195"/>
            <a:ext cx="1193868" cy="64008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2800" b="1"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2800" b="1"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2800" b="1"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2800" b="1"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2800" b="1"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2800" b="1"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2800" b="1"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2800" b="1"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2800" b="1"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
        <p:cNvGrpSpPr/>
        <p:nvPr/>
      </p:nvGrpSpPr>
      <p:grpSpPr>
        <a:xfrm>
          <a:off x="0" y="0"/>
          <a:ext cx="0" cy="0"/>
          <a:chOff x="0" y="0"/>
          <a:chExt cx="0" cy="0"/>
        </a:xfrm>
      </p:grpSpPr>
      <p:sp>
        <p:nvSpPr>
          <p:cNvPr id="32" name="Google Shape;32;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
        <p:nvSpPr>
          <p:cNvPr id="41" name="Google Shape;4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4"/>
        <p:cNvGrpSpPr/>
        <p:nvPr/>
      </p:nvGrpSpPr>
      <p:grpSpPr>
        <a:xfrm>
          <a:off x="0" y="0"/>
          <a:ext cx="0" cy="0"/>
          <a:chOff x="0" y="0"/>
          <a:chExt cx="0" cy="0"/>
        </a:xfrm>
      </p:grpSpPr>
      <p:sp>
        <p:nvSpPr>
          <p:cNvPr id="45" name="Google Shape;4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7" name="Google Shape;4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 name="Google Shape;4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{017DC2EA-C144-4DEB-933D-79FAE1ED7897}</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900"/>
                        <a:buFont typeface="Arial"/>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Clr>
                          <a:srgbClr val="000000"/>
                        </a:buClr>
                        <a:buSzPts val="900"/>
                        <a:buFont typeface="Arial"/>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1"/>
        <p:cNvGrpSpPr/>
        <p:nvPr/>
      </p:nvGrpSpPr>
      <p:grpSpPr>
        <a:xfrm>
          <a:off x="0" y="0"/>
          <a:ext cx="0" cy="0"/>
          <a:chOff x="0" y="0"/>
          <a:chExt cx="0" cy="0"/>
        </a:xfrm>
      </p:grpSpPr>
      <p:sp>
        <p:nvSpPr>
          <p:cNvPr id="72" name="Google Shape;72;p88"/>
          <p:cNvSpPr txBox="1">
            <a:spLocks noGrp="1"/>
          </p:cNvSpPr>
          <p:nvPr>
            <p:ph type="title"/>
          </p:nvPr>
        </p:nvSpPr>
        <p:spPr>
          <a:xfrm>
            <a:off x="838199" y="566928"/>
            <a:ext cx="10537683" cy="87343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4400"/>
              <a:buNone/>
              <a:defRPr sz="28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88"/>
          <p:cNvSpPr txBox="1">
            <a:spLocks noGrp="1"/>
          </p:cNvSpPr>
          <p:nvPr>
            <p:ph type="body" idx="1"/>
          </p:nvPr>
        </p:nvSpPr>
        <p:spPr>
          <a:xfrm>
            <a:off x="838199" y="1780031"/>
            <a:ext cx="10537683" cy="4576318"/>
          </a:xfrm>
          <a:prstGeom prst="rect">
            <a:avLst/>
          </a:prstGeom>
          <a:solidFill>
            <a:schemeClr val="accent1"/>
          </a:solidFill>
          <a:ln>
            <a:noFill/>
          </a:ln>
        </p:spPr>
        <p:txBody>
          <a:bodyPr spcFirstLastPara="1" wrap="square" lIns="91425" tIns="45700" rIns="91425" bIns="45700" anchor="ctr" anchorCtr="0">
            <a:normAutofit/>
          </a:bodyPr>
          <a:lstStyle>
            <a:lvl1pPr marL="457200" lvl="0" indent="-406400" algn="ctr">
              <a:lnSpc>
                <a:spcPct val="90000"/>
              </a:lnSpc>
              <a:spcBef>
                <a:spcPts val="1000"/>
              </a:spcBef>
              <a:spcAft>
                <a:spcPts val="0"/>
              </a:spcAft>
              <a:buSzPts val="2800"/>
              <a:buChar char="•"/>
              <a:defRPr sz="18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74" name="Google Shape;74;p88"/>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81"/>
        <p:cNvGrpSpPr/>
        <p:nvPr/>
      </p:nvGrpSpPr>
      <p:grpSpPr>
        <a:xfrm>
          <a:off x="0" y="0"/>
          <a:ext cx="0" cy="0"/>
          <a:chOff x="0" y="0"/>
          <a:chExt cx="0" cy="0"/>
        </a:xfrm>
      </p:grpSpPr>
      <p:sp>
        <p:nvSpPr>
          <p:cNvPr id="82" name="Google Shape;82;p90"/>
          <p:cNvSpPr/>
          <p:nvPr/>
        </p:nvSpPr>
        <p:spPr>
          <a:xfrm>
            <a:off x="0" y="4917989"/>
            <a:ext cx="12192000" cy="1940010"/>
          </a:xfrm>
          <a:prstGeom prst="rect">
            <a:avLst/>
          </a:prstGeom>
          <a:blipFill rotWithShape="1">
            <a:blip r:embed="rId2">
              <a:alphaModFix amt="80000"/>
            </a:blip>
            <a:tile tx="0" ty="-7048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90"/>
          <p:cNvSpPr txBox="1">
            <a:spLocks noGrp="1"/>
          </p:cNvSpPr>
          <p:nvPr>
            <p:ph type="title"/>
          </p:nvPr>
        </p:nvSpPr>
        <p:spPr>
          <a:xfrm>
            <a:off x="2167128" y="1225296"/>
            <a:ext cx="9281160" cy="3520440"/>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SzPts val="4400"/>
              <a:buNone/>
              <a:defRPr sz="6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90"/>
          <p:cNvSpPr txBox="1">
            <a:spLocks noGrp="1"/>
          </p:cNvSpPr>
          <p:nvPr>
            <p:ph type="body" idx="1"/>
          </p:nvPr>
        </p:nvSpPr>
        <p:spPr>
          <a:xfrm>
            <a:off x="2165773" y="5020056"/>
            <a:ext cx="9052560" cy="1066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sz="1800" b="0">
                <a:solidFill>
                  <a:srgbClr val="1F3864"/>
                </a:solidFill>
              </a:defRPr>
            </a:lvl1pPr>
            <a:lvl2pPr marL="914400" lvl="1" indent="-228600" algn="l">
              <a:lnSpc>
                <a:spcPct val="90000"/>
              </a:lnSpc>
              <a:spcBef>
                <a:spcPts val="500"/>
              </a:spcBef>
              <a:spcAft>
                <a:spcPts val="0"/>
              </a:spcAft>
              <a:buSzPts val="2400"/>
              <a:buNone/>
              <a:defRPr sz="1800">
                <a:solidFill>
                  <a:srgbClr val="888888"/>
                </a:solidFill>
              </a:defRPr>
            </a:lvl2pPr>
            <a:lvl3pPr marL="1371600" lvl="2" indent="-228600" algn="l">
              <a:lnSpc>
                <a:spcPct val="90000"/>
              </a:lnSpc>
              <a:spcBef>
                <a:spcPts val="500"/>
              </a:spcBef>
              <a:spcAft>
                <a:spcPts val="0"/>
              </a:spcAft>
              <a:buSzPts val="2000"/>
              <a:buNone/>
              <a:defRPr sz="1600">
                <a:solidFill>
                  <a:srgbClr val="888888"/>
                </a:solidFill>
              </a:defRPr>
            </a:lvl3pPr>
            <a:lvl4pPr marL="1828800" lvl="3" indent="-228600" algn="l">
              <a:lnSpc>
                <a:spcPct val="90000"/>
              </a:lnSpc>
              <a:spcBef>
                <a:spcPts val="500"/>
              </a:spcBef>
              <a:spcAft>
                <a:spcPts val="0"/>
              </a:spcAft>
              <a:buSzPts val="1800"/>
              <a:buNone/>
              <a:defRPr sz="1400">
                <a:solidFill>
                  <a:srgbClr val="888888"/>
                </a:solidFill>
              </a:defRPr>
            </a:lvl4pPr>
            <a:lvl5pPr marL="2286000" lvl="4" indent="-228600" algn="l">
              <a:lnSpc>
                <a:spcPct val="90000"/>
              </a:lnSpc>
              <a:spcBef>
                <a:spcPts val="500"/>
              </a:spcBef>
              <a:spcAft>
                <a:spcPts val="0"/>
              </a:spcAft>
              <a:buSzPts val="1800"/>
              <a:buNone/>
              <a:defRPr sz="1400">
                <a:solidFill>
                  <a:srgbClr val="888888"/>
                </a:solidFill>
              </a:defRPr>
            </a:lvl5pPr>
            <a:lvl6pPr marL="2743200" lvl="5" indent="-228600" algn="l">
              <a:lnSpc>
                <a:spcPct val="90000"/>
              </a:lnSpc>
              <a:spcBef>
                <a:spcPts val="500"/>
              </a:spcBef>
              <a:spcAft>
                <a:spcPts val="0"/>
              </a:spcAft>
              <a:buSzPts val="1800"/>
              <a:buNone/>
              <a:defRPr sz="1400">
                <a:solidFill>
                  <a:srgbClr val="888888"/>
                </a:solidFill>
              </a:defRPr>
            </a:lvl6pPr>
            <a:lvl7pPr marL="3200400" lvl="6" indent="-228600" algn="l">
              <a:lnSpc>
                <a:spcPct val="90000"/>
              </a:lnSpc>
              <a:spcBef>
                <a:spcPts val="500"/>
              </a:spcBef>
              <a:spcAft>
                <a:spcPts val="0"/>
              </a:spcAft>
              <a:buSzPts val="1800"/>
              <a:buNone/>
              <a:defRPr sz="1400">
                <a:solidFill>
                  <a:srgbClr val="888888"/>
                </a:solidFill>
              </a:defRPr>
            </a:lvl7pPr>
            <a:lvl8pPr marL="3657600" lvl="7" indent="-228600" algn="l">
              <a:lnSpc>
                <a:spcPct val="90000"/>
              </a:lnSpc>
              <a:spcBef>
                <a:spcPts val="500"/>
              </a:spcBef>
              <a:spcAft>
                <a:spcPts val="0"/>
              </a:spcAft>
              <a:buSzPts val="1800"/>
              <a:buNone/>
              <a:defRPr sz="1400">
                <a:solidFill>
                  <a:srgbClr val="888888"/>
                </a:solidFill>
              </a:defRPr>
            </a:lvl8pPr>
            <a:lvl9pPr marL="4114800" lvl="8" indent="-228600" algn="l">
              <a:lnSpc>
                <a:spcPct val="90000"/>
              </a:lnSpc>
              <a:spcBef>
                <a:spcPts val="500"/>
              </a:spcBef>
              <a:spcAft>
                <a:spcPts val="0"/>
              </a:spcAft>
              <a:buSzPts val="1800"/>
              <a:buNone/>
              <a:defRPr sz="1400">
                <a:solidFill>
                  <a:srgbClr val="888888"/>
                </a:solidFill>
              </a:defRPr>
            </a:lvl9pPr>
          </a:lstStyle>
          <a:p>
            <a:endParaRPr/>
          </a:p>
        </p:txBody>
      </p:sp>
      <p:sp>
        <p:nvSpPr>
          <p:cNvPr id="85" name="Google Shape;85;p90"/>
          <p:cNvSpPr txBox="1">
            <a:spLocks noGrp="1"/>
          </p:cNvSpPr>
          <p:nvPr>
            <p:ph type="dt" idx="10"/>
          </p:nvPr>
        </p:nvSpPr>
        <p:spPr>
          <a:xfrm>
            <a:off x="8593668" y="6272786"/>
            <a:ext cx="2644309"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1F3864"/>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6" name="Google Shape;86;p90"/>
          <p:cNvSpPr txBox="1">
            <a:spLocks noGrp="1"/>
          </p:cNvSpPr>
          <p:nvPr>
            <p:ph type="ftr" idx="11"/>
          </p:nvPr>
        </p:nvSpPr>
        <p:spPr>
          <a:xfrm>
            <a:off x="2181465" y="6272785"/>
            <a:ext cx="6327648"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1F3864"/>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grpSp>
        <p:nvGrpSpPr>
          <p:cNvPr id="87" name="Google Shape;87;p90"/>
          <p:cNvGrpSpPr/>
          <p:nvPr/>
        </p:nvGrpSpPr>
        <p:grpSpPr>
          <a:xfrm>
            <a:off x="845149" y="2430623"/>
            <a:ext cx="1219200" cy="914400"/>
            <a:chOff x="9685338" y="4460675"/>
            <a:chExt cx="1080904" cy="1080902"/>
          </a:xfrm>
        </p:grpSpPr>
        <p:sp>
          <p:nvSpPr>
            <p:cNvPr id="88" name="Google Shape;88;p90"/>
            <p:cNvSpPr/>
            <p:nvPr/>
          </p:nvSpPr>
          <p:spPr>
            <a:xfrm>
              <a:off x="9685338" y="4460675"/>
              <a:ext cx="1080904" cy="1080902"/>
            </a:xfrm>
            <a:prstGeom prst="ellipse">
              <a:avLst/>
            </a:prstGeom>
            <a:blipFill rotWithShape="1">
              <a:blip r:embed="rId3">
                <a:alphaModFix/>
              </a:blip>
              <a:tile tx="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90"/>
            <p:cNvSpPr/>
            <p:nvPr/>
          </p:nvSpPr>
          <p:spPr>
            <a:xfrm>
              <a:off x="9793429" y="4568765"/>
              <a:ext cx="864723" cy="864722"/>
            </a:xfrm>
            <a:prstGeom prst="ellipse">
              <a:avLst/>
            </a:prstGeom>
            <a:no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Google Shape;90;p90"/>
          <p:cNvSpPr txBox="1">
            <a:spLocks noGrp="1"/>
          </p:cNvSpPr>
          <p:nvPr>
            <p:ph type="sldNum" idx="12"/>
          </p:nvPr>
        </p:nvSpPr>
        <p:spPr>
          <a:xfrm>
            <a:off x="860600" y="2508607"/>
            <a:ext cx="1188299" cy="720332"/>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1" r:id="rId3"/>
    <p:sldLayoutId id="214748366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2.jp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hyperlink" Target="https://www.jstor.org/stable/1724745"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6.tiff"/><Relationship Id="rId5" Type="http://schemas.openxmlformats.org/officeDocument/2006/relationships/hyperlink" Target="https://pages.mtu.edu/~asmayer/rural_sustain/governance/Hardin%201968.pdf" TargetMode="External"/><Relationship Id="rId4" Type="http://schemas.openxmlformats.org/officeDocument/2006/relationships/hyperlink" Target="https://www.econlib.org/library/Enc/TragedyoftheCommons.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08" name="Google Shape;108;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09" name="Google Shape;109;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2700"/>
              <a:buFont typeface="Arial"/>
              <a:buNone/>
            </a:pPr>
            <a:r>
              <a:rPr lang="en-US" sz="2700" b="1" i="0" u="none" strike="noStrike" cap="none">
                <a:solidFill>
                  <a:srgbClr val="003399"/>
                </a:solidFill>
                <a:latin typeface="Century Gothic"/>
                <a:ea typeface="Century Gothic"/>
                <a:cs typeface="Century Gothic"/>
                <a:sym typeface="Century Gothic"/>
              </a:rPr>
              <a:t>CCP-LAW</a:t>
            </a:r>
            <a:endParaRPr sz="2700" b="0" i="0" u="none" strike="noStrike" cap="none">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Clr>
                <a:srgbClr val="000000"/>
              </a:buClr>
              <a:buSzPts val="2700"/>
              <a:buFont typeface="Arial"/>
              <a:buNone/>
            </a:pPr>
            <a:r>
              <a:rPr lang="en-US" sz="2700" b="1" i="0" u="none" strike="noStrike" cap="none">
                <a:solidFill>
                  <a:srgbClr val="2683C6"/>
                </a:solidFill>
                <a:latin typeface="Century Gothic"/>
                <a:ea typeface="Century Gothic"/>
                <a:cs typeface="Century Gothic"/>
                <a:sym typeface="Century Gothic"/>
              </a:rPr>
              <a:t>Curricula development on Climate Change Policy and Law</a:t>
            </a:r>
            <a:endParaRPr sz="2700" b="0" i="0" u="none" strike="noStrike" cap="none">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pic>
        <p:nvPicPr>
          <p:cNvPr id="110" name="Google Shape;110;p1"/>
          <p:cNvPicPr preferRelativeResize="0"/>
          <p:nvPr/>
        </p:nvPicPr>
        <p:blipFill rotWithShape="1">
          <a:blip r:embed="rId4">
            <a:alphaModFix/>
          </a:blip>
          <a:srcRect l="26643" t="10967" r="39273" b="27094"/>
          <a:stretch/>
        </p:blipFill>
        <p:spPr>
          <a:xfrm>
            <a:off x="10737335" y="339087"/>
            <a:ext cx="1305303" cy="1266981"/>
          </a:xfrm>
          <a:prstGeom prst="rect">
            <a:avLst/>
          </a:prstGeom>
          <a:noFill/>
          <a:ln>
            <a:noFill/>
          </a:ln>
        </p:spPr>
      </p:pic>
      <p:sp>
        <p:nvSpPr>
          <p:cNvPr id="111" name="Google Shape;111;p1"/>
          <p:cNvSpPr txBox="1"/>
          <p:nvPr/>
        </p:nvSpPr>
        <p:spPr>
          <a:xfrm>
            <a:off x="239643" y="2908665"/>
            <a:ext cx="11150343" cy="1309549"/>
          </a:xfrm>
          <a:prstGeom prst="rect">
            <a:avLst/>
          </a:prstGeom>
          <a:noFill/>
          <a:ln>
            <a:noFill/>
          </a:ln>
        </p:spPr>
        <p:txBody>
          <a:bodyPr spcFirstLastPara="1" wrap="square" lIns="91425" tIns="45700" rIns="91425" bIns="45700" anchor="t" anchorCtr="0">
            <a:spAutoFit/>
          </a:bodyPr>
          <a:lstStyle/>
          <a:p>
            <a:pPr>
              <a:lnSpc>
                <a:spcPct val="107000"/>
              </a:lnSpc>
              <a:spcBef>
                <a:spcPts val="800"/>
              </a:spcBef>
              <a:buSzPts val="2700"/>
            </a:pPr>
            <a:r>
              <a:rPr lang="en-US" sz="2700" b="1" i="0" u="none" strike="noStrike" cap="none" dirty="0">
                <a:solidFill>
                  <a:srgbClr val="003399"/>
                </a:solidFill>
                <a:latin typeface="Century Gothic"/>
                <a:ea typeface="Century Gothic"/>
                <a:cs typeface="Century Gothic"/>
                <a:sym typeface="Century Gothic"/>
              </a:rPr>
              <a:t>Subject title: Climate Change Ethics</a:t>
            </a:r>
            <a:endParaRPr sz="2700" b="1" i="0" u="none" strike="noStrike" cap="none" dirty="0">
              <a:solidFill>
                <a:srgbClr val="003399"/>
              </a:solidFill>
              <a:latin typeface="Century Gothic"/>
              <a:ea typeface="Century Gothic"/>
              <a:cs typeface="Century Gothic"/>
              <a:sym typeface="Century Gothic"/>
            </a:endParaRPr>
          </a:p>
          <a:p>
            <a:pPr marL="0" marR="0" lvl="0" indent="0" algn="l" rtl="0">
              <a:lnSpc>
                <a:spcPct val="107000"/>
              </a:lnSpc>
              <a:spcBef>
                <a:spcPts val="1600"/>
              </a:spcBef>
              <a:spcAft>
                <a:spcPts val="800"/>
              </a:spcAft>
              <a:buClr>
                <a:srgbClr val="000000"/>
              </a:buClr>
              <a:buSzPts val="2200"/>
              <a:buFont typeface="Arial"/>
              <a:buNone/>
            </a:pPr>
            <a:r>
              <a:rPr lang="en-US" sz="2200" b="1" i="0" u="none" strike="noStrike" cap="none" dirty="0">
                <a:solidFill>
                  <a:srgbClr val="003399"/>
                </a:solidFill>
                <a:latin typeface="Century Gothic"/>
                <a:ea typeface="Century Gothic"/>
                <a:cs typeface="Century Gothic"/>
                <a:sym typeface="Century Gothic"/>
              </a:rPr>
              <a:t>Instructor Name: Dr. Albert Ruda</a:t>
            </a:r>
            <a:endParaRPr sz="2200" b="0" i="0" u="none" strike="noStrike" cap="none" dirty="0">
              <a:solidFill>
                <a:srgbClr val="000000"/>
              </a:solidFill>
              <a:latin typeface="Century Gothic"/>
              <a:ea typeface="Century Gothic"/>
              <a:cs typeface="Century Gothic"/>
              <a:sym typeface="Century Gothic"/>
            </a:endParaRPr>
          </a:p>
        </p:txBody>
      </p:sp>
      <p:grpSp>
        <p:nvGrpSpPr>
          <p:cNvPr id="112" name="Google Shape;112;p1"/>
          <p:cNvGrpSpPr/>
          <p:nvPr/>
        </p:nvGrpSpPr>
        <p:grpSpPr>
          <a:xfrm>
            <a:off x="0" y="5223940"/>
            <a:ext cx="12192000" cy="1634061"/>
            <a:chOff x="0" y="5223940"/>
            <a:chExt cx="12192000" cy="1634061"/>
          </a:xfrm>
        </p:grpSpPr>
        <p:sp>
          <p:nvSpPr>
            <p:cNvPr id="113" name="Google Shape;113;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Project No of Reference: 618874-EPP-1-2020-1-VN-EPPKA2-CBHE-JP:</a:t>
              </a:r>
              <a:r>
                <a:rPr lang="en-US" sz="12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000" b="0" i="0" u="none" strike="noStrike" cap="none">
                <a:solidFill>
                  <a:srgbClr val="FFFFFF"/>
                </a:solidFill>
                <a:latin typeface="Calibri"/>
                <a:ea typeface="Calibri"/>
                <a:cs typeface="Calibri"/>
                <a:sym typeface="Calibri"/>
              </a:endParaRPr>
            </a:p>
          </p:txBody>
        </p:sp>
        <p:pic>
          <p:nvPicPr>
            <p:cNvPr id="114" name="Google Shape;114;p1"/>
            <p:cNvPicPr preferRelativeResize="0"/>
            <p:nvPr/>
          </p:nvPicPr>
          <p:blipFill rotWithShape="1">
            <a:blip r:embed="rId5">
              <a:alphaModFix/>
            </a:blip>
            <a:srcRect/>
            <a:stretch/>
          </p:blipFill>
          <p:spPr>
            <a:xfrm>
              <a:off x="2259248" y="5288834"/>
              <a:ext cx="1448292" cy="404478"/>
            </a:xfrm>
            <a:prstGeom prst="rect">
              <a:avLst/>
            </a:prstGeom>
            <a:noFill/>
            <a:ln>
              <a:noFill/>
            </a:ln>
          </p:spPr>
        </p:pic>
        <p:pic>
          <p:nvPicPr>
            <p:cNvPr id="115" name="Google Shape;115;p1"/>
            <p:cNvPicPr preferRelativeResize="0"/>
            <p:nvPr/>
          </p:nvPicPr>
          <p:blipFill rotWithShape="1">
            <a:blip r:embed="rId6">
              <a:alphaModFix/>
            </a:blip>
            <a:srcRect r="20177"/>
            <a:stretch/>
          </p:blipFill>
          <p:spPr>
            <a:xfrm>
              <a:off x="10603618" y="5288834"/>
              <a:ext cx="1533649" cy="419377"/>
            </a:xfrm>
            <a:prstGeom prst="rect">
              <a:avLst/>
            </a:prstGeom>
            <a:noFill/>
            <a:ln>
              <a:noFill/>
            </a:ln>
          </p:spPr>
        </p:pic>
        <p:pic>
          <p:nvPicPr>
            <p:cNvPr id="116" name="Google Shape;116;p1"/>
            <p:cNvPicPr preferRelativeResize="0"/>
            <p:nvPr/>
          </p:nvPicPr>
          <p:blipFill rotWithShape="1">
            <a:blip r:embed="rId7">
              <a:alphaModFix/>
            </a:blip>
            <a:srcRect/>
            <a:stretch/>
          </p:blipFill>
          <p:spPr>
            <a:xfrm>
              <a:off x="7460330" y="5245638"/>
              <a:ext cx="485416" cy="490870"/>
            </a:xfrm>
            <a:prstGeom prst="rect">
              <a:avLst/>
            </a:prstGeom>
            <a:noFill/>
            <a:ln>
              <a:noFill/>
            </a:ln>
          </p:spPr>
        </p:pic>
        <p:pic>
          <p:nvPicPr>
            <p:cNvPr id="117" name="Google Shape;117;p1"/>
            <p:cNvPicPr preferRelativeResize="0"/>
            <p:nvPr/>
          </p:nvPicPr>
          <p:blipFill rotWithShape="1">
            <a:blip r:embed="rId8">
              <a:alphaModFix/>
            </a:blip>
            <a:srcRect/>
            <a:stretch/>
          </p:blipFill>
          <p:spPr>
            <a:xfrm>
              <a:off x="54733" y="5223940"/>
              <a:ext cx="485417" cy="509388"/>
            </a:xfrm>
            <a:prstGeom prst="rect">
              <a:avLst/>
            </a:prstGeom>
            <a:noFill/>
            <a:ln>
              <a:noFill/>
            </a:ln>
          </p:spPr>
        </p:pic>
        <p:pic>
          <p:nvPicPr>
            <p:cNvPr id="118" name="Google Shape;118;p1"/>
            <p:cNvPicPr preferRelativeResize="0"/>
            <p:nvPr/>
          </p:nvPicPr>
          <p:blipFill rotWithShape="1">
            <a:blip r:embed="rId9">
              <a:alphaModFix/>
            </a:blip>
            <a:srcRect/>
            <a:stretch/>
          </p:blipFill>
          <p:spPr>
            <a:xfrm>
              <a:off x="540150" y="5259686"/>
              <a:ext cx="1638414" cy="419377"/>
            </a:xfrm>
            <a:prstGeom prst="rect">
              <a:avLst/>
            </a:prstGeom>
            <a:noFill/>
            <a:ln>
              <a:noFill/>
            </a:ln>
          </p:spPr>
        </p:pic>
        <p:pic>
          <p:nvPicPr>
            <p:cNvPr id="119" name="Google Shape;119;p1"/>
            <p:cNvPicPr preferRelativeResize="0"/>
            <p:nvPr/>
          </p:nvPicPr>
          <p:blipFill rotWithShape="1">
            <a:blip r:embed="rId10">
              <a:alphaModFix/>
            </a:blip>
            <a:srcRect/>
            <a:stretch/>
          </p:blipFill>
          <p:spPr>
            <a:xfrm>
              <a:off x="4914914" y="5357692"/>
              <a:ext cx="1489026" cy="367595"/>
            </a:xfrm>
            <a:prstGeom prst="rect">
              <a:avLst/>
            </a:prstGeom>
            <a:noFill/>
            <a:ln>
              <a:noFill/>
            </a:ln>
          </p:spPr>
        </p:pic>
        <p:pic>
          <p:nvPicPr>
            <p:cNvPr id="120" name="Google Shape;120;p1"/>
            <p:cNvPicPr preferRelativeResize="0"/>
            <p:nvPr/>
          </p:nvPicPr>
          <p:blipFill rotWithShape="1">
            <a:blip r:embed="rId11">
              <a:alphaModFix/>
            </a:blip>
            <a:srcRect r="10406" b="8447"/>
            <a:stretch/>
          </p:blipFill>
          <p:spPr>
            <a:xfrm>
              <a:off x="8705701" y="5233834"/>
              <a:ext cx="1795277" cy="489486"/>
            </a:xfrm>
            <a:prstGeom prst="rect">
              <a:avLst/>
            </a:prstGeom>
            <a:noFill/>
            <a:ln>
              <a:noFill/>
            </a:ln>
          </p:spPr>
        </p:pic>
        <p:pic>
          <p:nvPicPr>
            <p:cNvPr id="121" name="Google Shape;121;p1"/>
            <p:cNvPicPr preferRelativeResize="0"/>
            <p:nvPr/>
          </p:nvPicPr>
          <p:blipFill rotWithShape="1">
            <a:blip r:embed="rId12">
              <a:alphaModFix/>
            </a:blip>
            <a:srcRect/>
            <a:stretch/>
          </p:blipFill>
          <p:spPr>
            <a:xfrm>
              <a:off x="6451188" y="5331800"/>
              <a:ext cx="980435" cy="419377"/>
            </a:xfrm>
            <a:prstGeom prst="rect">
              <a:avLst/>
            </a:prstGeom>
            <a:noFill/>
            <a:ln>
              <a:noFill/>
            </a:ln>
          </p:spPr>
        </p:pic>
        <p:pic>
          <p:nvPicPr>
            <p:cNvPr id="122" name="Google Shape;122;p1"/>
            <p:cNvPicPr preferRelativeResize="0"/>
            <p:nvPr/>
          </p:nvPicPr>
          <p:blipFill rotWithShape="1">
            <a:blip r:embed="rId13">
              <a:alphaModFix/>
            </a:blip>
            <a:srcRect/>
            <a:stretch/>
          </p:blipFill>
          <p:spPr>
            <a:xfrm>
              <a:off x="8018929" y="5259686"/>
              <a:ext cx="719168" cy="489486"/>
            </a:xfrm>
            <a:prstGeom prst="rect">
              <a:avLst/>
            </a:prstGeom>
            <a:noFill/>
            <a:ln>
              <a:noFill/>
            </a:ln>
          </p:spPr>
        </p:pic>
        <p:pic>
          <p:nvPicPr>
            <p:cNvPr id="123" name="Google Shape;123;p1"/>
            <p:cNvPicPr preferRelativeResize="0"/>
            <p:nvPr/>
          </p:nvPicPr>
          <p:blipFill rotWithShape="1">
            <a:blip r:embed="rId14">
              <a:alphaModFix/>
            </a:blip>
            <a:srcRect/>
            <a:stretch/>
          </p:blipFill>
          <p:spPr>
            <a:xfrm>
              <a:off x="3774016" y="5265789"/>
              <a:ext cx="1131082" cy="502703"/>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rgbClr val="FFFFFF"/>
                </a:solidFill>
                <a:latin typeface="Quattrocento Sans"/>
                <a:ea typeface="Quattrocento Sans"/>
                <a:cs typeface="Quattrocento Sans"/>
                <a:sym typeface="Quattrocento Sans"/>
              </a:rPr>
              <a:t>Suggested Activity</a:t>
            </a:r>
            <a:endParaRPr sz="1400" b="0" i="0" u="none" strike="noStrike" cap="none" dirty="0">
              <a:solidFill>
                <a:srgbClr val="000000"/>
              </a:solidFill>
              <a:latin typeface="Arial"/>
              <a:ea typeface="Arial"/>
              <a:cs typeface="Arial"/>
              <a:sym typeface="Arial"/>
            </a:endParaRPr>
          </a:p>
        </p:txBody>
      </p:sp>
      <p:sp>
        <p:nvSpPr>
          <p:cNvPr id="186" name="Google Shape;186;p6"/>
          <p:cNvSpPr txBox="1"/>
          <p:nvPr/>
        </p:nvSpPr>
        <p:spPr>
          <a:xfrm>
            <a:off x="4310743" y="1592356"/>
            <a:ext cx="6170446"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6" algn="just">
              <a:lnSpc>
                <a:spcPct val="150000"/>
              </a:lnSpc>
              <a:buSzPct val="108107"/>
            </a:pPr>
            <a:r>
              <a:rPr lang="en-GB" sz="1600" b="1" dirty="0">
                <a:latin typeface="Quattrocento Sans"/>
                <a:ea typeface="Quattrocento Sans"/>
                <a:cs typeface="Quattrocento Sans"/>
                <a:sym typeface="Quattrocento Sans"/>
              </a:rPr>
              <a:t>Please read the following paper:</a:t>
            </a:r>
          </a:p>
          <a:p>
            <a:pPr marL="742950" lvl="6" indent="-285750" algn="just">
              <a:lnSpc>
                <a:spcPct val="150000"/>
              </a:lnSpc>
              <a:buSzPct val="108107"/>
              <a:buFont typeface="Arial"/>
              <a:buChar char="-"/>
            </a:pPr>
            <a:endParaRPr lang="en-GB" sz="1600" dirty="0">
              <a:latin typeface="Quattrocento Sans"/>
              <a:ea typeface="Quattrocento Sans"/>
              <a:cs typeface="Quattrocento Sans"/>
              <a:sym typeface="Quattrocento Sans"/>
            </a:endParaRPr>
          </a:p>
          <a:p>
            <a:pPr marL="457200" lvl="6" algn="just">
              <a:lnSpc>
                <a:spcPct val="150000"/>
              </a:lnSpc>
              <a:buSzPct val="108107"/>
            </a:pPr>
            <a:r>
              <a:rPr lang="en-GB" sz="1600" dirty="0">
                <a:latin typeface="Quattrocento Sans"/>
                <a:ea typeface="Quattrocento Sans"/>
                <a:cs typeface="Quattrocento Sans"/>
                <a:sym typeface="Quattrocento Sans"/>
              </a:rPr>
              <a:t>Garrett Hardin, The Tragedy of the Commons, Science 1968, vol. 162, no. 3859, p. 1243-1248 </a:t>
            </a:r>
          </a:p>
          <a:p>
            <a:pPr marL="457200" lvl="6" algn="just">
              <a:lnSpc>
                <a:spcPct val="150000"/>
              </a:lnSpc>
              <a:buSzPct val="108107"/>
            </a:pPr>
            <a:r>
              <a:rPr lang="en-GB" sz="1600" dirty="0">
                <a:latin typeface="Quattrocento Sans"/>
                <a:ea typeface="Quattrocento Sans"/>
                <a:cs typeface="Quattrocento Sans"/>
                <a:sym typeface="Quattrocento Sans"/>
              </a:rPr>
              <a:t>Available under:</a:t>
            </a:r>
          </a:p>
          <a:p>
            <a:pPr marL="457200" lvl="8" algn="just">
              <a:lnSpc>
                <a:spcPct val="150000"/>
              </a:lnSpc>
              <a:buSzPct val="108107"/>
            </a:pPr>
            <a:r>
              <a:rPr lang="en-GB" sz="1600" dirty="0">
                <a:latin typeface="Quattrocento Sans"/>
                <a:ea typeface="Quattrocento Sans"/>
                <a:cs typeface="Quattrocento Sans"/>
                <a:sym typeface="Quattrocento Sans"/>
                <a:hlinkClick r:id="rId3"/>
              </a:rPr>
              <a:t>https://www.jstor.org/stable/1724745</a:t>
            </a:r>
            <a:r>
              <a:rPr lang="en-GB" sz="1600" dirty="0">
                <a:latin typeface="Quattrocento Sans"/>
                <a:ea typeface="Quattrocento Sans"/>
                <a:cs typeface="Quattrocento Sans"/>
                <a:sym typeface="Quattrocento Sans"/>
              </a:rPr>
              <a:t> </a:t>
            </a:r>
          </a:p>
          <a:p>
            <a:pPr marL="457200" lvl="8" algn="just">
              <a:lnSpc>
                <a:spcPct val="150000"/>
              </a:lnSpc>
              <a:buSzPct val="108107"/>
            </a:pPr>
            <a:r>
              <a:rPr lang="en-GB" sz="1600" dirty="0">
                <a:latin typeface="Quattrocento Sans"/>
                <a:ea typeface="Quattrocento Sans"/>
                <a:cs typeface="Quattrocento Sans"/>
                <a:sym typeface="Quattrocento Sans"/>
                <a:hlinkClick r:id="rId4"/>
              </a:rPr>
              <a:t>https://www.econlib.org/library/Enc/TragedyoftheCommons.html</a:t>
            </a:r>
            <a:r>
              <a:rPr lang="en-GB" sz="1600" dirty="0">
                <a:latin typeface="Quattrocento Sans"/>
                <a:ea typeface="Quattrocento Sans"/>
                <a:cs typeface="Quattrocento Sans"/>
                <a:sym typeface="Quattrocento Sans"/>
              </a:rPr>
              <a:t>  </a:t>
            </a:r>
          </a:p>
          <a:p>
            <a:pPr marL="457200" lvl="6" algn="just">
              <a:lnSpc>
                <a:spcPct val="150000"/>
              </a:lnSpc>
              <a:buSzPct val="108107"/>
            </a:pPr>
            <a:r>
              <a:rPr lang="en-GB" sz="1600" dirty="0">
                <a:latin typeface="Quattrocento Sans"/>
                <a:ea typeface="Quattrocento Sans"/>
                <a:cs typeface="Quattrocento Sans"/>
                <a:sym typeface="Quattrocento Sans"/>
              </a:rPr>
              <a:t>Discuss.</a:t>
            </a:r>
            <a:endParaRPr sz="1600" b="0" i="0" u="none" strike="noStrike" cap="none" dirty="0">
              <a:solidFill>
                <a:srgbClr val="000000"/>
              </a:solidFill>
              <a:latin typeface="Quattrocento Sans"/>
              <a:ea typeface="Quattrocento Sans"/>
              <a:cs typeface="Quattrocento Sans"/>
              <a:sym typeface="Quattrocento Sans"/>
            </a:endParaRPr>
          </a:p>
        </p:txBody>
      </p:sp>
      <p:pic>
        <p:nvPicPr>
          <p:cNvPr id="2" name="Imagen 5">
            <a:hlinkClick r:id="rId5"/>
            <a:extLst>
              <a:ext uri="{FF2B5EF4-FFF2-40B4-BE49-F238E27FC236}">
                <a16:creationId xmlns:a16="http://schemas.microsoft.com/office/drawing/2014/main" id="{ED5E0EFF-1787-4A3D-1C4B-91BD2228A475}"/>
              </a:ext>
            </a:extLst>
          </p:cNvPr>
          <p:cNvPicPr>
            <a:picLocks noChangeAspect="1"/>
          </p:cNvPicPr>
          <p:nvPr/>
        </p:nvPicPr>
        <p:blipFill>
          <a:blip r:embed="rId6"/>
          <a:stretch>
            <a:fillRect/>
          </a:stretch>
        </p:blipFill>
        <p:spPr>
          <a:xfrm>
            <a:off x="993058" y="1592356"/>
            <a:ext cx="2787681" cy="37540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animEffect transition="in" filter="fade">
                                      <p:cBhvr>
                                        <p:cTn id="7" dur="1000"/>
                                        <p:tgtEl>
                                          <p:spTgt spid="1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6">
                                            <p:txEl>
                                              <p:pRg st="2" end="2"/>
                                            </p:txEl>
                                          </p:spTgt>
                                        </p:tgtEl>
                                        <p:attrNameLst>
                                          <p:attrName>style.visibility</p:attrName>
                                        </p:attrNameLst>
                                      </p:cBhvr>
                                      <p:to>
                                        <p:strVal val="visible"/>
                                      </p:to>
                                    </p:set>
                                    <p:animEffect transition="in" filter="fade">
                                      <p:cBhvr>
                                        <p:cTn id="12" dur="1000"/>
                                        <p:tgtEl>
                                          <p:spTgt spid="18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6">
                                            <p:txEl>
                                              <p:pRg st="3" end="3"/>
                                            </p:txEl>
                                          </p:spTgt>
                                        </p:tgtEl>
                                        <p:attrNameLst>
                                          <p:attrName>style.visibility</p:attrName>
                                        </p:attrNameLst>
                                      </p:cBhvr>
                                      <p:to>
                                        <p:strVal val="visible"/>
                                      </p:to>
                                    </p:set>
                                    <p:animEffect transition="in" filter="fade">
                                      <p:cBhvr>
                                        <p:cTn id="17" dur="1000"/>
                                        <p:tgtEl>
                                          <p:spTgt spid="18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6">
                                            <p:txEl>
                                              <p:pRg st="4" end="4"/>
                                            </p:txEl>
                                          </p:spTgt>
                                        </p:tgtEl>
                                        <p:attrNameLst>
                                          <p:attrName>style.visibility</p:attrName>
                                        </p:attrNameLst>
                                      </p:cBhvr>
                                      <p:to>
                                        <p:strVal val="visible"/>
                                      </p:to>
                                    </p:set>
                                    <p:animEffect transition="in" filter="fade">
                                      <p:cBhvr>
                                        <p:cTn id="22" dur="1000"/>
                                        <p:tgtEl>
                                          <p:spTgt spid="18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6">
                                            <p:txEl>
                                              <p:pRg st="5" end="5"/>
                                            </p:txEl>
                                          </p:spTgt>
                                        </p:tgtEl>
                                        <p:attrNameLst>
                                          <p:attrName>style.visibility</p:attrName>
                                        </p:attrNameLst>
                                      </p:cBhvr>
                                      <p:to>
                                        <p:strVal val="visible"/>
                                      </p:to>
                                    </p:set>
                                    <p:animEffect transition="in" filter="fade">
                                      <p:cBhvr>
                                        <p:cTn id="27" dur="1000"/>
                                        <p:tgtEl>
                                          <p:spTgt spid="18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6">
                                            <p:txEl>
                                              <p:pRg st="6" end="6"/>
                                            </p:txEl>
                                          </p:spTgt>
                                        </p:tgtEl>
                                        <p:attrNameLst>
                                          <p:attrName>style.visibility</p:attrName>
                                        </p:attrNameLst>
                                      </p:cBhvr>
                                      <p:to>
                                        <p:strVal val="visible"/>
                                      </p:to>
                                    </p:set>
                                    <p:animEffect transition="in" filter="fade">
                                      <p:cBhvr>
                                        <p:cTn id="32" dur="1000"/>
                                        <p:tgtEl>
                                          <p:spTgt spid="18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7"/>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rgbClr val="FFFFFF"/>
                </a:solidFill>
                <a:latin typeface="Quattrocento Sans"/>
                <a:ea typeface="Quattrocento Sans"/>
                <a:cs typeface="Quattrocento Sans"/>
                <a:sym typeface="Quattrocento Sans"/>
              </a:rPr>
              <a:t>Mid Green Ethics</a:t>
            </a:r>
            <a:endParaRPr sz="1400" b="0" i="0" u="none" strike="noStrike" cap="none" dirty="0">
              <a:solidFill>
                <a:srgbClr val="000000"/>
              </a:solidFill>
              <a:latin typeface="Arial"/>
              <a:ea typeface="Arial"/>
              <a:cs typeface="Arial"/>
              <a:sym typeface="Arial"/>
            </a:endParaRPr>
          </a:p>
        </p:txBody>
      </p:sp>
      <p:sp>
        <p:nvSpPr>
          <p:cNvPr id="192" name="Google Shape;192;p7"/>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742950" lvl="1" indent="-184150" algn="just">
              <a:lnSpc>
                <a:spcPct val="150000"/>
              </a:lnSpc>
              <a:buSzPct val="108107"/>
            </a:pPr>
            <a:r>
              <a:rPr lang="en-GB" sz="2000" b="1" dirty="0">
                <a:latin typeface="Quattrocento Sans"/>
                <a:ea typeface="Quattrocento Sans"/>
                <a:cs typeface="Quattrocento Sans"/>
                <a:sym typeface="Quattrocento Sans"/>
              </a:rPr>
              <a:t>2 formulations:</a:t>
            </a:r>
          </a:p>
          <a:p>
            <a:pPr marL="844550" lvl="1" indent="-285750" algn="just">
              <a:lnSpc>
                <a:spcPct val="150000"/>
              </a:lnSpc>
              <a:buSzPct val="108107"/>
              <a:buFont typeface="Arial" panose="020B0604020202020204" pitchFamily="34" charset="0"/>
              <a:buChar char="•"/>
            </a:pPr>
            <a:r>
              <a:rPr lang="en-GB" sz="2000" dirty="0">
                <a:latin typeface="Quattrocento Sans"/>
                <a:ea typeface="Quattrocento Sans"/>
                <a:cs typeface="Quattrocento Sans"/>
                <a:sym typeface="Quattrocento Sans"/>
              </a:rPr>
              <a:t>Greater Value Assumption: natural gods have an intrinsic value</a:t>
            </a:r>
          </a:p>
          <a:p>
            <a:pPr marL="844550" lvl="1" indent="-285750" algn="just">
              <a:lnSpc>
                <a:spcPct val="150000"/>
              </a:lnSpc>
              <a:buSzPct val="108107"/>
              <a:buFont typeface="Arial" panose="020B0604020202020204" pitchFamily="34" charset="0"/>
              <a:buChar char="•"/>
            </a:pPr>
            <a:r>
              <a:rPr lang="en-GB" sz="2000" dirty="0">
                <a:latin typeface="Quattrocento Sans"/>
                <a:ea typeface="Quattrocento Sans"/>
                <a:cs typeface="Quattrocento Sans"/>
                <a:sym typeface="Quattrocento Sans"/>
              </a:rPr>
              <a:t>Biocentrism: all living beings have an intrinsic value (moral </a:t>
            </a:r>
            <a:r>
              <a:rPr lang="en-GB" sz="2000" dirty="0" err="1">
                <a:latin typeface="Quattrocento Sans"/>
                <a:ea typeface="Quattrocento Sans"/>
                <a:cs typeface="Quattrocento Sans"/>
                <a:sym typeface="Quattrocento Sans"/>
              </a:rPr>
              <a:t>extensionism</a:t>
            </a:r>
            <a:r>
              <a:rPr lang="en-GB" sz="2000" dirty="0">
                <a:latin typeface="Quattrocento Sans"/>
                <a:ea typeface="Quattrocento Sans"/>
                <a:cs typeface="Quattrocento Sans"/>
                <a:sym typeface="Quattrocento Sans"/>
              </a:rPr>
              <a:t>: animals)</a:t>
            </a:r>
          </a:p>
          <a:p>
            <a:pPr marL="742950" lvl="1" indent="-184150" algn="just">
              <a:lnSpc>
                <a:spcPct val="150000"/>
              </a:lnSpc>
              <a:buSzPct val="108107"/>
            </a:pPr>
            <a:r>
              <a:rPr lang="en-GB" sz="2000" b="1" dirty="0">
                <a:latin typeface="Quattrocento Sans"/>
                <a:ea typeface="Quattrocento Sans"/>
                <a:cs typeface="Quattrocento Sans"/>
                <a:sym typeface="Quattrocento Sans"/>
              </a:rPr>
              <a:t>Animal Liberation (Peter Singer, 1977)</a:t>
            </a:r>
          </a:p>
          <a:p>
            <a:pPr marL="901700" lvl="1" indent="-342900" algn="just">
              <a:lnSpc>
                <a:spcPct val="150000"/>
              </a:lnSpc>
              <a:buSzPct val="108107"/>
              <a:buFont typeface="+mj-lt"/>
              <a:buAutoNum type="arabicPeriod"/>
            </a:pPr>
            <a:r>
              <a:rPr lang="en-GB" sz="2000" dirty="0">
                <a:latin typeface="Quattrocento Sans"/>
                <a:ea typeface="Quattrocento Sans"/>
                <a:cs typeface="Quattrocento Sans"/>
                <a:sym typeface="Quattrocento Sans"/>
              </a:rPr>
              <a:t>Sentience (ability to suffer)</a:t>
            </a:r>
          </a:p>
          <a:p>
            <a:pPr marL="901700" lvl="1" indent="-342900" algn="just">
              <a:lnSpc>
                <a:spcPct val="150000"/>
              </a:lnSpc>
              <a:buSzPct val="108107"/>
              <a:buFont typeface="+mj-lt"/>
              <a:buAutoNum type="arabicPeriod"/>
            </a:pPr>
            <a:r>
              <a:rPr lang="en-GB" sz="2000" dirty="0" err="1">
                <a:latin typeface="Quattrocento Sans"/>
                <a:ea typeface="Quattrocento Sans"/>
                <a:cs typeface="Quattrocento Sans"/>
                <a:sym typeface="Quattrocento Sans"/>
              </a:rPr>
              <a:t>Speciecism</a:t>
            </a:r>
            <a:endParaRPr lang="en-GB" sz="2000" dirty="0">
              <a:latin typeface="Quattrocento Sans"/>
              <a:ea typeface="Quattrocento Sans"/>
              <a:cs typeface="Quattrocento Sans"/>
              <a:sym typeface="Quattrocento Sans"/>
            </a:endParaRPr>
          </a:p>
          <a:p>
            <a:pPr marL="742950" lvl="1" indent="-184150" algn="just">
              <a:lnSpc>
                <a:spcPct val="150000"/>
              </a:lnSpc>
              <a:buSzPct val="108107"/>
            </a:pPr>
            <a:r>
              <a:rPr lang="en-GB" sz="2000" b="1" dirty="0">
                <a:latin typeface="Quattrocento Sans"/>
                <a:ea typeface="Quattrocento Sans"/>
                <a:cs typeface="Quattrocento Sans"/>
                <a:sym typeface="Quattrocento Sans"/>
              </a:rPr>
              <a:t>Criticism: human chauvinism replaced with sentient chauvinism</a:t>
            </a:r>
            <a:endParaRPr sz="2000" b="1" i="0" u="none" strike="noStrike" cap="none" dirty="0">
              <a:solidFill>
                <a:srgbClr val="000000"/>
              </a:solidFill>
              <a:latin typeface="Quattrocento Sans"/>
              <a:ea typeface="Quattrocento Sans"/>
              <a:cs typeface="Quattrocento Sans"/>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2">
                                            <p:txEl>
                                              <p:pRg st="0" end="0"/>
                                            </p:txEl>
                                          </p:spTgt>
                                        </p:tgtEl>
                                        <p:attrNameLst>
                                          <p:attrName>style.visibility</p:attrName>
                                        </p:attrNameLst>
                                      </p:cBhvr>
                                      <p:to>
                                        <p:strVal val="visible"/>
                                      </p:to>
                                    </p:set>
                                    <p:animEffect transition="in" filter="fade">
                                      <p:cBhvr>
                                        <p:cTn id="7" dur="1000"/>
                                        <p:tgtEl>
                                          <p:spTgt spid="1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2">
                                            <p:txEl>
                                              <p:pRg st="1" end="1"/>
                                            </p:txEl>
                                          </p:spTgt>
                                        </p:tgtEl>
                                        <p:attrNameLst>
                                          <p:attrName>style.visibility</p:attrName>
                                        </p:attrNameLst>
                                      </p:cBhvr>
                                      <p:to>
                                        <p:strVal val="visible"/>
                                      </p:to>
                                    </p:set>
                                    <p:animEffect transition="in" filter="fade">
                                      <p:cBhvr>
                                        <p:cTn id="12" dur="1000"/>
                                        <p:tgtEl>
                                          <p:spTgt spid="1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1000"/>
                                        <p:tgtEl>
                                          <p:spTgt spid="1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2">
                                            <p:txEl>
                                              <p:pRg st="3" end="3"/>
                                            </p:txEl>
                                          </p:spTgt>
                                        </p:tgtEl>
                                        <p:attrNameLst>
                                          <p:attrName>style.visibility</p:attrName>
                                        </p:attrNameLst>
                                      </p:cBhvr>
                                      <p:to>
                                        <p:strVal val="visible"/>
                                      </p:to>
                                    </p:set>
                                    <p:animEffect transition="in" filter="fade">
                                      <p:cBhvr>
                                        <p:cTn id="22" dur="1000"/>
                                        <p:tgtEl>
                                          <p:spTgt spid="1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2">
                                            <p:txEl>
                                              <p:pRg st="4" end="4"/>
                                            </p:txEl>
                                          </p:spTgt>
                                        </p:tgtEl>
                                        <p:attrNameLst>
                                          <p:attrName>style.visibility</p:attrName>
                                        </p:attrNameLst>
                                      </p:cBhvr>
                                      <p:to>
                                        <p:strVal val="visible"/>
                                      </p:to>
                                    </p:set>
                                    <p:animEffect transition="in" filter="fade">
                                      <p:cBhvr>
                                        <p:cTn id="27" dur="1000"/>
                                        <p:tgtEl>
                                          <p:spTgt spid="19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2">
                                            <p:txEl>
                                              <p:pRg st="5" end="5"/>
                                            </p:txEl>
                                          </p:spTgt>
                                        </p:tgtEl>
                                        <p:attrNameLst>
                                          <p:attrName>style.visibility</p:attrName>
                                        </p:attrNameLst>
                                      </p:cBhvr>
                                      <p:to>
                                        <p:strVal val="visible"/>
                                      </p:to>
                                    </p:set>
                                    <p:animEffect transition="in" filter="fade">
                                      <p:cBhvr>
                                        <p:cTn id="32" dur="1000"/>
                                        <p:tgtEl>
                                          <p:spTgt spid="19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2">
                                            <p:txEl>
                                              <p:pRg st="6" end="6"/>
                                            </p:txEl>
                                          </p:spTgt>
                                        </p:tgtEl>
                                        <p:attrNameLst>
                                          <p:attrName>style.visibility</p:attrName>
                                        </p:attrNameLst>
                                      </p:cBhvr>
                                      <p:to>
                                        <p:strVal val="visible"/>
                                      </p:to>
                                    </p:set>
                                    <p:animEffect transition="in" filter="fade">
                                      <p:cBhvr>
                                        <p:cTn id="37" dur="1000"/>
                                        <p:tgtEl>
                                          <p:spTgt spid="19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2c73a1783f5_0_20"/>
          <p:cNvSpPr/>
          <p:nvPr/>
        </p:nvSpPr>
        <p:spPr>
          <a:xfrm>
            <a:off x="993058" y="468080"/>
            <a:ext cx="9488100" cy="523200"/>
          </a:xfrm>
          <a:prstGeom prst="rect">
            <a:avLst/>
          </a:prstGeom>
          <a:solidFill>
            <a:srgbClr val="0033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dirty="0">
                <a:solidFill>
                  <a:srgbClr val="FFFFFF"/>
                </a:solidFill>
                <a:latin typeface="Quattrocento Sans"/>
                <a:ea typeface="Quattrocento Sans"/>
                <a:cs typeface="Quattrocento Sans"/>
                <a:sym typeface="Quattrocento Sans"/>
              </a:rPr>
              <a:t>Dark Green Ethics</a:t>
            </a:r>
            <a:endParaRPr sz="1400" b="0" i="0" u="none" strike="noStrike" cap="none" dirty="0">
              <a:solidFill>
                <a:srgbClr val="000000"/>
              </a:solidFill>
              <a:latin typeface="Arial"/>
              <a:ea typeface="Arial"/>
              <a:cs typeface="Arial"/>
              <a:sym typeface="Arial"/>
            </a:endParaRPr>
          </a:p>
        </p:txBody>
      </p:sp>
      <p:sp>
        <p:nvSpPr>
          <p:cNvPr id="206" name="Google Shape;206;g2c73a1783f5_0_20"/>
          <p:cNvSpPr txBox="1"/>
          <p:nvPr/>
        </p:nvSpPr>
        <p:spPr>
          <a:xfrm>
            <a:off x="993059" y="1592356"/>
            <a:ext cx="7016408" cy="414540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12750" lvl="0" indent="-285750" algn="just">
              <a:lnSpc>
                <a:spcPct val="150000"/>
              </a:lnSpc>
              <a:buSzPts val="1600"/>
              <a:buFont typeface="Arial" panose="020B0604020202020204" pitchFamily="34" charset="0"/>
              <a:buChar char="•"/>
            </a:pPr>
            <a:r>
              <a:rPr lang="en-GB" sz="2000" b="1" dirty="0">
                <a:latin typeface="Quattrocento Sans"/>
                <a:ea typeface="Quattrocento Sans"/>
                <a:cs typeface="Quattrocento Sans"/>
                <a:sym typeface="Quattrocento Sans"/>
              </a:rPr>
              <a:t>Ecocentrism (Earth-centred)</a:t>
            </a:r>
          </a:p>
          <a:p>
            <a:pPr marL="127000" lvl="0" algn="just">
              <a:lnSpc>
                <a:spcPct val="150000"/>
              </a:lnSpc>
              <a:buSzPts val="1600"/>
            </a:pPr>
            <a:r>
              <a:rPr lang="en-GB" sz="2000" b="1" dirty="0">
                <a:latin typeface="Quattrocento Sans"/>
                <a:ea typeface="Quattrocento Sans"/>
                <a:cs typeface="Quattrocento Sans"/>
                <a:sym typeface="Quattrocento Sans"/>
              </a:rPr>
              <a:t>	- Holistic perspective (human and non-human)</a:t>
            </a:r>
          </a:p>
          <a:p>
            <a:pPr marL="127000" lvl="0" algn="just">
              <a:lnSpc>
                <a:spcPct val="150000"/>
              </a:lnSpc>
              <a:buSzPts val="1600"/>
            </a:pPr>
            <a:r>
              <a:rPr lang="en-GB" sz="2000" b="1" dirty="0">
                <a:latin typeface="Quattrocento Sans"/>
                <a:ea typeface="Quattrocento Sans"/>
                <a:cs typeface="Quattrocento Sans"/>
                <a:sym typeface="Quattrocento Sans"/>
              </a:rPr>
              <a:t>	- Nature-as-value</a:t>
            </a:r>
          </a:p>
          <a:p>
            <a:pPr marL="412750" lvl="0" indent="-285750" algn="just">
              <a:lnSpc>
                <a:spcPct val="150000"/>
              </a:lnSpc>
              <a:buSzPts val="1600"/>
              <a:buFont typeface="Arial" panose="020B0604020202020204" pitchFamily="34" charset="0"/>
              <a:buChar char="•"/>
            </a:pPr>
            <a:r>
              <a:rPr lang="en-GB" sz="2000" b="1" dirty="0">
                <a:latin typeface="Quattrocento Sans"/>
                <a:ea typeface="Quattrocento Sans"/>
                <a:cs typeface="Quattrocento Sans"/>
                <a:sym typeface="Quattrocento Sans"/>
              </a:rPr>
              <a:t>Land Ethic (Aldo Leopold): A Sand County Almanac (1949)</a:t>
            </a:r>
          </a:p>
          <a:p>
            <a:pPr marL="127000" lvl="5" algn="just">
              <a:lnSpc>
                <a:spcPct val="150000"/>
              </a:lnSpc>
              <a:buSzPts val="1600"/>
            </a:pPr>
            <a:r>
              <a:rPr lang="en-GB" sz="2000" b="1" dirty="0">
                <a:latin typeface="Quattrocento Sans"/>
                <a:ea typeface="Quattrocento Sans"/>
                <a:cs typeface="Quattrocento Sans"/>
                <a:sym typeface="Quattrocento Sans"/>
              </a:rPr>
              <a:t>	- ‘Think like a mountain’</a:t>
            </a:r>
          </a:p>
          <a:p>
            <a:pPr marL="412750" lvl="0" indent="-285750" algn="just">
              <a:lnSpc>
                <a:spcPct val="150000"/>
              </a:lnSpc>
              <a:buSzPts val="1600"/>
              <a:buFont typeface="Arial" panose="020B0604020202020204" pitchFamily="34" charset="0"/>
              <a:buChar char="•"/>
            </a:pPr>
            <a:r>
              <a:rPr lang="en-GB" sz="2000" b="1" dirty="0">
                <a:latin typeface="Quattrocento Sans"/>
                <a:ea typeface="Quattrocento Sans"/>
                <a:cs typeface="Quattrocento Sans"/>
                <a:sym typeface="Quattrocento Sans"/>
              </a:rPr>
              <a:t>Gaia Theory (James Lovelock)</a:t>
            </a:r>
          </a:p>
          <a:p>
            <a:pPr marL="412750" lvl="0" indent="-285750" algn="just">
              <a:lnSpc>
                <a:spcPct val="150000"/>
              </a:lnSpc>
              <a:buSzPts val="1600"/>
              <a:buFont typeface="Arial" panose="020B0604020202020204" pitchFamily="34" charset="0"/>
              <a:buChar char="•"/>
            </a:pPr>
            <a:r>
              <a:rPr lang="en-GB" sz="2000" b="1" dirty="0">
                <a:latin typeface="Quattrocento Sans"/>
                <a:ea typeface="Quattrocento Sans"/>
                <a:cs typeface="Quattrocento Sans"/>
                <a:sym typeface="Quattrocento Sans"/>
              </a:rPr>
              <a:t>Deep Ecology (Arne </a:t>
            </a:r>
            <a:r>
              <a:rPr lang="en-GB" sz="2000" b="1" dirty="0" err="1">
                <a:latin typeface="Quattrocento Sans"/>
                <a:ea typeface="Quattrocento Sans"/>
                <a:cs typeface="Quattrocento Sans"/>
                <a:sym typeface="Quattrocento Sans"/>
              </a:rPr>
              <a:t>Naess</a:t>
            </a:r>
            <a:r>
              <a:rPr lang="en-GB" sz="2000" b="1" dirty="0">
                <a:latin typeface="Quattrocento Sans"/>
                <a:ea typeface="Quattrocento Sans"/>
                <a:cs typeface="Quattrocento Sans"/>
                <a:sym typeface="Quattrocento Sans"/>
              </a:rPr>
              <a:t>)</a:t>
            </a:r>
          </a:p>
          <a:p>
            <a:pPr marL="457200" marR="0" lvl="0" indent="-330200" algn="just" rtl="0">
              <a:lnSpc>
                <a:spcPct val="150000"/>
              </a:lnSpc>
              <a:spcBef>
                <a:spcPts val="0"/>
              </a:spcBef>
              <a:spcAft>
                <a:spcPts val="0"/>
              </a:spcAft>
              <a:buSzPts val="1600"/>
              <a:buFont typeface="Quattrocento Sans"/>
              <a:buChar char="●"/>
            </a:pPr>
            <a:endParaRPr sz="2000" b="1" dirty="0">
              <a:latin typeface="Quattrocento Sans"/>
              <a:ea typeface="Quattrocento Sans"/>
              <a:cs typeface="Quattrocento Sans"/>
              <a:sym typeface="Quattrocento Sans"/>
            </a:endParaRPr>
          </a:p>
        </p:txBody>
      </p:sp>
      <p:pic>
        <p:nvPicPr>
          <p:cNvPr id="7" name="Picture 2" descr="Amazon.com: Gaia: A New Look at Life on Earth (Oxford Landmark Science):  9780198784883: Lovelock, James: Books">
            <a:extLst>
              <a:ext uri="{FF2B5EF4-FFF2-40B4-BE49-F238E27FC236}">
                <a16:creationId xmlns:a16="http://schemas.microsoft.com/office/drawing/2014/main" id="{949A0FFD-66A2-9246-A36D-2AF1B60E98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5643" y="1592356"/>
            <a:ext cx="2723298" cy="414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6">
                                            <p:txEl>
                                              <p:pRg st="0" end="0"/>
                                            </p:txEl>
                                          </p:spTgt>
                                        </p:tgtEl>
                                        <p:attrNameLst>
                                          <p:attrName>style.visibility</p:attrName>
                                        </p:attrNameLst>
                                      </p:cBhvr>
                                      <p:to>
                                        <p:strVal val="visible"/>
                                      </p:to>
                                    </p:set>
                                    <p:animEffect transition="in" filter="fade">
                                      <p:cBhvr>
                                        <p:cTn id="7" dur="1000"/>
                                        <p:tgtEl>
                                          <p:spTgt spid="2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6">
                                            <p:txEl>
                                              <p:pRg st="1" end="1"/>
                                            </p:txEl>
                                          </p:spTgt>
                                        </p:tgtEl>
                                        <p:attrNameLst>
                                          <p:attrName>style.visibility</p:attrName>
                                        </p:attrNameLst>
                                      </p:cBhvr>
                                      <p:to>
                                        <p:strVal val="visible"/>
                                      </p:to>
                                    </p:set>
                                    <p:animEffect transition="in" filter="fade">
                                      <p:cBhvr>
                                        <p:cTn id="12" dur="1000"/>
                                        <p:tgtEl>
                                          <p:spTgt spid="2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6">
                                            <p:txEl>
                                              <p:pRg st="2" end="2"/>
                                            </p:txEl>
                                          </p:spTgt>
                                        </p:tgtEl>
                                        <p:attrNameLst>
                                          <p:attrName>style.visibility</p:attrName>
                                        </p:attrNameLst>
                                      </p:cBhvr>
                                      <p:to>
                                        <p:strVal val="visible"/>
                                      </p:to>
                                    </p:set>
                                    <p:animEffect transition="in" filter="fade">
                                      <p:cBhvr>
                                        <p:cTn id="17" dur="1000"/>
                                        <p:tgtEl>
                                          <p:spTgt spid="2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6">
                                            <p:txEl>
                                              <p:pRg st="3" end="3"/>
                                            </p:txEl>
                                          </p:spTgt>
                                        </p:tgtEl>
                                        <p:attrNameLst>
                                          <p:attrName>style.visibility</p:attrName>
                                        </p:attrNameLst>
                                      </p:cBhvr>
                                      <p:to>
                                        <p:strVal val="visible"/>
                                      </p:to>
                                    </p:set>
                                    <p:animEffect transition="in" filter="fade">
                                      <p:cBhvr>
                                        <p:cTn id="22" dur="1000"/>
                                        <p:tgtEl>
                                          <p:spTgt spid="20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6">
                                            <p:txEl>
                                              <p:pRg st="4" end="4"/>
                                            </p:txEl>
                                          </p:spTgt>
                                        </p:tgtEl>
                                        <p:attrNameLst>
                                          <p:attrName>style.visibility</p:attrName>
                                        </p:attrNameLst>
                                      </p:cBhvr>
                                      <p:to>
                                        <p:strVal val="visible"/>
                                      </p:to>
                                    </p:set>
                                    <p:animEffect transition="in" filter="fade">
                                      <p:cBhvr>
                                        <p:cTn id="27" dur="1000"/>
                                        <p:tgtEl>
                                          <p:spTgt spid="20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6">
                                            <p:txEl>
                                              <p:pRg st="5" end="5"/>
                                            </p:txEl>
                                          </p:spTgt>
                                        </p:tgtEl>
                                        <p:attrNameLst>
                                          <p:attrName>style.visibility</p:attrName>
                                        </p:attrNameLst>
                                      </p:cBhvr>
                                      <p:to>
                                        <p:strVal val="visible"/>
                                      </p:to>
                                    </p:set>
                                    <p:animEffect transition="in" filter="fade">
                                      <p:cBhvr>
                                        <p:cTn id="32" dur="1000"/>
                                        <p:tgtEl>
                                          <p:spTgt spid="20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6">
                                            <p:txEl>
                                              <p:pRg st="6" end="6"/>
                                            </p:txEl>
                                          </p:spTgt>
                                        </p:tgtEl>
                                        <p:attrNameLst>
                                          <p:attrName>style.visibility</p:attrName>
                                        </p:attrNameLst>
                                      </p:cBhvr>
                                      <p:to>
                                        <p:strVal val="visible"/>
                                      </p:to>
                                    </p:set>
                                    <p:animEffect transition="in" filter="fade">
                                      <p:cBhvr>
                                        <p:cTn id="37" dur="1000"/>
                                        <p:tgtEl>
                                          <p:spTgt spid="20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1"/>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dirty="0">
                <a:solidFill>
                  <a:srgbClr val="FFFFFF"/>
                </a:solidFill>
                <a:latin typeface="Quattrocento Sans"/>
                <a:sym typeface="Quattrocento Sans"/>
              </a:rPr>
              <a:t>The problem of cooperation</a:t>
            </a:r>
            <a:endParaRPr sz="1400" b="0" i="0" u="none" strike="noStrike" cap="none" dirty="0">
              <a:solidFill>
                <a:srgbClr val="000000"/>
              </a:solidFill>
              <a:latin typeface="Arial"/>
              <a:ea typeface="Arial"/>
              <a:cs typeface="Arial"/>
              <a:sym typeface="Arial"/>
            </a:endParaRPr>
          </a:p>
        </p:txBody>
      </p:sp>
      <p:sp>
        <p:nvSpPr>
          <p:cNvPr id="239" name="Google Shape;239;p11"/>
          <p:cNvSpPr txBox="1"/>
          <p:nvPr/>
        </p:nvSpPr>
        <p:spPr>
          <a:xfrm>
            <a:off x="993059" y="1592356"/>
            <a:ext cx="9488130" cy="4145491"/>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rmAutofit/>
          </a:bodyPr>
          <a:lstStyle/>
          <a:p>
            <a:pPr marL="457200" lvl="0" indent="-304800">
              <a:buClr>
                <a:schemeClr val="dk1"/>
              </a:buClr>
              <a:buSzPts val="1200"/>
              <a:buFont typeface="Calibri"/>
              <a:buChar char="●"/>
            </a:pPr>
            <a:r>
              <a:rPr lang="en-GB" sz="2000" b="1" dirty="0">
                <a:solidFill>
                  <a:schemeClr val="dk1"/>
                </a:solidFill>
                <a:latin typeface="Quattrocento Sans" panose="020B0502050000020003" pitchFamily="34" charset="0"/>
                <a:ea typeface="Times New Roman"/>
                <a:cs typeface="Times New Roman"/>
                <a:sym typeface="Times New Roman"/>
              </a:rPr>
              <a:t>Games theory</a:t>
            </a:r>
          </a:p>
          <a:p>
            <a:pPr marL="152400" lvl="0">
              <a:buClr>
                <a:schemeClr val="dk1"/>
              </a:buClr>
              <a:buSzPts val="1200"/>
            </a:pPr>
            <a:endParaRPr lang="en-GB" sz="2000" b="1" dirty="0">
              <a:solidFill>
                <a:schemeClr val="dk1"/>
              </a:solidFill>
              <a:latin typeface="Quattrocento Sans" panose="020B0502050000020003" pitchFamily="34" charset="0"/>
              <a:ea typeface="Times New Roman"/>
              <a:cs typeface="Times New Roman"/>
              <a:sym typeface="Times New Roman"/>
            </a:endParaRPr>
          </a:p>
          <a:p>
            <a:pPr marL="457200" lvl="0" indent="-304800">
              <a:buClr>
                <a:schemeClr val="dk1"/>
              </a:buClr>
              <a:buSzPts val="1200"/>
              <a:buFont typeface="Calibri"/>
              <a:buChar char="●"/>
            </a:pPr>
            <a:r>
              <a:rPr lang="en-GB" sz="2000" b="1" dirty="0">
                <a:solidFill>
                  <a:schemeClr val="dk1"/>
                </a:solidFill>
                <a:latin typeface="Quattrocento Sans" panose="020B0502050000020003" pitchFamily="34" charset="0"/>
                <a:ea typeface="Times New Roman"/>
                <a:cs typeface="Times New Roman"/>
                <a:sym typeface="Times New Roman"/>
              </a:rPr>
              <a:t>Prisoner’s dilemma</a:t>
            </a:r>
          </a:p>
          <a:p>
            <a:pPr marL="152400" lvl="0">
              <a:buClr>
                <a:schemeClr val="dk1"/>
              </a:buClr>
              <a:buSzPts val="1200"/>
            </a:pPr>
            <a:endParaRPr lang="en-GB" sz="2000" b="1" dirty="0">
              <a:solidFill>
                <a:schemeClr val="dk1"/>
              </a:solidFill>
              <a:latin typeface="Quattrocento Sans" panose="020B0502050000020003" pitchFamily="34" charset="0"/>
              <a:ea typeface="Times New Roman"/>
              <a:cs typeface="Times New Roman"/>
              <a:sym typeface="Times New Roman"/>
            </a:endParaRPr>
          </a:p>
          <a:p>
            <a:pPr marL="457200" lvl="0" indent="-304800">
              <a:buClr>
                <a:schemeClr val="dk1"/>
              </a:buClr>
              <a:buSzPts val="1200"/>
              <a:buFont typeface="Calibri"/>
              <a:buChar char="●"/>
            </a:pPr>
            <a:r>
              <a:rPr lang="en-GB" sz="2000" b="1" dirty="0">
                <a:solidFill>
                  <a:schemeClr val="dk1"/>
                </a:solidFill>
                <a:latin typeface="Quattrocento Sans" panose="020B0502050000020003" pitchFamily="34" charset="0"/>
                <a:ea typeface="Times New Roman"/>
                <a:cs typeface="Times New Roman"/>
                <a:sym typeface="Times New Roman"/>
              </a:rPr>
              <a:t>Cooperators’ dilemma</a:t>
            </a:r>
          </a:p>
          <a:p>
            <a:pPr marL="152400" lvl="0">
              <a:buClr>
                <a:schemeClr val="dk1"/>
              </a:buClr>
              <a:buSzPts val="1200"/>
            </a:pPr>
            <a:endParaRPr lang="en-GB" sz="2000" b="1" dirty="0">
              <a:solidFill>
                <a:schemeClr val="dk1"/>
              </a:solidFill>
              <a:latin typeface="Quattrocento Sans" panose="020B0502050000020003" pitchFamily="34" charset="0"/>
              <a:ea typeface="Times New Roman"/>
              <a:cs typeface="Times New Roman"/>
              <a:sym typeface="Times New Roman"/>
            </a:endParaRPr>
          </a:p>
          <a:p>
            <a:pPr marL="457200" lvl="0" indent="-304800">
              <a:buClr>
                <a:schemeClr val="dk1"/>
              </a:buClr>
              <a:buSzPts val="1200"/>
              <a:buFont typeface="Calibri"/>
              <a:buChar char="●"/>
            </a:pPr>
            <a:r>
              <a:rPr lang="en-GB" sz="2000" b="1" dirty="0">
                <a:solidFill>
                  <a:schemeClr val="dk1"/>
                </a:solidFill>
                <a:latin typeface="Quattrocento Sans" panose="020B0502050000020003" pitchFamily="34" charset="0"/>
                <a:ea typeface="Times New Roman"/>
                <a:cs typeface="Times New Roman"/>
                <a:sym typeface="Times New Roman"/>
              </a:rPr>
              <a:t>Self-interest, prudence and rationality</a:t>
            </a:r>
          </a:p>
          <a:p>
            <a:pPr marL="152400" lvl="0">
              <a:buClr>
                <a:schemeClr val="dk1"/>
              </a:buClr>
              <a:buSzPts val="1200"/>
            </a:pPr>
            <a:endParaRPr lang="en-GB" sz="2000" b="1" dirty="0">
              <a:solidFill>
                <a:schemeClr val="dk1"/>
              </a:solidFill>
              <a:latin typeface="Quattrocento Sans" panose="020B0502050000020003" pitchFamily="34" charset="0"/>
              <a:ea typeface="Times New Roman"/>
              <a:cs typeface="Times New Roman"/>
              <a:sym typeface="Times New Roman"/>
            </a:endParaRPr>
          </a:p>
          <a:p>
            <a:pPr marL="457200" lvl="0" indent="-304800">
              <a:buClr>
                <a:schemeClr val="dk1"/>
              </a:buClr>
              <a:buSzPts val="1200"/>
              <a:buFont typeface="Calibri"/>
              <a:buChar char="●"/>
            </a:pPr>
            <a:r>
              <a:rPr lang="en-GB" sz="2000" b="1" dirty="0">
                <a:solidFill>
                  <a:schemeClr val="dk1"/>
                </a:solidFill>
                <a:latin typeface="Quattrocento Sans" panose="020B0502050000020003" pitchFamily="34" charset="0"/>
                <a:ea typeface="Times New Roman"/>
                <a:cs typeface="Times New Roman"/>
                <a:sym typeface="Times New Roman"/>
              </a:rPr>
              <a:t>Free-riding</a:t>
            </a:r>
          </a:p>
          <a:p>
            <a:pPr marL="457200" marR="0" lvl="0" indent="-304800" algn="l" rtl="0">
              <a:lnSpc>
                <a:spcPct val="100000"/>
              </a:lnSpc>
              <a:spcBef>
                <a:spcPts val="0"/>
              </a:spcBef>
              <a:spcAft>
                <a:spcPts val="0"/>
              </a:spcAft>
              <a:buClr>
                <a:schemeClr val="dk1"/>
              </a:buClr>
              <a:buSzPts val="1200"/>
              <a:buFont typeface="Calibri"/>
              <a:buChar char="●"/>
            </a:pPr>
            <a:endParaRPr sz="2000" b="1" i="0" u="none" strike="noStrike" cap="none" dirty="0">
              <a:solidFill>
                <a:schemeClr val="dk1"/>
              </a:solidFill>
              <a:latin typeface=""/>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9">
                                            <p:txEl>
                                              <p:pRg st="0" end="0"/>
                                            </p:txEl>
                                          </p:spTgt>
                                        </p:tgtEl>
                                        <p:attrNameLst>
                                          <p:attrName>style.visibility</p:attrName>
                                        </p:attrNameLst>
                                      </p:cBhvr>
                                      <p:to>
                                        <p:strVal val="visible"/>
                                      </p:to>
                                    </p:set>
                                    <p:animEffect transition="in" filter="fade">
                                      <p:cBhvr>
                                        <p:cTn id="7" dur="1000"/>
                                        <p:tgtEl>
                                          <p:spTgt spid="2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9">
                                            <p:txEl>
                                              <p:pRg st="2" end="2"/>
                                            </p:txEl>
                                          </p:spTgt>
                                        </p:tgtEl>
                                        <p:attrNameLst>
                                          <p:attrName>style.visibility</p:attrName>
                                        </p:attrNameLst>
                                      </p:cBhvr>
                                      <p:to>
                                        <p:strVal val="visible"/>
                                      </p:to>
                                    </p:set>
                                    <p:animEffect transition="in" filter="fade">
                                      <p:cBhvr>
                                        <p:cTn id="12" dur="1000"/>
                                        <p:tgtEl>
                                          <p:spTgt spid="2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9">
                                            <p:txEl>
                                              <p:pRg st="4" end="4"/>
                                            </p:txEl>
                                          </p:spTgt>
                                        </p:tgtEl>
                                        <p:attrNameLst>
                                          <p:attrName>style.visibility</p:attrName>
                                        </p:attrNameLst>
                                      </p:cBhvr>
                                      <p:to>
                                        <p:strVal val="visible"/>
                                      </p:to>
                                    </p:set>
                                    <p:animEffect transition="in" filter="fade">
                                      <p:cBhvr>
                                        <p:cTn id="17" dur="1000"/>
                                        <p:tgtEl>
                                          <p:spTgt spid="23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9">
                                            <p:txEl>
                                              <p:pRg st="6" end="6"/>
                                            </p:txEl>
                                          </p:spTgt>
                                        </p:tgtEl>
                                        <p:attrNameLst>
                                          <p:attrName>style.visibility</p:attrName>
                                        </p:attrNameLst>
                                      </p:cBhvr>
                                      <p:to>
                                        <p:strVal val="visible"/>
                                      </p:to>
                                    </p:set>
                                    <p:animEffect transition="in" filter="fade">
                                      <p:cBhvr>
                                        <p:cTn id="22" dur="1000"/>
                                        <p:tgtEl>
                                          <p:spTgt spid="23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9">
                                            <p:txEl>
                                              <p:pRg st="8" end="8"/>
                                            </p:txEl>
                                          </p:spTgt>
                                        </p:tgtEl>
                                        <p:attrNameLst>
                                          <p:attrName>style.visibility</p:attrName>
                                        </p:attrNameLst>
                                      </p:cBhvr>
                                      <p:to>
                                        <p:strVal val="visible"/>
                                      </p:to>
                                    </p:set>
                                    <p:animEffect transition="in" filter="fade">
                                      <p:cBhvr>
                                        <p:cTn id="27" dur="1000"/>
                                        <p:tgtEl>
                                          <p:spTgt spid="2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Environmental Virtues</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342900" indent="-342900" algn="just">
              <a:buFont typeface="Arial" panose="020B0604020202020204" pitchFamily="34" charset="0"/>
              <a:buChar char="•"/>
            </a:pPr>
            <a:r>
              <a:rPr lang="en-IN" sz="2400" b="1" dirty="0">
                <a:latin typeface="Quattrocento Sans" panose="020B0502050000020003" pitchFamily="34" charset="0"/>
              </a:rPr>
              <a:t>Character virtues and intellectual virtues</a:t>
            </a:r>
          </a:p>
          <a:p>
            <a:pPr marL="342900" indent="-342900" algn="just">
              <a:buFont typeface="Arial" panose="020B0604020202020204" pitchFamily="34" charset="0"/>
              <a:buChar char="•"/>
            </a:pPr>
            <a:endParaRPr lang="en-IN" sz="2400" b="1" dirty="0">
              <a:latin typeface="Quattrocento Sans" panose="020B0502050000020003" pitchFamily="34" charset="0"/>
            </a:endParaRPr>
          </a:p>
          <a:p>
            <a:pPr marL="342900" indent="-342900" algn="just">
              <a:buFont typeface="Arial" panose="020B0604020202020204" pitchFamily="34" charset="0"/>
              <a:buChar char="•"/>
            </a:pPr>
            <a:r>
              <a:rPr lang="en-IN" sz="2400" b="1" dirty="0">
                <a:latin typeface="Quattrocento Sans" panose="020B0502050000020003" pitchFamily="34" charset="0"/>
              </a:rPr>
              <a:t>Some environmental virtues</a:t>
            </a:r>
          </a:p>
          <a:p>
            <a:pPr marL="342900" indent="-342900" algn="just">
              <a:buFont typeface="Arial" panose="020B0604020202020204" pitchFamily="34" charset="0"/>
              <a:buChar char="•"/>
            </a:pPr>
            <a:endParaRPr lang="en-IN" sz="2400" b="1" dirty="0">
              <a:latin typeface="Quattrocento Sans" panose="020B0502050000020003" pitchFamily="34" charset="0"/>
            </a:endParaRPr>
          </a:p>
          <a:p>
            <a:pPr lvl="3" algn="just"/>
            <a:r>
              <a:rPr lang="en-IN" sz="2200" b="1" dirty="0">
                <a:latin typeface="Quattrocento Sans" panose="020B0502050000020003" pitchFamily="34" charset="0"/>
              </a:rPr>
              <a:t>	- Related to sensual pleasures</a:t>
            </a:r>
          </a:p>
          <a:p>
            <a:pPr lvl="3" algn="just"/>
            <a:r>
              <a:rPr lang="en-IN" sz="2200" b="1" dirty="0">
                <a:latin typeface="Quattrocento Sans" panose="020B0502050000020003" pitchFamily="34" charset="0"/>
              </a:rPr>
              <a:t>	- Related to emotions</a:t>
            </a:r>
          </a:p>
          <a:p>
            <a:pPr lvl="3" algn="just"/>
            <a:r>
              <a:rPr lang="en-IN" sz="2200" b="1" dirty="0">
                <a:latin typeface="Quattrocento Sans" panose="020B0502050000020003" pitchFamily="34" charset="0"/>
              </a:rPr>
              <a:t>	- Wonder</a:t>
            </a:r>
          </a:p>
          <a:p>
            <a:pPr lvl="3" algn="just"/>
            <a:r>
              <a:rPr lang="en-IN" sz="2200" b="1" dirty="0">
                <a:latin typeface="Quattrocento Sans" panose="020B0502050000020003" pitchFamily="34" charset="0"/>
              </a:rPr>
              <a:t>	- Scientific enquiry</a:t>
            </a:r>
          </a:p>
          <a:p>
            <a:pPr marL="50800" lvl="2">
              <a:lnSpc>
                <a:spcPct val="90000"/>
              </a:lnSpc>
              <a:spcBef>
                <a:spcPts val="1000"/>
              </a:spcBef>
              <a:buSzPts val="2800"/>
            </a:pPr>
            <a:endParaRPr lang="en-US" dirty="0"/>
          </a:p>
        </p:txBody>
      </p:sp>
    </p:spTree>
    <p:extLst>
      <p:ext uri="{BB962C8B-B14F-4D97-AF65-F5344CB8AC3E}">
        <p14:creationId xmlns:p14="http://schemas.microsoft.com/office/powerpoint/2010/main" val="87007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4" end="4"/>
                                            </p:txEl>
                                          </p:spTgt>
                                        </p:tgtEl>
                                        <p:attrNameLst>
                                          <p:attrName>style.visibility</p:attrName>
                                        </p:attrNameLst>
                                      </p:cBhvr>
                                      <p:to>
                                        <p:strVal val="visible"/>
                                      </p:to>
                                    </p:set>
                                    <p:animEffect transition="in" filter="fade">
                                      <p:cBhvr>
                                        <p:cTn id="17" dur="1000"/>
                                        <p:tgtEl>
                                          <p:spTgt spid="15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5" end="5"/>
                                            </p:txEl>
                                          </p:spTgt>
                                        </p:tgtEl>
                                        <p:attrNameLst>
                                          <p:attrName>style.visibility</p:attrName>
                                        </p:attrNameLst>
                                      </p:cBhvr>
                                      <p:to>
                                        <p:strVal val="visible"/>
                                      </p:to>
                                    </p:set>
                                    <p:animEffect transition="in" filter="fade">
                                      <p:cBhvr>
                                        <p:cTn id="22" dur="1000"/>
                                        <p:tgtEl>
                                          <p:spTgt spid="15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6" end="6"/>
                                            </p:txEl>
                                          </p:spTgt>
                                        </p:tgtEl>
                                        <p:attrNameLst>
                                          <p:attrName>style.visibility</p:attrName>
                                        </p:attrNameLst>
                                      </p:cBhvr>
                                      <p:to>
                                        <p:strVal val="visible"/>
                                      </p:to>
                                    </p:set>
                                    <p:animEffect transition="in" filter="fade">
                                      <p:cBhvr>
                                        <p:cTn id="27" dur="1000"/>
                                        <p:tgtEl>
                                          <p:spTgt spid="15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7" end="7"/>
                                            </p:txEl>
                                          </p:spTgt>
                                        </p:tgtEl>
                                        <p:attrNameLst>
                                          <p:attrName>style.visibility</p:attrName>
                                        </p:attrNameLst>
                                      </p:cBhvr>
                                      <p:to>
                                        <p:strVal val="visible"/>
                                      </p:to>
                                    </p:set>
                                    <p:animEffect transition="in" filter="fade">
                                      <p:cBhvr>
                                        <p:cTn id="32" dur="1000"/>
                                        <p:tgtEl>
                                          <p:spTgt spid="1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lvl="0">
              <a:buClr>
                <a:srgbClr val="FFFFFF"/>
              </a:buClr>
              <a:buSzPts val="2800"/>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What Entities Have Independent Moral Status?</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342900" indent="-342900" algn="just">
              <a:buFont typeface="Arial" panose="020B0604020202020204" pitchFamily="34" charset="0"/>
              <a:buChar char="•"/>
            </a:pPr>
            <a:r>
              <a:rPr lang="en-IN" sz="2400" b="1" dirty="0">
                <a:latin typeface="Quattrocento Sans" panose="020B0502050000020003" pitchFamily="34" charset="0"/>
              </a:rPr>
              <a:t>Independent moral status</a:t>
            </a:r>
          </a:p>
          <a:p>
            <a:pPr marL="342900" indent="-342900" algn="just">
              <a:buFont typeface="Arial" panose="020B0604020202020204" pitchFamily="34" charset="0"/>
              <a:buChar char="•"/>
            </a:pPr>
            <a:r>
              <a:rPr lang="en-IN" sz="2400" b="1" dirty="0">
                <a:latin typeface="Quattrocento Sans" panose="020B0502050000020003" pitchFamily="34" charset="0"/>
              </a:rPr>
              <a:t>Extension</a:t>
            </a:r>
          </a:p>
          <a:p>
            <a:pPr marL="342900" indent="-342900" algn="just">
              <a:buFont typeface="Arial" panose="020B0604020202020204" pitchFamily="34" charset="0"/>
              <a:buChar char="•"/>
            </a:pPr>
            <a:r>
              <a:rPr lang="en-IN" sz="2400" b="1" dirty="0">
                <a:latin typeface="Quattrocento Sans" panose="020B0502050000020003" pitchFamily="34" charset="0"/>
              </a:rPr>
              <a:t>Respect for nature</a:t>
            </a:r>
          </a:p>
          <a:p>
            <a:pPr marL="342900" indent="-342900" algn="just">
              <a:buFont typeface="Arial" panose="020B0604020202020204" pitchFamily="34" charset="0"/>
              <a:buChar char="•"/>
            </a:pPr>
            <a:r>
              <a:rPr lang="en-IN" sz="2400" b="1" dirty="0">
                <a:latin typeface="Quattrocento Sans" panose="020B0502050000020003" pitchFamily="34" charset="0"/>
              </a:rPr>
              <a:t>Capacity to feel pleasure or suffer</a:t>
            </a:r>
          </a:p>
          <a:p>
            <a:pPr marL="457200" lvl="1" algn="just">
              <a:lnSpc>
                <a:spcPct val="150000"/>
              </a:lnSpc>
              <a:buSzPts val="1600"/>
            </a:pPr>
            <a:endParaRPr lang="en-US" sz="16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94008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lvl="0">
              <a:buClr>
                <a:srgbClr val="FFFFFF"/>
              </a:buClr>
              <a:buSzPts val="2800"/>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Proposed activity with students</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342900" indent="-342900" algn="just">
              <a:buFont typeface="Arial" panose="020B0604020202020204" pitchFamily="34" charset="0"/>
              <a:buChar char="•"/>
            </a:pPr>
            <a:r>
              <a:rPr lang="en-IN" sz="2400" b="1" dirty="0">
                <a:latin typeface="Quattrocento Sans" panose="020B0502050000020003" pitchFamily="34" charset="0"/>
              </a:rPr>
              <a:t>Look for the instances where a legislature or a court has acknowledged the rights of nature.</a:t>
            </a:r>
            <a:endParaRPr lang="en-US" sz="1600" dirty="0">
              <a:latin typeface="Segoe UI" panose="020B0502040204020203" pitchFamily="34" charset="0"/>
              <a:cs typeface="Segoe UI" panose="020B0502040204020203" pitchFamily="34" charset="0"/>
              <a:sym typeface="Quattrocento Sans"/>
            </a:endParaRPr>
          </a:p>
          <a:p>
            <a:pPr lvl="1" algn="just"/>
            <a:r>
              <a:rPr lang="en-US" sz="2400" b="1" dirty="0">
                <a:latin typeface="Segoe UI" panose="020B0502040204020203" pitchFamily="34" charset="0"/>
                <a:cs typeface="Segoe UI" panose="020B0502040204020203" pitchFamily="34" charset="0"/>
                <a:sym typeface="Quattrocento Sans"/>
              </a:rPr>
              <a:t>	</a:t>
            </a:r>
            <a:r>
              <a:rPr lang="en-US" sz="2400" b="1" dirty="0">
                <a:latin typeface="Quattrocento Sans" panose="020B0502050000020003" pitchFamily="34" charset="0"/>
                <a:sym typeface="Quattrocento Sans"/>
              </a:rPr>
              <a:t>1. What kind of resources are protected this way?</a:t>
            </a:r>
          </a:p>
          <a:p>
            <a:pPr lvl="1" algn="just"/>
            <a:r>
              <a:rPr lang="en-US" sz="2400" b="1" dirty="0">
                <a:latin typeface="Quattrocento Sans" panose="020B0502050000020003" pitchFamily="34" charset="0"/>
                <a:sym typeface="Quattrocento Sans"/>
              </a:rPr>
              <a:t>	2. Where are they located?</a:t>
            </a:r>
          </a:p>
          <a:p>
            <a:pPr lvl="1" algn="just"/>
            <a:r>
              <a:rPr lang="en-US" sz="2400" b="1" dirty="0">
                <a:latin typeface="Quattrocento Sans" panose="020B0502050000020003" pitchFamily="34" charset="0"/>
                <a:sym typeface="Quattrocento Sans"/>
              </a:rPr>
              <a:t>	3. Do you think this acknowledgment has actually improved the 	resource protection?</a:t>
            </a:r>
          </a:p>
          <a:p>
            <a:pPr lvl="1" algn="just"/>
            <a:r>
              <a:rPr lang="en-US" sz="2400" b="1" dirty="0">
                <a:latin typeface="Quattrocento Sans" panose="020B0502050000020003" pitchFamily="34" charset="0"/>
                <a:sym typeface="Quattrocento Sans"/>
              </a:rPr>
              <a:t>	4. Are you in </a:t>
            </a:r>
            <a:r>
              <a:rPr lang="en-US" sz="2400" b="1" dirty="0" err="1">
                <a:latin typeface="Quattrocento Sans" panose="020B0502050000020003" pitchFamily="34" charset="0"/>
                <a:sym typeface="Quattrocento Sans"/>
              </a:rPr>
              <a:t>favour</a:t>
            </a:r>
            <a:r>
              <a:rPr lang="en-US" sz="2400" b="1" dirty="0">
                <a:latin typeface="Quattrocento Sans" panose="020B0502050000020003" pitchFamily="34" charset="0"/>
                <a:sym typeface="Quattrocento Sans"/>
              </a:rPr>
              <a:t> or against of this strategy? Why?  </a:t>
            </a:r>
            <a:endParaRPr lang="en-IN" sz="2400" b="1" dirty="0">
              <a:latin typeface="Quattrocento Sans" panose="020B0502050000020003" pitchFamily="34" charset="0"/>
            </a:endParaRPr>
          </a:p>
        </p:txBody>
      </p:sp>
    </p:spTree>
    <p:extLst>
      <p:ext uri="{BB962C8B-B14F-4D97-AF65-F5344CB8AC3E}">
        <p14:creationId xmlns:p14="http://schemas.microsoft.com/office/powerpoint/2010/main" val="187338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2c6e256e594_0_7"/>
          <p:cNvSpPr/>
          <p:nvPr/>
        </p:nvSpPr>
        <p:spPr>
          <a:xfrm>
            <a:off x="993058" y="468080"/>
            <a:ext cx="9488100" cy="523200"/>
          </a:xfrm>
          <a:prstGeom prst="rect">
            <a:avLst/>
          </a:prstGeom>
          <a:solidFill>
            <a:srgbClr val="0033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rgbClr val="FFFFFF"/>
                </a:solidFill>
                <a:latin typeface="Quattrocento Sans"/>
                <a:ea typeface="Quattrocento Sans"/>
                <a:cs typeface="Quattrocento Sans"/>
                <a:sym typeface="Quattrocento Sans"/>
              </a:rPr>
              <a:t>Overview</a:t>
            </a:r>
            <a:endParaRPr sz="1400" b="0" i="0" u="none" strike="noStrike" cap="none" dirty="0">
              <a:solidFill>
                <a:srgbClr val="000000"/>
              </a:solidFill>
              <a:latin typeface="Arial"/>
              <a:ea typeface="Arial"/>
              <a:cs typeface="Arial"/>
              <a:sym typeface="Arial"/>
            </a:endParaRPr>
          </a:p>
        </p:txBody>
      </p:sp>
      <p:sp>
        <p:nvSpPr>
          <p:cNvPr id="4" name="Google Shape;141;p3">
            <a:extLst>
              <a:ext uri="{FF2B5EF4-FFF2-40B4-BE49-F238E27FC236}">
                <a16:creationId xmlns:a16="http://schemas.microsoft.com/office/drawing/2014/main" id="{994ED12C-BC30-D065-CCFE-F7CE09C0909C}"/>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lvl="0" indent="-285750" algn="just">
              <a:lnSpc>
                <a:spcPct val="150000"/>
              </a:lnSpc>
              <a:buSzPts val="1600"/>
              <a:buFont typeface="Arial"/>
              <a:buChar char="•"/>
            </a:pPr>
            <a:r>
              <a:rPr lang="en-US" sz="1600" b="1" dirty="0"/>
              <a:t>Global ongoing environmental destruction</a:t>
            </a:r>
          </a:p>
          <a:p>
            <a:pPr marL="285750" lvl="0" indent="-285750" algn="just">
              <a:lnSpc>
                <a:spcPct val="150000"/>
              </a:lnSpc>
              <a:buSzPts val="1600"/>
              <a:buFont typeface="Arial"/>
              <a:buChar char="•"/>
            </a:pPr>
            <a:r>
              <a:rPr lang="en-US" sz="1600" b="1" dirty="0"/>
              <a:t>Different approaches</a:t>
            </a:r>
          </a:p>
          <a:p>
            <a:pPr marL="285750" lvl="4" indent="-285750" algn="just">
              <a:lnSpc>
                <a:spcPct val="150000"/>
              </a:lnSpc>
              <a:buSzPts val="1600"/>
              <a:buFont typeface="Arial"/>
              <a:buChar char="•"/>
            </a:pPr>
            <a:r>
              <a:rPr lang="en-US" sz="1600" b="1" dirty="0"/>
              <a:t>       Anthropocentrism</a:t>
            </a:r>
          </a:p>
          <a:p>
            <a:pPr marL="285750" lvl="2" indent="-285750" algn="just">
              <a:lnSpc>
                <a:spcPct val="150000"/>
              </a:lnSpc>
              <a:buSzPts val="1600"/>
              <a:buFont typeface="Arial"/>
              <a:buChar char="•"/>
            </a:pPr>
            <a:r>
              <a:rPr lang="en-US" sz="1600" b="1" dirty="0"/>
              <a:t>       Ecocentrism</a:t>
            </a:r>
          </a:p>
          <a:p>
            <a:pPr marL="285750" lvl="0" indent="-285750" algn="just">
              <a:lnSpc>
                <a:spcPct val="150000"/>
              </a:lnSpc>
              <a:buSzPts val="1600"/>
              <a:buFont typeface="Arial"/>
              <a:buChar char="•"/>
            </a:pPr>
            <a:r>
              <a:rPr lang="en-US" sz="1600" b="1" dirty="0"/>
              <a:t>Ethics and Environmental Ethics</a:t>
            </a:r>
          </a:p>
          <a:p>
            <a:pPr marL="285750" lvl="0" indent="-285750" algn="just">
              <a:lnSpc>
                <a:spcPct val="150000"/>
              </a:lnSpc>
              <a:buSzPts val="1600"/>
              <a:buFont typeface="Arial"/>
              <a:buChar char="•"/>
            </a:pPr>
            <a:r>
              <a:rPr lang="en-US" sz="1600" b="1" dirty="0"/>
              <a:t>Ecocide</a:t>
            </a:r>
          </a:p>
          <a:p>
            <a:pPr lvl="3" algn="just">
              <a:lnSpc>
                <a:spcPct val="150000"/>
              </a:lnSpc>
              <a:buSzPts val="1600"/>
            </a:pPr>
            <a:r>
              <a:rPr lang="en-US" sz="1600" b="1" dirty="0"/>
              <a:t>          - What is ecocide</a:t>
            </a:r>
          </a:p>
          <a:p>
            <a:pPr lvl="3" algn="just">
              <a:lnSpc>
                <a:spcPct val="150000"/>
              </a:lnSpc>
              <a:buSzPts val="1600"/>
            </a:pPr>
            <a:r>
              <a:rPr lang="en-US" sz="1600" b="1" dirty="0"/>
              <a:t>          - Reference texts</a:t>
            </a:r>
          </a:p>
          <a:p>
            <a:pPr marL="285750" lvl="0" indent="-285750" algn="just">
              <a:lnSpc>
                <a:spcPct val="150000"/>
              </a:lnSpc>
              <a:buSzPts val="1600"/>
              <a:buFont typeface="Arial"/>
              <a:buChar char="•"/>
            </a:pPr>
            <a:r>
              <a:rPr lang="en-US" sz="1600" b="1" dirty="0"/>
              <a:t>“Grub first, then ethics” (</a:t>
            </a:r>
            <a:r>
              <a:rPr lang="en-US" sz="1600" b="1" dirty="0" err="1"/>
              <a:t>Bertold</a:t>
            </a:r>
            <a:r>
              <a:rPr lang="en-US" sz="1600" b="1" dirty="0"/>
              <a:t> Brecht)</a:t>
            </a:r>
          </a:p>
          <a:p>
            <a:pPr marL="285750" lvl="0" indent="-285750" algn="just">
              <a:lnSpc>
                <a:spcPct val="150000"/>
              </a:lnSpc>
              <a:buSzPts val="1600"/>
              <a:buFont typeface="Arial"/>
              <a:buChar char="•"/>
            </a:pPr>
            <a:r>
              <a:rPr lang="en-US" sz="1600" b="1" dirty="0"/>
              <a:t>Ethics vs efficiency</a:t>
            </a: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10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0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10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10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rgbClr val="FFFFFF"/>
                </a:solidFill>
                <a:latin typeface="Quattrocento Sans"/>
                <a:ea typeface="Quattrocento Sans"/>
                <a:cs typeface="Quattrocento Sans"/>
                <a:sym typeface="Quattrocento Sans"/>
              </a:rPr>
              <a:t>The Environmental Crisis</a:t>
            </a:r>
            <a:endParaRPr sz="1400" b="0" i="0" u="none" strike="noStrike" cap="none" dirty="0">
              <a:solidFill>
                <a:srgbClr val="000000"/>
              </a:solidFill>
              <a:latin typeface="Arial"/>
              <a:ea typeface="Arial"/>
              <a:cs typeface="Arial"/>
              <a:sym typeface="Arial"/>
            </a:endParaRPr>
          </a:p>
        </p:txBody>
      </p:sp>
      <p:sp>
        <p:nvSpPr>
          <p:cNvPr id="141" name="Google Shape;141;p3"/>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lgn="just">
              <a:lnSpc>
                <a:spcPct val="150000"/>
              </a:lnSpc>
              <a:buSzPts val="1600"/>
              <a:buFont typeface="Arial"/>
              <a:buChar char="•"/>
            </a:pPr>
            <a:r>
              <a:rPr lang="en-US" sz="1600" b="1" dirty="0"/>
              <a:t>Climate change</a:t>
            </a:r>
          </a:p>
          <a:p>
            <a:pPr marL="285750" indent="-285750" algn="just">
              <a:lnSpc>
                <a:spcPct val="150000"/>
              </a:lnSpc>
              <a:buSzPts val="1600"/>
              <a:buFont typeface="Arial"/>
              <a:buChar char="•"/>
            </a:pPr>
            <a:r>
              <a:rPr lang="en-US" sz="1600" b="1" dirty="0"/>
              <a:t>Loss in biodiversity</a:t>
            </a:r>
          </a:p>
          <a:p>
            <a:pPr marL="285750" indent="-285750" algn="just">
              <a:lnSpc>
                <a:spcPct val="150000"/>
              </a:lnSpc>
              <a:buSzPts val="1600"/>
              <a:buFont typeface="Arial"/>
              <a:buChar char="•"/>
            </a:pPr>
            <a:r>
              <a:rPr lang="en-US" sz="1600" b="1" dirty="0"/>
              <a:t>Habitats decline</a:t>
            </a:r>
          </a:p>
          <a:p>
            <a:pPr marL="285750" indent="-285750" algn="just">
              <a:lnSpc>
                <a:spcPct val="150000"/>
              </a:lnSpc>
              <a:buSzPts val="1600"/>
              <a:buFont typeface="Arial"/>
              <a:buChar char="•"/>
            </a:pPr>
            <a:r>
              <a:rPr lang="en-US" sz="1600" b="1" dirty="0"/>
              <a:t>Widespread pollution</a:t>
            </a:r>
          </a:p>
          <a:p>
            <a:pPr marL="285750" indent="-285750" algn="just">
              <a:lnSpc>
                <a:spcPct val="150000"/>
              </a:lnSpc>
              <a:buSzPts val="1600"/>
              <a:buFont typeface="Arial"/>
              <a:buChar char="•"/>
            </a:pPr>
            <a:r>
              <a:rPr lang="en-US" sz="1600" b="1" dirty="0"/>
              <a:t>Overpopulation</a:t>
            </a:r>
          </a:p>
          <a:p>
            <a:pPr marL="285750" indent="-285750" algn="just">
              <a:lnSpc>
                <a:spcPct val="150000"/>
              </a:lnSpc>
              <a:buSzPts val="1600"/>
              <a:buFont typeface="Arial"/>
              <a:buChar char="•"/>
            </a:pPr>
            <a:r>
              <a:rPr lang="en-US" sz="1600" b="1" dirty="0"/>
              <a:t>Affluent overconsumption</a:t>
            </a:r>
          </a:p>
          <a:p>
            <a:pPr marL="285750" indent="-285750" algn="just">
              <a:lnSpc>
                <a:spcPct val="150000"/>
              </a:lnSpc>
              <a:buSzPts val="1600"/>
              <a:buFont typeface="Arial"/>
              <a:buChar char="•"/>
            </a:pPr>
            <a:r>
              <a:rPr lang="en-US" sz="1600" b="1" dirty="0"/>
              <a:t>Too much faith in technology?</a:t>
            </a: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1000"/>
                                        <p:tgtEl>
                                          <p:spTgt spid="1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1" end="1"/>
                                            </p:txEl>
                                          </p:spTgt>
                                        </p:tgtEl>
                                        <p:attrNameLst>
                                          <p:attrName>style.visibility</p:attrName>
                                        </p:attrNameLst>
                                      </p:cBhvr>
                                      <p:to>
                                        <p:strVal val="visible"/>
                                      </p:to>
                                    </p:set>
                                    <p:animEffect transition="in" filter="fade">
                                      <p:cBhvr>
                                        <p:cTn id="12" dur="1000"/>
                                        <p:tgtEl>
                                          <p:spTgt spid="1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1">
                                            <p:txEl>
                                              <p:pRg st="2" end="2"/>
                                            </p:txEl>
                                          </p:spTgt>
                                        </p:tgtEl>
                                        <p:attrNameLst>
                                          <p:attrName>style.visibility</p:attrName>
                                        </p:attrNameLst>
                                      </p:cBhvr>
                                      <p:to>
                                        <p:strVal val="visible"/>
                                      </p:to>
                                    </p:set>
                                    <p:animEffect transition="in" filter="fade">
                                      <p:cBhvr>
                                        <p:cTn id="17" dur="1000"/>
                                        <p:tgtEl>
                                          <p:spTgt spid="1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1">
                                            <p:txEl>
                                              <p:pRg st="3" end="3"/>
                                            </p:txEl>
                                          </p:spTgt>
                                        </p:tgtEl>
                                        <p:attrNameLst>
                                          <p:attrName>style.visibility</p:attrName>
                                        </p:attrNameLst>
                                      </p:cBhvr>
                                      <p:to>
                                        <p:strVal val="visible"/>
                                      </p:to>
                                    </p:set>
                                    <p:animEffect transition="in" filter="fade">
                                      <p:cBhvr>
                                        <p:cTn id="22" dur="1000"/>
                                        <p:tgtEl>
                                          <p:spTgt spid="14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1">
                                            <p:txEl>
                                              <p:pRg st="4" end="4"/>
                                            </p:txEl>
                                          </p:spTgt>
                                        </p:tgtEl>
                                        <p:attrNameLst>
                                          <p:attrName>style.visibility</p:attrName>
                                        </p:attrNameLst>
                                      </p:cBhvr>
                                      <p:to>
                                        <p:strVal val="visible"/>
                                      </p:to>
                                    </p:set>
                                    <p:animEffect transition="in" filter="fade">
                                      <p:cBhvr>
                                        <p:cTn id="27" dur="1000"/>
                                        <p:tgtEl>
                                          <p:spTgt spid="14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1">
                                            <p:txEl>
                                              <p:pRg st="5" end="5"/>
                                            </p:txEl>
                                          </p:spTgt>
                                        </p:tgtEl>
                                        <p:attrNameLst>
                                          <p:attrName>style.visibility</p:attrName>
                                        </p:attrNameLst>
                                      </p:cBhvr>
                                      <p:to>
                                        <p:strVal val="visible"/>
                                      </p:to>
                                    </p:set>
                                    <p:animEffect transition="in" filter="fade">
                                      <p:cBhvr>
                                        <p:cTn id="32" dur="1000"/>
                                        <p:tgtEl>
                                          <p:spTgt spid="14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1">
                                            <p:txEl>
                                              <p:pRg st="6" end="6"/>
                                            </p:txEl>
                                          </p:spTgt>
                                        </p:tgtEl>
                                        <p:attrNameLst>
                                          <p:attrName>style.visibility</p:attrName>
                                        </p:attrNameLst>
                                      </p:cBhvr>
                                      <p:to>
                                        <p:strVal val="visible"/>
                                      </p:to>
                                    </p:set>
                                    <p:animEffect transition="in" filter="fade">
                                      <p:cBhvr>
                                        <p:cTn id="37" dur="1000"/>
                                        <p:tgtEl>
                                          <p:spTgt spid="14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4"/>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rgbClr val="FFFFFF"/>
                </a:solidFill>
                <a:latin typeface="Quattrocento Sans"/>
                <a:ea typeface="Quattrocento Sans"/>
                <a:cs typeface="Quattrocento Sans"/>
                <a:sym typeface="Quattrocento Sans"/>
              </a:rPr>
              <a:t>Environmental Ethics</a:t>
            </a:r>
            <a:endParaRPr sz="1400" b="0" i="0" u="none" strike="noStrike" cap="none" dirty="0">
              <a:solidFill>
                <a:srgbClr val="000000"/>
              </a:solidFill>
              <a:latin typeface="Arial"/>
              <a:ea typeface="Arial"/>
              <a:cs typeface="Arial"/>
              <a:sym typeface="Arial"/>
            </a:endParaRPr>
          </a:p>
        </p:txBody>
      </p:sp>
      <p:sp>
        <p:nvSpPr>
          <p:cNvPr id="147" name="Google Shape;147;p4"/>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lvl="0" indent="-285750" algn="just">
              <a:lnSpc>
                <a:spcPct val="150000"/>
              </a:lnSpc>
              <a:buSzPct val="100000"/>
              <a:buFont typeface="Arial"/>
              <a:buChar char="•"/>
            </a:pPr>
            <a:r>
              <a:rPr lang="en-US" sz="1600" b="1" dirty="0"/>
              <a:t>What is the environment?</a:t>
            </a:r>
          </a:p>
          <a:p>
            <a:pPr lvl="3" algn="just">
              <a:lnSpc>
                <a:spcPct val="150000"/>
              </a:lnSpc>
              <a:buSzPct val="100000"/>
            </a:pPr>
            <a:r>
              <a:rPr lang="en-US" sz="1600" dirty="0"/>
              <a:t>	- There is no universally accepted definition of the environment. </a:t>
            </a:r>
          </a:p>
          <a:p>
            <a:pPr lvl="3" algn="just">
              <a:lnSpc>
                <a:spcPct val="150000"/>
              </a:lnSpc>
              <a:buSzPct val="100000"/>
            </a:pPr>
            <a:r>
              <a:rPr lang="en-US" sz="1600" dirty="0"/>
              <a:t>	- Should it include natural as well as cultural elements? See Lugano Convention.</a:t>
            </a:r>
          </a:p>
          <a:p>
            <a:pPr marL="285750" lvl="0" indent="-285750" algn="just">
              <a:lnSpc>
                <a:spcPct val="150000"/>
              </a:lnSpc>
              <a:buSzPct val="100000"/>
              <a:buFont typeface="Arial"/>
              <a:buChar char="•"/>
            </a:pPr>
            <a:r>
              <a:rPr lang="en-US" sz="1600" b="1" dirty="0"/>
              <a:t>What is environmental ethics (EE)?</a:t>
            </a:r>
          </a:p>
          <a:p>
            <a:pPr marL="285750" lvl="0" indent="-285750" algn="just">
              <a:lnSpc>
                <a:spcPct val="150000"/>
              </a:lnSpc>
              <a:buSzPct val="100000"/>
              <a:buFont typeface="Arial"/>
              <a:buChar char="•"/>
            </a:pPr>
            <a:r>
              <a:rPr lang="en-US" sz="1600" b="1" dirty="0"/>
              <a:t>What kind of problems does EE face?</a:t>
            </a:r>
          </a:p>
          <a:p>
            <a:pPr marL="285750" lvl="0" indent="-285750" algn="just">
              <a:lnSpc>
                <a:spcPct val="150000"/>
              </a:lnSpc>
              <a:buSzPct val="100000"/>
              <a:buFont typeface="Arial"/>
              <a:buChar char="•"/>
            </a:pPr>
            <a:r>
              <a:rPr lang="en-US" sz="1600" b="1" dirty="0"/>
              <a:t>What is nature?</a:t>
            </a:r>
          </a:p>
          <a:p>
            <a:pPr lvl="0" algn="just">
              <a:lnSpc>
                <a:spcPct val="150000"/>
              </a:lnSpc>
              <a:buSzPct val="100000"/>
            </a:pPr>
            <a:r>
              <a:rPr lang="en-US" sz="1600" dirty="0"/>
              <a:t>	- Complexity of habitats</a:t>
            </a:r>
          </a:p>
          <a:p>
            <a:pPr lvl="0" algn="just">
              <a:lnSpc>
                <a:spcPct val="150000"/>
              </a:lnSpc>
              <a:buSzPct val="100000"/>
            </a:pPr>
            <a:r>
              <a:rPr lang="en-US" sz="1600" dirty="0"/>
              <a:t>	- Interconnectedness of natural resources.</a:t>
            </a:r>
          </a:p>
          <a:p>
            <a:pPr marL="285750" lvl="0" indent="-285750" algn="just">
              <a:lnSpc>
                <a:spcPct val="150000"/>
              </a:lnSpc>
              <a:buSzPct val="100000"/>
              <a:buFont typeface="Arial"/>
              <a:buChar char="•"/>
            </a:pPr>
            <a:r>
              <a:rPr lang="en-US" sz="1600" b="1" dirty="0"/>
              <a:t>Independent vs dependent moral status</a:t>
            </a:r>
          </a:p>
          <a:p>
            <a:pPr marL="285750" lvl="0" indent="-285750" algn="just">
              <a:lnSpc>
                <a:spcPct val="150000"/>
              </a:lnSpc>
              <a:buSzPct val="100000"/>
              <a:buFont typeface="Arial"/>
              <a:buChar char="•"/>
            </a:pPr>
            <a:r>
              <a:rPr lang="en-US" sz="1600" b="1" dirty="0"/>
              <a:t>Shades of green </a:t>
            </a:r>
            <a:r>
              <a:rPr lang="en-US" sz="1600" dirty="0"/>
              <a:t>(different conceptions or schools of thought within environmental ethics)</a:t>
            </a:r>
            <a:endParaRPr lang="en-US" sz="1600" b="1" dirty="0"/>
          </a:p>
          <a:p>
            <a:pPr marL="285750" lvl="0" indent="-285750" algn="just">
              <a:lnSpc>
                <a:spcPct val="150000"/>
              </a:lnSpc>
              <a:buSzPct val="100000"/>
              <a:buFont typeface="Arial"/>
              <a:buChar char="•"/>
            </a:pPr>
            <a:r>
              <a:rPr lang="en-US" sz="1600" b="1" dirty="0"/>
              <a:t>The last man </a:t>
            </a:r>
            <a:r>
              <a:rPr lang="en-US" sz="1600" dirty="0"/>
              <a:t>(should the last man protect the natural environment?)</a:t>
            </a:r>
            <a:endParaRPr lang="en-US" sz="1600" b="1" dirty="0"/>
          </a:p>
          <a:p>
            <a:pPr marL="285750" marR="0" lvl="0" indent="-285750" algn="just" rtl="0">
              <a:lnSpc>
                <a:spcPct val="150000"/>
              </a:lnSpc>
              <a:spcBef>
                <a:spcPts val="0"/>
              </a:spcBef>
              <a:spcAft>
                <a:spcPts val="0"/>
              </a:spcAft>
              <a:buClr>
                <a:srgbClr val="000000"/>
              </a:buClr>
              <a:buSzPct val="100000"/>
              <a:buFont typeface="Arial"/>
              <a:buChar char="•"/>
            </a:pPr>
            <a:endParaRPr sz="1400" b="0" i="0" u="none" strike="noStrike" cap="none" dirty="0">
              <a:solidFill>
                <a:srgbClr val="000000"/>
              </a:solidFill>
              <a:latin typeface="Arial"/>
              <a:ea typeface="Arial"/>
              <a:cs typeface="Arial"/>
              <a:sym typeface="Arial"/>
            </a:endParaRPr>
          </a:p>
          <a:p>
            <a:pPr marL="742950" marR="0" lvl="1" indent="-184150" algn="just" rtl="0">
              <a:lnSpc>
                <a:spcPct val="150000"/>
              </a:lnSpc>
              <a:spcBef>
                <a:spcPts val="0"/>
              </a:spcBef>
              <a:spcAft>
                <a:spcPts val="0"/>
              </a:spcAft>
              <a:buClr>
                <a:srgbClr val="000000"/>
              </a:buClr>
              <a:buSzPct val="108107"/>
              <a:buFont typeface="Arial"/>
              <a:buNone/>
            </a:pPr>
            <a:endParaRPr sz="1600" b="0" i="0" u="none" strike="noStrike" cap="none" dirty="0">
              <a:solidFill>
                <a:srgbClr val="000000"/>
              </a:solidFill>
              <a:latin typeface="Quattrocento Sans"/>
              <a:ea typeface="Quattrocento Sans"/>
              <a:cs typeface="Quattrocento Sans"/>
              <a:sym typeface="Quattrocento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2c73a1783f5_1_0"/>
          <p:cNvSpPr txBox="1">
            <a:spLocks noGrp="1"/>
          </p:cNvSpPr>
          <p:nvPr>
            <p:ph type="title"/>
          </p:nvPr>
        </p:nvSpPr>
        <p:spPr>
          <a:xfrm>
            <a:off x="838199" y="566928"/>
            <a:ext cx="10537800" cy="873300"/>
          </a:xfrm>
          <a:prstGeom prst="rect">
            <a:avLst/>
          </a:prstGeom>
          <a:solidFill>
            <a:srgbClr val="003399"/>
          </a:solid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4400"/>
              <a:buFont typeface="Arial"/>
              <a:buNone/>
            </a:pPr>
            <a:r>
              <a:rPr lang="en-US" b="0" dirty="0">
                <a:solidFill>
                  <a:srgbClr val="FFFFFF"/>
                </a:solidFill>
                <a:latin typeface="Quattrocento Sans"/>
                <a:ea typeface="Quattrocento Sans"/>
                <a:cs typeface="Quattrocento Sans"/>
                <a:sym typeface="Quattrocento Sans"/>
              </a:rPr>
              <a:t>Ethics in General</a:t>
            </a:r>
            <a:endParaRPr dirty="0"/>
          </a:p>
        </p:txBody>
      </p:sp>
      <p:sp>
        <p:nvSpPr>
          <p:cNvPr id="153" name="Google Shape;153;g2c73a1783f5_1_0"/>
          <p:cNvSpPr txBox="1">
            <a:spLocks noGrp="1"/>
          </p:cNvSpPr>
          <p:nvPr>
            <p:ph type="body" idx="1"/>
          </p:nvPr>
        </p:nvSpPr>
        <p:spPr>
          <a:xfrm>
            <a:off x="838199" y="1780031"/>
            <a:ext cx="10537800" cy="4576200"/>
          </a:xfrm>
          <a:prstGeom prst="rect">
            <a:avLst/>
          </a:prstGeom>
          <a:noFill/>
          <a:ln w="9525" cap="flat" cmpd="sng">
            <a:solidFill>
              <a:srgbClr val="548135"/>
            </a:solidFill>
            <a:prstDash val="solid"/>
            <a:round/>
            <a:headEnd type="none" w="sm" len="sm"/>
            <a:tailEnd type="none" w="sm" len="sm"/>
          </a:ln>
        </p:spPr>
        <p:txBody>
          <a:bodyPr spcFirstLastPara="1" wrap="square" lIns="91425" tIns="45700" rIns="91425" bIns="45700" anchor="ctr" anchorCtr="0">
            <a:normAutofit/>
          </a:bodyPr>
          <a:lstStyle/>
          <a:p>
            <a:pPr algn="just"/>
            <a:r>
              <a:rPr lang="en-IN" b="1" dirty="0"/>
              <a:t>What is Ethics</a:t>
            </a:r>
          </a:p>
          <a:p>
            <a:pPr marL="50800" indent="0" algn="just">
              <a:buNone/>
            </a:pPr>
            <a:r>
              <a:rPr lang="en-IN" b="1" dirty="0"/>
              <a:t>	- </a:t>
            </a:r>
            <a:r>
              <a:rPr lang="en-IN" dirty="0"/>
              <a:t>General ethical conceptions have an influence on environmental ethics</a:t>
            </a:r>
            <a:endParaRPr lang="en-IN" b="1" dirty="0"/>
          </a:p>
          <a:p>
            <a:pPr algn="just"/>
            <a:r>
              <a:rPr lang="en-IN" b="1" dirty="0"/>
              <a:t>Realism vs relativism</a:t>
            </a:r>
          </a:p>
          <a:p>
            <a:pPr marL="533400" lvl="1" indent="0" algn="just">
              <a:buNone/>
            </a:pPr>
            <a:r>
              <a:rPr lang="en-IN" sz="1800" dirty="0"/>
              <a:t>	- Are there universally accepted ethical values? Are there absolute values at all?</a:t>
            </a:r>
          </a:p>
          <a:p>
            <a:pPr algn="just"/>
            <a:r>
              <a:rPr lang="en-IN" b="1" dirty="0"/>
              <a:t>Is vs Ought (The naturalistic fallacy)</a:t>
            </a:r>
          </a:p>
          <a:p>
            <a:pPr marL="50800" indent="0" algn="just">
              <a:buNone/>
            </a:pPr>
            <a:r>
              <a:rPr lang="en-IN" dirty="0"/>
              <a:t>	- On the </a:t>
            </a:r>
            <a:r>
              <a:rPr lang="en-IN" dirty="0" err="1"/>
              <a:t>attemps</a:t>
            </a:r>
            <a:r>
              <a:rPr lang="en-IN" dirty="0"/>
              <a:t> to derive an ethics from naturalistic observation</a:t>
            </a:r>
          </a:p>
          <a:p>
            <a:pPr algn="just"/>
            <a:r>
              <a:rPr lang="en-IN" b="1" dirty="0"/>
              <a:t>Religious vs Secular Ethics</a:t>
            </a:r>
          </a:p>
          <a:p>
            <a:pPr lvl="1" algn="just"/>
            <a:endParaRPr lang="en-IN" sz="1800" dirty="0"/>
          </a:p>
          <a:p>
            <a:pPr lvl="1" algn="just"/>
            <a:r>
              <a:rPr lang="en-IN" sz="1800" dirty="0"/>
              <a:t>Humanism</a:t>
            </a:r>
          </a:p>
          <a:p>
            <a:pPr lvl="1" algn="just"/>
            <a:r>
              <a:rPr lang="en-IN" sz="1800" dirty="0" err="1"/>
              <a:t>Cornucopians</a:t>
            </a:r>
            <a:endParaRPr lang="en-IN" sz="1800" dirty="0"/>
          </a:p>
          <a:p>
            <a:pPr lvl="1" algn="just"/>
            <a:r>
              <a:rPr lang="en-IN" sz="1800" dirty="0"/>
              <a:t>Economism</a:t>
            </a:r>
          </a:p>
          <a:p>
            <a:pPr lvl="1" algn="just"/>
            <a:r>
              <a:rPr lang="en-IN" sz="1800" dirty="0"/>
              <a:t>Modernism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2c73a1783f5_1_6"/>
          <p:cNvSpPr txBox="1">
            <a:spLocks noGrp="1"/>
          </p:cNvSpPr>
          <p:nvPr>
            <p:ph type="title"/>
          </p:nvPr>
        </p:nvSpPr>
        <p:spPr>
          <a:xfrm>
            <a:off x="838199" y="566928"/>
            <a:ext cx="10537800" cy="544500"/>
          </a:xfrm>
          <a:prstGeom prst="rect">
            <a:avLst/>
          </a:prstGeom>
          <a:solidFill>
            <a:srgbClr val="003399"/>
          </a:solid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4400"/>
              <a:buFont typeface="Arial"/>
              <a:buNone/>
            </a:pPr>
            <a:r>
              <a:rPr lang="en-US" b="0" dirty="0">
                <a:solidFill>
                  <a:srgbClr val="FFFFFF"/>
                </a:solidFill>
                <a:latin typeface="Quattrocento Sans"/>
                <a:ea typeface="Quattrocento Sans"/>
                <a:cs typeface="Quattrocento Sans"/>
                <a:sym typeface="Quattrocento Sans"/>
              </a:rPr>
              <a:t>Schools of Ethics</a:t>
            </a:r>
            <a:endParaRPr dirty="0"/>
          </a:p>
        </p:txBody>
      </p:sp>
      <p:sp>
        <p:nvSpPr>
          <p:cNvPr id="160" name="Google Shape;160;g2c73a1783f5_1_6"/>
          <p:cNvSpPr txBox="1">
            <a:spLocks noGrp="1"/>
          </p:cNvSpPr>
          <p:nvPr>
            <p:ph type="body" idx="1"/>
          </p:nvPr>
        </p:nvSpPr>
        <p:spPr>
          <a:xfrm>
            <a:off x="838199" y="1350498"/>
            <a:ext cx="10537800" cy="5005800"/>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rmAutofit/>
          </a:bodyPr>
          <a:lstStyle/>
          <a:p>
            <a:pPr algn="just"/>
            <a:r>
              <a:rPr lang="en-IN" b="1" dirty="0" err="1"/>
              <a:t>Deontologism</a:t>
            </a:r>
            <a:r>
              <a:rPr lang="en-IN" b="1" dirty="0"/>
              <a:t> (Rights) – Immanuel Kant</a:t>
            </a:r>
          </a:p>
          <a:p>
            <a:pPr lvl="1" algn="just"/>
            <a:r>
              <a:rPr lang="en-IN" sz="1800" dirty="0"/>
              <a:t>Categorical imperative</a:t>
            </a:r>
          </a:p>
          <a:p>
            <a:pPr lvl="2" algn="just"/>
            <a:r>
              <a:rPr lang="en-IN" sz="1600" dirty="0"/>
              <a:t>“Act only according to that maxim whereby you can at the same time will that it should become a universal law.</a:t>
            </a:r>
            <a:r>
              <a:rPr lang="en-IN" sz="1400" dirty="0"/>
              <a:t>”</a:t>
            </a:r>
          </a:p>
          <a:p>
            <a:pPr algn="just"/>
            <a:r>
              <a:rPr lang="en-IN" b="1" dirty="0"/>
              <a:t>Consequentialism (Effects) – Jeremy Bentham, JS Mill</a:t>
            </a:r>
          </a:p>
          <a:p>
            <a:pPr lvl="1" algn="just"/>
            <a:r>
              <a:rPr lang="en-IN" sz="1800" dirty="0"/>
              <a:t>Utilitarianism</a:t>
            </a:r>
          </a:p>
          <a:p>
            <a:pPr lvl="2" algn="just"/>
            <a:r>
              <a:rPr lang="en-IN" sz="1800" dirty="0"/>
              <a:t>Please note there are many different schools of thought within </a:t>
            </a:r>
            <a:r>
              <a:rPr lang="en-IN" sz="1800" dirty="0" err="1"/>
              <a:t>utilitatianism</a:t>
            </a:r>
            <a:r>
              <a:rPr lang="en-IN" sz="1800" dirty="0"/>
              <a:t> </a:t>
            </a:r>
            <a:r>
              <a:rPr lang="en-IN" sz="1800" dirty="0" err="1"/>
              <a:t>irself</a:t>
            </a:r>
            <a:r>
              <a:rPr lang="en-IN" sz="1800" dirty="0"/>
              <a:t>!</a:t>
            </a:r>
          </a:p>
          <a:p>
            <a:pPr algn="just"/>
            <a:r>
              <a:rPr lang="en-IN" b="1" dirty="0"/>
              <a:t>Virtue Ethics (Virtues) – Aristotle</a:t>
            </a:r>
          </a:p>
          <a:p>
            <a:pPr lvl="1" algn="just"/>
            <a:r>
              <a:rPr lang="en-IN" sz="1800" dirty="0"/>
              <a:t>Green virtue ethics (GVE)</a:t>
            </a:r>
            <a:endParaRPr dirty="0">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2c73a1783f5_1_12"/>
          <p:cNvSpPr txBox="1">
            <a:spLocks noGrp="1"/>
          </p:cNvSpPr>
          <p:nvPr>
            <p:ph type="title"/>
          </p:nvPr>
        </p:nvSpPr>
        <p:spPr>
          <a:xfrm>
            <a:off x="838199" y="566928"/>
            <a:ext cx="10537800" cy="596854"/>
          </a:xfrm>
          <a:prstGeom prst="rect">
            <a:avLst/>
          </a:prstGeom>
          <a:solidFill>
            <a:srgbClr val="003399"/>
          </a:solid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4400"/>
              <a:buFont typeface="Arial"/>
              <a:buNone/>
            </a:pPr>
            <a:r>
              <a:rPr lang="en-US" b="0" dirty="0">
                <a:solidFill>
                  <a:srgbClr val="FFFFFF"/>
                </a:solidFill>
                <a:latin typeface="Quattrocento Sans"/>
                <a:ea typeface="Quattrocento Sans"/>
                <a:cs typeface="Quattrocento Sans"/>
                <a:sym typeface="Quattrocento Sans"/>
              </a:rPr>
              <a:t>Value Issues</a:t>
            </a:r>
            <a:endParaRPr dirty="0"/>
          </a:p>
        </p:txBody>
      </p:sp>
      <p:sp>
        <p:nvSpPr>
          <p:cNvPr id="167" name="Google Shape;167;g2c73a1783f5_1_12"/>
          <p:cNvSpPr txBox="1">
            <a:spLocks noGrp="1"/>
          </p:cNvSpPr>
          <p:nvPr>
            <p:ph type="body" idx="1"/>
          </p:nvPr>
        </p:nvSpPr>
        <p:spPr>
          <a:xfrm>
            <a:off x="838199" y="1425039"/>
            <a:ext cx="10537800" cy="4931192"/>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rmAutofit/>
          </a:bodyPr>
          <a:lstStyle/>
          <a:p>
            <a:pPr algn="just"/>
            <a:r>
              <a:rPr lang="en-IN" sz="2000" b="1" dirty="0"/>
              <a:t>Individualism vs holism</a:t>
            </a:r>
          </a:p>
          <a:p>
            <a:pPr algn="just"/>
            <a:r>
              <a:rPr lang="en-IN" sz="2000" b="1" dirty="0"/>
              <a:t>Instrumental value vs intrinsic value</a:t>
            </a:r>
          </a:p>
          <a:p>
            <a:pPr lvl="1" algn="just"/>
            <a:r>
              <a:rPr lang="en-IN" sz="2000" dirty="0"/>
              <a:t>Inherent value</a:t>
            </a:r>
          </a:p>
          <a:p>
            <a:pPr lvl="1" algn="just"/>
            <a:r>
              <a:rPr lang="en-IN" sz="2000" dirty="0"/>
              <a:t>Objective vs subjective value</a:t>
            </a:r>
          </a:p>
          <a:p>
            <a:pPr algn="just"/>
            <a:r>
              <a:rPr lang="en-IN" sz="2000" b="1" dirty="0"/>
              <a:t>Anthropocentrism vs ecocentrism</a:t>
            </a:r>
          </a:p>
          <a:p>
            <a:pPr lvl="1" algn="just"/>
            <a:r>
              <a:rPr lang="en-IN" sz="2000" dirty="0"/>
              <a:t>Anthropocentrism: </a:t>
            </a:r>
          </a:p>
          <a:p>
            <a:pPr lvl="2" algn="just"/>
            <a:r>
              <a:rPr lang="en-IN" sz="1600" dirty="0"/>
              <a:t>Human chauvinism</a:t>
            </a:r>
          </a:p>
          <a:p>
            <a:pPr lvl="2" algn="just"/>
            <a:r>
              <a:rPr lang="en-IN" sz="1600" dirty="0" err="1"/>
              <a:t>Speciecism</a:t>
            </a:r>
            <a:endParaRPr lang="en-IN" sz="1600" dirty="0"/>
          </a:p>
          <a:p>
            <a:pPr lvl="2" algn="just"/>
            <a:r>
              <a:rPr lang="en-IN" sz="1600" dirty="0" err="1"/>
              <a:t>Resourcism</a:t>
            </a:r>
            <a:endParaRPr lang="en-IN" sz="1600" dirty="0"/>
          </a:p>
          <a:p>
            <a:pPr lvl="2" algn="just"/>
            <a:r>
              <a:rPr lang="en-IN" sz="1600" dirty="0"/>
              <a:t>Managerial environmentalism</a:t>
            </a:r>
          </a:p>
          <a:p>
            <a:pPr lvl="1" algn="just"/>
            <a:r>
              <a:rPr lang="en-IN" sz="2000" dirty="0"/>
              <a:t>Ecocentrism: </a:t>
            </a:r>
          </a:p>
          <a:p>
            <a:pPr lvl="2" algn="just"/>
            <a:r>
              <a:rPr lang="en-IN" sz="1600" dirty="0" err="1"/>
              <a:t>Zoocentrism</a:t>
            </a:r>
            <a:endParaRPr lang="en-IN" sz="1600" dirty="0"/>
          </a:p>
          <a:p>
            <a:pPr lvl="2" algn="just"/>
            <a:r>
              <a:rPr lang="en-IN" sz="1600" dirty="0"/>
              <a:t>Biocentrism</a:t>
            </a:r>
          </a:p>
          <a:p>
            <a:pPr lvl="2" algn="just"/>
            <a:r>
              <a:rPr lang="en-IN" sz="1600" dirty="0" err="1"/>
              <a:t>Ecocentric</a:t>
            </a:r>
            <a:r>
              <a:rPr lang="en-IN" sz="1600" dirty="0"/>
              <a:t> misanthropy?</a:t>
            </a:r>
          </a:p>
          <a:p>
            <a:pPr marL="457200" lvl="0" indent="-406400" algn="ctr" rtl="0">
              <a:lnSpc>
                <a:spcPct val="90000"/>
              </a:lnSpc>
              <a:spcBef>
                <a:spcPts val="1000"/>
              </a:spcBef>
              <a:spcAft>
                <a:spcPts val="0"/>
              </a:spcAft>
              <a:buSzPts val="2800"/>
              <a:buChar char="•"/>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5"/>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rgbClr val="FFFFFF"/>
                </a:solidFill>
                <a:latin typeface="Quattrocento Sans"/>
                <a:ea typeface="Quattrocento Sans"/>
                <a:cs typeface="Quattrocento Sans"/>
                <a:sym typeface="Quattrocento Sans"/>
              </a:rPr>
              <a:t>The Limitations of Human-</a:t>
            </a:r>
            <a:r>
              <a:rPr lang="en-US" sz="2800" b="0" i="0" u="none" strike="noStrike" cap="none" dirty="0" err="1">
                <a:solidFill>
                  <a:srgbClr val="FFFFFF"/>
                </a:solidFill>
                <a:latin typeface="Quattrocento Sans"/>
                <a:ea typeface="Quattrocento Sans"/>
                <a:cs typeface="Quattrocento Sans"/>
                <a:sym typeface="Quattrocento Sans"/>
              </a:rPr>
              <a:t>Centredness</a:t>
            </a:r>
            <a:endParaRPr sz="1400" b="0" i="0" u="none" strike="noStrike" cap="none" dirty="0">
              <a:solidFill>
                <a:srgbClr val="000000"/>
              </a:solidFill>
              <a:latin typeface="Arial"/>
              <a:ea typeface="Arial"/>
              <a:cs typeface="Arial"/>
              <a:sym typeface="Arial"/>
            </a:endParaRPr>
          </a:p>
        </p:txBody>
      </p:sp>
      <p:sp>
        <p:nvSpPr>
          <p:cNvPr id="174" name="Google Shape;174;p5"/>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742950" lvl="7" indent="-285750" algn="just">
              <a:lnSpc>
                <a:spcPct val="150000"/>
              </a:lnSpc>
              <a:buSzPts val="1600"/>
              <a:buFont typeface="Arial" panose="020B0604020202020204" pitchFamily="34" charset="0"/>
              <a:buChar char="•"/>
            </a:pPr>
            <a:r>
              <a:rPr lang="en-GB" sz="1600" b="1" dirty="0"/>
              <a:t>Things exist for use (usefulness)</a:t>
            </a:r>
          </a:p>
          <a:p>
            <a:pPr marL="742950" lvl="7" indent="-285750" algn="just">
              <a:lnSpc>
                <a:spcPct val="150000"/>
              </a:lnSpc>
              <a:buSzPts val="1600"/>
              <a:buFont typeface="Arial" panose="020B0604020202020204" pitchFamily="34" charset="0"/>
              <a:buChar char="•"/>
            </a:pPr>
            <a:r>
              <a:rPr lang="en-GB" sz="1600" b="1" dirty="0"/>
              <a:t>Can a human-centred ethic be an adequate environmental ethic?</a:t>
            </a:r>
          </a:p>
          <a:p>
            <a:pPr marL="742950" lvl="7" indent="-285750" algn="just">
              <a:lnSpc>
                <a:spcPct val="150000"/>
              </a:lnSpc>
              <a:buSzPts val="1600"/>
              <a:buFont typeface="Arial" panose="020B0604020202020204" pitchFamily="34" charset="0"/>
              <a:buChar char="•"/>
            </a:pPr>
            <a:r>
              <a:rPr lang="en-GB" sz="1600" b="1" dirty="0"/>
              <a:t>Constituents of well-being</a:t>
            </a:r>
          </a:p>
          <a:p>
            <a:pPr marL="457200" lvl="8" algn="just">
              <a:lnSpc>
                <a:spcPct val="150000"/>
              </a:lnSpc>
              <a:buSzPts val="1600"/>
            </a:pPr>
            <a:r>
              <a:rPr lang="en-GB" sz="1600" dirty="0"/>
              <a:t>	- What are they?</a:t>
            </a:r>
          </a:p>
          <a:p>
            <a:pPr marL="742950" lvl="7" indent="-285750" algn="just">
              <a:lnSpc>
                <a:spcPct val="150000"/>
              </a:lnSpc>
              <a:buSzPts val="1600"/>
              <a:buFont typeface="Arial" panose="020B0604020202020204" pitchFamily="34" charset="0"/>
              <a:buChar char="•"/>
            </a:pPr>
            <a:r>
              <a:rPr lang="en-GB" sz="1600" b="1" dirty="0"/>
              <a:t>Weighing goods lost and gained</a:t>
            </a:r>
          </a:p>
          <a:p>
            <a:pPr marL="742950" lvl="7" indent="-285750" algn="just">
              <a:lnSpc>
                <a:spcPct val="150000"/>
              </a:lnSpc>
              <a:buSzPts val="1600"/>
              <a:buFont typeface="Arial" panose="020B0604020202020204" pitchFamily="34" charset="0"/>
              <a:buChar char="•"/>
            </a:pPr>
            <a:r>
              <a:rPr lang="en-GB" sz="1600" b="1" dirty="0"/>
              <a:t>Willingness to pay (WTP)</a:t>
            </a:r>
          </a:p>
          <a:p>
            <a:pPr marL="742950" lvl="7" indent="-285750" algn="just">
              <a:lnSpc>
                <a:spcPct val="150000"/>
              </a:lnSpc>
              <a:buSzPts val="1600"/>
              <a:buFont typeface="Arial" panose="020B0604020202020204" pitchFamily="34" charset="0"/>
              <a:buChar char="•"/>
            </a:pPr>
            <a:r>
              <a:rPr lang="en-GB" sz="1600" b="1" dirty="0"/>
              <a:t>Contingent Valuation Method (CVM)</a:t>
            </a:r>
          </a:p>
          <a:p>
            <a:pPr marL="742950" lvl="7" indent="-285750" algn="just">
              <a:lnSpc>
                <a:spcPct val="150000"/>
              </a:lnSpc>
              <a:buSzPts val="1600"/>
              <a:buFont typeface="Arial" panose="020B0604020202020204" pitchFamily="34" charset="0"/>
              <a:buChar char="•"/>
            </a:pPr>
            <a:r>
              <a:rPr lang="en-GB" sz="1600" b="1" dirty="0"/>
              <a:t>Cost Benefits Analysis (CBA)</a:t>
            </a:r>
          </a:p>
          <a:p>
            <a:pPr marL="457200" marR="0" lvl="7" indent="0" algn="just" rtl="0">
              <a:lnSpc>
                <a:spcPct val="150000"/>
              </a:lnSpc>
              <a:spcBef>
                <a:spcPts val="0"/>
              </a:spcBef>
              <a:spcAft>
                <a:spcPts val="0"/>
              </a:spcAft>
              <a:buClr>
                <a:srgbClr val="000000"/>
              </a:buClr>
              <a:buSzPts val="16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xEl>
                                              <p:pRg st="0" end="0"/>
                                            </p:txEl>
                                          </p:spTgt>
                                        </p:tgtEl>
                                        <p:attrNameLst>
                                          <p:attrName>style.visibility</p:attrName>
                                        </p:attrNameLst>
                                      </p:cBhvr>
                                      <p:to>
                                        <p:strVal val="visible"/>
                                      </p:to>
                                    </p:set>
                                    <p:animEffect transition="in" filter="fade">
                                      <p:cBhvr>
                                        <p:cTn id="7" dur="1000"/>
                                        <p:tgtEl>
                                          <p:spTgt spid="1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
                                            <p:txEl>
                                              <p:pRg st="1" end="1"/>
                                            </p:txEl>
                                          </p:spTgt>
                                        </p:tgtEl>
                                        <p:attrNameLst>
                                          <p:attrName>style.visibility</p:attrName>
                                        </p:attrNameLst>
                                      </p:cBhvr>
                                      <p:to>
                                        <p:strVal val="visible"/>
                                      </p:to>
                                    </p:set>
                                    <p:animEffect transition="in" filter="fade">
                                      <p:cBhvr>
                                        <p:cTn id="12" dur="1000"/>
                                        <p:tgtEl>
                                          <p:spTgt spid="1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
                                            <p:txEl>
                                              <p:pRg st="2" end="2"/>
                                            </p:txEl>
                                          </p:spTgt>
                                        </p:tgtEl>
                                        <p:attrNameLst>
                                          <p:attrName>style.visibility</p:attrName>
                                        </p:attrNameLst>
                                      </p:cBhvr>
                                      <p:to>
                                        <p:strVal val="visible"/>
                                      </p:to>
                                    </p:set>
                                    <p:animEffect transition="in" filter="fade">
                                      <p:cBhvr>
                                        <p:cTn id="17" dur="1000"/>
                                        <p:tgtEl>
                                          <p:spTgt spid="1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4">
                                            <p:txEl>
                                              <p:pRg st="3" end="3"/>
                                            </p:txEl>
                                          </p:spTgt>
                                        </p:tgtEl>
                                        <p:attrNameLst>
                                          <p:attrName>style.visibility</p:attrName>
                                        </p:attrNameLst>
                                      </p:cBhvr>
                                      <p:to>
                                        <p:strVal val="visible"/>
                                      </p:to>
                                    </p:set>
                                    <p:animEffect transition="in" filter="fade">
                                      <p:cBhvr>
                                        <p:cTn id="22" dur="1000"/>
                                        <p:tgtEl>
                                          <p:spTgt spid="17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4">
                                            <p:txEl>
                                              <p:pRg st="4" end="4"/>
                                            </p:txEl>
                                          </p:spTgt>
                                        </p:tgtEl>
                                        <p:attrNameLst>
                                          <p:attrName>style.visibility</p:attrName>
                                        </p:attrNameLst>
                                      </p:cBhvr>
                                      <p:to>
                                        <p:strVal val="visible"/>
                                      </p:to>
                                    </p:set>
                                    <p:animEffect transition="in" filter="fade">
                                      <p:cBhvr>
                                        <p:cTn id="27" dur="1000"/>
                                        <p:tgtEl>
                                          <p:spTgt spid="17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4">
                                            <p:txEl>
                                              <p:pRg st="5" end="5"/>
                                            </p:txEl>
                                          </p:spTgt>
                                        </p:tgtEl>
                                        <p:attrNameLst>
                                          <p:attrName>style.visibility</p:attrName>
                                        </p:attrNameLst>
                                      </p:cBhvr>
                                      <p:to>
                                        <p:strVal val="visible"/>
                                      </p:to>
                                    </p:set>
                                    <p:animEffect transition="in" filter="fade">
                                      <p:cBhvr>
                                        <p:cTn id="32" dur="1000"/>
                                        <p:tgtEl>
                                          <p:spTgt spid="17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4">
                                            <p:txEl>
                                              <p:pRg st="6" end="6"/>
                                            </p:txEl>
                                          </p:spTgt>
                                        </p:tgtEl>
                                        <p:attrNameLst>
                                          <p:attrName>style.visibility</p:attrName>
                                        </p:attrNameLst>
                                      </p:cBhvr>
                                      <p:to>
                                        <p:strVal val="visible"/>
                                      </p:to>
                                    </p:set>
                                    <p:animEffect transition="in" filter="fade">
                                      <p:cBhvr>
                                        <p:cTn id="37" dur="1000"/>
                                        <p:tgtEl>
                                          <p:spTgt spid="17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4">
                                            <p:txEl>
                                              <p:pRg st="7" end="7"/>
                                            </p:txEl>
                                          </p:spTgt>
                                        </p:tgtEl>
                                        <p:attrNameLst>
                                          <p:attrName>style.visibility</p:attrName>
                                        </p:attrNameLst>
                                      </p:cBhvr>
                                      <p:to>
                                        <p:strVal val="visible"/>
                                      </p:to>
                                    </p:set>
                                    <p:animEffect transition="in" filter="fade">
                                      <p:cBhvr>
                                        <p:cTn id="42" dur="1000"/>
                                        <p:tgtEl>
                                          <p:spTgt spid="17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2c73a1783f5_0_25"/>
          <p:cNvSpPr/>
          <p:nvPr/>
        </p:nvSpPr>
        <p:spPr>
          <a:xfrm>
            <a:off x="993058" y="468080"/>
            <a:ext cx="9488100" cy="523200"/>
          </a:xfrm>
          <a:prstGeom prst="rect">
            <a:avLst/>
          </a:prstGeom>
          <a:solidFill>
            <a:srgbClr val="0033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rgbClr val="FFFFFF"/>
                </a:solidFill>
                <a:latin typeface="Quattrocento Sans"/>
                <a:ea typeface="Quattrocento Sans"/>
                <a:cs typeface="Quattrocento Sans"/>
                <a:sym typeface="Quattrocento Sans"/>
              </a:rPr>
              <a:t>Light Green Ethics	</a:t>
            </a:r>
            <a:endParaRPr sz="1400" b="0" i="0" u="none" strike="noStrike" cap="none" dirty="0">
              <a:solidFill>
                <a:srgbClr val="000000"/>
              </a:solidFill>
              <a:latin typeface="Arial"/>
              <a:ea typeface="Arial"/>
              <a:cs typeface="Arial"/>
              <a:sym typeface="Arial"/>
            </a:endParaRPr>
          </a:p>
        </p:txBody>
      </p:sp>
      <p:sp>
        <p:nvSpPr>
          <p:cNvPr id="180" name="Google Shape;180;g2c73a1783f5_0_25"/>
          <p:cNvSpPr txBox="1"/>
          <p:nvPr/>
        </p:nvSpPr>
        <p:spPr>
          <a:xfrm>
            <a:off x="993059" y="1592356"/>
            <a:ext cx="9488100" cy="414540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742950" lvl="1" indent="-285750" algn="just">
              <a:lnSpc>
                <a:spcPct val="150000"/>
              </a:lnSpc>
              <a:buSzPts val="1600"/>
              <a:buFont typeface="Arial"/>
              <a:buChar char="•"/>
            </a:pPr>
            <a:r>
              <a:rPr lang="en-US" sz="1800" b="1" dirty="0">
                <a:latin typeface="Quattrocento Sans"/>
                <a:ea typeface="Quattrocento Sans"/>
                <a:cs typeface="Quattrocento Sans"/>
                <a:sym typeface="Quattrocento Sans"/>
              </a:rPr>
              <a:t>Anthropocentrism</a:t>
            </a:r>
          </a:p>
          <a:p>
            <a:pPr marL="742950" lvl="1" indent="-285750" algn="just">
              <a:lnSpc>
                <a:spcPct val="150000"/>
              </a:lnSpc>
              <a:buSzPts val="1600"/>
              <a:buFont typeface="Arial"/>
              <a:buChar char="•"/>
            </a:pPr>
            <a:r>
              <a:rPr lang="en-US" sz="1800" b="1" dirty="0">
                <a:latin typeface="Quattrocento Sans"/>
                <a:ea typeface="Quattrocento Sans"/>
                <a:cs typeface="Quattrocento Sans"/>
                <a:sym typeface="Quattrocento Sans"/>
              </a:rPr>
              <a:t>Shallow ethics</a:t>
            </a:r>
          </a:p>
          <a:p>
            <a:pPr marL="742950" lvl="1" indent="-285750" algn="just">
              <a:lnSpc>
                <a:spcPct val="150000"/>
              </a:lnSpc>
              <a:buSzPts val="1600"/>
              <a:buFont typeface="Arial"/>
              <a:buChar char="•"/>
            </a:pPr>
            <a:r>
              <a:rPr lang="en-US" sz="1800" b="1" dirty="0">
                <a:latin typeface="Quattrocento Sans"/>
                <a:ea typeface="Quattrocento Sans"/>
                <a:cs typeface="Quattrocento Sans"/>
                <a:sym typeface="Quattrocento Sans"/>
              </a:rPr>
              <a:t>Techno-optimism</a:t>
            </a:r>
          </a:p>
          <a:p>
            <a:pPr marL="742950" lvl="1" indent="-285750" algn="just">
              <a:lnSpc>
                <a:spcPct val="150000"/>
              </a:lnSpc>
              <a:buSzPts val="1600"/>
              <a:buFont typeface="Arial"/>
              <a:buChar char="•"/>
            </a:pPr>
            <a:r>
              <a:rPr lang="en-US" sz="1800" b="1" dirty="0">
                <a:latin typeface="Quattrocento Sans"/>
                <a:ea typeface="Quattrocento Sans"/>
                <a:cs typeface="Quattrocento Sans"/>
                <a:sym typeface="Quattrocento Sans"/>
              </a:rPr>
              <a:t>Ecosystem services</a:t>
            </a:r>
          </a:p>
          <a:p>
            <a:pPr marL="742950" lvl="1" indent="-285750" algn="just">
              <a:lnSpc>
                <a:spcPct val="150000"/>
              </a:lnSpc>
              <a:buSzPts val="1600"/>
              <a:buFont typeface="Arial"/>
              <a:buChar char="•"/>
            </a:pPr>
            <a:r>
              <a:rPr lang="en-US" sz="1800" b="1" dirty="0">
                <a:latin typeface="Quattrocento Sans"/>
                <a:ea typeface="Quattrocento Sans"/>
                <a:cs typeface="Quattrocento Sans"/>
                <a:sym typeface="Quattrocento Sans"/>
              </a:rPr>
              <a:t>Social ecology</a:t>
            </a:r>
          </a:p>
          <a:p>
            <a:pPr marL="742950" lvl="1" indent="-285750" algn="just">
              <a:lnSpc>
                <a:spcPct val="150000"/>
              </a:lnSpc>
              <a:buSzPts val="1600"/>
              <a:buFont typeface="Arial"/>
              <a:buChar char="•"/>
            </a:pPr>
            <a:r>
              <a:rPr lang="en-US" sz="1800" b="1" dirty="0">
                <a:latin typeface="Quattrocento Sans"/>
                <a:ea typeface="Quattrocento Sans"/>
                <a:cs typeface="Quattrocento Sans"/>
                <a:sym typeface="Quattrocento Sans"/>
              </a:rPr>
              <a:t>NGO environmentalism</a:t>
            </a:r>
          </a:p>
          <a:p>
            <a:pPr marL="742950" lvl="1" indent="-285750" algn="just">
              <a:lnSpc>
                <a:spcPct val="150000"/>
              </a:lnSpc>
              <a:buSzPts val="1600"/>
              <a:buFont typeface="Arial"/>
              <a:buChar char="•"/>
            </a:pPr>
            <a:r>
              <a:rPr lang="en-US" sz="1800" b="1" dirty="0">
                <a:latin typeface="Quattrocento Sans"/>
                <a:ea typeface="Quattrocento Sans"/>
                <a:cs typeface="Quattrocento Sans"/>
                <a:sym typeface="Quattrocento Sans"/>
              </a:rPr>
              <a:t>Lifeboat ethics</a:t>
            </a:r>
            <a:r>
              <a:rPr lang="en-US" sz="1800" b="0" i="0" u="none" strike="noStrike" cap="none" dirty="0">
                <a:solidFill>
                  <a:srgbClr val="000000"/>
                </a:solidFill>
                <a:sym typeface="Arial"/>
              </a:rPr>
              <a:t> </a:t>
            </a:r>
            <a:endParaRPr sz="16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0">
                                            <p:txEl>
                                              <p:pRg st="0" end="0"/>
                                            </p:txEl>
                                          </p:spTgt>
                                        </p:tgtEl>
                                        <p:attrNameLst>
                                          <p:attrName>style.visibility</p:attrName>
                                        </p:attrNameLst>
                                      </p:cBhvr>
                                      <p:to>
                                        <p:strVal val="visible"/>
                                      </p:to>
                                    </p:set>
                                    <p:animEffect transition="in" filter="fade">
                                      <p:cBhvr>
                                        <p:cTn id="7" dur="1000"/>
                                        <p:tgtEl>
                                          <p:spTgt spid="1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0">
                                            <p:txEl>
                                              <p:pRg st="1" end="1"/>
                                            </p:txEl>
                                          </p:spTgt>
                                        </p:tgtEl>
                                        <p:attrNameLst>
                                          <p:attrName>style.visibility</p:attrName>
                                        </p:attrNameLst>
                                      </p:cBhvr>
                                      <p:to>
                                        <p:strVal val="visible"/>
                                      </p:to>
                                    </p:set>
                                    <p:animEffect transition="in" filter="fade">
                                      <p:cBhvr>
                                        <p:cTn id="12" dur="1000"/>
                                        <p:tgtEl>
                                          <p:spTgt spid="1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0">
                                            <p:txEl>
                                              <p:pRg st="2" end="2"/>
                                            </p:txEl>
                                          </p:spTgt>
                                        </p:tgtEl>
                                        <p:attrNameLst>
                                          <p:attrName>style.visibility</p:attrName>
                                        </p:attrNameLst>
                                      </p:cBhvr>
                                      <p:to>
                                        <p:strVal val="visible"/>
                                      </p:to>
                                    </p:set>
                                    <p:animEffect transition="in" filter="fade">
                                      <p:cBhvr>
                                        <p:cTn id="17" dur="1000"/>
                                        <p:tgtEl>
                                          <p:spTgt spid="18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0">
                                            <p:txEl>
                                              <p:pRg st="3" end="3"/>
                                            </p:txEl>
                                          </p:spTgt>
                                        </p:tgtEl>
                                        <p:attrNameLst>
                                          <p:attrName>style.visibility</p:attrName>
                                        </p:attrNameLst>
                                      </p:cBhvr>
                                      <p:to>
                                        <p:strVal val="visible"/>
                                      </p:to>
                                    </p:set>
                                    <p:animEffect transition="in" filter="fade">
                                      <p:cBhvr>
                                        <p:cTn id="22" dur="1000"/>
                                        <p:tgtEl>
                                          <p:spTgt spid="18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0">
                                            <p:txEl>
                                              <p:pRg st="4" end="4"/>
                                            </p:txEl>
                                          </p:spTgt>
                                        </p:tgtEl>
                                        <p:attrNameLst>
                                          <p:attrName>style.visibility</p:attrName>
                                        </p:attrNameLst>
                                      </p:cBhvr>
                                      <p:to>
                                        <p:strVal val="visible"/>
                                      </p:to>
                                    </p:set>
                                    <p:animEffect transition="in" filter="fade">
                                      <p:cBhvr>
                                        <p:cTn id="27" dur="1000"/>
                                        <p:tgtEl>
                                          <p:spTgt spid="18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0">
                                            <p:txEl>
                                              <p:pRg st="5" end="5"/>
                                            </p:txEl>
                                          </p:spTgt>
                                        </p:tgtEl>
                                        <p:attrNameLst>
                                          <p:attrName>style.visibility</p:attrName>
                                        </p:attrNameLst>
                                      </p:cBhvr>
                                      <p:to>
                                        <p:strVal val="visible"/>
                                      </p:to>
                                    </p:set>
                                    <p:animEffect transition="in" filter="fade">
                                      <p:cBhvr>
                                        <p:cTn id="32" dur="1000"/>
                                        <p:tgtEl>
                                          <p:spTgt spid="18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0">
                                            <p:txEl>
                                              <p:pRg st="6" end="6"/>
                                            </p:txEl>
                                          </p:spTgt>
                                        </p:tgtEl>
                                        <p:attrNameLst>
                                          <p:attrName>style.visibility</p:attrName>
                                        </p:attrNameLst>
                                      </p:cBhvr>
                                      <p:to>
                                        <p:strVal val="visible"/>
                                      </p:to>
                                    </p:set>
                                    <p:animEffect transition="in" filter="fade">
                                      <p:cBhvr>
                                        <p:cTn id="37" dur="1000"/>
                                        <p:tgtEl>
                                          <p:spTgt spid="18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779</Words>
  <Application>Microsoft Macintosh PowerPoint</Application>
  <PresentationFormat>Widescreen</PresentationFormat>
  <Paragraphs>146</Paragraphs>
  <Slides>16</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Times New Roman</vt:lpstr>
      <vt:lpstr>Century Gothic</vt:lpstr>
      <vt:lpstr>Calibri</vt:lpstr>
      <vt:lpstr>Segoe UI</vt:lpstr>
      <vt:lpstr>Quattrocento Sans</vt:lpstr>
      <vt:lpstr>Arial</vt:lpstr>
      <vt:lpstr>Office Theme</vt:lpstr>
      <vt:lpstr>Θέμα του Office</vt:lpstr>
      <vt:lpstr>PowerPoint Presentation</vt:lpstr>
      <vt:lpstr>PowerPoint Presentation</vt:lpstr>
      <vt:lpstr>PowerPoint Presentation</vt:lpstr>
      <vt:lpstr>PowerPoint Presentation</vt:lpstr>
      <vt:lpstr>Ethics in General</vt:lpstr>
      <vt:lpstr>Schools of Ethics</vt:lpstr>
      <vt:lpstr>Value Issues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c:creator>
  <cp:lastModifiedBy>Albert Ruda</cp:lastModifiedBy>
  <cp:revision>10</cp:revision>
  <dcterms:created xsi:type="dcterms:W3CDTF">2020-01-02T01:56:26Z</dcterms:created>
  <dcterms:modified xsi:type="dcterms:W3CDTF">2024-06-28T10:35:03Z</dcterms:modified>
</cp:coreProperties>
</file>