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59" r:id="rId5"/>
    <p:sldId id="260" r:id="rId6"/>
    <p:sldId id="261" r:id="rId7"/>
    <p:sldId id="262" r:id="rId8"/>
    <p:sldId id="263" r:id="rId9"/>
    <p:sldId id="264" r:id="rId10"/>
    <p:sldId id="265" r:id="rId11"/>
    <p:sldId id="266" r:id="rId12"/>
    <p:sldId id="267" r:id="rId13"/>
    <p:sldId id="269" r:id="rId14"/>
    <p:sldId id="273" r:id="rId15"/>
    <p:sldId id="351" r:id="rId16"/>
    <p:sldId id="352" r:id="rId17"/>
    <p:sldId id="353" r:id="rId18"/>
  </p:sldIdLst>
  <p:sldSz cx="12192000" cy="6858000"/>
  <p:notesSz cx="6951663" cy="10082213"/>
  <p:embeddedFontLst>
    <p:embeddedFont>
      <p:font typeface="Century Gothic" panose="020B0502020202020204" pitchFamily="34" charset="0"/>
      <p:regular r:id="rId20"/>
      <p:bold r:id="rId21"/>
      <p:italic r:id="rId22"/>
      <p:boldItalic r:id="rId23"/>
    </p:embeddedFont>
    <p:embeddedFont>
      <p:font typeface="Quattrocento Sans" panose="020B0502050000020003"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7"/>
    <p:restoredTop sz="94648"/>
  </p:normalViewPr>
  <p:slideViewPr>
    <p:cSldViewPr snapToGrid="0">
      <p:cViewPr varScale="1">
        <p:scale>
          <a:sx n="76" d="100"/>
          <a:sy n="76" d="100"/>
        </p:scale>
        <p:origin x="200" y="8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95"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6.xml"/><Relationship Id="rId9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p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9" name="Google Shape;189;p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c73a1783f5_0_20: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g2c73a1783f5_0_2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1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7853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8850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36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73a1783f5_1_0: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73a1783f5_1_6: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c73a1783f5_1_12: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p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73a1783f5_0_25: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g2c73a1783f5_0_2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88"/>
          <p:cNvSpPr txBox="1">
            <a:spLocks noGrp="1"/>
          </p:cNvSpPr>
          <p:nvPr>
            <p:ph type="title"/>
          </p:nvPr>
        </p:nvSpPr>
        <p:spPr>
          <a:xfrm>
            <a:off x="838199" y="566928"/>
            <a:ext cx="10537683" cy="87343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4400"/>
              <a:buNone/>
              <a:defRPr sz="28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8"/>
          <p:cNvSpPr txBox="1">
            <a:spLocks noGrp="1"/>
          </p:cNvSpPr>
          <p:nvPr>
            <p:ph type="body" idx="1"/>
          </p:nvPr>
        </p:nvSpPr>
        <p:spPr>
          <a:xfrm>
            <a:off x="838199" y="1780031"/>
            <a:ext cx="10537683" cy="4576318"/>
          </a:xfrm>
          <a:prstGeom prst="rect">
            <a:avLst/>
          </a:prstGeom>
          <a:solidFill>
            <a:schemeClr val="accent1"/>
          </a:solidFill>
          <a:ln>
            <a:noFill/>
          </a:ln>
        </p:spPr>
        <p:txBody>
          <a:bodyPr spcFirstLastPara="1" wrap="square" lIns="91425" tIns="45700" rIns="91425" bIns="45700" anchor="ctr" anchorCtr="0">
            <a:normAutofit/>
          </a:bodyPr>
          <a:lstStyle>
            <a:lvl1pPr marL="457200" lvl="0" indent="-406400" algn="ctr">
              <a:lnSpc>
                <a:spcPct val="90000"/>
              </a:lnSpc>
              <a:spcBef>
                <a:spcPts val="1000"/>
              </a:spcBef>
              <a:spcAft>
                <a:spcPts val="0"/>
              </a:spcAft>
              <a:buSzPts val="2800"/>
              <a:buChar char="•"/>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4" name="Google Shape;74;p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hyperlink" Target="https://www.jstor.org/stable/1724745"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tiff"/><Relationship Id="rId5" Type="http://schemas.openxmlformats.org/officeDocument/2006/relationships/hyperlink" Target="https://pages.mtu.edu/~asmayer/rural_sustain/governance/Hardin%201968.pdf" TargetMode="External"/><Relationship Id="rId4" Type="http://schemas.openxmlformats.org/officeDocument/2006/relationships/hyperlink" Target="https://www.econlib.org/library/Enc/TragedyoftheCommons.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Suggested Activity</a:t>
            </a:r>
            <a:endParaRPr sz="1400" b="0" i="0" u="none" strike="noStrike" cap="none" dirty="0">
              <a:solidFill>
                <a:srgbClr val="000000"/>
              </a:solidFill>
              <a:latin typeface="Arial"/>
              <a:ea typeface="Arial"/>
              <a:cs typeface="Arial"/>
              <a:sym typeface="Arial"/>
            </a:endParaRPr>
          </a:p>
        </p:txBody>
      </p:sp>
      <p:sp>
        <p:nvSpPr>
          <p:cNvPr id="186" name="Google Shape;186;p6"/>
          <p:cNvSpPr txBox="1"/>
          <p:nvPr/>
        </p:nvSpPr>
        <p:spPr>
          <a:xfrm>
            <a:off x="4310743" y="1592356"/>
            <a:ext cx="6170446"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6" algn="just">
              <a:lnSpc>
                <a:spcPct val="150000"/>
              </a:lnSpc>
              <a:buSzPct val="108107"/>
            </a:pPr>
            <a:r>
              <a:rPr lang="en-GB" sz="1600" b="1" dirty="0">
                <a:latin typeface="Quattrocento Sans"/>
                <a:ea typeface="Quattrocento Sans"/>
                <a:cs typeface="Quattrocento Sans"/>
                <a:sym typeface="Quattrocento Sans"/>
              </a:rPr>
              <a:t>Please read the following paper:</a:t>
            </a:r>
          </a:p>
          <a:p>
            <a:pPr marL="742950" lvl="6" indent="-285750" algn="just">
              <a:lnSpc>
                <a:spcPct val="150000"/>
              </a:lnSpc>
              <a:buSzPct val="108107"/>
              <a:buFont typeface="Arial"/>
              <a:buChar char="-"/>
            </a:pPr>
            <a:endParaRPr lang="en-GB" sz="1600" dirty="0">
              <a:latin typeface="Quattrocento Sans"/>
              <a:ea typeface="Quattrocento Sans"/>
              <a:cs typeface="Quattrocento Sans"/>
              <a:sym typeface="Quattrocento Sans"/>
            </a:endParaRPr>
          </a:p>
          <a:p>
            <a:pPr marL="457200" lvl="6" algn="just">
              <a:lnSpc>
                <a:spcPct val="150000"/>
              </a:lnSpc>
              <a:buSzPct val="108107"/>
            </a:pPr>
            <a:r>
              <a:rPr lang="en-GB" sz="1600" dirty="0">
                <a:latin typeface="Quattrocento Sans"/>
                <a:ea typeface="Quattrocento Sans"/>
                <a:cs typeface="Quattrocento Sans"/>
                <a:sym typeface="Quattrocento Sans"/>
              </a:rPr>
              <a:t>Garrett Hardin, The Tragedy of the Commons, Science 1968, vol. 162, no. 3859, p. 1243-1248 </a:t>
            </a:r>
          </a:p>
          <a:p>
            <a:pPr marL="457200" lvl="6" algn="just">
              <a:lnSpc>
                <a:spcPct val="150000"/>
              </a:lnSpc>
              <a:buSzPct val="108107"/>
            </a:pPr>
            <a:r>
              <a:rPr lang="en-GB" sz="1600" dirty="0">
                <a:latin typeface="Quattrocento Sans"/>
                <a:ea typeface="Quattrocento Sans"/>
                <a:cs typeface="Quattrocento Sans"/>
                <a:sym typeface="Quattrocento Sans"/>
              </a:rPr>
              <a:t>Available under:</a:t>
            </a:r>
          </a:p>
          <a:p>
            <a:pPr marL="457200" lvl="8" algn="just">
              <a:lnSpc>
                <a:spcPct val="150000"/>
              </a:lnSpc>
              <a:buSzPct val="108107"/>
            </a:pPr>
            <a:r>
              <a:rPr lang="en-GB" sz="1600" dirty="0">
                <a:latin typeface="Quattrocento Sans"/>
                <a:ea typeface="Quattrocento Sans"/>
                <a:cs typeface="Quattrocento Sans"/>
                <a:sym typeface="Quattrocento Sans"/>
                <a:hlinkClick r:id="rId3"/>
              </a:rPr>
              <a:t>https://www.jstor.org/stable/1724745</a:t>
            </a:r>
            <a:r>
              <a:rPr lang="en-GB" sz="1600" dirty="0">
                <a:latin typeface="Quattrocento Sans"/>
                <a:ea typeface="Quattrocento Sans"/>
                <a:cs typeface="Quattrocento Sans"/>
                <a:sym typeface="Quattrocento Sans"/>
              </a:rPr>
              <a:t> </a:t>
            </a:r>
          </a:p>
          <a:p>
            <a:pPr marL="457200" lvl="8" algn="just">
              <a:lnSpc>
                <a:spcPct val="150000"/>
              </a:lnSpc>
              <a:buSzPct val="108107"/>
            </a:pPr>
            <a:r>
              <a:rPr lang="en-GB" sz="1600" dirty="0">
                <a:latin typeface="Quattrocento Sans"/>
                <a:ea typeface="Quattrocento Sans"/>
                <a:cs typeface="Quattrocento Sans"/>
                <a:sym typeface="Quattrocento Sans"/>
                <a:hlinkClick r:id="rId4"/>
              </a:rPr>
              <a:t>https://www.econlib.org/library/Enc/TragedyoftheCommons.html</a:t>
            </a:r>
            <a:r>
              <a:rPr lang="en-GB" sz="1600" dirty="0">
                <a:latin typeface="Quattrocento Sans"/>
                <a:ea typeface="Quattrocento Sans"/>
                <a:cs typeface="Quattrocento Sans"/>
                <a:sym typeface="Quattrocento Sans"/>
              </a:rPr>
              <a:t>  </a:t>
            </a:r>
          </a:p>
          <a:p>
            <a:pPr marL="457200" lvl="6" algn="just">
              <a:lnSpc>
                <a:spcPct val="150000"/>
              </a:lnSpc>
              <a:buSzPct val="108107"/>
            </a:pPr>
            <a:r>
              <a:rPr lang="en-GB" sz="1600" dirty="0">
                <a:latin typeface="Quattrocento Sans"/>
                <a:ea typeface="Quattrocento Sans"/>
                <a:cs typeface="Quattrocento Sans"/>
                <a:sym typeface="Quattrocento Sans"/>
              </a:rPr>
              <a:t>Discuss.</a:t>
            </a:r>
            <a:endParaRPr sz="1600" b="0" i="0" u="none" strike="noStrike" cap="none" dirty="0">
              <a:solidFill>
                <a:srgbClr val="000000"/>
              </a:solidFill>
              <a:latin typeface="Quattrocento Sans"/>
              <a:ea typeface="Quattrocento Sans"/>
              <a:cs typeface="Quattrocento Sans"/>
              <a:sym typeface="Quattrocento Sans"/>
            </a:endParaRPr>
          </a:p>
        </p:txBody>
      </p:sp>
      <p:pic>
        <p:nvPicPr>
          <p:cNvPr id="2" name="Imagen 5">
            <a:hlinkClick r:id="rId5"/>
            <a:extLst>
              <a:ext uri="{FF2B5EF4-FFF2-40B4-BE49-F238E27FC236}">
                <a16:creationId xmlns:a16="http://schemas.microsoft.com/office/drawing/2014/main" id="{ED5E0EFF-1787-4A3D-1C4B-91BD2228A475}"/>
              </a:ext>
            </a:extLst>
          </p:cNvPr>
          <p:cNvPicPr>
            <a:picLocks noChangeAspect="1"/>
          </p:cNvPicPr>
          <p:nvPr/>
        </p:nvPicPr>
        <p:blipFill>
          <a:blip r:embed="rId6"/>
          <a:stretch>
            <a:fillRect/>
          </a:stretch>
        </p:blipFill>
        <p:spPr>
          <a:xfrm>
            <a:off x="993058" y="1592356"/>
            <a:ext cx="2787681" cy="37540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1000"/>
                                        <p:tgtEl>
                                          <p:spTgt spid="1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6">
                                            <p:txEl>
                                              <p:pRg st="2" end="2"/>
                                            </p:txEl>
                                          </p:spTgt>
                                        </p:tgtEl>
                                        <p:attrNameLst>
                                          <p:attrName>style.visibility</p:attrName>
                                        </p:attrNameLst>
                                      </p:cBhvr>
                                      <p:to>
                                        <p:strVal val="visible"/>
                                      </p:to>
                                    </p:set>
                                    <p:animEffect transition="in" filter="fade">
                                      <p:cBhvr>
                                        <p:cTn id="12" dur="1000"/>
                                        <p:tgtEl>
                                          <p:spTgt spid="18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6">
                                            <p:txEl>
                                              <p:pRg st="3" end="3"/>
                                            </p:txEl>
                                          </p:spTgt>
                                        </p:tgtEl>
                                        <p:attrNameLst>
                                          <p:attrName>style.visibility</p:attrName>
                                        </p:attrNameLst>
                                      </p:cBhvr>
                                      <p:to>
                                        <p:strVal val="visible"/>
                                      </p:to>
                                    </p:set>
                                    <p:animEffect transition="in" filter="fade">
                                      <p:cBhvr>
                                        <p:cTn id="17" dur="1000"/>
                                        <p:tgtEl>
                                          <p:spTgt spid="18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6">
                                            <p:txEl>
                                              <p:pRg st="4" end="4"/>
                                            </p:txEl>
                                          </p:spTgt>
                                        </p:tgtEl>
                                        <p:attrNameLst>
                                          <p:attrName>style.visibility</p:attrName>
                                        </p:attrNameLst>
                                      </p:cBhvr>
                                      <p:to>
                                        <p:strVal val="visible"/>
                                      </p:to>
                                    </p:set>
                                    <p:animEffect transition="in" filter="fade">
                                      <p:cBhvr>
                                        <p:cTn id="22" dur="1000"/>
                                        <p:tgtEl>
                                          <p:spTgt spid="18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6">
                                            <p:txEl>
                                              <p:pRg st="5" end="5"/>
                                            </p:txEl>
                                          </p:spTgt>
                                        </p:tgtEl>
                                        <p:attrNameLst>
                                          <p:attrName>style.visibility</p:attrName>
                                        </p:attrNameLst>
                                      </p:cBhvr>
                                      <p:to>
                                        <p:strVal val="visible"/>
                                      </p:to>
                                    </p:set>
                                    <p:animEffect transition="in" filter="fade">
                                      <p:cBhvr>
                                        <p:cTn id="27" dur="1000"/>
                                        <p:tgtEl>
                                          <p:spTgt spid="18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6">
                                            <p:txEl>
                                              <p:pRg st="6" end="6"/>
                                            </p:txEl>
                                          </p:spTgt>
                                        </p:tgtEl>
                                        <p:attrNameLst>
                                          <p:attrName>style.visibility</p:attrName>
                                        </p:attrNameLst>
                                      </p:cBhvr>
                                      <p:to>
                                        <p:strVal val="visible"/>
                                      </p:to>
                                    </p:set>
                                    <p:animEffect transition="in" filter="fade">
                                      <p:cBhvr>
                                        <p:cTn id="32" dur="1000"/>
                                        <p:tgtEl>
                                          <p:spTgt spid="18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7"/>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Mid Green Ethics</a:t>
            </a:r>
            <a:endParaRPr sz="1400" b="0" i="0" u="none" strike="noStrike" cap="none" dirty="0">
              <a:solidFill>
                <a:srgbClr val="000000"/>
              </a:solidFill>
              <a:latin typeface="Arial"/>
              <a:ea typeface="Arial"/>
              <a:cs typeface="Arial"/>
              <a:sym typeface="Arial"/>
            </a:endParaRPr>
          </a:p>
        </p:txBody>
      </p:sp>
      <p:sp>
        <p:nvSpPr>
          <p:cNvPr id="192" name="Google Shape;192;p7"/>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184150" algn="just">
              <a:lnSpc>
                <a:spcPct val="150000"/>
              </a:lnSpc>
              <a:buSzPct val="108107"/>
            </a:pPr>
            <a:r>
              <a:rPr lang="en-GB" sz="2000" b="1" dirty="0">
                <a:latin typeface="Quattrocento Sans"/>
                <a:ea typeface="Quattrocento Sans"/>
                <a:cs typeface="Quattrocento Sans"/>
                <a:sym typeface="Quattrocento Sans"/>
              </a:rPr>
              <a:t>2 formulations:</a:t>
            </a:r>
          </a:p>
          <a:p>
            <a:pPr marL="844550" lvl="1" indent="-285750" algn="just">
              <a:lnSpc>
                <a:spcPct val="150000"/>
              </a:lnSpc>
              <a:buSzPct val="108107"/>
              <a:buFont typeface="Arial" panose="020B0604020202020204" pitchFamily="34" charset="0"/>
              <a:buChar char="•"/>
            </a:pPr>
            <a:r>
              <a:rPr lang="en-GB" sz="2000" dirty="0">
                <a:latin typeface="Quattrocento Sans"/>
                <a:ea typeface="Quattrocento Sans"/>
                <a:cs typeface="Quattrocento Sans"/>
                <a:sym typeface="Quattrocento Sans"/>
              </a:rPr>
              <a:t>Greater Value Assumption: natural gods have an intrinsic value</a:t>
            </a:r>
          </a:p>
          <a:p>
            <a:pPr marL="844550" lvl="1" indent="-285750" algn="just">
              <a:lnSpc>
                <a:spcPct val="150000"/>
              </a:lnSpc>
              <a:buSzPct val="108107"/>
              <a:buFont typeface="Arial" panose="020B0604020202020204" pitchFamily="34" charset="0"/>
              <a:buChar char="•"/>
            </a:pPr>
            <a:r>
              <a:rPr lang="en-GB" sz="2000" dirty="0">
                <a:latin typeface="Quattrocento Sans"/>
                <a:ea typeface="Quattrocento Sans"/>
                <a:cs typeface="Quattrocento Sans"/>
                <a:sym typeface="Quattrocento Sans"/>
              </a:rPr>
              <a:t>Biocentrism: all living beings have an intrinsic value (moral </a:t>
            </a:r>
            <a:r>
              <a:rPr lang="en-GB" sz="2000" dirty="0" err="1">
                <a:latin typeface="Quattrocento Sans"/>
                <a:ea typeface="Quattrocento Sans"/>
                <a:cs typeface="Quattrocento Sans"/>
                <a:sym typeface="Quattrocento Sans"/>
              </a:rPr>
              <a:t>extensionism</a:t>
            </a:r>
            <a:r>
              <a:rPr lang="en-GB" sz="2000" dirty="0">
                <a:latin typeface="Quattrocento Sans"/>
                <a:ea typeface="Quattrocento Sans"/>
                <a:cs typeface="Quattrocento Sans"/>
                <a:sym typeface="Quattrocento Sans"/>
              </a:rPr>
              <a:t>: animals)</a:t>
            </a:r>
          </a:p>
          <a:p>
            <a:pPr marL="742950" lvl="1" indent="-184150" algn="just">
              <a:lnSpc>
                <a:spcPct val="150000"/>
              </a:lnSpc>
              <a:buSzPct val="108107"/>
            </a:pPr>
            <a:r>
              <a:rPr lang="en-GB" sz="2000" b="1" dirty="0">
                <a:latin typeface="Quattrocento Sans"/>
                <a:ea typeface="Quattrocento Sans"/>
                <a:cs typeface="Quattrocento Sans"/>
                <a:sym typeface="Quattrocento Sans"/>
              </a:rPr>
              <a:t>Animal Liberation (Peter Singer, 1977)</a:t>
            </a:r>
          </a:p>
          <a:p>
            <a:pPr marL="901700" lvl="1" indent="-342900" algn="just">
              <a:lnSpc>
                <a:spcPct val="150000"/>
              </a:lnSpc>
              <a:buSzPct val="108107"/>
              <a:buFont typeface="+mj-lt"/>
              <a:buAutoNum type="arabicPeriod"/>
            </a:pPr>
            <a:r>
              <a:rPr lang="en-GB" sz="2000" dirty="0">
                <a:latin typeface="Quattrocento Sans"/>
                <a:ea typeface="Quattrocento Sans"/>
                <a:cs typeface="Quattrocento Sans"/>
                <a:sym typeface="Quattrocento Sans"/>
              </a:rPr>
              <a:t>Sentience (ability to suffer)</a:t>
            </a:r>
          </a:p>
          <a:p>
            <a:pPr marL="901700" lvl="1" indent="-342900" algn="just">
              <a:lnSpc>
                <a:spcPct val="150000"/>
              </a:lnSpc>
              <a:buSzPct val="108107"/>
              <a:buFont typeface="+mj-lt"/>
              <a:buAutoNum type="arabicPeriod"/>
            </a:pPr>
            <a:r>
              <a:rPr lang="en-GB" sz="2000" dirty="0" err="1">
                <a:latin typeface="Quattrocento Sans"/>
                <a:ea typeface="Quattrocento Sans"/>
                <a:cs typeface="Quattrocento Sans"/>
                <a:sym typeface="Quattrocento Sans"/>
              </a:rPr>
              <a:t>Speciecism</a:t>
            </a:r>
            <a:endParaRPr lang="en-GB" sz="2000" dirty="0">
              <a:latin typeface="Quattrocento Sans"/>
              <a:ea typeface="Quattrocento Sans"/>
              <a:cs typeface="Quattrocento Sans"/>
              <a:sym typeface="Quattrocento Sans"/>
            </a:endParaRPr>
          </a:p>
          <a:p>
            <a:pPr marL="742950" lvl="1" indent="-184150" algn="just">
              <a:lnSpc>
                <a:spcPct val="150000"/>
              </a:lnSpc>
              <a:buSzPct val="108107"/>
            </a:pPr>
            <a:r>
              <a:rPr lang="en-GB" sz="2000" b="1" dirty="0">
                <a:latin typeface="Quattrocento Sans"/>
                <a:ea typeface="Quattrocento Sans"/>
                <a:cs typeface="Quattrocento Sans"/>
                <a:sym typeface="Quattrocento Sans"/>
              </a:rPr>
              <a:t>Criticism: human chauvinism replaced with sentient chauvinism</a:t>
            </a:r>
            <a:endParaRPr sz="2000" b="1"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xEl>
                                              <p:pRg st="0" end="0"/>
                                            </p:txEl>
                                          </p:spTgt>
                                        </p:tgtEl>
                                        <p:attrNameLst>
                                          <p:attrName>style.visibility</p:attrName>
                                        </p:attrNameLst>
                                      </p:cBhvr>
                                      <p:to>
                                        <p:strVal val="visible"/>
                                      </p:to>
                                    </p:set>
                                    <p:animEffect transition="in" filter="fade">
                                      <p:cBhvr>
                                        <p:cTn id="7" dur="1000"/>
                                        <p:tgtEl>
                                          <p:spTgt spid="1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xEl>
                                              <p:pRg st="1" end="1"/>
                                            </p:txEl>
                                          </p:spTgt>
                                        </p:tgtEl>
                                        <p:attrNameLst>
                                          <p:attrName>style.visibility</p:attrName>
                                        </p:attrNameLst>
                                      </p:cBhvr>
                                      <p:to>
                                        <p:strVal val="visible"/>
                                      </p:to>
                                    </p:set>
                                    <p:animEffect transition="in" filter="fade">
                                      <p:cBhvr>
                                        <p:cTn id="12" dur="1000"/>
                                        <p:tgtEl>
                                          <p:spTgt spid="1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2">
                                            <p:txEl>
                                              <p:pRg st="2" end="2"/>
                                            </p:txEl>
                                          </p:spTgt>
                                        </p:tgtEl>
                                        <p:attrNameLst>
                                          <p:attrName>style.visibility</p:attrName>
                                        </p:attrNameLst>
                                      </p:cBhvr>
                                      <p:to>
                                        <p:strVal val="visible"/>
                                      </p:to>
                                    </p:set>
                                    <p:animEffect transition="in" filter="fade">
                                      <p:cBhvr>
                                        <p:cTn id="17" dur="1000"/>
                                        <p:tgtEl>
                                          <p:spTgt spid="19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2">
                                            <p:txEl>
                                              <p:pRg st="3" end="3"/>
                                            </p:txEl>
                                          </p:spTgt>
                                        </p:tgtEl>
                                        <p:attrNameLst>
                                          <p:attrName>style.visibility</p:attrName>
                                        </p:attrNameLst>
                                      </p:cBhvr>
                                      <p:to>
                                        <p:strVal val="visible"/>
                                      </p:to>
                                    </p:set>
                                    <p:animEffect transition="in" filter="fade">
                                      <p:cBhvr>
                                        <p:cTn id="22" dur="1000"/>
                                        <p:tgtEl>
                                          <p:spTgt spid="19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2">
                                            <p:txEl>
                                              <p:pRg st="4" end="4"/>
                                            </p:txEl>
                                          </p:spTgt>
                                        </p:tgtEl>
                                        <p:attrNameLst>
                                          <p:attrName>style.visibility</p:attrName>
                                        </p:attrNameLst>
                                      </p:cBhvr>
                                      <p:to>
                                        <p:strVal val="visible"/>
                                      </p:to>
                                    </p:set>
                                    <p:animEffect transition="in" filter="fade">
                                      <p:cBhvr>
                                        <p:cTn id="27" dur="1000"/>
                                        <p:tgtEl>
                                          <p:spTgt spid="19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2">
                                            <p:txEl>
                                              <p:pRg st="5" end="5"/>
                                            </p:txEl>
                                          </p:spTgt>
                                        </p:tgtEl>
                                        <p:attrNameLst>
                                          <p:attrName>style.visibility</p:attrName>
                                        </p:attrNameLst>
                                      </p:cBhvr>
                                      <p:to>
                                        <p:strVal val="visible"/>
                                      </p:to>
                                    </p:set>
                                    <p:animEffect transition="in" filter="fade">
                                      <p:cBhvr>
                                        <p:cTn id="32" dur="1000"/>
                                        <p:tgtEl>
                                          <p:spTgt spid="19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2">
                                            <p:txEl>
                                              <p:pRg st="6" end="6"/>
                                            </p:txEl>
                                          </p:spTgt>
                                        </p:tgtEl>
                                        <p:attrNameLst>
                                          <p:attrName>style.visibility</p:attrName>
                                        </p:attrNameLst>
                                      </p:cBhvr>
                                      <p:to>
                                        <p:strVal val="visible"/>
                                      </p:to>
                                    </p:set>
                                    <p:animEffect transition="in" filter="fade">
                                      <p:cBhvr>
                                        <p:cTn id="37" dur="1000"/>
                                        <p:tgtEl>
                                          <p:spTgt spid="19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c73a1783f5_0_20"/>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dirty="0">
                <a:solidFill>
                  <a:srgbClr val="FFFFFF"/>
                </a:solidFill>
                <a:latin typeface="Quattrocento Sans"/>
                <a:ea typeface="Quattrocento Sans"/>
                <a:cs typeface="Quattrocento Sans"/>
                <a:sym typeface="Quattrocento Sans"/>
              </a:rPr>
              <a:t>Dark Green Ethics</a:t>
            </a:r>
            <a:endParaRPr sz="1400" b="0" i="0" u="none" strike="noStrike" cap="none" dirty="0">
              <a:solidFill>
                <a:srgbClr val="000000"/>
              </a:solidFill>
              <a:latin typeface="Arial"/>
              <a:ea typeface="Arial"/>
              <a:cs typeface="Arial"/>
              <a:sym typeface="Arial"/>
            </a:endParaRPr>
          </a:p>
        </p:txBody>
      </p:sp>
      <p:sp>
        <p:nvSpPr>
          <p:cNvPr id="206" name="Google Shape;206;g2c73a1783f5_0_20"/>
          <p:cNvSpPr txBox="1"/>
          <p:nvPr/>
        </p:nvSpPr>
        <p:spPr>
          <a:xfrm>
            <a:off x="993059" y="1592356"/>
            <a:ext cx="7016408" cy="41454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12750" lvl="0" indent="-285750" algn="just">
              <a:lnSpc>
                <a:spcPct val="150000"/>
              </a:lnSpc>
              <a:buSzPts val="1600"/>
              <a:buFont typeface="Arial" panose="020B0604020202020204" pitchFamily="34" charset="0"/>
              <a:buChar char="•"/>
            </a:pPr>
            <a:r>
              <a:rPr lang="en-GB" sz="2000" b="1" dirty="0">
                <a:latin typeface="Quattrocento Sans"/>
                <a:ea typeface="Quattrocento Sans"/>
                <a:cs typeface="Quattrocento Sans"/>
                <a:sym typeface="Quattrocento Sans"/>
              </a:rPr>
              <a:t>Ecocentrism (Earth-centred)</a:t>
            </a:r>
          </a:p>
          <a:p>
            <a:pPr marL="127000" lvl="0" algn="just">
              <a:lnSpc>
                <a:spcPct val="150000"/>
              </a:lnSpc>
              <a:buSzPts val="1600"/>
            </a:pPr>
            <a:r>
              <a:rPr lang="en-GB" sz="2000" b="1" dirty="0">
                <a:latin typeface="Quattrocento Sans"/>
                <a:ea typeface="Quattrocento Sans"/>
                <a:cs typeface="Quattrocento Sans"/>
                <a:sym typeface="Quattrocento Sans"/>
              </a:rPr>
              <a:t>	- Holistic perspective (human and non-human)</a:t>
            </a:r>
          </a:p>
          <a:p>
            <a:pPr marL="127000" lvl="0" algn="just">
              <a:lnSpc>
                <a:spcPct val="150000"/>
              </a:lnSpc>
              <a:buSzPts val="1600"/>
            </a:pPr>
            <a:r>
              <a:rPr lang="en-GB" sz="2000" b="1" dirty="0">
                <a:latin typeface="Quattrocento Sans"/>
                <a:ea typeface="Quattrocento Sans"/>
                <a:cs typeface="Quattrocento Sans"/>
                <a:sym typeface="Quattrocento Sans"/>
              </a:rPr>
              <a:t>	- Nature-as-value</a:t>
            </a:r>
          </a:p>
          <a:p>
            <a:pPr marL="412750" lvl="0" indent="-285750" algn="just">
              <a:lnSpc>
                <a:spcPct val="150000"/>
              </a:lnSpc>
              <a:buSzPts val="1600"/>
              <a:buFont typeface="Arial" panose="020B0604020202020204" pitchFamily="34" charset="0"/>
              <a:buChar char="•"/>
            </a:pPr>
            <a:r>
              <a:rPr lang="en-GB" sz="2000" b="1" dirty="0">
                <a:latin typeface="Quattrocento Sans"/>
                <a:ea typeface="Quattrocento Sans"/>
                <a:cs typeface="Quattrocento Sans"/>
                <a:sym typeface="Quattrocento Sans"/>
              </a:rPr>
              <a:t>Land Ethic (Aldo Leopold): A Sand County Almanac (1949)</a:t>
            </a:r>
          </a:p>
          <a:p>
            <a:pPr marL="127000" lvl="5" algn="just">
              <a:lnSpc>
                <a:spcPct val="150000"/>
              </a:lnSpc>
              <a:buSzPts val="1600"/>
            </a:pPr>
            <a:r>
              <a:rPr lang="en-GB" sz="2000" b="1" dirty="0">
                <a:latin typeface="Quattrocento Sans"/>
                <a:ea typeface="Quattrocento Sans"/>
                <a:cs typeface="Quattrocento Sans"/>
                <a:sym typeface="Quattrocento Sans"/>
              </a:rPr>
              <a:t>	- ‘Think like a mountain’</a:t>
            </a:r>
          </a:p>
          <a:p>
            <a:pPr marL="412750" lvl="0" indent="-285750" algn="just">
              <a:lnSpc>
                <a:spcPct val="150000"/>
              </a:lnSpc>
              <a:buSzPts val="1600"/>
              <a:buFont typeface="Arial" panose="020B0604020202020204" pitchFamily="34" charset="0"/>
              <a:buChar char="•"/>
            </a:pPr>
            <a:r>
              <a:rPr lang="en-GB" sz="2000" b="1" dirty="0">
                <a:latin typeface="Quattrocento Sans"/>
                <a:ea typeface="Quattrocento Sans"/>
                <a:cs typeface="Quattrocento Sans"/>
                <a:sym typeface="Quattrocento Sans"/>
              </a:rPr>
              <a:t>Gaia Theory (James Lovelock)</a:t>
            </a:r>
          </a:p>
          <a:p>
            <a:pPr marL="412750" lvl="0" indent="-285750" algn="just">
              <a:lnSpc>
                <a:spcPct val="150000"/>
              </a:lnSpc>
              <a:buSzPts val="1600"/>
              <a:buFont typeface="Arial" panose="020B0604020202020204" pitchFamily="34" charset="0"/>
              <a:buChar char="•"/>
            </a:pPr>
            <a:r>
              <a:rPr lang="en-GB" sz="2000" b="1" dirty="0">
                <a:latin typeface="Quattrocento Sans"/>
                <a:ea typeface="Quattrocento Sans"/>
                <a:cs typeface="Quattrocento Sans"/>
                <a:sym typeface="Quattrocento Sans"/>
              </a:rPr>
              <a:t>Deep Ecology (Arne </a:t>
            </a:r>
            <a:r>
              <a:rPr lang="en-GB" sz="2000" b="1" dirty="0" err="1">
                <a:latin typeface="Quattrocento Sans"/>
                <a:ea typeface="Quattrocento Sans"/>
                <a:cs typeface="Quattrocento Sans"/>
                <a:sym typeface="Quattrocento Sans"/>
              </a:rPr>
              <a:t>Naess</a:t>
            </a:r>
            <a:r>
              <a:rPr lang="en-GB" sz="2000" b="1" dirty="0">
                <a:latin typeface="Quattrocento Sans"/>
                <a:ea typeface="Quattrocento Sans"/>
                <a:cs typeface="Quattrocento Sans"/>
                <a:sym typeface="Quattrocento Sans"/>
              </a:rPr>
              <a:t>)</a:t>
            </a:r>
          </a:p>
          <a:p>
            <a:pPr marL="457200" marR="0" lvl="0" indent="-330200" algn="just" rtl="0">
              <a:lnSpc>
                <a:spcPct val="150000"/>
              </a:lnSpc>
              <a:spcBef>
                <a:spcPts val="0"/>
              </a:spcBef>
              <a:spcAft>
                <a:spcPts val="0"/>
              </a:spcAft>
              <a:buSzPts val="1600"/>
              <a:buFont typeface="Quattrocento Sans"/>
              <a:buChar char="●"/>
            </a:pPr>
            <a:endParaRPr sz="2000" b="1" dirty="0">
              <a:latin typeface="Quattrocento Sans"/>
              <a:ea typeface="Quattrocento Sans"/>
              <a:cs typeface="Quattrocento Sans"/>
              <a:sym typeface="Quattrocento Sans"/>
            </a:endParaRPr>
          </a:p>
        </p:txBody>
      </p:sp>
      <p:pic>
        <p:nvPicPr>
          <p:cNvPr id="7" name="Picture 2" descr="Amazon.com: Gaia: A New Look at Life on Earth (Oxford Landmark Science):  9780198784883: Lovelock, James: Books">
            <a:extLst>
              <a:ext uri="{FF2B5EF4-FFF2-40B4-BE49-F238E27FC236}">
                <a16:creationId xmlns:a16="http://schemas.microsoft.com/office/drawing/2014/main" id="{949A0FFD-66A2-9246-A36D-2AF1B60E9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643" y="1592356"/>
            <a:ext cx="2723298" cy="414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xEl>
                                              <p:pRg st="0" end="0"/>
                                            </p:txEl>
                                          </p:spTgt>
                                        </p:tgtEl>
                                        <p:attrNameLst>
                                          <p:attrName>style.visibility</p:attrName>
                                        </p:attrNameLst>
                                      </p:cBhvr>
                                      <p:to>
                                        <p:strVal val="visible"/>
                                      </p:to>
                                    </p:set>
                                    <p:animEffect transition="in" filter="fade">
                                      <p:cBhvr>
                                        <p:cTn id="7" dur="1000"/>
                                        <p:tgtEl>
                                          <p:spTgt spid="2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6">
                                            <p:txEl>
                                              <p:pRg st="1" end="1"/>
                                            </p:txEl>
                                          </p:spTgt>
                                        </p:tgtEl>
                                        <p:attrNameLst>
                                          <p:attrName>style.visibility</p:attrName>
                                        </p:attrNameLst>
                                      </p:cBhvr>
                                      <p:to>
                                        <p:strVal val="visible"/>
                                      </p:to>
                                    </p:set>
                                    <p:animEffect transition="in" filter="fade">
                                      <p:cBhvr>
                                        <p:cTn id="12" dur="1000"/>
                                        <p:tgtEl>
                                          <p:spTgt spid="2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6">
                                            <p:txEl>
                                              <p:pRg st="2" end="2"/>
                                            </p:txEl>
                                          </p:spTgt>
                                        </p:tgtEl>
                                        <p:attrNameLst>
                                          <p:attrName>style.visibility</p:attrName>
                                        </p:attrNameLst>
                                      </p:cBhvr>
                                      <p:to>
                                        <p:strVal val="visible"/>
                                      </p:to>
                                    </p:set>
                                    <p:animEffect transition="in" filter="fade">
                                      <p:cBhvr>
                                        <p:cTn id="17" dur="1000"/>
                                        <p:tgtEl>
                                          <p:spTgt spid="2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6">
                                            <p:txEl>
                                              <p:pRg st="3" end="3"/>
                                            </p:txEl>
                                          </p:spTgt>
                                        </p:tgtEl>
                                        <p:attrNameLst>
                                          <p:attrName>style.visibility</p:attrName>
                                        </p:attrNameLst>
                                      </p:cBhvr>
                                      <p:to>
                                        <p:strVal val="visible"/>
                                      </p:to>
                                    </p:set>
                                    <p:animEffect transition="in" filter="fade">
                                      <p:cBhvr>
                                        <p:cTn id="22" dur="1000"/>
                                        <p:tgtEl>
                                          <p:spTgt spid="2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6">
                                            <p:txEl>
                                              <p:pRg st="4" end="4"/>
                                            </p:txEl>
                                          </p:spTgt>
                                        </p:tgtEl>
                                        <p:attrNameLst>
                                          <p:attrName>style.visibility</p:attrName>
                                        </p:attrNameLst>
                                      </p:cBhvr>
                                      <p:to>
                                        <p:strVal val="visible"/>
                                      </p:to>
                                    </p:set>
                                    <p:animEffect transition="in" filter="fade">
                                      <p:cBhvr>
                                        <p:cTn id="27" dur="1000"/>
                                        <p:tgtEl>
                                          <p:spTgt spid="2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6">
                                            <p:txEl>
                                              <p:pRg st="5" end="5"/>
                                            </p:txEl>
                                          </p:spTgt>
                                        </p:tgtEl>
                                        <p:attrNameLst>
                                          <p:attrName>style.visibility</p:attrName>
                                        </p:attrNameLst>
                                      </p:cBhvr>
                                      <p:to>
                                        <p:strVal val="visible"/>
                                      </p:to>
                                    </p:set>
                                    <p:animEffect transition="in" filter="fade">
                                      <p:cBhvr>
                                        <p:cTn id="32" dur="1000"/>
                                        <p:tgtEl>
                                          <p:spTgt spid="2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6">
                                            <p:txEl>
                                              <p:pRg st="6" end="6"/>
                                            </p:txEl>
                                          </p:spTgt>
                                        </p:tgtEl>
                                        <p:attrNameLst>
                                          <p:attrName>style.visibility</p:attrName>
                                        </p:attrNameLst>
                                      </p:cBhvr>
                                      <p:to>
                                        <p:strVal val="visible"/>
                                      </p:to>
                                    </p:set>
                                    <p:animEffect transition="in" filter="fade">
                                      <p:cBhvr>
                                        <p:cTn id="37" dur="1000"/>
                                        <p:tgtEl>
                                          <p:spTgt spid="2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1"/>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dirty="0">
                <a:solidFill>
                  <a:srgbClr val="FFFFFF"/>
                </a:solidFill>
                <a:latin typeface="Quattrocento Sans"/>
                <a:sym typeface="Quattrocento Sans"/>
              </a:rPr>
              <a:t>The problem of cooperation</a:t>
            </a:r>
            <a:endParaRPr sz="1400" b="0" i="0" u="none" strike="noStrike" cap="none" dirty="0">
              <a:solidFill>
                <a:srgbClr val="000000"/>
              </a:solidFill>
              <a:latin typeface="Arial"/>
              <a:ea typeface="Arial"/>
              <a:cs typeface="Arial"/>
              <a:sym typeface="Arial"/>
            </a:endParaRPr>
          </a:p>
        </p:txBody>
      </p:sp>
      <p:sp>
        <p:nvSpPr>
          <p:cNvPr id="239" name="Google Shape;239;p11"/>
          <p:cNvSpPr txBox="1"/>
          <p:nvPr/>
        </p:nvSpPr>
        <p:spPr>
          <a:xfrm>
            <a:off x="993059" y="1592356"/>
            <a:ext cx="9488130" cy="414549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rmAutofit/>
          </a:bodyPr>
          <a:lstStyle/>
          <a:p>
            <a:pPr marL="457200" lvl="0" indent="-304800">
              <a:buClr>
                <a:schemeClr val="dk1"/>
              </a:buClr>
              <a:buSzPts val="1200"/>
              <a:buFont typeface="Calibri"/>
              <a:buChar char="●"/>
            </a:pPr>
            <a:r>
              <a:rPr lang="en-GB" sz="2000" b="1" dirty="0">
                <a:solidFill>
                  <a:schemeClr val="dk1"/>
                </a:solidFill>
                <a:latin typeface="Quattrocento Sans" panose="020B0502050000020003" pitchFamily="34" charset="0"/>
                <a:ea typeface="Times New Roman"/>
                <a:cs typeface="Times New Roman"/>
                <a:sym typeface="Times New Roman"/>
              </a:rPr>
              <a:t>Games theory</a:t>
            </a:r>
          </a:p>
          <a:p>
            <a:pPr marL="152400" lvl="0">
              <a:buClr>
                <a:schemeClr val="dk1"/>
              </a:buClr>
              <a:buSzPts val="1200"/>
            </a:pPr>
            <a:endParaRPr lang="en-GB" sz="2000" b="1" dirty="0">
              <a:solidFill>
                <a:schemeClr val="dk1"/>
              </a:solidFill>
              <a:latin typeface="Quattrocento Sans" panose="020B0502050000020003" pitchFamily="34" charset="0"/>
              <a:ea typeface="Times New Roman"/>
              <a:cs typeface="Times New Roman"/>
              <a:sym typeface="Times New Roman"/>
            </a:endParaRPr>
          </a:p>
          <a:p>
            <a:pPr marL="457200" lvl="0" indent="-304800">
              <a:buClr>
                <a:schemeClr val="dk1"/>
              </a:buClr>
              <a:buSzPts val="1200"/>
              <a:buFont typeface="Calibri"/>
              <a:buChar char="●"/>
            </a:pPr>
            <a:r>
              <a:rPr lang="en-GB" sz="2000" b="1" dirty="0">
                <a:solidFill>
                  <a:schemeClr val="dk1"/>
                </a:solidFill>
                <a:latin typeface="Quattrocento Sans" panose="020B0502050000020003" pitchFamily="34" charset="0"/>
                <a:ea typeface="Times New Roman"/>
                <a:cs typeface="Times New Roman"/>
                <a:sym typeface="Times New Roman"/>
              </a:rPr>
              <a:t>Prisoner’s dilemma</a:t>
            </a:r>
          </a:p>
          <a:p>
            <a:pPr marL="152400" lvl="0">
              <a:buClr>
                <a:schemeClr val="dk1"/>
              </a:buClr>
              <a:buSzPts val="1200"/>
            </a:pPr>
            <a:endParaRPr lang="en-GB" sz="2000" b="1" dirty="0">
              <a:solidFill>
                <a:schemeClr val="dk1"/>
              </a:solidFill>
              <a:latin typeface="Quattrocento Sans" panose="020B0502050000020003" pitchFamily="34" charset="0"/>
              <a:ea typeface="Times New Roman"/>
              <a:cs typeface="Times New Roman"/>
              <a:sym typeface="Times New Roman"/>
            </a:endParaRPr>
          </a:p>
          <a:p>
            <a:pPr marL="457200" lvl="0" indent="-304800">
              <a:buClr>
                <a:schemeClr val="dk1"/>
              </a:buClr>
              <a:buSzPts val="1200"/>
              <a:buFont typeface="Calibri"/>
              <a:buChar char="●"/>
            </a:pPr>
            <a:r>
              <a:rPr lang="en-GB" sz="2000" b="1" dirty="0">
                <a:solidFill>
                  <a:schemeClr val="dk1"/>
                </a:solidFill>
                <a:latin typeface="Quattrocento Sans" panose="020B0502050000020003" pitchFamily="34" charset="0"/>
                <a:ea typeface="Times New Roman"/>
                <a:cs typeface="Times New Roman"/>
                <a:sym typeface="Times New Roman"/>
              </a:rPr>
              <a:t>Cooperators’ dilemma</a:t>
            </a:r>
          </a:p>
          <a:p>
            <a:pPr marL="152400" lvl="0">
              <a:buClr>
                <a:schemeClr val="dk1"/>
              </a:buClr>
              <a:buSzPts val="1200"/>
            </a:pPr>
            <a:endParaRPr lang="en-GB" sz="2000" b="1" dirty="0">
              <a:solidFill>
                <a:schemeClr val="dk1"/>
              </a:solidFill>
              <a:latin typeface="Quattrocento Sans" panose="020B0502050000020003" pitchFamily="34" charset="0"/>
              <a:ea typeface="Times New Roman"/>
              <a:cs typeface="Times New Roman"/>
              <a:sym typeface="Times New Roman"/>
            </a:endParaRPr>
          </a:p>
          <a:p>
            <a:pPr marL="457200" lvl="0" indent="-304800">
              <a:buClr>
                <a:schemeClr val="dk1"/>
              </a:buClr>
              <a:buSzPts val="1200"/>
              <a:buFont typeface="Calibri"/>
              <a:buChar char="●"/>
            </a:pPr>
            <a:r>
              <a:rPr lang="en-GB" sz="2000" b="1" dirty="0">
                <a:solidFill>
                  <a:schemeClr val="dk1"/>
                </a:solidFill>
                <a:latin typeface="Quattrocento Sans" panose="020B0502050000020003" pitchFamily="34" charset="0"/>
                <a:ea typeface="Times New Roman"/>
                <a:cs typeface="Times New Roman"/>
                <a:sym typeface="Times New Roman"/>
              </a:rPr>
              <a:t>Self-interest, prudence and rationality</a:t>
            </a:r>
          </a:p>
          <a:p>
            <a:pPr marL="152400" lvl="0">
              <a:buClr>
                <a:schemeClr val="dk1"/>
              </a:buClr>
              <a:buSzPts val="1200"/>
            </a:pPr>
            <a:endParaRPr lang="en-GB" sz="2000" b="1" dirty="0">
              <a:solidFill>
                <a:schemeClr val="dk1"/>
              </a:solidFill>
              <a:latin typeface="Quattrocento Sans" panose="020B0502050000020003" pitchFamily="34" charset="0"/>
              <a:ea typeface="Times New Roman"/>
              <a:cs typeface="Times New Roman"/>
              <a:sym typeface="Times New Roman"/>
            </a:endParaRPr>
          </a:p>
          <a:p>
            <a:pPr marL="457200" lvl="0" indent="-304800">
              <a:buClr>
                <a:schemeClr val="dk1"/>
              </a:buClr>
              <a:buSzPts val="1200"/>
              <a:buFont typeface="Calibri"/>
              <a:buChar char="●"/>
            </a:pPr>
            <a:r>
              <a:rPr lang="en-GB" sz="2000" b="1" dirty="0">
                <a:solidFill>
                  <a:schemeClr val="dk1"/>
                </a:solidFill>
                <a:latin typeface="Quattrocento Sans" panose="020B0502050000020003" pitchFamily="34" charset="0"/>
                <a:ea typeface="Times New Roman"/>
                <a:cs typeface="Times New Roman"/>
                <a:sym typeface="Times New Roman"/>
              </a:rPr>
              <a:t>Free-riding</a:t>
            </a:r>
          </a:p>
          <a:p>
            <a:pPr marL="457200" marR="0" lvl="0" indent="-304800" algn="l" rtl="0">
              <a:lnSpc>
                <a:spcPct val="100000"/>
              </a:lnSpc>
              <a:spcBef>
                <a:spcPts val="0"/>
              </a:spcBef>
              <a:spcAft>
                <a:spcPts val="0"/>
              </a:spcAft>
              <a:buClr>
                <a:schemeClr val="dk1"/>
              </a:buClr>
              <a:buSzPts val="1200"/>
              <a:buFont typeface="Calibri"/>
              <a:buChar char="●"/>
            </a:pPr>
            <a:endParaRPr sz="2000" b="1" i="0" u="none" strike="noStrike" cap="none" dirty="0">
              <a:solidFill>
                <a:schemeClr val="dk1"/>
              </a:solidFill>
              <a:latin typeface=""/>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
                                            <p:txEl>
                                              <p:pRg st="0" end="0"/>
                                            </p:txEl>
                                          </p:spTgt>
                                        </p:tgtEl>
                                        <p:attrNameLst>
                                          <p:attrName>style.visibility</p:attrName>
                                        </p:attrNameLst>
                                      </p:cBhvr>
                                      <p:to>
                                        <p:strVal val="visible"/>
                                      </p:to>
                                    </p:set>
                                    <p:animEffect transition="in" filter="fade">
                                      <p:cBhvr>
                                        <p:cTn id="7" dur="1000"/>
                                        <p:tgtEl>
                                          <p:spTgt spid="2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9">
                                            <p:txEl>
                                              <p:pRg st="2" end="2"/>
                                            </p:txEl>
                                          </p:spTgt>
                                        </p:tgtEl>
                                        <p:attrNameLst>
                                          <p:attrName>style.visibility</p:attrName>
                                        </p:attrNameLst>
                                      </p:cBhvr>
                                      <p:to>
                                        <p:strVal val="visible"/>
                                      </p:to>
                                    </p:set>
                                    <p:animEffect transition="in" filter="fade">
                                      <p:cBhvr>
                                        <p:cTn id="12" dur="1000"/>
                                        <p:tgtEl>
                                          <p:spTgt spid="2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9">
                                            <p:txEl>
                                              <p:pRg st="4" end="4"/>
                                            </p:txEl>
                                          </p:spTgt>
                                        </p:tgtEl>
                                        <p:attrNameLst>
                                          <p:attrName>style.visibility</p:attrName>
                                        </p:attrNameLst>
                                      </p:cBhvr>
                                      <p:to>
                                        <p:strVal val="visible"/>
                                      </p:to>
                                    </p:set>
                                    <p:animEffect transition="in" filter="fade">
                                      <p:cBhvr>
                                        <p:cTn id="17" dur="1000"/>
                                        <p:tgtEl>
                                          <p:spTgt spid="2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9">
                                            <p:txEl>
                                              <p:pRg st="6" end="6"/>
                                            </p:txEl>
                                          </p:spTgt>
                                        </p:tgtEl>
                                        <p:attrNameLst>
                                          <p:attrName>style.visibility</p:attrName>
                                        </p:attrNameLst>
                                      </p:cBhvr>
                                      <p:to>
                                        <p:strVal val="visible"/>
                                      </p:to>
                                    </p:set>
                                    <p:animEffect transition="in" filter="fade">
                                      <p:cBhvr>
                                        <p:cTn id="22" dur="1000"/>
                                        <p:tgtEl>
                                          <p:spTgt spid="2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9">
                                            <p:txEl>
                                              <p:pRg st="8" end="8"/>
                                            </p:txEl>
                                          </p:spTgt>
                                        </p:tgtEl>
                                        <p:attrNameLst>
                                          <p:attrName>style.visibility</p:attrName>
                                        </p:attrNameLst>
                                      </p:cBhvr>
                                      <p:to>
                                        <p:strVal val="visible"/>
                                      </p:to>
                                    </p:set>
                                    <p:animEffect transition="in" filter="fade">
                                      <p:cBhvr>
                                        <p:cTn id="27" dur="1000"/>
                                        <p:tgtEl>
                                          <p:spTgt spid="2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Environmental Virtues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Arial" panose="020B0604020202020204" pitchFamily="34" charset="0"/>
              <a:buChar char="•"/>
            </a:pPr>
            <a:r>
              <a:rPr lang="en-IN" sz="2400" b="1" dirty="0">
                <a:latin typeface="Quattrocento Sans" panose="020B0502050000020003" pitchFamily="34" charset="0"/>
              </a:rPr>
              <a:t>Character virtues and intellectual virtues</a:t>
            </a:r>
          </a:p>
          <a:p>
            <a:pPr marL="342900" indent="-342900" algn="just">
              <a:buFont typeface="Arial" panose="020B0604020202020204" pitchFamily="34" charset="0"/>
              <a:buChar char="•"/>
            </a:pPr>
            <a:endParaRPr lang="en-IN" sz="2400" b="1" dirty="0">
              <a:latin typeface="Quattrocento Sans" panose="020B0502050000020003" pitchFamily="34" charset="0"/>
            </a:endParaRPr>
          </a:p>
          <a:p>
            <a:pPr marL="342900" indent="-342900" algn="just">
              <a:buFont typeface="Arial" panose="020B0604020202020204" pitchFamily="34" charset="0"/>
              <a:buChar char="•"/>
            </a:pPr>
            <a:r>
              <a:rPr lang="en-IN" sz="2400" b="1" dirty="0">
                <a:latin typeface="Quattrocento Sans" panose="020B0502050000020003" pitchFamily="34" charset="0"/>
              </a:rPr>
              <a:t>Some environmental virtues</a:t>
            </a:r>
          </a:p>
          <a:p>
            <a:pPr marL="342900" indent="-342900" algn="just">
              <a:buFont typeface="Arial" panose="020B0604020202020204" pitchFamily="34" charset="0"/>
              <a:buChar char="•"/>
            </a:pPr>
            <a:endParaRPr lang="en-IN" sz="2400" b="1" dirty="0">
              <a:latin typeface="Quattrocento Sans" panose="020B0502050000020003" pitchFamily="34" charset="0"/>
            </a:endParaRPr>
          </a:p>
          <a:p>
            <a:pPr lvl="3" algn="just"/>
            <a:r>
              <a:rPr lang="en-IN" sz="2200" b="1" dirty="0">
                <a:latin typeface="Quattrocento Sans" panose="020B0502050000020003" pitchFamily="34" charset="0"/>
              </a:rPr>
              <a:t>	- Related to sensual pleasures</a:t>
            </a:r>
          </a:p>
          <a:p>
            <a:pPr lvl="3" algn="just"/>
            <a:r>
              <a:rPr lang="en-IN" sz="2200" b="1" dirty="0">
                <a:latin typeface="Quattrocento Sans" panose="020B0502050000020003" pitchFamily="34" charset="0"/>
              </a:rPr>
              <a:t>	- Related to emotions</a:t>
            </a:r>
          </a:p>
          <a:p>
            <a:pPr lvl="3" algn="just"/>
            <a:r>
              <a:rPr lang="en-IN" sz="2200" b="1" dirty="0">
                <a:latin typeface="Quattrocento Sans" panose="020B0502050000020003" pitchFamily="34" charset="0"/>
              </a:rPr>
              <a:t>	- Wonder</a:t>
            </a:r>
          </a:p>
          <a:p>
            <a:pPr lvl="3" algn="just"/>
            <a:r>
              <a:rPr lang="en-IN" sz="2200" b="1" dirty="0">
                <a:latin typeface="Quattrocento Sans" panose="020B0502050000020003" pitchFamily="34" charset="0"/>
              </a:rPr>
              <a:t>	- Scientific enquiry</a:t>
            </a:r>
          </a:p>
          <a:p>
            <a:pPr marL="50800" lvl="2">
              <a:lnSpc>
                <a:spcPct val="90000"/>
              </a:lnSpc>
              <a:spcBef>
                <a:spcPts val="1000"/>
              </a:spcBef>
              <a:buSzPts val="2800"/>
            </a:pPr>
            <a:endParaRPr lang="en-US" dirty="0"/>
          </a:p>
        </p:txBody>
      </p:sp>
    </p:spTree>
    <p:extLst>
      <p:ext uri="{BB962C8B-B14F-4D97-AF65-F5344CB8AC3E}">
        <p14:creationId xmlns:p14="http://schemas.microsoft.com/office/powerpoint/2010/main" val="87007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What Entities Have Independent Moral Status?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Arial" panose="020B0604020202020204" pitchFamily="34" charset="0"/>
              <a:buChar char="•"/>
            </a:pPr>
            <a:r>
              <a:rPr lang="en-IN" sz="2400" b="1" dirty="0">
                <a:latin typeface="Quattrocento Sans" panose="020B0502050000020003" pitchFamily="34" charset="0"/>
              </a:rPr>
              <a:t>Independent moral status</a:t>
            </a:r>
          </a:p>
          <a:p>
            <a:pPr marL="342900" indent="-342900" algn="just">
              <a:buFont typeface="Arial" panose="020B0604020202020204" pitchFamily="34" charset="0"/>
              <a:buChar char="•"/>
            </a:pPr>
            <a:r>
              <a:rPr lang="en-IN" sz="2400" b="1" dirty="0">
                <a:latin typeface="Quattrocento Sans" panose="020B0502050000020003" pitchFamily="34" charset="0"/>
              </a:rPr>
              <a:t>Extension</a:t>
            </a:r>
          </a:p>
          <a:p>
            <a:pPr marL="342900" indent="-342900" algn="just">
              <a:buFont typeface="Arial" panose="020B0604020202020204" pitchFamily="34" charset="0"/>
              <a:buChar char="•"/>
            </a:pPr>
            <a:r>
              <a:rPr lang="en-IN" sz="2400" b="1" dirty="0">
                <a:latin typeface="Quattrocento Sans" panose="020B0502050000020003" pitchFamily="34" charset="0"/>
              </a:rPr>
              <a:t>Respect for nature</a:t>
            </a:r>
          </a:p>
          <a:p>
            <a:pPr marL="342900" indent="-342900" algn="just">
              <a:buFont typeface="Arial" panose="020B0604020202020204" pitchFamily="34" charset="0"/>
              <a:buChar char="•"/>
            </a:pPr>
            <a:r>
              <a:rPr lang="en-IN" sz="2400" b="1" dirty="0">
                <a:latin typeface="Quattrocento Sans" panose="020B0502050000020003" pitchFamily="34" charset="0"/>
              </a:rPr>
              <a:t>Capacity to feel pleasure or suffer</a:t>
            </a:r>
          </a:p>
          <a:p>
            <a:pPr marL="457200"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4008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Proposed activity with students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Arial" panose="020B0604020202020204" pitchFamily="34" charset="0"/>
              <a:buChar char="•"/>
            </a:pPr>
            <a:r>
              <a:rPr lang="en-IN" sz="2400" b="1" dirty="0">
                <a:latin typeface="Quattrocento Sans" panose="020B0502050000020003" pitchFamily="34" charset="0"/>
              </a:rPr>
              <a:t>Look for the instances where a legislature or a court has acknowledged the rights of nature.</a:t>
            </a:r>
            <a:endParaRPr lang="en-US" sz="1600" dirty="0">
              <a:latin typeface="Segoe UI" panose="020B0502040204020203" pitchFamily="34" charset="0"/>
              <a:cs typeface="Segoe UI" panose="020B0502040204020203" pitchFamily="34" charset="0"/>
              <a:sym typeface="Quattrocento Sans"/>
            </a:endParaRPr>
          </a:p>
          <a:p>
            <a:pPr lvl="1" algn="just"/>
            <a:r>
              <a:rPr lang="en-US" sz="2400" b="1" dirty="0">
                <a:latin typeface="Segoe UI" panose="020B0502040204020203" pitchFamily="34" charset="0"/>
                <a:cs typeface="Segoe UI" panose="020B0502040204020203" pitchFamily="34" charset="0"/>
                <a:sym typeface="Quattrocento Sans"/>
              </a:rPr>
              <a:t>	</a:t>
            </a:r>
            <a:r>
              <a:rPr lang="en-US" sz="2400" b="1" dirty="0">
                <a:latin typeface="Quattrocento Sans" panose="020B0502050000020003" pitchFamily="34" charset="0"/>
                <a:sym typeface="Quattrocento Sans"/>
              </a:rPr>
              <a:t>1. What kind of resources are protected this way?</a:t>
            </a:r>
          </a:p>
          <a:p>
            <a:pPr lvl="1" algn="just"/>
            <a:r>
              <a:rPr lang="en-US" sz="2400" b="1" dirty="0">
                <a:latin typeface="Quattrocento Sans" panose="020B0502050000020003" pitchFamily="34" charset="0"/>
                <a:sym typeface="Quattrocento Sans"/>
              </a:rPr>
              <a:t>	2. Where are they located?</a:t>
            </a:r>
          </a:p>
          <a:p>
            <a:pPr lvl="1" algn="just"/>
            <a:r>
              <a:rPr lang="en-US" sz="2400" b="1" dirty="0">
                <a:latin typeface="Quattrocento Sans" panose="020B0502050000020003" pitchFamily="34" charset="0"/>
                <a:sym typeface="Quattrocento Sans"/>
              </a:rPr>
              <a:t>	3. Do you think this acknowledgment has actually improved the 	resource protection?</a:t>
            </a:r>
          </a:p>
          <a:p>
            <a:pPr lvl="1" algn="just"/>
            <a:r>
              <a:rPr lang="en-US" sz="2400" b="1" dirty="0">
                <a:latin typeface="Quattrocento Sans" panose="020B0502050000020003" pitchFamily="34" charset="0"/>
                <a:sym typeface="Quattrocento Sans"/>
              </a:rPr>
              <a:t>	4. Are you in </a:t>
            </a:r>
            <a:r>
              <a:rPr lang="en-US" sz="2400" b="1" dirty="0" err="1">
                <a:latin typeface="Quattrocento Sans" panose="020B0502050000020003" pitchFamily="34" charset="0"/>
                <a:sym typeface="Quattrocento Sans"/>
              </a:rPr>
              <a:t>favour</a:t>
            </a:r>
            <a:r>
              <a:rPr lang="en-US" sz="2400" b="1" dirty="0">
                <a:latin typeface="Quattrocento Sans" panose="020B0502050000020003" pitchFamily="34" charset="0"/>
                <a:sym typeface="Quattrocento Sans"/>
              </a:rPr>
              <a:t> or against of this strategy? Why?  </a:t>
            </a:r>
            <a:endParaRPr lang="en-IN" sz="2400" b="1" dirty="0">
              <a:latin typeface="Quattrocento Sans" panose="020B0502050000020003" pitchFamily="34" charset="0"/>
            </a:endParaRPr>
          </a:p>
        </p:txBody>
      </p:sp>
    </p:spTree>
    <p:extLst>
      <p:ext uri="{BB962C8B-B14F-4D97-AF65-F5344CB8AC3E}">
        <p14:creationId xmlns:p14="http://schemas.microsoft.com/office/powerpoint/2010/main" val="187338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Overview</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SzPts val="1600"/>
              <a:buFont typeface="Arial"/>
              <a:buChar char="•"/>
            </a:pPr>
            <a:r>
              <a:rPr lang="en-US" sz="1600" b="1" dirty="0"/>
              <a:t>Global ongoing environmental destruction</a:t>
            </a:r>
          </a:p>
          <a:p>
            <a:pPr marL="285750" lvl="0" indent="-285750" algn="just">
              <a:lnSpc>
                <a:spcPct val="150000"/>
              </a:lnSpc>
              <a:buSzPts val="1600"/>
              <a:buFont typeface="Arial"/>
              <a:buChar char="•"/>
            </a:pPr>
            <a:r>
              <a:rPr lang="en-US" sz="1600" b="1" dirty="0"/>
              <a:t>Different approaches</a:t>
            </a:r>
          </a:p>
          <a:p>
            <a:pPr marL="285750" lvl="4" indent="-285750" algn="just">
              <a:lnSpc>
                <a:spcPct val="150000"/>
              </a:lnSpc>
              <a:buSzPts val="1600"/>
              <a:buFont typeface="Arial"/>
              <a:buChar char="•"/>
            </a:pPr>
            <a:r>
              <a:rPr lang="en-US" sz="1600" b="1" dirty="0"/>
              <a:t>       Anthropocentrism</a:t>
            </a:r>
          </a:p>
          <a:p>
            <a:pPr marL="285750" lvl="2" indent="-285750" algn="just">
              <a:lnSpc>
                <a:spcPct val="150000"/>
              </a:lnSpc>
              <a:buSzPts val="1600"/>
              <a:buFont typeface="Arial"/>
              <a:buChar char="•"/>
            </a:pPr>
            <a:r>
              <a:rPr lang="en-US" sz="1600" b="1" dirty="0"/>
              <a:t>       Ecocentrism</a:t>
            </a:r>
          </a:p>
          <a:p>
            <a:pPr marL="285750" lvl="0" indent="-285750" algn="just">
              <a:lnSpc>
                <a:spcPct val="150000"/>
              </a:lnSpc>
              <a:buSzPts val="1600"/>
              <a:buFont typeface="Arial"/>
              <a:buChar char="•"/>
            </a:pPr>
            <a:r>
              <a:rPr lang="en-US" sz="1600" b="1" dirty="0"/>
              <a:t>Ethics and Environmental Ethics</a:t>
            </a:r>
          </a:p>
          <a:p>
            <a:pPr marL="285750" lvl="0" indent="-285750" algn="just">
              <a:lnSpc>
                <a:spcPct val="150000"/>
              </a:lnSpc>
              <a:buSzPts val="1600"/>
              <a:buFont typeface="Arial"/>
              <a:buChar char="•"/>
            </a:pPr>
            <a:r>
              <a:rPr lang="en-US" sz="1600" b="1" dirty="0"/>
              <a:t>Ecocide</a:t>
            </a:r>
          </a:p>
          <a:p>
            <a:pPr lvl="3" algn="just">
              <a:lnSpc>
                <a:spcPct val="150000"/>
              </a:lnSpc>
              <a:buSzPts val="1600"/>
            </a:pPr>
            <a:r>
              <a:rPr lang="en-US" sz="1600" b="1" dirty="0"/>
              <a:t>          - What is ecocide</a:t>
            </a:r>
          </a:p>
          <a:p>
            <a:pPr lvl="3" algn="just">
              <a:lnSpc>
                <a:spcPct val="150000"/>
              </a:lnSpc>
              <a:buSzPts val="1600"/>
            </a:pPr>
            <a:r>
              <a:rPr lang="en-US" sz="1600" b="1" dirty="0"/>
              <a:t>          - Reference texts</a:t>
            </a:r>
          </a:p>
          <a:p>
            <a:pPr marL="285750" lvl="0" indent="-285750" algn="just">
              <a:lnSpc>
                <a:spcPct val="150000"/>
              </a:lnSpc>
              <a:buSzPts val="1600"/>
              <a:buFont typeface="Arial"/>
              <a:buChar char="•"/>
            </a:pPr>
            <a:r>
              <a:rPr lang="en-US" sz="1600" b="1" dirty="0"/>
              <a:t>“Grub first, then ethics” (</a:t>
            </a:r>
            <a:r>
              <a:rPr lang="en-US" sz="1600" b="1" dirty="0" err="1"/>
              <a:t>Bertold</a:t>
            </a:r>
            <a:r>
              <a:rPr lang="en-US" sz="1600" b="1" dirty="0"/>
              <a:t> Brecht)</a:t>
            </a:r>
          </a:p>
          <a:p>
            <a:pPr marL="285750" lvl="0" indent="-285750" algn="just">
              <a:lnSpc>
                <a:spcPct val="150000"/>
              </a:lnSpc>
              <a:buSzPts val="1600"/>
              <a:buFont typeface="Arial"/>
              <a:buChar char="•"/>
            </a:pPr>
            <a:r>
              <a:rPr lang="en-US" sz="1600" b="1" dirty="0"/>
              <a:t>Ethics vs efficiency</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1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fade">
                                      <p:cBhvr>
                                        <p:cTn id="52" dur="1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Environmental Crisis</a:t>
            </a:r>
            <a:endParaRPr sz="1400" b="0" i="0" u="none" strike="noStrike" cap="none" dirty="0">
              <a:solidFill>
                <a:srgbClr val="000000"/>
              </a:solidFill>
              <a:latin typeface="Arial"/>
              <a:ea typeface="Arial"/>
              <a:cs typeface="Arial"/>
              <a:sym typeface="Arial"/>
            </a:endParaRPr>
          </a:p>
        </p:txBody>
      </p:sp>
      <p:sp>
        <p:nvSpPr>
          <p:cNvPr id="141" name="Google Shape;141;p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US" sz="1600" b="1" dirty="0"/>
              <a:t>Climate change</a:t>
            </a:r>
          </a:p>
          <a:p>
            <a:pPr marL="285750" indent="-285750" algn="just">
              <a:lnSpc>
                <a:spcPct val="150000"/>
              </a:lnSpc>
              <a:buSzPts val="1600"/>
              <a:buFont typeface="Arial"/>
              <a:buChar char="•"/>
            </a:pPr>
            <a:r>
              <a:rPr lang="en-US" sz="1600" b="1" dirty="0"/>
              <a:t>Loss in biodiversity</a:t>
            </a:r>
          </a:p>
          <a:p>
            <a:pPr marL="285750" indent="-285750" algn="just">
              <a:lnSpc>
                <a:spcPct val="150000"/>
              </a:lnSpc>
              <a:buSzPts val="1600"/>
              <a:buFont typeface="Arial"/>
              <a:buChar char="•"/>
            </a:pPr>
            <a:r>
              <a:rPr lang="en-US" sz="1600" b="1" dirty="0"/>
              <a:t>Habitats decline</a:t>
            </a:r>
          </a:p>
          <a:p>
            <a:pPr marL="285750" indent="-285750" algn="just">
              <a:lnSpc>
                <a:spcPct val="150000"/>
              </a:lnSpc>
              <a:buSzPts val="1600"/>
              <a:buFont typeface="Arial"/>
              <a:buChar char="•"/>
            </a:pPr>
            <a:r>
              <a:rPr lang="en-US" sz="1600" b="1" dirty="0"/>
              <a:t>Widespread pollution</a:t>
            </a:r>
          </a:p>
          <a:p>
            <a:pPr marL="285750" indent="-285750" algn="just">
              <a:lnSpc>
                <a:spcPct val="150000"/>
              </a:lnSpc>
              <a:buSzPts val="1600"/>
              <a:buFont typeface="Arial"/>
              <a:buChar char="•"/>
            </a:pPr>
            <a:r>
              <a:rPr lang="en-US" sz="1600" b="1" dirty="0"/>
              <a:t>Overpopulation</a:t>
            </a:r>
          </a:p>
          <a:p>
            <a:pPr marL="285750" indent="-285750" algn="just">
              <a:lnSpc>
                <a:spcPct val="150000"/>
              </a:lnSpc>
              <a:buSzPts val="1600"/>
              <a:buFont typeface="Arial"/>
              <a:buChar char="•"/>
            </a:pPr>
            <a:r>
              <a:rPr lang="en-US" sz="1600" b="1" dirty="0"/>
              <a:t>Affluent overconsumption</a:t>
            </a:r>
          </a:p>
          <a:p>
            <a:pPr marL="285750" indent="-285750" algn="just">
              <a:lnSpc>
                <a:spcPct val="150000"/>
              </a:lnSpc>
              <a:buSzPts val="1600"/>
              <a:buFont typeface="Arial"/>
              <a:buChar char="•"/>
            </a:pPr>
            <a:r>
              <a:rPr lang="en-US" sz="1600" b="1" dirty="0"/>
              <a:t>Too much faith in technology?</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6" end="6"/>
                                            </p:txEl>
                                          </p:spTgt>
                                        </p:tgtEl>
                                        <p:attrNameLst>
                                          <p:attrName>style.visibility</p:attrName>
                                        </p:attrNameLst>
                                      </p:cBhvr>
                                      <p:to>
                                        <p:strVal val="visible"/>
                                      </p:to>
                                    </p:set>
                                    <p:animEffect transition="in" filter="fade">
                                      <p:cBhvr>
                                        <p:cTn id="37" dur="1000"/>
                                        <p:tgtEl>
                                          <p:spTgt spid="1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Environmental Ethics</a:t>
            </a:r>
            <a:endParaRPr sz="1400" b="0" i="0" u="none" strike="noStrike" cap="none" dirty="0">
              <a:solidFill>
                <a:srgbClr val="000000"/>
              </a:solidFill>
              <a:latin typeface="Arial"/>
              <a:ea typeface="Arial"/>
              <a:cs typeface="Arial"/>
              <a:sym typeface="Arial"/>
            </a:endParaRPr>
          </a:p>
        </p:txBody>
      </p:sp>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SzPct val="100000"/>
              <a:buFont typeface="Arial"/>
              <a:buChar char="•"/>
            </a:pPr>
            <a:r>
              <a:rPr lang="en-US" sz="1600" b="1" dirty="0"/>
              <a:t>What is the environment?</a:t>
            </a:r>
          </a:p>
          <a:p>
            <a:pPr lvl="3" algn="just">
              <a:lnSpc>
                <a:spcPct val="150000"/>
              </a:lnSpc>
              <a:buSzPct val="100000"/>
            </a:pPr>
            <a:r>
              <a:rPr lang="en-US" sz="1600" dirty="0"/>
              <a:t>	- There is no universally accepted definition of the environment. </a:t>
            </a:r>
          </a:p>
          <a:p>
            <a:pPr lvl="3" algn="just">
              <a:lnSpc>
                <a:spcPct val="150000"/>
              </a:lnSpc>
              <a:buSzPct val="100000"/>
            </a:pPr>
            <a:r>
              <a:rPr lang="en-US" sz="1600" dirty="0"/>
              <a:t>	- Should it include natural as well as cultural elements? See Lugano Convention.</a:t>
            </a:r>
          </a:p>
          <a:p>
            <a:pPr marL="285750" lvl="0" indent="-285750" algn="just">
              <a:lnSpc>
                <a:spcPct val="150000"/>
              </a:lnSpc>
              <a:buSzPct val="100000"/>
              <a:buFont typeface="Arial"/>
              <a:buChar char="•"/>
            </a:pPr>
            <a:r>
              <a:rPr lang="en-US" sz="1600" b="1" dirty="0"/>
              <a:t>What is environmental ethics (EE)?</a:t>
            </a:r>
          </a:p>
          <a:p>
            <a:pPr marL="285750" lvl="0" indent="-285750" algn="just">
              <a:lnSpc>
                <a:spcPct val="150000"/>
              </a:lnSpc>
              <a:buSzPct val="100000"/>
              <a:buFont typeface="Arial"/>
              <a:buChar char="•"/>
            </a:pPr>
            <a:r>
              <a:rPr lang="en-US" sz="1600" b="1" dirty="0"/>
              <a:t>What kind of problems does EE face?</a:t>
            </a:r>
          </a:p>
          <a:p>
            <a:pPr marL="285750" lvl="0" indent="-285750" algn="just">
              <a:lnSpc>
                <a:spcPct val="150000"/>
              </a:lnSpc>
              <a:buSzPct val="100000"/>
              <a:buFont typeface="Arial"/>
              <a:buChar char="•"/>
            </a:pPr>
            <a:r>
              <a:rPr lang="en-US" sz="1600" b="1" dirty="0"/>
              <a:t>What is nature?</a:t>
            </a:r>
          </a:p>
          <a:p>
            <a:pPr lvl="0" algn="just">
              <a:lnSpc>
                <a:spcPct val="150000"/>
              </a:lnSpc>
              <a:buSzPct val="100000"/>
            </a:pPr>
            <a:r>
              <a:rPr lang="en-US" sz="1600" dirty="0"/>
              <a:t>	- Complexity of habitats</a:t>
            </a:r>
          </a:p>
          <a:p>
            <a:pPr lvl="0" algn="just">
              <a:lnSpc>
                <a:spcPct val="150000"/>
              </a:lnSpc>
              <a:buSzPct val="100000"/>
            </a:pPr>
            <a:r>
              <a:rPr lang="en-US" sz="1600" dirty="0"/>
              <a:t>	- Interconnectedness of natural resources.</a:t>
            </a:r>
          </a:p>
          <a:p>
            <a:pPr marL="285750" lvl="0" indent="-285750" algn="just">
              <a:lnSpc>
                <a:spcPct val="150000"/>
              </a:lnSpc>
              <a:buSzPct val="100000"/>
              <a:buFont typeface="Arial"/>
              <a:buChar char="•"/>
            </a:pPr>
            <a:r>
              <a:rPr lang="en-US" sz="1600" b="1" dirty="0"/>
              <a:t>Independent vs dependent moral status</a:t>
            </a:r>
          </a:p>
          <a:p>
            <a:pPr marL="285750" lvl="0" indent="-285750" algn="just">
              <a:lnSpc>
                <a:spcPct val="150000"/>
              </a:lnSpc>
              <a:buSzPct val="100000"/>
              <a:buFont typeface="Arial"/>
              <a:buChar char="•"/>
            </a:pPr>
            <a:r>
              <a:rPr lang="en-US" sz="1600" b="1" dirty="0"/>
              <a:t>Shades of green </a:t>
            </a:r>
            <a:r>
              <a:rPr lang="en-US" sz="1600" dirty="0"/>
              <a:t>(different conceptions or schools of thought within environmental ethics)</a:t>
            </a:r>
            <a:endParaRPr lang="en-US" sz="1600" b="1" dirty="0"/>
          </a:p>
          <a:p>
            <a:pPr marL="285750" lvl="0" indent="-285750" algn="just">
              <a:lnSpc>
                <a:spcPct val="150000"/>
              </a:lnSpc>
              <a:buSzPct val="100000"/>
              <a:buFont typeface="Arial"/>
              <a:buChar char="•"/>
            </a:pPr>
            <a:r>
              <a:rPr lang="en-US" sz="1600" b="1" dirty="0"/>
              <a:t>The last man </a:t>
            </a:r>
            <a:r>
              <a:rPr lang="en-US" sz="1600" dirty="0"/>
              <a:t>(should the last man protect the natural environment?)</a:t>
            </a:r>
            <a:endParaRPr lang="en-US" sz="1600" b="1" dirty="0"/>
          </a:p>
          <a:p>
            <a:pPr marL="285750" marR="0" lvl="0" indent="-285750" algn="just" rtl="0">
              <a:lnSpc>
                <a:spcPct val="150000"/>
              </a:lnSpc>
              <a:spcBef>
                <a:spcPts val="0"/>
              </a:spcBef>
              <a:spcAft>
                <a:spcPts val="0"/>
              </a:spcAft>
              <a:buClr>
                <a:srgbClr val="000000"/>
              </a:buClr>
              <a:buSzPct val="100000"/>
              <a:buFont typeface="Arial"/>
              <a:buChar char="•"/>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73a1783f5_1_0"/>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Ethics in General</a:t>
            </a:r>
            <a:endParaRPr dirty="0"/>
          </a:p>
        </p:txBody>
      </p:sp>
      <p:sp>
        <p:nvSpPr>
          <p:cNvPr id="153" name="Google Shape;153;g2c73a1783f5_1_0"/>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algn="just"/>
            <a:r>
              <a:rPr lang="en-IN" b="1" dirty="0"/>
              <a:t>What is Ethics</a:t>
            </a:r>
          </a:p>
          <a:p>
            <a:pPr marL="50800" indent="0" algn="just">
              <a:buNone/>
            </a:pPr>
            <a:r>
              <a:rPr lang="en-IN" b="1" dirty="0"/>
              <a:t>	- </a:t>
            </a:r>
            <a:r>
              <a:rPr lang="en-IN" dirty="0"/>
              <a:t>General ethical conceptions have an influence on environmental ethics</a:t>
            </a:r>
            <a:endParaRPr lang="en-IN" b="1" dirty="0"/>
          </a:p>
          <a:p>
            <a:pPr algn="just"/>
            <a:r>
              <a:rPr lang="en-IN" b="1" dirty="0"/>
              <a:t>Realism vs relativism</a:t>
            </a:r>
          </a:p>
          <a:p>
            <a:pPr marL="533400" lvl="1" indent="0" algn="just">
              <a:buNone/>
            </a:pPr>
            <a:r>
              <a:rPr lang="en-IN" sz="1800" dirty="0"/>
              <a:t>	- Are there universally accepted ethical values? Are there absolute values at all?</a:t>
            </a:r>
          </a:p>
          <a:p>
            <a:pPr algn="just"/>
            <a:r>
              <a:rPr lang="en-IN" b="1" dirty="0"/>
              <a:t>Is vs Ought (The naturalistic fallacy)</a:t>
            </a:r>
          </a:p>
          <a:p>
            <a:pPr marL="50800" indent="0" algn="just">
              <a:buNone/>
            </a:pPr>
            <a:r>
              <a:rPr lang="en-IN" dirty="0"/>
              <a:t>	- On the </a:t>
            </a:r>
            <a:r>
              <a:rPr lang="en-IN" dirty="0" err="1"/>
              <a:t>attemps</a:t>
            </a:r>
            <a:r>
              <a:rPr lang="en-IN" dirty="0"/>
              <a:t> to derive an ethics from naturalistic observation</a:t>
            </a:r>
          </a:p>
          <a:p>
            <a:pPr algn="just"/>
            <a:r>
              <a:rPr lang="en-IN" b="1" dirty="0"/>
              <a:t>Religious vs Secular Ethics</a:t>
            </a:r>
          </a:p>
          <a:p>
            <a:pPr lvl="1" algn="just"/>
            <a:endParaRPr lang="en-IN" sz="1800" dirty="0"/>
          </a:p>
          <a:p>
            <a:pPr lvl="1" algn="just"/>
            <a:r>
              <a:rPr lang="en-IN" sz="1800" dirty="0"/>
              <a:t>Humanism</a:t>
            </a:r>
          </a:p>
          <a:p>
            <a:pPr lvl="1" algn="just"/>
            <a:r>
              <a:rPr lang="en-IN" sz="1800" dirty="0" err="1"/>
              <a:t>Cornucopians</a:t>
            </a:r>
            <a:endParaRPr lang="en-IN" sz="1800" dirty="0"/>
          </a:p>
          <a:p>
            <a:pPr lvl="1" algn="just"/>
            <a:r>
              <a:rPr lang="en-IN" sz="1800" dirty="0"/>
              <a:t>Economism</a:t>
            </a:r>
          </a:p>
          <a:p>
            <a:pPr lvl="1" algn="just"/>
            <a:r>
              <a:rPr lang="en-IN" sz="1800" dirty="0"/>
              <a:t>Modernism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73a1783f5_1_6"/>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Schools of Ethics</a:t>
            </a:r>
            <a:endParaRPr dirty="0"/>
          </a:p>
        </p:txBody>
      </p:sp>
      <p:sp>
        <p:nvSpPr>
          <p:cNvPr id="160" name="Google Shape;160;g2c73a1783f5_1_6"/>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IN" b="1" dirty="0" err="1"/>
              <a:t>Deontologism</a:t>
            </a:r>
            <a:r>
              <a:rPr lang="en-IN" b="1" dirty="0"/>
              <a:t> (Rights) – Immanuel Kant</a:t>
            </a:r>
          </a:p>
          <a:p>
            <a:pPr lvl="1" algn="just"/>
            <a:r>
              <a:rPr lang="en-IN" sz="1800" dirty="0"/>
              <a:t>Categorical imperative</a:t>
            </a:r>
          </a:p>
          <a:p>
            <a:pPr lvl="2" algn="just"/>
            <a:r>
              <a:rPr lang="en-IN" sz="1600" dirty="0"/>
              <a:t>“Act only according to that maxim whereby you can at the same time will that it should become a universal law.</a:t>
            </a:r>
            <a:r>
              <a:rPr lang="en-IN" sz="1400" dirty="0"/>
              <a:t>”</a:t>
            </a:r>
          </a:p>
          <a:p>
            <a:pPr algn="just"/>
            <a:r>
              <a:rPr lang="en-IN" b="1" dirty="0"/>
              <a:t>Consequentialism (Effects) – Jeremy Bentham, JS Mill</a:t>
            </a:r>
          </a:p>
          <a:p>
            <a:pPr lvl="1" algn="just"/>
            <a:r>
              <a:rPr lang="en-IN" sz="1800" dirty="0"/>
              <a:t>Utilitarianism</a:t>
            </a:r>
          </a:p>
          <a:p>
            <a:pPr lvl="2" algn="just"/>
            <a:r>
              <a:rPr lang="en-IN" sz="1800" dirty="0"/>
              <a:t>Please note there are many different schools of thought within </a:t>
            </a:r>
            <a:r>
              <a:rPr lang="en-IN" sz="1800" dirty="0" err="1"/>
              <a:t>utilitatianism</a:t>
            </a:r>
            <a:r>
              <a:rPr lang="en-IN" sz="1800" dirty="0"/>
              <a:t> </a:t>
            </a:r>
            <a:r>
              <a:rPr lang="en-IN" sz="1800" dirty="0" err="1"/>
              <a:t>irself</a:t>
            </a:r>
            <a:r>
              <a:rPr lang="en-IN" sz="1800" dirty="0"/>
              <a:t>!</a:t>
            </a:r>
          </a:p>
          <a:p>
            <a:pPr algn="just"/>
            <a:r>
              <a:rPr lang="en-IN" b="1" dirty="0"/>
              <a:t>Virtue Ethics (Virtues) – Aristotle</a:t>
            </a:r>
          </a:p>
          <a:p>
            <a:pPr lvl="1" algn="just"/>
            <a:r>
              <a:rPr lang="en-IN" sz="1800" dirty="0"/>
              <a:t>Green virtue ethics (GVE)</a:t>
            </a:r>
            <a:endParaRPr dirty="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c73a1783f5_1_12"/>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Value Issues</a:t>
            </a:r>
            <a:endParaRPr dirty="0"/>
          </a:p>
        </p:txBody>
      </p:sp>
      <p:sp>
        <p:nvSpPr>
          <p:cNvPr id="167" name="Google Shape;167;g2c73a1783f5_1_12"/>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IN" sz="2000" b="1" dirty="0"/>
              <a:t>Individualism vs holism</a:t>
            </a:r>
          </a:p>
          <a:p>
            <a:pPr algn="just"/>
            <a:r>
              <a:rPr lang="en-IN" sz="2000" b="1" dirty="0"/>
              <a:t>Instrumental value vs intrinsic value</a:t>
            </a:r>
          </a:p>
          <a:p>
            <a:pPr lvl="1" algn="just"/>
            <a:r>
              <a:rPr lang="en-IN" sz="2000" dirty="0"/>
              <a:t>Inherent value</a:t>
            </a:r>
          </a:p>
          <a:p>
            <a:pPr lvl="1" algn="just"/>
            <a:r>
              <a:rPr lang="en-IN" sz="2000" dirty="0"/>
              <a:t>Objective vs subjective value</a:t>
            </a:r>
          </a:p>
          <a:p>
            <a:pPr algn="just"/>
            <a:r>
              <a:rPr lang="en-IN" sz="2000" b="1" dirty="0"/>
              <a:t>Anthropocentrism vs ecocentrism</a:t>
            </a:r>
          </a:p>
          <a:p>
            <a:pPr lvl="1" algn="just"/>
            <a:r>
              <a:rPr lang="en-IN" sz="2000" dirty="0"/>
              <a:t>Anthropocentrism: </a:t>
            </a:r>
          </a:p>
          <a:p>
            <a:pPr lvl="2" algn="just"/>
            <a:r>
              <a:rPr lang="en-IN" sz="1600" dirty="0"/>
              <a:t>Human chauvinism</a:t>
            </a:r>
          </a:p>
          <a:p>
            <a:pPr lvl="2" algn="just"/>
            <a:r>
              <a:rPr lang="en-IN" sz="1600" dirty="0" err="1"/>
              <a:t>Speciecism</a:t>
            </a:r>
            <a:endParaRPr lang="en-IN" sz="1600" dirty="0"/>
          </a:p>
          <a:p>
            <a:pPr lvl="2" algn="just"/>
            <a:r>
              <a:rPr lang="en-IN" sz="1600" dirty="0" err="1"/>
              <a:t>Resourcism</a:t>
            </a:r>
            <a:endParaRPr lang="en-IN" sz="1600" dirty="0"/>
          </a:p>
          <a:p>
            <a:pPr lvl="2" algn="just"/>
            <a:r>
              <a:rPr lang="en-IN" sz="1600" dirty="0"/>
              <a:t>Managerial environmentalism</a:t>
            </a:r>
          </a:p>
          <a:p>
            <a:pPr lvl="1" algn="just"/>
            <a:r>
              <a:rPr lang="en-IN" sz="2000" dirty="0"/>
              <a:t>Ecocentrism: </a:t>
            </a:r>
          </a:p>
          <a:p>
            <a:pPr lvl="2" algn="just"/>
            <a:r>
              <a:rPr lang="en-IN" sz="1600" dirty="0" err="1"/>
              <a:t>Zoocentrism</a:t>
            </a:r>
            <a:endParaRPr lang="en-IN" sz="1600" dirty="0"/>
          </a:p>
          <a:p>
            <a:pPr lvl="2" algn="just"/>
            <a:r>
              <a:rPr lang="en-IN" sz="1600" dirty="0"/>
              <a:t>Biocentrism</a:t>
            </a:r>
          </a:p>
          <a:p>
            <a:pPr lvl="2" algn="just"/>
            <a:r>
              <a:rPr lang="en-IN" sz="1600" dirty="0" err="1"/>
              <a:t>Ecocentric</a:t>
            </a:r>
            <a:r>
              <a:rPr lang="en-IN" sz="1600" dirty="0"/>
              <a:t> misanthropy?</a:t>
            </a:r>
          </a:p>
          <a:p>
            <a:pPr marL="457200" lvl="0" indent="-406400" algn="ctr" rtl="0">
              <a:lnSpc>
                <a:spcPct val="90000"/>
              </a:lnSpc>
              <a:spcBef>
                <a:spcPts val="1000"/>
              </a:spcBef>
              <a:spcAft>
                <a:spcPts val="0"/>
              </a:spcAft>
              <a:buSzPts val="2800"/>
              <a:buChar char="•"/>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Limitations of Human-</a:t>
            </a:r>
            <a:r>
              <a:rPr lang="en-US" sz="2800" b="0" i="0" u="none" strike="noStrike" cap="none" dirty="0" err="1">
                <a:solidFill>
                  <a:srgbClr val="FFFFFF"/>
                </a:solidFill>
                <a:latin typeface="Quattrocento Sans"/>
                <a:ea typeface="Quattrocento Sans"/>
                <a:cs typeface="Quattrocento Sans"/>
                <a:sym typeface="Quattrocento Sans"/>
              </a:rPr>
              <a:t>Centredness</a:t>
            </a:r>
            <a:endParaRPr sz="1400" b="0" i="0" u="none" strike="noStrike" cap="none" dirty="0">
              <a:solidFill>
                <a:srgbClr val="000000"/>
              </a:solidFill>
              <a:latin typeface="Arial"/>
              <a:ea typeface="Arial"/>
              <a:cs typeface="Arial"/>
              <a:sym typeface="Arial"/>
            </a:endParaRPr>
          </a:p>
        </p:txBody>
      </p:sp>
      <p:sp>
        <p:nvSpPr>
          <p:cNvPr id="174" name="Google Shape;174;p5"/>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7" indent="-285750" algn="just">
              <a:lnSpc>
                <a:spcPct val="150000"/>
              </a:lnSpc>
              <a:buSzPts val="1600"/>
              <a:buFont typeface="Arial" panose="020B0604020202020204" pitchFamily="34" charset="0"/>
              <a:buChar char="•"/>
            </a:pPr>
            <a:r>
              <a:rPr lang="en-GB" sz="1600" b="1" dirty="0"/>
              <a:t>Things exist for use (usefulness)</a:t>
            </a:r>
          </a:p>
          <a:p>
            <a:pPr marL="742950" lvl="7" indent="-285750" algn="just">
              <a:lnSpc>
                <a:spcPct val="150000"/>
              </a:lnSpc>
              <a:buSzPts val="1600"/>
              <a:buFont typeface="Arial" panose="020B0604020202020204" pitchFamily="34" charset="0"/>
              <a:buChar char="•"/>
            </a:pPr>
            <a:r>
              <a:rPr lang="en-GB" sz="1600" b="1" dirty="0"/>
              <a:t>Can a human-centred ethic be an adequate environmental ethic?</a:t>
            </a:r>
          </a:p>
          <a:p>
            <a:pPr marL="742950" lvl="7" indent="-285750" algn="just">
              <a:lnSpc>
                <a:spcPct val="150000"/>
              </a:lnSpc>
              <a:buSzPts val="1600"/>
              <a:buFont typeface="Arial" panose="020B0604020202020204" pitchFamily="34" charset="0"/>
              <a:buChar char="•"/>
            </a:pPr>
            <a:r>
              <a:rPr lang="en-GB" sz="1600" b="1" dirty="0"/>
              <a:t>Constituents of well-being</a:t>
            </a:r>
          </a:p>
          <a:p>
            <a:pPr marL="457200" lvl="8" algn="just">
              <a:lnSpc>
                <a:spcPct val="150000"/>
              </a:lnSpc>
              <a:buSzPts val="1600"/>
            </a:pPr>
            <a:r>
              <a:rPr lang="en-GB" sz="1600" dirty="0"/>
              <a:t>	- What are they?</a:t>
            </a:r>
          </a:p>
          <a:p>
            <a:pPr marL="742950" lvl="7" indent="-285750" algn="just">
              <a:lnSpc>
                <a:spcPct val="150000"/>
              </a:lnSpc>
              <a:buSzPts val="1600"/>
              <a:buFont typeface="Arial" panose="020B0604020202020204" pitchFamily="34" charset="0"/>
              <a:buChar char="•"/>
            </a:pPr>
            <a:r>
              <a:rPr lang="en-GB" sz="1600" b="1" dirty="0"/>
              <a:t>Weighing goods lost and gained</a:t>
            </a:r>
          </a:p>
          <a:p>
            <a:pPr marL="742950" lvl="7" indent="-285750" algn="just">
              <a:lnSpc>
                <a:spcPct val="150000"/>
              </a:lnSpc>
              <a:buSzPts val="1600"/>
              <a:buFont typeface="Arial" panose="020B0604020202020204" pitchFamily="34" charset="0"/>
              <a:buChar char="•"/>
            </a:pPr>
            <a:r>
              <a:rPr lang="en-GB" sz="1600" b="1" dirty="0"/>
              <a:t>Willingness to pay (WTP)</a:t>
            </a:r>
          </a:p>
          <a:p>
            <a:pPr marL="742950" lvl="7" indent="-285750" algn="just">
              <a:lnSpc>
                <a:spcPct val="150000"/>
              </a:lnSpc>
              <a:buSzPts val="1600"/>
              <a:buFont typeface="Arial" panose="020B0604020202020204" pitchFamily="34" charset="0"/>
              <a:buChar char="•"/>
            </a:pPr>
            <a:r>
              <a:rPr lang="en-GB" sz="1600" b="1" dirty="0"/>
              <a:t>Contingent Valuation Method (CVM)</a:t>
            </a:r>
          </a:p>
          <a:p>
            <a:pPr marL="742950" lvl="7" indent="-285750" algn="just">
              <a:lnSpc>
                <a:spcPct val="150000"/>
              </a:lnSpc>
              <a:buSzPts val="1600"/>
              <a:buFont typeface="Arial" panose="020B0604020202020204" pitchFamily="34" charset="0"/>
              <a:buChar char="•"/>
            </a:pPr>
            <a:r>
              <a:rPr lang="en-GB" sz="1600" b="1" dirty="0"/>
              <a:t>Cost Benefits Analysis (CBA)</a:t>
            </a:r>
          </a:p>
          <a:p>
            <a:pPr marL="457200" marR="0" lvl="7" indent="0" algn="just" rtl="0">
              <a:lnSpc>
                <a:spcPct val="150000"/>
              </a:lnSpc>
              <a:spcBef>
                <a:spcPts val="0"/>
              </a:spcBef>
              <a:spcAft>
                <a:spcPts val="0"/>
              </a:spcAft>
              <a:buClr>
                <a:srgbClr val="000000"/>
              </a:buClr>
              <a:buSzPts val="16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animEffect transition="in" filter="fade">
                                      <p:cBhvr>
                                        <p:cTn id="7" dur="1000"/>
                                        <p:tgtEl>
                                          <p:spTgt spid="1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
                                            <p:txEl>
                                              <p:pRg st="1" end="1"/>
                                            </p:txEl>
                                          </p:spTgt>
                                        </p:tgtEl>
                                        <p:attrNameLst>
                                          <p:attrName>style.visibility</p:attrName>
                                        </p:attrNameLst>
                                      </p:cBhvr>
                                      <p:to>
                                        <p:strVal val="visible"/>
                                      </p:to>
                                    </p:set>
                                    <p:animEffect transition="in" filter="fade">
                                      <p:cBhvr>
                                        <p:cTn id="12" dur="1000"/>
                                        <p:tgtEl>
                                          <p:spTgt spid="17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
                                            <p:txEl>
                                              <p:pRg st="2" end="2"/>
                                            </p:txEl>
                                          </p:spTgt>
                                        </p:tgtEl>
                                        <p:attrNameLst>
                                          <p:attrName>style.visibility</p:attrName>
                                        </p:attrNameLst>
                                      </p:cBhvr>
                                      <p:to>
                                        <p:strVal val="visible"/>
                                      </p:to>
                                    </p:set>
                                    <p:animEffect transition="in" filter="fade">
                                      <p:cBhvr>
                                        <p:cTn id="17" dur="1000"/>
                                        <p:tgtEl>
                                          <p:spTgt spid="17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4">
                                            <p:txEl>
                                              <p:pRg st="3" end="3"/>
                                            </p:txEl>
                                          </p:spTgt>
                                        </p:tgtEl>
                                        <p:attrNameLst>
                                          <p:attrName>style.visibility</p:attrName>
                                        </p:attrNameLst>
                                      </p:cBhvr>
                                      <p:to>
                                        <p:strVal val="visible"/>
                                      </p:to>
                                    </p:set>
                                    <p:animEffect transition="in" filter="fade">
                                      <p:cBhvr>
                                        <p:cTn id="22" dur="1000"/>
                                        <p:tgtEl>
                                          <p:spTgt spid="17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4">
                                            <p:txEl>
                                              <p:pRg st="4" end="4"/>
                                            </p:txEl>
                                          </p:spTgt>
                                        </p:tgtEl>
                                        <p:attrNameLst>
                                          <p:attrName>style.visibility</p:attrName>
                                        </p:attrNameLst>
                                      </p:cBhvr>
                                      <p:to>
                                        <p:strVal val="visible"/>
                                      </p:to>
                                    </p:set>
                                    <p:animEffect transition="in" filter="fade">
                                      <p:cBhvr>
                                        <p:cTn id="27" dur="1000"/>
                                        <p:tgtEl>
                                          <p:spTgt spid="17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4">
                                            <p:txEl>
                                              <p:pRg st="5" end="5"/>
                                            </p:txEl>
                                          </p:spTgt>
                                        </p:tgtEl>
                                        <p:attrNameLst>
                                          <p:attrName>style.visibility</p:attrName>
                                        </p:attrNameLst>
                                      </p:cBhvr>
                                      <p:to>
                                        <p:strVal val="visible"/>
                                      </p:to>
                                    </p:set>
                                    <p:animEffect transition="in" filter="fade">
                                      <p:cBhvr>
                                        <p:cTn id="32" dur="1000"/>
                                        <p:tgtEl>
                                          <p:spTgt spid="17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4">
                                            <p:txEl>
                                              <p:pRg st="6" end="6"/>
                                            </p:txEl>
                                          </p:spTgt>
                                        </p:tgtEl>
                                        <p:attrNameLst>
                                          <p:attrName>style.visibility</p:attrName>
                                        </p:attrNameLst>
                                      </p:cBhvr>
                                      <p:to>
                                        <p:strVal val="visible"/>
                                      </p:to>
                                    </p:set>
                                    <p:animEffect transition="in" filter="fade">
                                      <p:cBhvr>
                                        <p:cTn id="37" dur="1000"/>
                                        <p:tgtEl>
                                          <p:spTgt spid="17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4">
                                            <p:txEl>
                                              <p:pRg st="7" end="7"/>
                                            </p:txEl>
                                          </p:spTgt>
                                        </p:tgtEl>
                                        <p:attrNameLst>
                                          <p:attrName>style.visibility</p:attrName>
                                        </p:attrNameLst>
                                      </p:cBhvr>
                                      <p:to>
                                        <p:strVal val="visible"/>
                                      </p:to>
                                    </p:set>
                                    <p:animEffect transition="in" filter="fade">
                                      <p:cBhvr>
                                        <p:cTn id="42" dur="1000"/>
                                        <p:tgtEl>
                                          <p:spTgt spid="17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73a1783f5_0_25"/>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Light Green Ethics	</a:t>
            </a:r>
            <a:endParaRPr sz="1400" b="0" i="0" u="none" strike="noStrike" cap="none" dirty="0">
              <a:solidFill>
                <a:srgbClr val="000000"/>
              </a:solidFill>
              <a:latin typeface="Arial"/>
              <a:ea typeface="Arial"/>
              <a:cs typeface="Arial"/>
              <a:sym typeface="Arial"/>
            </a:endParaRPr>
          </a:p>
        </p:txBody>
      </p:sp>
      <p:sp>
        <p:nvSpPr>
          <p:cNvPr id="180" name="Google Shape;180;g2c73a1783f5_0_25"/>
          <p:cNvSpPr txBox="1"/>
          <p:nvPr/>
        </p:nvSpPr>
        <p:spPr>
          <a:xfrm>
            <a:off x="993059" y="1592356"/>
            <a:ext cx="9488100" cy="41454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Anthropocentrism</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Shallow ethics</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Techno-optimism</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Ecosystem services</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Social ecology</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NGO environmentalism</a:t>
            </a:r>
          </a:p>
          <a:p>
            <a:pPr marL="742950" lvl="1" indent="-285750" algn="just">
              <a:lnSpc>
                <a:spcPct val="150000"/>
              </a:lnSpc>
              <a:buSzPts val="1600"/>
              <a:buFont typeface="Arial"/>
              <a:buChar char="•"/>
            </a:pPr>
            <a:r>
              <a:rPr lang="en-US" sz="1800" b="1" dirty="0">
                <a:latin typeface="Quattrocento Sans"/>
                <a:ea typeface="Quattrocento Sans"/>
                <a:cs typeface="Quattrocento Sans"/>
                <a:sym typeface="Quattrocento Sans"/>
              </a:rPr>
              <a:t>Lifeboat ethics</a:t>
            </a:r>
            <a:r>
              <a:rPr lang="en-US" sz="1800" b="0" i="0" u="none" strike="noStrike" cap="none" dirty="0">
                <a:solidFill>
                  <a:srgbClr val="000000"/>
                </a:solidFill>
                <a:sym typeface="Arial"/>
              </a:rPr>
              <a:t> </a:t>
            </a:r>
            <a:endParaRPr sz="16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xEl>
                                              <p:pRg st="0" end="0"/>
                                            </p:txEl>
                                          </p:spTgt>
                                        </p:tgtEl>
                                        <p:attrNameLst>
                                          <p:attrName>style.visibility</p:attrName>
                                        </p:attrNameLst>
                                      </p:cBhvr>
                                      <p:to>
                                        <p:strVal val="visible"/>
                                      </p:to>
                                    </p:set>
                                    <p:animEffect transition="in" filter="fade">
                                      <p:cBhvr>
                                        <p:cTn id="7" dur="1000"/>
                                        <p:tgtEl>
                                          <p:spTgt spid="1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0">
                                            <p:txEl>
                                              <p:pRg st="1" end="1"/>
                                            </p:txEl>
                                          </p:spTgt>
                                        </p:tgtEl>
                                        <p:attrNameLst>
                                          <p:attrName>style.visibility</p:attrName>
                                        </p:attrNameLst>
                                      </p:cBhvr>
                                      <p:to>
                                        <p:strVal val="visible"/>
                                      </p:to>
                                    </p:set>
                                    <p:animEffect transition="in" filter="fade">
                                      <p:cBhvr>
                                        <p:cTn id="12" dur="1000"/>
                                        <p:tgtEl>
                                          <p:spTgt spid="1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0">
                                            <p:txEl>
                                              <p:pRg st="2" end="2"/>
                                            </p:txEl>
                                          </p:spTgt>
                                        </p:tgtEl>
                                        <p:attrNameLst>
                                          <p:attrName>style.visibility</p:attrName>
                                        </p:attrNameLst>
                                      </p:cBhvr>
                                      <p:to>
                                        <p:strVal val="visible"/>
                                      </p:to>
                                    </p:set>
                                    <p:animEffect transition="in" filter="fade">
                                      <p:cBhvr>
                                        <p:cTn id="17" dur="1000"/>
                                        <p:tgtEl>
                                          <p:spTgt spid="1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0">
                                            <p:txEl>
                                              <p:pRg st="3" end="3"/>
                                            </p:txEl>
                                          </p:spTgt>
                                        </p:tgtEl>
                                        <p:attrNameLst>
                                          <p:attrName>style.visibility</p:attrName>
                                        </p:attrNameLst>
                                      </p:cBhvr>
                                      <p:to>
                                        <p:strVal val="visible"/>
                                      </p:to>
                                    </p:set>
                                    <p:animEffect transition="in" filter="fade">
                                      <p:cBhvr>
                                        <p:cTn id="22" dur="1000"/>
                                        <p:tgtEl>
                                          <p:spTgt spid="18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0">
                                            <p:txEl>
                                              <p:pRg st="4" end="4"/>
                                            </p:txEl>
                                          </p:spTgt>
                                        </p:tgtEl>
                                        <p:attrNameLst>
                                          <p:attrName>style.visibility</p:attrName>
                                        </p:attrNameLst>
                                      </p:cBhvr>
                                      <p:to>
                                        <p:strVal val="visible"/>
                                      </p:to>
                                    </p:set>
                                    <p:animEffect transition="in" filter="fade">
                                      <p:cBhvr>
                                        <p:cTn id="27" dur="1000"/>
                                        <p:tgtEl>
                                          <p:spTgt spid="18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0">
                                            <p:txEl>
                                              <p:pRg st="5" end="5"/>
                                            </p:txEl>
                                          </p:spTgt>
                                        </p:tgtEl>
                                        <p:attrNameLst>
                                          <p:attrName>style.visibility</p:attrName>
                                        </p:attrNameLst>
                                      </p:cBhvr>
                                      <p:to>
                                        <p:strVal val="visible"/>
                                      </p:to>
                                    </p:set>
                                    <p:animEffect transition="in" filter="fade">
                                      <p:cBhvr>
                                        <p:cTn id="32" dur="1000"/>
                                        <p:tgtEl>
                                          <p:spTgt spid="18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0">
                                            <p:txEl>
                                              <p:pRg st="6" end="6"/>
                                            </p:txEl>
                                          </p:spTgt>
                                        </p:tgtEl>
                                        <p:attrNameLst>
                                          <p:attrName>style.visibility</p:attrName>
                                        </p:attrNameLst>
                                      </p:cBhvr>
                                      <p:to>
                                        <p:strVal val="visible"/>
                                      </p:to>
                                    </p:set>
                                    <p:animEffect transition="in" filter="fade">
                                      <p:cBhvr>
                                        <p:cTn id="37" dur="1000"/>
                                        <p:tgtEl>
                                          <p:spTgt spid="18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779</Words>
  <Application>Microsoft Macintosh PowerPoint</Application>
  <PresentationFormat>Widescreen</PresentationFormat>
  <Paragraphs>146</Paragraphs>
  <Slides>16</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Times New Roman</vt:lpstr>
      <vt:lpstr>Century Gothic</vt:lpstr>
      <vt:lpstr>Calibri</vt:lpstr>
      <vt:lpstr>Segoe UI</vt:lpstr>
      <vt:lpstr>Quattrocento Sans</vt:lpstr>
      <vt:lpstr>Arial</vt:lpstr>
      <vt:lpstr>Office Theme</vt:lpstr>
      <vt:lpstr>Θέμα του Office</vt:lpstr>
      <vt:lpstr>PowerPoint Presentation</vt:lpstr>
      <vt:lpstr>PowerPoint Presentation</vt:lpstr>
      <vt:lpstr>PowerPoint Presentation</vt:lpstr>
      <vt:lpstr>PowerPoint Presentation</vt:lpstr>
      <vt:lpstr>Ethics in General</vt:lpstr>
      <vt:lpstr>Schools of Ethics</vt:lpstr>
      <vt:lpstr>Value Issues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10</cp:revision>
  <dcterms:created xsi:type="dcterms:W3CDTF">2020-01-02T01:56:26Z</dcterms:created>
  <dcterms:modified xsi:type="dcterms:W3CDTF">2024-06-28T10:35:03Z</dcterms:modified>
</cp:coreProperties>
</file>