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8" r:id="rId3"/>
    <p:sldId id="259" r:id="rId4"/>
    <p:sldId id="260" r:id="rId5"/>
    <p:sldId id="261" r:id="rId6"/>
    <p:sldId id="262" r:id="rId7"/>
    <p:sldId id="263" r:id="rId8"/>
    <p:sldId id="264" r:id="rId9"/>
    <p:sldId id="265" r:id="rId10"/>
    <p:sldId id="266" r:id="rId11"/>
    <p:sldId id="268" r:id="rId12"/>
    <p:sldId id="267" r:id="rId13"/>
    <p:sldId id="270" r:id="rId14"/>
    <p:sldId id="272" r:id="rId15"/>
    <p:sldId id="271" r:id="rId16"/>
    <p:sldId id="269" r:id="rId17"/>
    <p:sldId id="273" r:id="rId18"/>
    <p:sldId id="274" r:id="rId19"/>
    <p:sldId id="275" r:id="rId20"/>
    <p:sldId id="276" r:id="rId21"/>
    <p:sldId id="277" r:id="rId22"/>
    <p:sldId id="281" r:id="rId23"/>
    <p:sldId id="278" r:id="rId24"/>
    <p:sldId id="279" r:id="rId25"/>
    <p:sldId id="280" r:id="rId26"/>
    <p:sldId id="287" r:id="rId27"/>
    <p:sldId id="283" r:id="rId28"/>
    <p:sldId id="284" r:id="rId29"/>
    <p:sldId id="285" r:id="rId30"/>
    <p:sldId id="286" r:id="rId31"/>
  </p:sldIdLst>
  <p:sldSz cx="12192000" cy="6858000"/>
  <p:notesSz cx="6951663" cy="10082213"/>
  <p:embeddedFontLst>
    <p:embeddedFont>
      <p:font typeface="Century Gothic" panose="020B0502020202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8" autoAdjust="0"/>
    <p:restoredTop sz="94660"/>
  </p:normalViewPr>
  <p:slideViewPr>
    <p:cSldViewPr snapToGrid="0">
      <p:cViewPr varScale="1">
        <p:scale>
          <a:sx n="163" d="100"/>
          <a:sy n="163" d="100"/>
        </p:scale>
        <p:origin x="150" y="3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C63CCED-59CD-14FC-4AFA-ED3F414491F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F400C88-F925-712F-57B9-20337461DAC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2CE5C4A-6677-3281-8B51-6EF4E8BCAD2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840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A74872C-F79B-E3D2-CBB0-4463F7836F9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BDD8902-46C2-5835-B67A-1AB6C82AE9B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FABD1C3-BFE6-F893-A5C6-A3CBEDBEB96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995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34D8241-977E-9759-65FC-46013CB08B9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CFEC52E-458E-695B-30F0-0B2E478B57F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84D7217-0D3C-E680-CFC1-89FF47C2EF8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0510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50E7003-B3D6-66A3-E966-DF3980815CE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F1B6DFF-C1FC-1AC3-8D86-C295F61FF9C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B42B2A0-E8F1-4BBC-1D4D-A75201A481C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4160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043E4F1-7C34-8A7D-449A-B1E5F265347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B48427A-6558-E868-39E5-C2A9CE605CC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9C0A93F-EB53-D091-B5D9-7E46BBD962F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0731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5F846A4-BBBB-0A29-2168-5300B62BD87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A96023C-F465-9EFE-CD4B-9D1CB197CF2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F31A6F6-7CB7-6191-2F5D-60A76CFD3F5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6539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D2D4625-693F-6368-CAE9-C6379CF37B1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81CE200-6DB6-02E5-584F-4D28999F132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39EF75D-D4CE-655C-400A-2E221D2ED4E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70551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5B5CA9C-8449-6EA5-9CD6-35078781156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B02A894-4D21-E60B-2C4B-7BEDCAEE2AE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B8F3EA3-080E-53FB-C941-BEEAA1CA32C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3662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1CB15C5-B86A-58C2-9D6F-60068DEB36F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FC08631-E23C-BE4A-0F89-25AC19EFB31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A137FE4-113A-4231-2F83-D879A3FF0C7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7180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6750387-F561-CCFA-5633-0AC6A6B57EC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415A081-DEC7-0E5C-A64E-712FB8BF5B6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A56FCD6-D1EE-CA7A-E3F5-CBD7BA72ECF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7740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7931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DBE5A2D-2B55-8C9B-C92F-8A4BF108F62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2F6A7DB-E076-5843-1F1D-B5766C94081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BB951E2-750C-9212-F1CE-BF5929DD921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7186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274BBEC-0DF1-1978-9FFC-F13057300F2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A0D123C-018D-8D58-2090-1B7176E9540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A75D0DC-A4DB-0783-0B91-FE74C24968A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141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C7D8F85-A374-1E1C-FC3A-B27A0220DB2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CD6BF6B-B816-E827-9849-3B3C8909D81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CA0FE10-6C45-A6D8-818F-3943554E1F9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3800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AFE74BA-7ACE-8EC5-E7D9-83FA31D9CAD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97F0BB4-2B3C-C3BA-458E-18981ADDCAE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3B0F166-F583-660C-9E3C-F96BE2F7DBA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844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27FA4FB-5166-CC52-85B6-F935B2A3754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5D77718-A2E4-42B6-30C6-0241B0FDEAB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25B6770-D195-6A3C-F3BE-2B7127AF847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2722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64CFCF0-57AE-AD09-49D1-5945A8CA66E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385F095-9B57-F83E-1098-EF08CB1AE6E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3E0372A-E7C1-C8B7-7E97-21445405FC1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317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64CFCF0-57AE-AD09-49D1-5945A8CA66E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385F095-9B57-F83E-1098-EF08CB1AE6E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3E0372A-E7C1-C8B7-7E97-21445405FC1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7224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07478B5-CE60-E1C3-D310-022C908211F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729465A-F4D4-C949-B7FD-4E785E4F56B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C6EE82E-5B1F-DEF5-7B86-C5ACE968337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0466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7183CC6-E7CB-6725-18BA-2A29CCF0A85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ABD677B-58B2-3A17-DB59-141A30997CA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1736612-30A7-F8F4-C5AE-F3CAA44BBA7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6377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B1F8C81-8B2F-CA17-5150-9A226EF85FB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F226E58-0BDB-139C-333E-982B5716019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03C968D-601D-B6EF-D684-30B0AECED2E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28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30854A9-6157-AFB5-60FC-9D5F8BCC6DB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8CAE86E-4A75-2C06-ECCA-23042E8BA0F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23A1A0B-7C3C-A2F6-3223-E2901DC066C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7457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5C32353-CA20-C285-6466-E6ED310FA6E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4FDABEC-0036-F7AB-95F7-1A581FDC353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2365786-C13B-4C35-5C5F-9FB00D7CD35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55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64C8A60-9521-3342-C046-7C08A578A3A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DECB980-FD8C-974C-C7B3-0167EC702A7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4D30303-133B-1063-FE4E-26A010A1147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549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7DCE935-BC0A-6621-56AD-D6471AA2C34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D8848E3-44A1-73EB-E0E3-5AF610FFC52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31888B0-EEBC-4D1C-7026-4D511CAAFD1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955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6B3581D-0492-20B4-84B1-6090EADE5C1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E8F2B4D-284B-2E2C-38E3-0A4D59B8089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EBD6DD8-77D3-F107-941F-F6CC0B6B359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0394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5A157F9-55BF-E067-DB08-E6B374DE00C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3D37EB2-EF1C-B9A5-4F28-4186FC03E8C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B441093-C0EE-9F76-3622-C41DA7ECC18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8175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1C7C40F-ECB9-D4A1-B166-25189571905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EE8A78A-C3A7-2151-A25F-8EA8D6DE22E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229AD97-D5BA-8BF7-F141-D88DAF1F09E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4781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BA77E17-C1CB-C7C5-CB0B-FE6EC7E25E6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48F2F93-A0AA-6935-8633-5FFA3278FD5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2FAEB97-98C8-0377-50E6-9D5D5749EBE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0670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38.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E0F2F33-03C0-3F09-A3FF-42BD3CB35E6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B9B8BE7-6349-628A-DDBA-D47431717980}"/>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5ADA43BE-0573-0A5F-2B4B-96AA50E4B5E0}"/>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2.2. Climate compensation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EE2FBFF-E141-CC51-D104-5D5E9F9AF1F8}"/>
              </a:ext>
            </a:extLst>
          </p:cNvPr>
          <p:cNvSpPr>
            <a:spLocks noGrp="1"/>
          </p:cNvSpPr>
          <p:nvPr>
            <p:ph type="body" idx="1"/>
          </p:nvPr>
        </p:nvSpPr>
        <p:spPr>
          <a:xfrm>
            <a:off x="993057" y="2251251"/>
            <a:ext cx="6062836" cy="326522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buNone/>
            </a:pPr>
            <a:r>
              <a:rPr lang="en-US" sz="1800" b="1" i="0" dirty="0">
                <a:solidFill>
                  <a:srgbClr val="1F1F1F"/>
                </a:solidFill>
                <a:effectLst/>
                <a:latin typeface="Arial" panose="020B0604020202020204" pitchFamily="34" charset="0"/>
                <a:cs typeface="Arial" panose="020B0604020202020204" pitchFamily="34" charset="0"/>
              </a:rPr>
              <a:t>Arguments for:</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100000"/>
              </a:lnSpc>
              <a:spcBef>
                <a:spcPts val="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Justice:</a:t>
            </a:r>
            <a:r>
              <a:rPr lang="en-US" sz="1800" b="0" i="0" dirty="0">
                <a:solidFill>
                  <a:srgbClr val="1F1F1F"/>
                </a:solidFill>
                <a:effectLst/>
                <a:latin typeface="Arial" panose="020B0604020202020204" pitchFamily="34" charset="0"/>
                <a:cs typeface="Arial" panose="020B0604020202020204" pitchFamily="34" charset="0"/>
              </a:rPr>
              <a:t> Developed nations, responsible for most emissions, should bear the burden of compensating those suffering the most severe consequences.</a:t>
            </a:r>
          </a:p>
          <a:p>
            <a:pPr algn="just">
              <a:lnSpc>
                <a:spcPct val="100000"/>
              </a:lnSpc>
              <a:spcBef>
                <a:spcPts val="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Equity:</a:t>
            </a:r>
            <a:r>
              <a:rPr lang="en-US" sz="1800" b="0" i="0" dirty="0">
                <a:solidFill>
                  <a:srgbClr val="1F1F1F"/>
                </a:solidFill>
                <a:effectLst/>
                <a:latin typeface="Arial" panose="020B0604020202020204" pitchFamily="34" charset="0"/>
                <a:cs typeface="Arial" panose="020B0604020202020204" pitchFamily="34" charset="0"/>
              </a:rPr>
              <a:t> Addresses the historical imbalance where developed nations benefited from polluting while developing nations bear the brunt of the impact.</a:t>
            </a:r>
          </a:p>
          <a:p>
            <a:pPr algn="just">
              <a:lnSpc>
                <a:spcPct val="100000"/>
              </a:lnSpc>
              <a:spcBef>
                <a:spcPts val="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Effectiveness:</a:t>
            </a:r>
            <a:r>
              <a:rPr lang="en-US" sz="1800" b="0" i="0" dirty="0">
                <a:solidFill>
                  <a:srgbClr val="1F1F1F"/>
                </a:solidFill>
                <a:effectLst/>
                <a:latin typeface="Arial" panose="020B0604020202020204" pitchFamily="34" charset="0"/>
                <a:cs typeface="Arial" panose="020B0604020202020204" pitchFamily="34" charset="0"/>
              </a:rPr>
              <a:t> Directing resources to vulnerable communities helps them adapt, rebuild, and become more resilient to future climate impacts.</a:t>
            </a:r>
          </a:p>
          <a:p>
            <a:pPr marL="0" indent="0" algn="just">
              <a:lnSpc>
                <a:spcPct val="80000"/>
              </a:lnSpc>
              <a:spcBef>
                <a:spcPts val="0"/>
              </a:spcBef>
              <a:spcAft>
                <a:spcPts val="600"/>
              </a:spcAft>
              <a:buNone/>
            </a:pPr>
            <a:endParaRPr lang="en-US" sz="1800" b="0" i="0" dirty="0">
              <a:solidFill>
                <a:srgbClr val="29261B"/>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91908379-711D-CA80-CDB1-2488B1F533C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098F3DE-5CAC-9CC7-9944-E1C7F6AAC533}"/>
              </a:ext>
            </a:extLst>
          </p:cNvPr>
          <p:cNvPicPr>
            <a:picLocks noChangeAspect="1"/>
          </p:cNvPicPr>
          <p:nvPr/>
        </p:nvPicPr>
        <p:blipFill>
          <a:blip r:embed="rId4"/>
          <a:stretch>
            <a:fillRect/>
          </a:stretch>
        </p:blipFill>
        <p:spPr>
          <a:xfrm>
            <a:off x="7501689" y="2061896"/>
            <a:ext cx="4443668" cy="2961288"/>
          </a:xfrm>
          <a:prstGeom prst="rect">
            <a:avLst/>
          </a:prstGeom>
        </p:spPr>
      </p:pic>
    </p:spTree>
    <p:extLst>
      <p:ext uri="{BB962C8B-B14F-4D97-AF65-F5344CB8AC3E}">
        <p14:creationId xmlns:p14="http://schemas.microsoft.com/office/powerpoint/2010/main" val="3252384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AACF315-CBA1-34C3-D482-8C129D8D6CD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D2531C5-9FC0-9B83-339B-2C34504BDE4E}"/>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D3F931E-9DC7-83E3-11D0-BB20AEFB55E8}"/>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2.2. Climate compensation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73FE7EA-4DEE-9B74-A85E-37A584EF9FB4}"/>
              </a:ext>
            </a:extLst>
          </p:cNvPr>
          <p:cNvSpPr>
            <a:spLocks noGrp="1"/>
          </p:cNvSpPr>
          <p:nvPr>
            <p:ph type="body" idx="1"/>
          </p:nvPr>
        </p:nvSpPr>
        <p:spPr>
          <a:xfrm>
            <a:off x="993057"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l">
              <a:lnSpc>
                <a:spcPct val="100000"/>
              </a:lnSpc>
              <a:spcBef>
                <a:spcPts val="1200"/>
              </a:spcBef>
              <a:spcAft>
                <a:spcPts val="600"/>
              </a:spcAft>
              <a:buNone/>
            </a:pPr>
            <a:r>
              <a:rPr lang="en-US" sz="2000" b="1" i="0" dirty="0">
                <a:solidFill>
                  <a:srgbClr val="1F1F1F"/>
                </a:solidFill>
                <a:effectLst/>
                <a:latin typeface="Arial" panose="020B0604020202020204" pitchFamily="34" charset="0"/>
                <a:cs typeface="Arial" panose="020B0604020202020204" pitchFamily="34" charset="0"/>
              </a:rPr>
              <a:t>Arguments against:</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100000"/>
              </a:lnSpc>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Complexity:</a:t>
            </a:r>
            <a:r>
              <a:rPr lang="en-US" sz="1800" b="0" i="0" dirty="0">
                <a:solidFill>
                  <a:srgbClr val="1F1F1F"/>
                </a:solidFill>
                <a:effectLst/>
                <a:latin typeface="Arial" panose="020B0604020202020204" pitchFamily="34" charset="0"/>
                <a:cs typeface="Arial" panose="020B0604020202020204" pitchFamily="34" charset="0"/>
              </a:rPr>
              <a:t> Identifying historical responsibility and calculating fair compensation is incredibly difficult.</a:t>
            </a:r>
          </a:p>
          <a:p>
            <a:pPr algn="just">
              <a:lnSpc>
                <a:spcPct val="100000"/>
              </a:lnSpc>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Cost:</a:t>
            </a:r>
            <a:r>
              <a:rPr lang="en-US" sz="1800" b="0" i="0" dirty="0">
                <a:solidFill>
                  <a:srgbClr val="1F1F1F"/>
                </a:solidFill>
                <a:effectLst/>
                <a:latin typeface="Arial" panose="020B0604020202020204" pitchFamily="34" charset="0"/>
                <a:cs typeface="Arial" panose="020B0604020202020204" pitchFamily="34" charset="0"/>
              </a:rPr>
              <a:t> The scale of financial resources needed could be immense, creating a burden on developed nations.</a:t>
            </a:r>
          </a:p>
          <a:p>
            <a:pPr algn="just">
              <a:lnSpc>
                <a:spcPct val="100000"/>
              </a:lnSpc>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Implementation:</a:t>
            </a:r>
            <a:r>
              <a:rPr lang="en-US" sz="1800" b="0" i="0" dirty="0">
                <a:solidFill>
                  <a:srgbClr val="1F1F1F"/>
                </a:solidFill>
                <a:effectLst/>
                <a:latin typeface="Arial" panose="020B0604020202020204" pitchFamily="34" charset="0"/>
                <a:cs typeface="Arial" panose="020B0604020202020204" pitchFamily="34" charset="0"/>
              </a:rPr>
              <a:t> Determining how to distribute funds and ensure they reach those most in need presents logistical challenges.</a:t>
            </a:r>
          </a:p>
          <a:p>
            <a:pPr marL="0" indent="0" algn="just">
              <a:lnSpc>
                <a:spcPct val="80000"/>
              </a:lnSpc>
              <a:spcBef>
                <a:spcPts val="0"/>
              </a:spcBef>
              <a:spcAft>
                <a:spcPts val="600"/>
              </a:spcAft>
              <a:buNone/>
            </a:pPr>
            <a:endParaRPr lang="en-US" sz="1800" b="0" i="0" dirty="0">
              <a:solidFill>
                <a:srgbClr val="29261B"/>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48A93FB1-E17D-3ADA-4886-2E0DBDAB6F3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ACFD8D1-23B8-EC23-E7DB-08CFDBAB76FC}"/>
              </a:ext>
            </a:extLst>
          </p:cNvPr>
          <p:cNvPicPr>
            <a:picLocks noChangeAspect="1"/>
          </p:cNvPicPr>
          <p:nvPr/>
        </p:nvPicPr>
        <p:blipFill>
          <a:blip r:embed="rId4"/>
          <a:stretch>
            <a:fillRect/>
          </a:stretch>
        </p:blipFill>
        <p:spPr>
          <a:xfrm>
            <a:off x="7507993" y="2057400"/>
            <a:ext cx="4372189" cy="2448426"/>
          </a:xfrm>
          <a:prstGeom prst="rect">
            <a:avLst/>
          </a:prstGeom>
        </p:spPr>
      </p:pic>
    </p:spTree>
    <p:extLst>
      <p:ext uri="{BB962C8B-B14F-4D97-AF65-F5344CB8AC3E}">
        <p14:creationId xmlns:p14="http://schemas.microsoft.com/office/powerpoint/2010/main" val="3186894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88412CC-DA36-0CFF-8F29-529B875DF5C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91343A8-A264-9FFE-D806-3D005C8360BF}"/>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FD1DDCF5-FAAD-FB85-121B-A107B107B420}"/>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2.2. Climate compensation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4EBBB5A-CE14-5D14-216C-18822AA6B8CE}"/>
              </a:ext>
            </a:extLst>
          </p:cNvPr>
          <p:cNvSpPr>
            <a:spLocks noGrp="1"/>
          </p:cNvSpPr>
          <p:nvPr>
            <p:ph type="body" idx="1"/>
          </p:nvPr>
        </p:nvSpPr>
        <p:spPr>
          <a:xfrm>
            <a:off x="993057" y="2310063"/>
            <a:ext cx="6062836" cy="265897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n-US" sz="2000" b="1" i="0" dirty="0">
                <a:solidFill>
                  <a:srgbClr val="1F1F1F"/>
                </a:solidFill>
                <a:effectLst/>
                <a:latin typeface="Arial" panose="020B0604020202020204" pitchFamily="34" charset="0"/>
                <a:cs typeface="Arial" panose="020B0604020202020204" pitchFamily="34" charset="0"/>
              </a:rPr>
              <a:t>Current status: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The concept is gaining traction, with discussions at international climate negotiations.</a:t>
            </a: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In 2023, the UN established a committee for "loss and damage" finance paving the way for reparations.</a:t>
            </a: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Some countries have already implemented forms of compensation, but a global framework is still missing.</a:t>
            </a:r>
          </a:p>
          <a:p>
            <a:pPr marL="0" indent="0" algn="just">
              <a:lnSpc>
                <a:spcPct val="80000"/>
              </a:lnSpc>
              <a:spcBef>
                <a:spcPts val="0"/>
              </a:spcBef>
              <a:spcAft>
                <a:spcPts val="600"/>
              </a:spcAft>
              <a:buNone/>
            </a:pPr>
            <a:endParaRPr lang="en-US" sz="1800" b="0" i="0" dirty="0">
              <a:solidFill>
                <a:srgbClr val="29261B"/>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AF465813-B09C-66F4-5D51-923AE358EA4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207465F4-8669-FD42-CE20-B40A200D05ED}"/>
              </a:ext>
            </a:extLst>
          </p:cNvPr>
          <p:cNvPicPr>
            <a:picLocks noChangeAspect="1"/>
          </p:cNvPicPr>
          <p:nvPr/>
        </p:nvPicPr>
        <p:blipFill>
          <a:blip r:embed="rId4"/>
          <a:stretch>
            <a:fillRect/>
          </a:stretch>
        </p:blipFill>
        <p:spPr>
          <a:xfrm>
            <a:off x="7469157" y="2045368"/>
            <a:ext cx="4508279" cy="2658979"/>
          </a:xfrm>
          <a:prstGeom prst="rect">
            <a:avLst/>
          </a:prstGeom>
        </p:spPr>
      </p:pic>
    </p:spTree>
    <p:extLst>
      <p:ext uri="{BB962C8B-B14F-4D97-AF65-F5344CB8AC3E}">
        <p14:creationId xmlns:p14="http://schemas.microsoft.com/office/powerpoint/2010/main" val="1354149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70BA711-D11E-933C-2F24-6B3C1C08FFC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47B0F5D-473D-841B-3E71-60444A4CF049}"/>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ADA3C6AA-0363-C823-2C9C-A730698ED0B4}"/>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2.3. Addressing loss and damage from climate change impacts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669E1B1-6074-0E48-3346-658590A78FC5}"/>
              </a:ext>
            </a:extLst>
          </p:cNvPr>
          <p:cNvSpPr>
            <a:spLocks noGrp="1"/>
          </p:cNvSpPr>
          <p:nvPr>
            <p:ph type="body" idx="1"/>
          </p:nvPr>
        </p:nvSpPr>
        <p:spPr>
          <a:xfrm>
            <a:off x="993057" y="2251251"/>
            <a:ext cx="6062836" cy="347861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spcAft>
                <a:spcPts val="600"/>
              </a:spcAft>
            </a:pPr>
            <a:r>
              <a:rPr lang="en-US" sz="2000" b="1" i="0" dirty="0">
                <a:solidFill>
                  <a:srgbClr val="1F1F1F"/>
                </a:solidFill>
                <a:effectLst/>
                <a:latin typeface="Arial" panose="020B0604020202020204" pitchFamily="34" charset="0"/>
                <a:cs typeface="Arial" panose="020B0604020202020204" pitchFamily="34" charset="0"/>
              </a:rPr>
              <a:t>Environmental Justice Considerations</a:t>
            </a:r>
            <a:endParaRPr lang="en-US" sz="20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Recognition of Responsibility:</a:t>
            </a:r>
            <a:r>
              <a:rPr lang="en-US" sz="1800" b="0" i="0" dirty="0">
                <a:solidFill>
                  <a:srgbClr val="1F1F1F"/>
                </a:solidFill>
                <a:effectLst/>
                <a:latin typeface="Arial" panose="020B0604020202020204" pitchFamily="34" charset="0"/>
                <a:cs typeface="Arial" panose="020B0604020202020204" pitchFamily="34" charset="0"/>
              </a:rPr>
              <a:t> Developed nations, as major historical emitters, bear a greater responsibility for causing climate-related loss and damage. This underscores the "polluter pays principle."</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Equitable Compensation:</a:t>
            </a:r>
            <a:r>
              <a:rPr lang="en-US" sz="1800" b="0" i="0" dirty="0">
                <a:solidFill>
                  <a:srgbClr val="1F1F1F"/>
                </a:solidFill>
                <a:effectLst/>
                <a:latin typeface="Arial" panose="020B0604020202020204" pitchFamily="34" charset="0"/>
                <a:cs typeface="Arial" panose="020B0604020202020204" pitchFamily="34" charset="0"/>
              </a:rPr>
              <a:t> A key issue is determining fair and equitable compensation mechanisms to assist vulnerable nations in coping with loss and damage they did little to cause.</a:t>
            </a:r>
          </a:p>
          <a:p>
            <a:pPr marL="0" indent="0" algn="just">
              <a:lnSpc>
                <a:spcPct val="80000"/>
              </a:lnSpc>
              <a:spcBef>
                <a:spcPts val="0"/>
              </a:spcBef>
              <a:spcAft>
                <a:spcPts val="600"/>
              </a:spcAft>
              <a:buNone/>
            </a:pPr>
            <a:endParaRPr lang="en-US" sz="1800" b="0" i="0" dirty="0">
              <a:solidFill>
                <a:srgbClr val="29261B"/>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E16D9018-48C3-D54D-D7A4-E28DA946A60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DDD06F1-3BF0-8A06-4EDB-5257E091EB34}"/>
              </a:ext>
            </a:extLst>
          </p:cNvPr>
          <p:cNvPicPr>
            <a:picLocks noChangeAspect="1"/>
          </p:cNvPicPr>
          <p:nvPr/>
        </p:nvPicPr>
        <p:blipFill>
          <a:blip r:embed="rId4"/>
          <a:stretch>
            <a:fillRect/>
          </a:stretch>
        </p:blipFill>
        <p:spPr>
          <a:xfrm>
            <a:off x="7464493" y="1885040"/>
            <a:ext cx="4128184" cy="2747119"/>
          </a:xfrm>
          <a:prstGeom prst="rect">
            <a:avLst/>
          </a:prstGeom>
        </p:spPr>
      </p:pic>
    </p:spTree>
    <p:extLst>
      <p:ext uri="{BB962C8B-B14F-4D97-AF65-F5344CB8AC3E}">
        <p14:creationId xmlns:p14="http://schemas.microsoft.com/office/powerpoint/2010/main" val="1507786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2EF0EAC-6E49-018C-D309-5B959C5B32C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2A7CF12-A77A-DBC2-3B03-465BD04954B7}"/>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5655A20D-CB2D-8BA7-1B2C-3CABBE8E5830}"/>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2.3. Addressing loss and damage from climate change impacts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6D80F95-69BD-4A2A-5F29-8347D953AE06}"/>
              </a:ext>
            </a:extLst>
          </p:cNvPr>
          <p:cNvSpPr>
            <a:spLocks noGrp="1"/>
          </p:cNvSpPr>
          <p:nvPr>
            <p:ph type="body" idx="1"/>
          </p:nvPr>
        </p:nvSpPr>
        <p:spPr>
          <a:xfrm>
            <a:off x="993057" y="2310063"/>
            <a:ext cx="6062836" cy="308610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80000"/>
              </a:lnSpc>
              <a:spcBef>
                <a:spcPts val="12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Environmental Justice Considerations:</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Prioritizing the Most Vulnerable:</a:t>
            </a:r>
            <a:r>
              <a:rPr lang="en-US" sz="1800" b="0" i="0" dirty="0">
                <a:solidFill>
                  <a:srgbClr val="1F1F1F"/>
                </a:solidFill>
                <a:effectLst/>
                <a:latin typeface="Arial" panose="020B0604020202020204" pitchFamily="34" charset="0"/>
                <a:cs typeface="Arial" panose="020B0604020202020204" pitchFamily="34" charset="0"/>
              </a:rPr>
              <a:t> Climate dispute resolution must center the needs of the most climate-vulnerable communities, often marginalized and lacking resources to fully address the impacts.</a:t>
            </a:r>
          </a:p>
          <a:p>
            <a:pPr algn="just">
              <a:lnSpc>
                <a:spcPct val="80000"/>
              </a:lnSpc>
              <a:spcBef>
                <a:spcPts val="12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Beyond Financial Aid:</a:t>
            </a:r>
            <a:r>
              <a:rPr lang="en-US" sz="1800" b="0" i="0" dirty="0">
                <a:solidFill>
                  <a:srgbClr val="1F1F1F"/>
                </a:solidFill>
                <a:effectLst/>
                <a:latin typeface="Arial" panose="020B0604020202020204" pitchFamily="34" charset="0"/>
                <a:cs typeface="Arial" panose="020B0604020202020204" pitchFamily="34" charset="0"/>
              </a:rPr>
              <a:t> Environmental justice demands addressing loss and damage holistically. It includes technological support for adaptation, capacity building for climate resilience, and addressing non-economic losses.</a:t>
            </a:r>
          </a:p>
        </p:txBody>
      </p:sp>
      <p:pic>
        <p:nvPicPr>
          <p:cNvPr id="6" name="Εικόνα 5">
            <a:extLst>
              <a:ext uri="{FF2B5EF4-FFF2-40B4-BE49-F238E27FC236}">
                <a16:creationId xmlns:a16="http://schemas.microsoft.com/office/drawing/2014/main" id="{01F92418-1423-3791-A559-E1159CFB412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25FB3F4-B870-C8AE-EEB6-A82160C8B066}"/>
              </a:ext>
            </a:extLst>
          </p:cNvPr>
          <p:cNvPicPr>
            <a:picLocks noChangeAspect="1"/>
          </p:cNvPicPr>
          <p:nvPr/>
        </p:nvPicPr>
        <p:blipFill>
          <a:blip r:embed="rId4"/>
          <a:stretch>
            <a:fillRect/>
          </a:stretch>
        </p:blipFill>
        <p:spPr>
          <a:xfrm>
            <a:off x="7437521" y="1511764"/>
            <a:ext cx="3711742" cy="3711742"/>
          </a:xfrm>
          <a:prstGeom prst="rect">
            <a:avLst/>
          </a:prstGeom>
        </p:spPr>
      </p:pic>
    </p:spTree>
    <p:extLst>
      <p:ext uri="{BB962C8B-B14F-4D97-AF65-F5344CB8AC3E}">
        <p14:creationId xmlns:p14="http://schemas.microsoft.com/office/powerpoint/2010/main" val="2181697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E454A12-AC8A-6E9B-70D0-8AEFB20F80D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AE1A5CB-2557-41C6-F3E7-53A91EF28B17}"/>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EC3744A9-95E5-A342-8191-D6117F6C1798}"/>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2.3. Addressing loss and damage from climate change impacts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AC595AF-225C-57DE-0A54-15005E4585FA}"/>
              </a:ext>
            </a:extLst>
          </p:cNvPr>
          <p:cNvSpPr>
            <a:spLocks noGrp="1"/>
          </p:cNvSpPr>
          <p:nvPr>
            <p:ph type="body" idx="1"/>
          </p:nvPr>
        </p:nvSpPr>
        <p:spPr>
          <a:xfrm>
            <a:off x="993057" y="2364205"/>
            <a:ext cx="6062836" cy="336565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spcBef>
                <a:spcPts val="600"/>
              </a:spcBef>
              <a:spcAft>
                <a:spcPts val="1800"/>
              </a:spcAft>
              <a:buNone/>
            </a:pPr>
            <a:r>
              <a:rPr lang="tr-TR" sz="2000" b="1" dirty="0">
                <a:solidFill>
                  <a:srgbClr val="1F1F1F"/>
                </a:solidFill>
                <a:effectLst/>
                <a:latin typeface="Arial" panose="020B0604020202020204" pitchFamily="34" charset="0"/>
                <a:ea typeface="Times New Roman" panose="02020603050405020304" pitchFamily="18" charset="0"/>
              </a:rPr>
              <a:t>Types of Loss and Damage:</a:t>
            </a:r>
            <a:endParaRPr lang="en-US" sz="2000" b="1" dirty="0">
              <a:effectLst/>
              <a:latin typeface="Times New Roman" panose="02020603050405020304" pitchFamily="18" charset="0"/>
              <a:ea typeface="Times New Roman" panose="02020603050405020304" pitchFamily="18" charset="0"/>
            </a:endParaRPr>
          </a:p>
          <a:p>
            <a:pPr marL="342900" lvl="0" indent="-342900" algn="just">
              <a:spcBef>
                <a:spcPts val="600"/>
              </a:spcBef>
              <a:spcAft>
                <a:spcPts val="750"/>
              </a:spcAft>
              <a:buSzPts val="1000"/>
              <a:buFont typeface="Symbol" panose="05050102010706020507" pitchFamily="18" charset="2"/>
              <a:buChar char=""/>
              <a:tabLst>
                <a:tab pos="457200" algn="l"/>
              </a:tabLst>
            </a:pPr>
            <a:r>
              <a:rPr lang="es-ES" sz="1800" b="0" dirty="0" err="1">
                <a:solidFill>
                  <a:srgbClr val="1F1F1F"/>
                </a:solidFill>
                <a:effectLst/>
                <a:latin typeface="Arial" panose="020B0604020202020204" pitchFamily="34" charset="0"/>
                <a:ea typeface="Times New Roman" panose="02020603050405020304" pitchFamily="18" charset="0"/>
              </a:rPr>
              <a:t>Economic</a:t>
            </a:r>
            <a:r>
              <a:rPr lang="es-ES" sz="1800" b="0" dirty="0">
                <a:solidFill>
                  <a:srgbClr val="1F1F1F"/>
                </a:solidFill>
                <a:effectLst/>
                <a:latin typeface="Arial" panose="020B0604020202020204" pitchFamily="34" charset="0"/>
                <a:ea typeface="Times New Roman" panose="02020603050405020304" pitchFamily="18" charset="0"/>
              </a:rPr>
              <a:t> </a:t>
            </a:r>
            <a:r>
              <a:rPr lang="es-ES" sz="1800" b="0" dirty="0" err="1">
                <a:solidFill>
                  <a:srgbClr val="1F1F1F"/>
                </a:solidFill>
                <a:effectLst/>
                <a:latin typeface="Arial" panose="020B0604020202020204" pitchFamily="34" charset="0"/>
                <a:ea typeface="Times New Roman" panose="02020603050405020304" pitchFamily="18" charset="0"/>
              </a:rPr>
              <a:t>Loss</a:t>
            </a:r>
            <a:r>
              <a:rPr lang="es-ES" sz="1800" b="0" dirty="0">
                <a:solidFill>
                  <a:srgbClr val="1F1F1F"/>
                </a:solidFill>
                <a:effectLst/>
                <a:latin typeface="Arial" panose="020B0604020202020204" pitchFamily="34" charset="0"/>
                <a:ea typeface="Times New Roman" panose="02020603050405020304" pitchFamily="18" charset="0"/>
              </a:rPr>
              <a:t>:</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Climate</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change</a:t>
            </a:r>
            <a:r>
              <a:rPr lang="es-ES" sz="1800" dirty="0">
                <a:solidFill>
                  <a:srgbClr val="1F1F1F"/>
                </a:solidFill>
                <a:effectLst/>
                <a:latin typeface="Arial" panose="020B0604020202020204" pitchFamily="34" charset="0"/>
                <a:ea typeface="Times New Roman" panose="02020603050405020304" pitchFamily="18" charset="0"/>
              </a:rPr>
              <a:t> can </a:t>
            </a:r>
            <a:r>
              <a:rPr lang="es-ES" sz="1800" dirty="0" err="1">
                <a:solidFill>
                  <a:srgbClr val="1F1F1F"/>
                </a:solidFill>
                <a:effectLst/>
                <a:latin typeface="Arial" panose="020B0604020202020204" pitchFamily="34" charset="0"/>
                <a:ea typeface="Times New Roman" panose="02020603050405020304" pitchFamily="18" charset="0"/>
              </a:rPr>
              <a:t>damage</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infrastructure</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disrupt</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livelihoods</a:t>
            </a:r>
            <a:r>
              <a:rPr lang="es-ES" sz="1800" dirty="0">
                <a:solidFill>
                  <a:srgbClr val="1F1F1F"/>
                </a:solidFill>
                <a:effectLst/>
                <a:latin typeface="Arial" panose="020B0604020202020204" pitchFamily="34" charset="0"/>
                <a:ea typeface="Times New Roman" panose="02020603050405020304" pitchFamily="18" charset="0"/>
              </a:rPr>
              <a:t>, and lead </a:t>
            </a:r>
            <a:r>
              <a:rPr lang="es-ES" sz="1800" dirty="0" err="1">
                <a:solidFill>
                  <a:srgbClr val="1F1F1F"/>
                </a:solidFill>
                <a:effectLst/>
                <a:latin typeface="Arial" panose="020B0604020202020204" pitchFamily="34" charset="0"/>
                <a:ea typeface="Times New Roman" panose="02020603050405020304" pitchFamily="18" charset="0"/>
              </a:rPr>
              <a:t>to</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economic</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losses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particularly</a:t>
            </a:r>
            <a:r>
              <a:rPr lang="es-ES" sz="1800" dirty="0">
                <a:solidFill>
                  <a:srgbClr val="1F1F1F"/>
                </a:solidFill>
                <a:effectLst/>
                <a:latin typeface="Arial" panose="020B0604020202020204" pitchFamily="34" charset="0"/>
                <a:ea typeface="Times New Roman" panose="02020603050405020304" pitchFamily="18" charset="0"/>
              </a:rPr>
              <a:t> in </a:t>
            </a:r>
            <a:r>
              <a:rPr lang="es-ES" sz="1800" dirty="0" err="1">
                <a:solidFill>
                  <a:srgbClr val="1F1F1F"/>
                </a:solidFill>
                <a:effectLst/>
                <a:latin typeface="Arial" panose="020B0604020202020204" pitchFamily="34" charset="0"/>
                <a:ea typeface="Times New Roman" panose="02020603050405020304" pitchFamily="18" charset="0"/>
              </a:rPr>
              <a:t>sectors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like</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agriculture</a:t>
            </a:r>
            <a:r>
              <a:rPr lang="es-ES" sz="1800" dirty="0">
                <a:solidFill>
                  <a:srgbClr val="1F1F1F"/>
                </a:solidFill>
                <a:effectLst/>
                <a:latin typeface="Arial" panose="020B0604020202020204" pitchFamily="34" charset="0"/>
                <a:ea typeface="Times New Roman" panose="02020603050405020304" pitchFamily="18" charset="0"/>
              </a:rPr>
              <a:t> and </a:t>
            </a:r>
            <a:r>
              <a:rPr lang="es-ES" sz="1800" dirty="0" err="1">
                <a:solidFill>
                  <a:srgbClr val="1F1F1F"/>
                </a:solidFill>
                <a:effectLst/>
                <a:latin typeface="Arial" panose="020B0604020202020204" pitchFamily="34" charset="0"/>
                <a:ea typeface="Times New Roman" panose="02020603050405020304" pitchFamily="18" charset="0"/>
              </a:rPr>
              <a:t>tourism</a:t>
            </a:r>
            <a:r>
              <a:rPr lang="es-ES" sz="1800" dirty="0">
                <a:solidFill>
                  <a:srgbClr val="1F1F1F"/>
                </a:solidFill>
                <a:effectLst/>
                <a:latin typeface="Arial" panose="020B0604020202020204" pitchFamily="34" charset="0"/>
                <a:ea typeface="Times New Roman" panose="02020603050405020304" pitchFamily="18" charset="0"/>
              </a:rPr>
              <a:t>.</a:t>
            </a:r>
            <a:endParaRPr lang="en-US" sz="1800" dirty="0">
              <a:solidFill>
                <a:srgbClr val="1F1F1F"/>
              </a:solidFill>
              <a:effectLst/>
              <a:latin typeface="Times New Roman" panose="02020603050405020304" pitchFamily="18" charset="0"/>
              <a:ea typeface="Times New Roman" panose="02020603050405020304" pitchFamily="18" charset="0"/>
            </a:endParaRPr>
          </a:p>
          <a:p>
            <a:pPr marL="342900" lvl="0" indent="-342900" algn="just">
              <a:spcBef>
                <a:spcPts val="600"/>
              </a:spcBef>
              <a:spcAft>
                <a:spcPts val="750"/>
              </a:spcAft>
              <a:buSzPts val="1000"/>
              <a:buFont typeface="Symbol" panose="05050102010706020507" pitchFamily="18" charset="2"/>
              <a:buChar char=""/>
              <a:tabLst>
                <a:tab pos="457200" algn="l"/>
              </a:tabLst>
            </a:pPr>
            <a:r>
              <a:rPr lang="es-ES" sz="1800" b="0" dirty="0">
                <a:solidFill>
                  <a:srgbClr val="1F1F1F"/>
                </a:solidFill>
                <a:effectLst/>
                <a:latin typeface="Arial" panose="020B0604020202020204" pitchFamily="34" charset="0"/>
                <a:ea typeface="Times New Roman" panose="02020603050405020304" pitchFamily="18" charset="0"/>
              </a:rPr>
              <a:t>Non-</a:t>
            </a:r>
            <a:r>
              <a:rPr lang="es-ES" sz="1800" b="0" dirty="0" err="1">
                <a:solidFill>
                  <a:srgbClr val="1F1F1F"/>
                </a:solidFill>
                <a:effectLst/>
                <a:latin typeface="Arial" panose="020B0604020202020204" pitchFamily="34" charset="0"/>
                <a:ea typeface="Times New Roman" panose="02020603050405020304" pitchFamily="18" charset="0"/>
              </a:rPr>
              <a:t>Economic</a:t>
            </a:r>
            <a:r>
              <a:rPr lang="es-ES" sz="1800" b="0" dirty="0">
                <a:solidFill>
                  <a:srgbClr val="1F1F1F"/>
                </a:solidFill>
                <a:effectLst/>
                <a:latin typeface="Arial" panose="020B0604020202020204" pitchFamily="34" charset="0"/>
                <a:ea typeface="Times New Roman" panose="02020603050405020304" pitchFamily="18" charset="0"/>
              </a:rPr>
              <a:t> </a:t>
            </a:r>
            <a:r>
              <a:rPr lang="es-ES" sz="1800" b="0" dirty="0" err="1">
                <a:solidFill>
                  <a:srgbClr val="1F1F1F"/>
                </a:solidFill>
                <a:effectLst/>
                <a:latin typeface="Arial" panose="020B0604020202020204" pitchFamily="34" charset="0"/>
                <a:ea typeface="Times New Roman" panose="02020603050405020304" pitchFamily="18" charset="0"/>
              </a:rPr>
              <a:t>Loss</a:t>
            </a:r>
            <a:r>
              <a:rPr lang="es-ES" sz="1800" b="0" dirty="0">
                <a:solidFill>
                  <a:srgbClr val="1F1F1F"/>
                </a:solidFill>
                <a:effectLst/>
                <a:latin typeface="Arial" panose="020B0604020202020204" pitchFamily="34" charset="0"/>
                <a:ea typeface="Times New Roman" panose="02020603050405020304" pitchFamily="18" charset="0"/>
              </a:rPr>
              <a:t>:</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Loss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of</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land</a:t>
            </a:r>
            <a:r>
              <a:rPr lang="es-ES" sz="1800" dirty="0">
                <a:solidFill>
                  <a:srgbClr val="1F1F1F"/>
                </a:solidFill>
                <a:effectLst/>
                <a:latin typeface="Arial" panose="020B0604020202020204" pitchFamily="34" charset="0"/>
                <a:ea typeface="Times New Roman" panose="02020603050405020304" pitchFamily="18" charset="0"/>
              </a:rPr>
              <a:t>, cultural </a:t>
            </a:r>
            <a:r>
              <a:rPr lang="es-ES" sz="1800" dirty="0" err="1">
                <a:solidFill>
                  <a:srgbClr val="1F1F1F"/>
                </a:solidFill>
                <a:effectLst/>
                <a:latin typeface="Arial" panose="020B0604020202020204" pitchFamily="34" charset="0"/>
                <a:ea typeface="Times New Roman" panose="02020603050405020304" pitchFamily="18" charset="0"/>
              </a:rPr>
              <a:t>heritage</a:t>
            </a:r>
            <a:r>
              <a:rPr lang="es-ES" sz="1800" dirty="0">
                <a:solidFill>
                  <a:srgbClr val="1F1F1F"/>
                </a:solidFill>
                <a:effectLst/>
                <a:latin typeface="Arial" panose="020B0604020202020204" pitchFamily="34" charset="0"/>
                <a:ea typeface="Times New Roman" panose="02020603050405020304" pitchFamily="18" charset="0"/>
              </a:rPr>
              <a:t>, and </a:t>
            </a:r>
            <a:r>
              <a:rPr lang="es-ES" sz="1800" dirty="0" err="1">
                <a:solidFill>
                  <a:srgbClr val="1F1F1F"/>
                </a:solidFill>
                <a:effectLst/>
                <a:latin typeface="Arial" panose="020B0604020202020204" pitchFamily="34" charset="0"/>
                <a:ea typeface="Times New Roman" panose="02020603050405020304" pitchFamily="18" charset="0"/>
              </a:rPr>
              <a:t>traditional</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ways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of</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life</a:t>
            </a:r>
            <a:r>
              <a:rPr lang="es-ES" sz="1800" dirty="0">
                <a:solidFill>
                  <a:srgbClr val="1F1F1F"/>
                </a:solidFill>
                <a:effectLst/>
                <a:latin typeface="Arial" panose="020B0604020202020204" pitchFamily="34" charset="0"/>
                <a:ea typeface="Times New Roman" panose="02020603050405020304" pitchFamily="18" charset="0"/>
              </a:rPr>
              <a:t> can </a:t>
            </a:r>
            <a:r>
              <a:rPr lang="es-ES" sz="1800" dirty="0" err="1">
                <a:solidFill>
                  <a:srgbClr val="1F1F1F"/>
                </a:solidFill>
                <a:effectLst/>
                <a:latin typeface="Arial" panose="020B0604020202020204" pitchFamily="34" charset="0"/>
                <a:ea typeface="Times New Roman" panose="02020603050405020304" pitchFamily="18" charset="0"/>
              </a:rPr>
              <a:t>have</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devastating</a:t>
            </a:r>
            <a:r>
              <a:rPr lang="es-ES" sz="1800" dirty="0">
                <a:solidFill>
                  <a:srgbClr val="1F1F1F"/>
                </a:solidFill>
                <a:effectLst/>
                <a:latin typeface="Arial" panose="020B0604020202020204" pitchFamily="34" charset="0"/>
                <a:ea typeface="Times New Roman" panose="02020603050405020304" pitchFamily="18" charset="0"/>
              </a:rPr>
              <a:t> social and cultural </a:t>
            </a:r>
            <a:r>
              <a:rPr lang="es-ES" sz="1800" dirty="0" err="1">
                <a:solidFill>
                  <a:srgbClr val="1F1F1F"/>
                </a:solidFill>
                <a:effectLst/>
                <a:latin typeface="Arial" panose="020B0604020202020204" pitchFamily="34" charset="0"/>
                <a:ea typeface="Times New Roman" panose="02020603050405020304" pitchFamily="18" charset="0"/>
              </a:rPr>
              <a:t>impacts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particularly</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for</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indigenous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communities</a:t>
            </a:r>
            <a:r>
              <a:rPr lang="es-ES" sz="1800" dirty="0">
                <a:solidFill>
                  <a:srgbClr val="1F1F1F"/>
                </a:solidFill>
                <a:effectLst/>
                <a:latin typeface="Arial" panose="020B0604020202020204" pitchFamily="34" charset="0"/>
                <a:ea typeface="Times New Roman" panose="02020603050405020304" pitchFamily="18" charset="0"/>
              </a:rPr>
              <a:t> and </a:t>
            </a:r>
            <a:r>
              <a:rPr lang="es-ES" sz="1800" dirty="0" err="1">
                <a:solidFill>
                  <a:srgbClr val="1F1F1F"/>
                </a:solidFill>
                <a:effectLst/>
                <a:latin typeface="Arial" panose="020B0604020202020204" pitchFamily="34" charset="0"/>
                <a:ea typeface="Times New Roman" panose="02020603050405020304" pitchFamily="18" charset="0"/>
              </a:rPr>
              <a:t>those</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with</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deep</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connections</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to</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their</a:t>
            </a:r>
            <a:r>
              <a:rPr lang="es-ES" sz="1800" dirty="0">
                <a:solidFill>
                  <a:srgbClr val="1F1F1F"/>
                </a:solidFill>
                <a:effectLst/>
                <a:latin typeface="Arial" panose="020B0604020202020204" pitchFamily="34" charset="0"/>
                <a:ea typeface="Times New Roman" panose="02020603050405020304" pitchFamily="18" charset="0"/>
              </a:rPr>
              <a:t> </a:t>
            </a:r>
            <a:r>
              <a:rPr lang="es-ES" sz="1800" dirty="0" err="1">
                <a:solidFill>
                  <a:srgbClr val="1F1F1F"/>
                </a:solidFill>
                <a:effectLst/>
                <a:latin typeface="Arial" panose="020B0604020202020204" pitchFamily="34" charset="0"/>
                <a:ea typeface="Times New Roman" panose="02020603050405020304" pitchFamily="18" charset="0"/>
              </a:rPr>
              <a:t>environment</a:t>
            </a:r>
            <a:r>
              <a:rPr lang="es-ES" sz="1800" dirty="0">
                <a:solidFill>
                  <a:srgbClr val="1F1F1F"/>
                </a:solidFill>
                <a:effectLst/>
                <a:latin typeface="Arial" panose="020B0604020202020204" pitchFamily="34" charset="0"/>
                <a:ea typeface="Times New Roman" panose="02020603050405020304" pitchFamily="18" charset="0"/>
              </a:rPr>
              <a:t>.</a:t>
            </a:r>
            <a:endParaRPr lang="en-US" sz="1800" dirty="0">
              <a:solidFill>
                <a:srgbClr val="1F1F1F"/>
              </a:solidFill>
              <a:effectLst/>
              <a:latin typeface="Times New Roman" panose="02020603050405020304" pitchFamily="18" charset="0"/>
              <a:ea typeface="Times New Roman" panose="02020603050405020304" pitchFamily="18" charset="0"/>
            </a:endParaRPr>
          </a:p>
          <a:p>
            <a:pPr marL="0" indent="0" algn="just">
              <a:lnSpc>
                <a:spcPct val="80000"/>
              </a:lnSpc>
              <a:spcBef>
                <a:spcPts val="0"/>
              </a:spcBef>
              <a:spcAft>
                <a:spcPts val="600"/>
              </a:spcAft>
              <a:buNone/>
            </a:pPr>
            <a:endParaRPr lang="en-US" sz="1800" b="0" i="0" dirty="0">
              <a:solidFill>
                <a:srgbClr val="29261B"/>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F8B21F4A-A4C6-81DB-7B7E-D9B6B101E61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A0FDF2CA-67F1-179C-57F2-8CDA0D43363F}"/>
              </a:ext>
            </a:extLst>
          </p:cNvPr>
          <p:cNvPicPr>
            <a:picLocks noChangeAspect="1"/>
          </p:cNvPicPr>
          <p:nvPr/>
        </p:nvPicPr>
        <p:blipFill>
          <a:blip r:embed="rId4"/>
          <a:stretch>
            <a:fillRect/>
          </a:stretch>
        </p:blipFill>
        <p:spPr>
          <a:xfrm>
            <a:off x="7537783" y="2072105"/>
            <a:ext cx="4291263" cy="2860842"/>
          </a:xfrm>
          <a:prstGeom prst="rect">
            <a:avLst/>
          </a:prstGeom>
        </p:spPr>
      </p:pic>
    </p:spTree>
    <p:extLst>
      <p:ext uri="{BB962C8B-B14F-4D97-AF65-F5344CB8AC3E}">
        <p14:creationId xmlns:p14="http://schemas.microsoft.com/office/powerpoint/2010/main" val="496892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E655C3E-ED82-739A-88BF-BD664AA18D1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DF4B4C4-8CBB-7C16-3E9B-D84DC09E78EF}"/>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7584E4A6-FA85-1CDF-3676-159C7BC68736}"/>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2.3. Addressing loss and damage from climate change impacts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D2B4A7B-ABA1-2D6F-30D9-904D6A99E05C}"/>
              </a:ext>
            </a:extLst>
          </p:cNvPr>
          <p:cNvSpPr>
            <a:spLocks noGrp="1"/>
          </p:cNvSpPr>
          <p:nvPr>
            <p:ph type="body" idx="1"/>
          </p:nvPr>
        </p:nvSpPr>
        <p:spPr>
          <a:xfrm>
            <a:off x="993057" y="2304047"/>
            <a:ext cx="6062836" cy="342581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buNone/>
            </a:pPr>
            <a:r>
              <a:rPr lang="tr-TR"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Addressing Loss and Damage:</a:t>
            </a:r>
            <a:endParaRPr lang="en-US" sz="1800"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600"/>
              </a:spcBef>
              <a:spcAft>
                <a:spcPts val="600"/>
              </a:spcAft>
              <a:buSzPts val="1000"/>
              <a:buFont typeface="Symbol" panose="05050102010706020507" pitchFamily="18" charset="2"/>
              <a:buChar char=""/>
              <a:tabLst>
                <a:tab pos="457200" algn="l"/>
              </a:tabLst>
            </a:pPr>
            <a:r>
              <a:rPr lang="es-ES" sz="1800" b="1"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Financial</a:t>
            </a:r>
            <a:r>
              <a:rPr lang="es-ES"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b="1"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Support</a:t>
            </a:r>
            <a:r>
              <a:rPr lang="es-ES"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Developed</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countries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should</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provide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financial</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assistance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to</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help</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vulnerable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communities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cope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with</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the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loss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and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damage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they</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experience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This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could</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include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funding</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for</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adaptation</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measures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disaster</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relief</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and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loss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compensation</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600"/>
              </a:spcBef>
              <a:spcAft>
                <a:spcPts val="600"/>
              </a:spcAft>
              <a:buSzPts val="1000"/>
              <a:buFont typeface="Symbol" panose="05050102010706020507" pitchFamily="18" charset="2"/>
              <a:buChar char=""/>
              <a:tabLst>
                <a:tab pos="457200" algn="l"/>
              </a:tabLst>
            </a:pPr>
            <a:r>
              <a:rPr lang="es-ES" sz="1800" b="1"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Capacity</a:t>
            </a:r>
            <a:r>
              <a:rPr lang="es-ES"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b="1"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Building</a:t>
            </a:r>
            <a:r>
              <a:rPr lang="es-ES"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Building</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the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capacity</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of</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vulnerable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communities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to</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adapt</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to</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climate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change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is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essential</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This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includes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providing</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training,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resources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and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technology</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to</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help</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them</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manage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risks</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and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build</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 </a:t>
            </a:r>
            <a:r>
              <a:rPr lang="es-ES" sz="1800" dirty="0" err="1">
                <a:solidFill>
                  <a:srgbClr val="1F1F1F"/>
                </a:solidFill>
                <a:effectLst/>
                <a:latin typeface="Arial" panose="020B0604020202020204" pitchFamily="34" charset="0"/>
                <a:ea typeface="Times New Roman" panose="02020603050405020304" pitchFamily="18" charset="0"/>
                <a:cs typeface="Arial" panose="020B0604020202020204" pitchFamily="34" charset="0"/>
              </a:rPr>
              <a:t>resilience</a:t>
            </a:r>
            <a:r>
              <a:rPr lang="es-E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solidFill>
                <a:srgbClr val="1F1F1F"/>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F637A9A3-A75B-F4D2-0C6B-131F81AF110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91975FB-CAD2-BB01-9062-6AF138ADB766}"/>
              </a:ext>
            </a:extLst>
          </p:cNvPr>
          <p:cNvPicPr>
            <a:picLocks noChangeAspect="1"/>
          </p:cNvPicPr>
          <p:nvPr/>
        </p:nvPicPr>
        <p:blipFill>
          <a:blip r:embed="rId4"/>
          <a:stretch>
            <a:fillRect/>
          </a:stretch>
        </p:blipFill>
        <p:spPr>
          <a:xfrm>
            <a:off x="7838573" y="1315451"/>
            <a:ext cx="3906253" cy="3906253"/>
          </a:xfrm>
          <a:prstGeom prst="rect">
            <a:avLst/>
          </a:prstGeom>
        </p:spPr>
      </p:pic>
    </p:spTree>
    <p:extLst>
      <p:ext uri="{BB962C8B-B14F-4D97-AF65-F5344CB8AC3E}">
        <p14:creationId xmlns:p14="http://schemas.microsoft.com/office/powerpoint/2010/main" val="1043754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96443F5-DC5C-8050-B13C-B7FB15094A2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1621FE6-F162-A480-F4A8-7BE2F98CEBAF}"/>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33C8A1CB-A4FE-ECB4-07DA-22F4EDB39A63}"/>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2.3. Addressing loss and damage from climate change impacts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AE66E2E-004A-0FE3-E962-DAC6C53B5DA0}"/>
              </a:ext>
            </a:extLst>
          </p:cNvPr>
          <p:cNvSpPr>
            <a:spLocks noGrp="1"/>
          </p:cNvSpPr>
          <p:nvPr>
            <p:ph type="body" idx="1"/>
          </p:nvPr>
        </p:nvSpPr>
        <p:spPr>
          <a:xfrm>
            <a:off x="993057" y="2316079"/>
            <a:ext cx="6062836" cy="329063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spcBef>
                <a:spcPts val="600"/>
              </a:spcBef>
              <a:spcAft>
                <a:spcPts val="600"/>
              </a:spcAft>
              <a:buNone/>
            </a:pPr>
            <a:r>
              <a:rPr lang="tr-TR"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rPr>
              <a:t>Addressing Loss and Damage:</a:t>
            </a:r>
            <a:endParaRPr lang="en-US" sz="1800" b="1" dirty="0">
              <a:solidFill>
                <a:srgbClr val="1F1F1F"/>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Establishing a dedicated Loss and Damage funding mechanism:</a:t>
            </a:r>
            <a:r>
              <a:rPr lang="en-US" sz="1800" b="0" i="0" dirty="0">
                <a:solidFill>
                  <a:srgbClr val="1F1F1F"/>
                </a:solidFill>
                <a:effectLst/>
                <a:latin typeface="Arial" panose="020B0604020202020204" pitchFamily="34" charset="0"/>
                <a:cs typeface="Arial" panose="020B0604020202020204" pitchFamily="34" charset="0"/>
              </a:rPr>
              <a:t> This will create a reliable source of finance specifically for addressing loss and damage.</a:t>
            </a:r>
          </a:p>
          <a:p>
            <a:pPr marL="0" indent="0"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Participatory frameworks:</a:t>
            </a:r>
            <a:r>
              <a:rPr lang="en-US" sz="1800" b="0" i="0" dirty="0">
                <a:solidFill>
                  <a:srgbClr val="1F1F1F"/>
                </a:solidFill>
                <a:effectLst/>
                <a:latin typeface="Arial" panose="020B0604020202020204" pitchFamily="34" charset="0"/>
                <a:cs typeface="Arial" panose="020B0604020202020204" pitchFamily="34" charset="0"/>
              </a:rPr>
              <a:t> Include affected communities in decision-making surrounding loss and damage, ensuring their voices are heard.</a:t>
            </a:r>
          </a:p>
          <a:p>
            <a:pPr marL="0" indent="0"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Innovative compensation schemes:</a:t>
            </a:r>
            <a:r>
              <a:rPr lang="en-US" sz="1800" b="0" i="0" dirty="0">
                <a:solidFill>
                  <a:srgbClr val="1F1F1F"/>
                </a:solidFill>
                <a:effectLst/>
                <a:latin typeface="Arial" panose="020B0604020202020204" pitchFamily="34" charset="0"/>
                <a:cs typeface="Arial" panose="020B0604020202020204" pitchFamily="34" charset="0"/>
              </a:rPr>
              <a:t> Explore mechanisms beyond traditional aid, such as levies on fossil fuel industries or debt-for-climate swaps.</a:t>
            </a:r>
          </a:p>
        </p:txBody>
      </p:sp>
      <p:pic>
        <p:nvPicPr>
          <p:cNvPr id="6" name="Εικόνα 5">
            <a:extLst>
              <a:ext uri="{FF2B5EF4-FFF2-40B4-BE49-F238E27FC236}">
                <a16:creationId xmlns:a16="http://schemas.microsoft.com/office/drawing/2014/main" id="{01829791-B3BF-136F-28A9-27439F2799D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C354647F-A376-007D-A699-A9E1B1874F36}"/>
              </a:ext>
            </a:extLst>
          </p:cNvPr>
          <p:cNvPicPr>
            <a:picLocks noChangeAspect="1"/>
          </p:cNvPicPr>
          <p:nvPr/>
        </p:nvPicPr>
        <p:blipFill>
          <a:blip r:embed="rId4"/>
          <a:stretch>
            <a:fillRect/>
          </a:stretch>
        </p:blipFill>
        <p:spPr>
          <a:xfrm>
            <a:off x="7622005" y="1949242"/>
            <a:ext cx="4280986" cy="2774295"/>
          </a:xfrm>
          <a:prstGeom prst="rect">
            <a:avLst/>
          </a:prstGeom>
        </p:spPr>
      </p:pic>
    </p:spTree>
    <p:extLst>
      <p:ext uri="{BB962C8B-B14F-4D97-AF65-F5344CB8AC3E}">
        <p14:creationId xmlns:p14="http://schemas.microsoft.com/office/powerpoint/2010/main" val="1167483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3B6E8A7-D2F5-0F3A-B468-32BAA5CFDF1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63A31B4-ED83-78A7-DAD7-7E8D2E135216}"/>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FE2956C5-E613-B4EB-BBE8-C17F0C901406}"/>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2.4. Ethical and social considerations in climate dispute resolution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730C3EB-1CE4-E148-5410-AA1FBD102DB5}"/>
              </a:ext>
            </a:extLst>
          </p:cNvPr>
          <p:cNvSpPr>
            <a:spLocks noGrp="1"/>
          </p:cNvSpPr>
          <p:nvPr>
            <p:ph type="body" idx="1"/>
          </p:nvPr>
        </p:nvSpPr>
        <p:spPr>
          <a:xfrm>
            <a:off x="993057" y="2272019"/>
            <a:ext cx="6062836" cy="329948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spcAft>
                <a:spcPts val="600"/>
              </a:spcAft>
            </a:pPr>
            <a:r>
              <a:rPr lang="en-US" sz="1800" b="1" i="0" dirty="0">
                <a:solidFill>
                  <a:srgbClr val="1F1F1F"/>
                </a:solidFill>
                <a:effectLst/>
                <a:latin typeface="Arial" panose="020B0604020202020204" pitchFamily="34" charset="0"/>
                <a:cs typeface="Arial" panose="020B0604020202020204" pitchFamily="34" charset="0"/>
              </a:rPr>
              <a:t>Ethical and Social Dimensions of Climate Disputes:</a:t>
            </a:r>
            <a:endParaRPr lang="en-US" sz="18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Climate Injustice:</a:t>
            </a:r>
            <a:r>
              <a:rPr lang="en-US" sz="1800" b="0" i="0" dirty="0">
                <a:solidFill>
                  <a:srgbClr val="1F1F1F"/>
                </a:solidFill>
                <a:effectLst/>
                <a:latin typeface="Arial" panose="020B0604020202020204" pitchFamily="34" charset="0"/>
                <a:cs typeface="Arial" panose="020B0604020202020204" pitchFamily="34" charset="0"/>
              </a:rPr>
              <a:t> Climate change amplifies existing inequalities. Wealthy nations with high emissions often have greater resources to adapt, while poorer countries with minimal contributions suffer the worst impacts.</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Intergenerational Equity:</a:t>
            </a:r>
            <a:r>
              <a:rPr lang="en-US" sz="1800" b="0" i="0" dirty="0">
                <a:solidFill>
                  <a:srgbClr val="1F1F1F"/>
                </a:solidFill>
                <a:effectLst/>
                <a:latin typeface="Arial" panose="020B0604020202020204" pitchFamily="34" charset="0"/>
                <a:cs typeface="Arial" panose="020B0604020202020204" pitchFamily="34" charset="0"/>
              </a:rPr>
              <a:t> Today's decisions regarding emissions and mitigation profoundly impact future generations. Dispute resolution must consider the rights and well-being of those yet to be born.</a:t>
            </a:r>
          </a:p>
        </p:txBody>
      </p:sp>
      <p:pic>
        <p:nvPicPr>
          <p:cNvPr id="6" name="Εικόνα 5">
            <a:extLst>
              <a:ext uri="{FF2B5EF4-FFF2-40B4-BE49-F238E27FC236}">
                <a16:creationId xmlns:a16="http://schemas.microsoft.com/office/drawing/2014/main" id="{E6385AEC-9C82-3EEB-3A19-FE8504812C5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2" name="Picture 11">
            <a:extLst>
              <a:ext uri="{FF2B5EF4-FFF2-40B4-BE49-F238E27FC236}">
                <a16:creationId xmlns:a16="http://schemas.microsoft.com/office/drawing/2014/main" id="{12CBAA93-EC7D-6B60-9D89-E395B5F26E99}"/>
              </a:ext>
            </a:extLst>
          </p:cNvPr>
          <p:cNvPicPr>
            <a:picLocks noChangeAspect="1"/>
          </p:cNvPicPr>
          <p:nvPr/>
        </p:nvPicPr>
        <p:blipFill>
          <a:blip r:embed="rId4"/>
          <a:stretch>
            <a:fillRect/>
          </a:stretch>
        </p:blipFill>
        <p:spPr>
          <a:xfrm>
            <a:off x="7628840" y="2115017"/>
            <a:ext cx="4002343" cy="2671011"/>
          </a:xfrm>
          <a:prstGeom prst="rect">
            <a:avLst/>
          </a:prstGeom>
        </p:spPr>
      </p:pic>
    </p:spTree>
    <p:extLst>
      <p:ext uri="{BB962C8B-B14F-4D97-AF65-F5344CB8AC3E}">
        <p14:creationId xmlns:p14="http://schemas.microsoft.com/office/powerpoint/2010/main" val="2530704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FC83DB1-BF3A-AC5D-2653-47F008E4F2C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655C362-0155-F604-C6AC-4BB381C2B28F}"/>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97DE7BAC-A630-5739-6DE3-E49A63861875}"/>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2.4. Ethical and social considerations in climate dispute resolution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507C65A-6765-48AD-8A4B-7120EA75D572}"/>
              </a:ext>
            </a:extLst>
          </p:cNvPr>
          <p:cNvSpPr>
            <a:spLocks noGrp="1"/>
          </p:cNvSpPr>
          <p:nvPr>
            <p:ph type="body" idx="1"/>
          </p:nvPr>
        </p:nvSpPr>
        <p:spPr>
          <a:xfrm>
            <a:off x="993057" y="2298031"/>
            <a:ext cx="6062836" cy="343182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spcAft>
                <a:spcPts val="600"/>
              </a:spcAft>
            </a:pPr>
            <a:r>
              <a:rPr lang="en-US" sz="1800" b="1" i="0" dirty="0">
                <a:solidFill>
                  <a:srgbClr val="1F1F1F"/>
                </a:solidFill>
                <a:effectLst/>
                <a:latin typeface="Arial" panose="020B0604020202020204" pitchFamily="34" charset="0"/>
                <a:cs typeface="Arial" panose="020B0604020202020204" pitchFamily="34" charset="0"/>
              </a:rPr>
              <a:t>Ethical and Social Dimensions of Climate Disputes:</a:t>
            </a:r>
            <a:endParaRPr lang="en-US" sz="18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Distributive Justice:</a:t>
            </a:r>
            <a:r>
              <a:rPr lang="en-US" sz="1800" b="0" i="0" dirty="0">
                <a:solidFill>
                  <a:srgbClr val="1F1F1F"/>
                </a:solidFill>
                <a:effectLst/>
                <a:latin typeface="Arial" panose="020B0604020202020204" pitchFamily="34" charset="0"/>
                <a:cs typeface="Arial" panose="020B0604020202020204" pitchFamily="34" charset="0"/>
              </a:rPr>
              <a:t> How should the costs and burdens of climate action be distributed fairly? Should high emitters bear more responsibility? Should the most vulnerable receive more support?</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Procedural Justice:</a:t>
            </a:r>
            <a:r>
              <a:rPr lang="en-US" sz="1800" b="0" i="0" dirty="0">
                <a:solidFill>
                  <a:srgbClr val="1F1F1F"/>
                </a:solidFill>
                <a:effectLst/>
                <a:latin typeface="Arial" panose="020B0604020202020204" pitchFamily="34" charset="0"/>
                <a:cs typeface="Arial" panose="020B0604020202020204" pitchFamily="34" charset="0"/>
              </a:rPr>
              <a:t> Ensuring marginalized communities and developing nations have a voice in international climate negotiations and dispute resolution mechanisms is crucial for procedural fairness and just outcomes.</a:t>
            </a:r>
          </a:p>
        </p:txBody>
      </p:sp>
      <p:pic>
        <p:nvPicPr>
          <p:cNvPr id="6" name="Εικόνα 5">
            <a:extLst>
              <a:ext uri="{FF2B5EF4-FFF2-40B4-BE49-F238E27FC236}">
                <a16:creationId xmlns:a16="http://schemas.microsoft.com/office/drawing/2014/main" id="{0C916F77-0599-2857-424D-D54B7EBCD2E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254EAC0-1001-393E-1F32-6F0EA29750EE}"/>
              </a:ext>
            </a:extLst>
          </p:cNvPr>
          <p:cNvPicPr>
            <a:picLocks noChangeAspect="1"/>
          </p:cNvPicPr>
          <p:nvPr/>
        </p:nvPicPr>
        <p:blipFill>
          <a:blip r:embed="rId4"/>
          <a:stretch>
            <a:fillRect/>
          </a:stretch>
        </p:blipFill>
        <p:spPr>
          <a:xfrm>
            <a:off x="7369347" y="2098335"/>
            <a:ext cx="4518104" cy="2538600"/>
          </a:xfrm>
          <a:prstGeom prst="rect">
            <a:avLst/>
          </a:prstGeom>
        </p:spPr>
      </p:pic>
    </p:spTree>
    <p:extLst>
      <p:ext uri="{BB962C8B-B14F-4D97-AF65-F5344CB8AC3E}">
        <p14:creationId xmlns:p14="http://schemas.microsoft.com/office/powerpoint/2010/main" val="2932730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2.1. The principle of common but differentiated responsibilities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993057" y="2397113"/>
            <a:ext cx="6062836" cy="333274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80000"/>
              </a:lnSpc>
              <a:spcBef>
                <a:spcPts val="600"/>
              </a:spcBef>
              <a:spcAft>
                <a:spcPts val="600"/>
              </a:spcAft>
              <a:buNone/>
            </a:pPr>
            <a:r>
              <a:rPr lang="en-US" sz="2000" b="1" dirty="0">
                <a:solidFill>
                  <a:srgbClr val="1F1F1F"/>
                </a:solidFill>
                <a:latin typeface="Arial" panose="020B0604020202020204" pitchFamily="34" charset="0"/>
                <a:cs typeface="Arial" panose="020B0604020202020204" pitchFamily="34" charset="0"/>
              </a:rPr>
              <a:t>What is </a:t>
            </a:r>
            <a:r>
              <a:rPr lang="en-US" sz="2000" b="1" i="0" dirty="0">
                <a:solidFill>
                  <a:srgbClr val="1F1F1F"/>
                </a:solidFill>
                <a:effectLst/>
                <a:latin typeface="Arial" panose="020B0604020202020204" pitchFamily="34" charset="0"/>
                <a:cs typeface="Arial" panose="020B0604020202020204" pitchFamily="34" charset="0"/>
              </a:rPr>
              <a:t>Common But Differentiated Responsibilities (CBDR)</a:t>
            </a:r>
            <a:r>
              <a:rPr lang="en-US" sz="2000" b="1" dirty="0">
                <a:solidFill>
                  <a:srgbClr val="1F1F1F"/>
                </a:solidFill>
                <a:latin typeface="Arial" panose="020B0604020202020204" pitchFamily="34" charset="0"/>
                <a:cs typeface="Arial" panose="020B0604020202020204" pitchFamily="34" charset="0"/>
              </a:rPr>
              <a:t>?</a:t>
            </a:r>
            <a:endParaRPr lang="en-US" sz="2000" b="1"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900" dirty="0">
                <a:solidFill>
                  <a:srgbClr val="1F1F1F"/>
                </a:solidFill>
                <a:latin typeface="Arial" panose="020B0604020202020204" pitchFamily="34" charset="0"/>
                <a:cs typeface="Arial" panose="020B0604020202020204" pitchFamily="34" charset="0"/>
              </a:rPr>
              <a:t>The principle was formalized in the 1992 United Nations Framework Convention on Climate Change (UNFCCC)</a:t>
            </a:r>
          </a:p>
          <a:p>
            <a:pPr algn="just">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A central principle in addressing global challenges, particularly environmental issues.</a:t>
            </a:r>
          </a:p>
          <a:p>
            <a:pPr algn="just">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Emphasizes shared responsibility for a healthy planet while recognizing different levels of responsibility.</a:t>
            </a: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6" name="Picture 15">
            <a:extLst>
              <a:ext uri="{FF2B5EF4-FFF2-40B4-BE49-F238E27FC236}">
                <a16:creationId xmlns:a16="http://schemas.microsoft.com/office/drawing/2014/main" id="{D0A91D58-FD24-9D0F-1F16-D359BC0544BD}"/>
              </a:ext>
            </a:extLst>
          </p:cNvPr>
          <p:cNvPicPr>
            <a:picLocks noChangeAspect="1"/>
          </p:cNvPicPr>
          <p:nvPr/>
        </p:nvPicPr>
        <p:blipFill>
          <a:blip r:embed="rId4"/>
          <a:stretch>
            <a:fillRect/>
          </a:stretch>
        </p:blipFill>
        <p:spPr>
          <a:xfrm>
            <a:off x="7899277" y="1762626"/>
            <a:ext cx="2865643" cy="3332747"/>
          </a:xfrm>
          <a:prstGeom prst="rect">
            <a:avLst/>
          </a:prstGeom>
        </p:spPr>
      </p:pic>
    </p:spTree>
    <p:extLst>
      <p:ext uri="{BB962C8B-B14F-4D97-AF65-F5344CB8AC3E}">
        <p14:creationId xmlns:p14="http://schemas.microsoft.com/office/powerpoint/2010/main" val="3023870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4E1CD6A-E614-F747-79A9-81C9D08514E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EA8B104-987E-935C-1C47-C9B2846365B4}"/>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8A30A737-64C2-F32E-C91B-933F796AFFA4}"/>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2.4. Ethical and social considerations in climate dispute resolution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EDED1C3-81A8-62C4-41F6-60C13FCEAEED}"/>
              </a:ext>
            </a:extLst>
          </p:cNvPr>
          <p:cNvSpPr>
            <a:spLocks noGrp="1"/>
          </p:cNvSpPr>
          <p:nvPr>
            <p:ph type="body" idx="1"/>
          </p:nvPr>
        </p:nvSpPr>
        <p:spPr>
          <a:xfrm>
            <a:off x="993057"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Key Ethical and Social Considerations: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Recognition of Differential Impacts and Responsibilities:</a:t>
            </a:r>
            <a:r>
              <a:rPr lang="en-US" sz="1800" b="0" i="0" dirty="0">
                <a:solidFill>
                  <a:srgbClr val="1F1F1F"/>
                </a:solidFill>
                <a:effectLst/>
                <a:latin typeface="Arial" panose="020B0604020202020204" pitchFamily="34" charset="0"/>
                <a:cs typeface="Arial" panose="020B0604020202020204" pitchFamily="34" charset="0"/>
              </a:rPr>
              <a:t> Acknowledging that climate change has disproportionate impacts and that historical emitters have a greater responsibility is the foundation for ethical dispute resolution.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Equity-Based Decision Making:</a:t>
            </a:r>
            <a:r>
              <a:rPr lang="en-US" sz="1800" b="0" i="0" dirty="0">
                <a:solidFill>
                  <a:srgbClr val="1F1F1F"/>
                </a:solidFill>
                <a:effectLst/>
                <a:latin typeface="Arial" panose="020B0604020202020204" pitchFamily="34" charset="0"/>
                <a:cs typeface="Arial" panose="020B0604020202020204" pitchFamily="34" charset="0"/>
              </a:rPr>
              <a:t> Prioritizing the needs of the most vulnerable – nations, communities, and individuals – must be central to decision-making processes to address historical and ongoing climate injustices.</a:t>
            </a:r>
          </a:p>
        </p:txBody>
      </p:sp>
      <p:pic>
        <p:nvPicPr>
          <p:cNvPr id="6" name="Εικόνα 5">
            <a:extLst>
              <a:ext uri="{FF2B5EF4-FFF2-40B4-BE49-F238E27FC236}">
                <a16:creationId xmlns:a16="http://schemas.microsoft.com/office/drawing/2014/main" id="{AB029654-7F2D-7012-A146-3E334F2AE43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3824778-98D2-ED10-B455-A1199410F127}"/>
              </a:ext>
            </a:extLst>
          </p:cNvPr>
          <p:cNvPicPr>
            <a:picLocks noChangeAspect="1"/>
          </p:cNvPicPr>
          <p:nvPr/>
        </p:nvPicPr>
        <p:blipFill>
          <a:blip r:embed="rId4"/>
          <a:stretch>
            <a:fillRect/>
          </a:stretch>
        </p:blipFill>
        <p:spPr>
          <a:xfrm>
            <a:off x="7461583" y="1985337"/>
            <a:ext cx="4491790" cy="2582779"/>
          </a:xfrm>
          <a:prstGeom prst="rect">
            <a:avLst/>
          </a:prstGeom>
        </p:spPr>
      </p:pic>
    </p:spTree>
    <p:extLst>
      <p:ext uri="{BB962C8B-B14F-4D97-AF65-F5344CB8AC3E}">
        <p14:creationId xmlns:p14="http://schemas.microsoft.com/office/powerpoint/2010/main" val="2968108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EC078BB-AF81-9607-45D4-9DC6D9652D4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2B13EBE-D421-F0E3-2ADB-38214805BE6C}"/>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8D962D0-279A-C2A4-FA8B-043BAEC6456F}"/>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2.4. Ethical and social considerations in climate dispute resolution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25B21A1-A503-90EA-7C48-92F03A96E2AC}"/>
              </a:ext>
            </a:extLst>
          </p:cNvPr>
          <p:cNvSpPr>
            <a:spLocks noGrp="1"/>
          </p:cNvSpPr>
          <p:nvPr>
            <p:ph type="body" idx="1"/>
          </p:nvPr>
        </p:nvSpPr>
        <p:spPr>
          <a:xfrm>
            <a:off x="993057" y="2322095"/>
            <a:ext cx="6062836" cy="340776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spcAft>
                <a:spcPts val="600"/>
              </a:spcAft>
            </a:pPr>
            <a:r>
              <a:rPr lang="en-US" sz="2000" b="1" i="0" dirty="0">
                <a:solidFill>
                  <a:srgbClr val="1F1F1F"/>
                </a:solidFill>
                <a:effectLst/>
                <a:latin typeface="Arial" panose="020B0604020202020204" pitchFamily="34" charset="0"/>
                <a:cs typeface="Arial" panose="020B0604020202020204" pitchFamily="34" charset="0"/>
              </a:rPr>
              <a:t>Key Ethical and Social Considerations:</a:t>
            </a:r>
            <a:endParaRPr lang="en-US" sz="20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Fair Burden Sharing:</a:t>
            </a:r>
            <a:r>
              <a:rPr lang="en-US" sz="1800" b="0" i="0" dirty="0">
                <a:solidFill>
                  <a:srgbClr val="1F1F1F"/>
                </a:solidFill>
                <a:effectLst/>
                <a:latin typeface="Arial" panose="020B0604020202020204" pitchFamily="34" charset="0"/>
                <a:cs typeface="Arial" panose="020B0604020202020204" pitchFamily="34" charset="0"/>
              </a:rPr>
              <a:t> Determining how the costs of climate mitigation, adaptation, and loss &amp; damage should be shared requires ethical considerations of fairness within and across generations.</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Compensation and Reparations:</a:t>
            </a:r>
            <a:r>
              <a:rPr lang="en-US" sz="1800" b="0" i="0" dirty="0">
                <a:solidFill>
                  <a:srgbClr val="1F1F1F"/>
                </a:solidFill>
                <a:effectLst/>
                <a:latin typeface="Arial" panose="020B0604020202020204" pitchFamily="34" charset="0"/>
                <a:cs typeface="Arial" panose="020B0604020202020204" pitchFamily="34" charset="0"/>
              </a:rPr>
              <a:t> There's an ethical argument for developed nations, as major historical emitters, to compensate or provide reparations to nations facing the most severe impacts of climate change.</a:t>
            </a:r>
          </a:p>
        </p:txBody>
      </p:sp>
      <p:pic>
        <p:nvPicPr>
          <p:cNvPr id="6" name="Εικόνα 5">
            <a:extLst>
              <a:ext uri="{FF2B5EF4-FFF2-40B4-BE49-F238E27FC236}">
                <a16:creationId xmlns:a16="http://schemas.microsoft.com/office/drawing/2014/main" id="{EAB7790F-1398-1ADB-A67D-39704471552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A57290C-BA54-E864-C77D-2BA48BF3D74E}"/>
              </a:ext>
            </a:extLst>
          </p:cNvPr>
          <p:cNvPicPr>
            <a:picLocks noChangeAspect="1"/>
          </p:cNvPicPr>
          <p:nvPr/>
        </p:nvPicPr>
        <p:blipFill>
          <a:blip r:embed="rId4"/>
          <a:stretch>
            <a:fillRect/>
          </a:stretch>
        </p:blipFill>
        <p:spPr>
          <a:xfrm>
            <a:off x="7525751" y="1949242"/>
            <a:ext cx="4289260" cy="2658194"/>
          </a:xfrm>
          <a:prstGeom prst="rect">
            <a:avLst/>
          </a:prstGeom>
        </p:spPr>
      </p:pic>
    </p:spTree>
    <p:extLst>
      <p:ext uri="{BB962C8B-B14F-4D97-AF65-F5344CB8AC3E}">
        <p14:creationId xmlns:p14="http://schemas.microsoft.com/office/powerpoint/2010/main" val="2514723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3E693A2-6B2D-FD35-767A-45797CC17C5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06AD4BD-1968-98B1-C62D-B883B3969877}"/>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61810198-0C4E-AE94-522C-CC7DC5CED387}"/>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2.4. Ethical and social considerations in climate dispute resolution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9152511-8A36-E8CE-0E83-E84DB5A30E53}"/>
              </a:ext>
            </a:extLst>
          </p:cNvPr>
          <p:cNvSpPr>
            <a:spLocks noGrp="1"/>
          </p:cNvSpPr>
          <p:nvPr>
            <p:ph type="body" idx="1"/>
          </p:nvPr>
        </p:nvSpPr>
        <p:spPr>
          <a:xfrm>
            <a:off x="993057" y="2251251"/>
            <a:ext cx="6062836" cy="347861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indent="-398463" algn="l">
              <a:lnSpc>
                <a:spcPct val="10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The Imperative for Just Climate Solutions</a:t>
            </a:r>
            <a:endParaRPr lang="en-US" sz="1800" b="0" i="0" dirty="0">
              <a:solidFill>
                <a:srgbClr val="1F1F1F"/>
              </a:solidFill>
              <a:effectLst/>
              <a:latin typeface="Arial" panose="020B0604020202020204" pitchFamily="34" charset="0"/>
              <a:cs typeface="Arial" panose="020B0604020202020204" pitchFamily="34" charset="0"/>
            </a:endParaRPr>
          </a:p>
          <a:p>
            <a:pPr marL="346075" indent="-176213" algn="just">
              <a:lnSpc>
                <a:spcPct val="100000"/>
              </a:lnSpc>
              <a:spcBef>
                <a:spcPts val="600"/>
              </a:spcBef>
              <a:spcAft>
                <a:spcPts val="600"/>
              </a:spcAf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Ethical and social factors are critical in resolving climate disputes to form a fair and balanced response to the climate crisis, even with existing challenges.</a:t>
            </a:r>
          </a:p>
          <a:p>
            <a:pPr marL="346075" indent="-176213" algn="just">
              <a:lnSpc>
                <a:spcPct val="100000"/>
              </a:lnSpc>
              <a:spcBef>
                <a:spcPts val="600"/>
              </a:spcBef>
              <a:spcAft>
                <a:spcPts val="600"/>
              </a:spcAf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Neglecting fairness in climate change deepens existing problems, hindering solutions and global unity.</a:t>
            </a:r>
          </a:p>
          <a:p>
            <a:pPr marL="346075" indent="-176213" algn="just">
              <a:lnSpc>
                <a:spcPct val="100000"/>
              </a:lnSpc>
              <a:spcBef>
                <a:spcPts val="600"/>
              </a:spcBef>
              <a:spcAft>
                <a:spcPts val="600"/>
              </a:spcAf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Prioritizing the vulnerable, honoring past contributions, and sharing decision-making can ensure a just response to climate change.</a:t>
            </a:r>
          </a:p>
        </p:txBody>
      </p:sp>
      <p:pic>
        <p:nvPicPr>
          <p:cNvPr id="6" name="Εικόνα 5">
            <a:extLst>
              <a:ext uri="{FF2B5EF4-FFF2-40B4-BE49-F238E27FC236}">
                <a16:creationId xmlns:a16="http://schemas.microsoft.com/office/drawing/2014/main" id="{0592695F-2175-0AF7-E658-AD4A766297E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3079CB1-8D78-B8E1-61E4-C0883FEFEB2F}"/>
              </a:ext>
            </a:extLst>
          </p:cNvPr>
          <p:cNvPicPr>
            <a:picLocks noChangeAspect="1"/>
          </p:cNvPicPr>
          <p:nvPr/>
        </p:nvPicPr>
        <p:blipFill>
          <a:blip r:embed="rId4"/>
          <a:stretch>
            <a:fillRect/>
          </a:stretch>
        </p:blipFill>
        <p:spPr>
          <a:xfrm>
            <a:off x="7649307" y="2394410"/>
            <a:ext cx="4336149" cy="2779169"/>
          </a:xfrm>
          <a:prstGeom prst="rect">
            <a:avLst/>
          </a:prstGeom>
        </p:spPr>
      </p:pic>
    </p:spTree>
    <p:extLst>
      <p:ext uri="{BB962C8B-B14F-4D97-AF65-F5344CB8AC3E}">
        <p14:creationId xmlns:p14="http://schemas.microsoft.com/office/powerpoint/2010/main" val="2080517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6A1DFAB-5429-7EC3-BA11-6F020E1DA0B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373E6A9-05F4-FD54-8D1A-2FDE90D5684E}"/>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3F6D9003-61E1-2133-C213-8BAE4853204A}"/>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2.5. Climate justice and human rights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888FBF3-BCBB-08E5-8498-410D2B8CEBAC}"/>
              </a:ext>
            </a:extLst>
          </p:cNvPr>
          <p:cNvSpPr>
            <a:spLocks noGrp="1"/>
          </p:cNvSpPr>
          <p:nvPr>
            <p:ph type="body" idx="1"/>
          </p:nvPr>
        </p:nvSpPr>
        <p:spPr>
          <a:xfrm>
            <a:off x="993057" y="2154188"/>
            <a:ext cx="6062836" cy="336884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Aft>
                <a:spcPts val="600"/>
              </a:spcAft>
            </a:pPr>
            <a:r>
              <a:rPr lang="en-US" sz="1800" b="1" i="0" dirty="0">
                <a:solidFill>
                  <a:srgbClr val="1F1F1F"/>
                </a:solidFill>
                <a:effectLst/>
                <a:latin typeface="Arial" panose="020B0604020202020204" pitchFamily="34" charset="0"/>
                <a:cs typeface="Arial" panose="020B0604020202020204" pitchFamily="34" charset="0"/>
              </a:rPr>
              <a:t>Climate justice and human rights are fundamental concepts when considering justice and equity in climate dispute resolution.</a:t>
            </a:r>
          </a:p>
          <a:p>
            <a:pPr algn="just"/>
            <a:r>
              <a:rPr lang="en-US" sz="1800" b="1" i="0" dirty="0">
                <a:solidFill>
                  <a:schemeClr val="accent6">
                    <a:lumMod val="75000"/>
                  </a:schemeClr>
                </a:solidFill>
                <a:effectLst/>
                <a:latin typeface="Arial" panose="020B0604020202020204" pitchFamily="34" charset="0"/>
                <a:cs typeface="Arial" panose="020B0604020202020204" pitchFamily="34" charset="0"/>
              </a:rPr>
              <a:t>Climate Justice:</a:t>
            </a:r>
            <a:endParaRPr lang="en-US" sz="1800" b="0" i="0" dirty="0">
              <a:solidFill>
                <a:schemeClr val="accent6">
                  <a:lumMod val="75000"/>
                </a:schemeClr>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Equity and Fairness:</a:t>
            </a:r>
            <a:r>
              <a:rPr lang="en-US" sz="1800" b="0" i="0" dirty="0">
                <a:solidFill>
                  <a:srgbClr val="1F1F1F"/>
                </a:solidFill>
                <a:effectLst/>
                <a:latin typeface="Arial" panose="020B0604020202020204" pitchFamily="34" charset="0"/>
                <a:cs typeface="Arial" panose="020B0604020202020204" pitchFamily="34" charset="0"/>
              </a:rPr>
              <a:t> Climate change disproportionately harms developing nations and marginalized communities despite contributing minimally to the problem. Dispute resolution should consider the historical responsibility of major polluters and ensure solutions address this imbalance.</a:t>
            </a:r>
          </a:p>
        </p:txBody>
      </p:sp>
      <p:pic>
        <p:nvPicPr>
          <p:cNvPr id="6" name="Εικόνα 5">
            <a:extLst>
              <a:ext uri="{FF2B5EF4-FFF2-40B4-BE49-F238E27FC236}">
                <a16:creationId xmlns:a16="http://schemas.microsoft.com/office/drawing/2014/main" id="{4C59E7CC-BF40-7788-A945-6D7A4B11684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79DFC35-87B2-B422-B921-3FB9D556B4CC}"/>
              </a:ext>
            </a:extLst>
          </p:cNvPr>
          <p:cNvPicPr>
            <a:picLocks noChangeAspect="1"/>
          </p:cNvPicPr>
          <p:nvPr/>
        </p:nvPicPr>
        <p:blipFill>
          <a:blip r:embed="rId4"/>
          <a:stretch>
            <a:fillRect/>
          </a:stretch>
        </p:blipFill>
        <p:spPr>
          <a:xfrm>
            <a:off x="7597941" y="1949242"/>
            <a:ext cx="3986463" cy="2631840"/>
          </a:xfrm>
          <a:prstGeom prst="rect">
            <a:avLst/>
          </a:prstGeom>
        </p:spPr>
      </p:pic>
    </p:spTree>
    <p:extLst>
      <p:ext uri="{BB962C8B-B14F-4D97-AF65-F5344CB8AC3E}">
        <p14:creationId xmlns:p14="http://schemas.microsoft.com/office/powerpoint/2010/main" val="3184353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4FEC840-4C23-DD6A-CEB2-5AE7A6467E5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5F72939-1204-AE60-FEB8-8E07CD7CAFB2}"/>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E2D62079-6D5D-89DD-4DC2-D8340E7CFB04}"/>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2.5. Climate justice and human rights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F2EBDC1-C261-D75A-FBDB-024AC2C7322B}"/>
              </a:ext>
            </a:extLst>
          </p:cNvPr>
          <p:cNvSpPr>
            <a:spLocks noGrp="1"/>
          </p:cNvSpPr>
          <p:nvPr>
            <p:ph type="body" idx="1"/>
          </p:nvPr>
        </p:nvSpPr>
        <p:spPr>
          <a:xfrm>
            <a:off x="993057"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chemeClr val="accent6">
                    <a:lumMod val="75000"/>
                  </a:schemeClr>
                </a:solidFill>
                <a:effectLst/>
                <a:latin typeface="Arial" panose="020B0604020202020204" pitchFamily="34" charset="0"/>
                <a:cs typeface="Arial" panose="020B0604020202020204" pitchFamily="34" charset="0"/>
              </a:rPr>
              <a:t>Climate Justice:</a:t>
            </a:r>
            <a:endParaRPr lang="en-US" sz="2000" b="0" i="0" dirty="0">
              <a:solidFill>
                <a:schemeClr val="accent6">
                  <a:lumMod val="75000"/>
                </a:schemeClr>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Right to a Healthy Environment:</a:t>
            </a:r>
            <a:r>
              <a:rPr lang="en-US" sz="2000" b="0" i="0" dirty="0">
                <a:solidFill>
                  <a:srgbClr val="1F1F1F"/>
                </a:solidFill>
                <a:effectLst/>
                <a:latin typeface="Arial" panose="020B0604020202020204" pitchFamily="34" charset="0"/>
                <a:cs typeface="Arial" panose="020B0604020202020204" pitchFamily="34" charset="0"/>
              </a:rPr>
              <a:t> Everyone has the right to a healthy environment. Climate disputes should consider how proposed solutions protect this right and minimize harm to vulnerable populations.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Intergenerational Equity:</a:t>
            </a:r>
            <a:r>
              <a:rPr lang="en-US" sz="2000" b="0" i="0" dirty="0">
                <a:solidFill>
                  <a:srgbClr val="1F1F1F"/>
                </a:solidFill>
                <a:effectLst/>
                <a:latin typeface="Arial" panose="020B0604020202020204" pitchFamily="34" charset="0"/>
                <a:cs typeface="Arial" panose="020B0604020202020204" pitchFamily="34" charset="0"/>
              </a:rPr>
              <a:t> Decisions made today impact future generations. Dispute resolution should consider the long-term consequences of actions and ensure a sustainable future for all.</a:t>
            </a:r>
          </a:p>
        </p:txBody>
      </p:sp>
      <p:pic>
        <p:nvPicPr>
          <p:cNvPr id="6" name="Εικόνα 5">
            <a:extLst>
              <a:ext uri="{FF2B5EF4-FFF2-40B4-BE49-F238E27FC236}">
                <a16:creationId xmlns:a16="http://schemas.microsoft.com/office/drawing/2014/main" id="{1FC1BD5C-0784-7E2F-B8E8-472900389CF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F9F06EA-00C3-D0A8-4019-D867577A13F7}"/>
              </a:ext>
            </a:extLst>
          </p:cNvPr>
          <p:cNvPicPr>
            <a:picLocks noChangeAspect="1"/>
          </p:cNvPicPr>
          <p:nvPr/>
        </p:nvPicPr>
        <p:blipFill>
          <a:blip r:embed="rId4"/>
          <a:stretch>
            <a:fillRect/>
          </a:stretch>
        </p:blipFill>
        <p:spPr>
          <a:xfrm>
            <a:off x="7332023" y="2472490"/>
            <a:ext cx="4859977" cy="2056842"/>
          </a:xfrm>
          <a:prstGeom prst="rect">
            <a:avLst/>
          </a:prstGeom>
        </p:spPr>
      </p:pic>
    </p:spTree>
    <p:extLst>
      <p:ext uri="{BB962C8B-B14F-4D97-AF65-F5344CB8AC3E}">
        <p14:creationId xmlns:p14="http://schemas.microsoft.com/office/powerpoint/2010/main" val="293147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B4D83F8-C136-D7B5-2DD4-4BD7655E4B8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F4CCEDD-7E11-C0FD-4A7D-9B74C444FDF8}"/>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955853FF-EF59-56F9-0467-8251D618E110}"/>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2.5. Climate justice and human rights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710AFC3-FCBB-5757-E2F1-7E0154A0DDCB}"/>
              </a:ext>
            </a:extLst>
          </p:cNvPr>
          <p:cNvSpPr>
            <a:spLocks noGrp="1"/>
          </p:cNvSpPr>
          <p:nvPr>
            <p:ph type="body" idx="1"/>
          </p:nvPr>
        </p:nvSpPr>
        <p:spPr>
          <a:xfrm>
            <a:off x="993057" y="2251251"/>
            <a:ext cx="6062836" cy="315894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1800" b="1" i="0" dirty="0">
                <a:solidFill>
                  <a:schemeClr val="accent6">
                    <a:lumMod val="75000"/>
                  </a:schemeClr>
                </a:solidFill>
                <a:effectLst/>
                <a:latin typeface="Arial" panose="020B0604020202020204" pitchFamily="34" charset="0"/>
                <a:cs typeface="Arial" panose="020B0604020202020204" pitchFamily="34" charset="0"/>
              </a:rPr>
              <a:t>Human Rights: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Right to Life, Health, and Food:</a:t>
            </a:r>
            <a:r>
              <a:rPr lang="en-US" sz="1800" b="0" i="0" dirty="0">
                <a:solidFill>
                  <a:srgbClr val="1F1F1F"/>
                </a:solidFill>
                <a:effectLst/>
                <a:latin typeface="Arial" panose="020B0604020202020204" pitchFamily="34" charset="0"/>
                <a:cs typeface="Arial" panose="020B0604020202020204" pitchFamily="34" charset="0"/>
              </a:rPr>
              <a:t> Climate change threatens these fundamental rights. Dispute resolution should prioritize solutions that protect these rights and ensure access to resources for adaptation.</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Right to Remedy:</a:t>
            </a:r>
            <a:r>
              <a:rPr lang="en-US" sz="1800" b="0" i="0" dirty="0">
                <a:solidFill>
                  <a:srgbClr val="1F1F1F"/>
                </a:solidFill>
                <a:effectLst/>
                <a:latin typeface="Arial" panose="020B0604020202020204" pitchFamily="34" charset="0"/>
                <a:cs typeface="Arial" panose="020B0604020202020204" pitchFamily="34" charset="0"/>
              </a:rPr>
              <a:t> Those harmed by climate change have the right to seek compensation and hold polluters accountable. Dispute resolution mechanisms should provide avenues for redress.</a:t>
            </a:r>
          </a:p>
        </p:txBody>
      </p:sp>
      <p:pic>
        <p:nvPicPr>
          <p:cNvPr id="6" name="Εικόνα 5">
            <a:extLst>
              <a:ext uri="{FF2B5EF4-FFF2-40B4-BE49-F238E27FC236}">
                <a16:creationId xmlns:a16="http://schemas.microsoft.com/office/drawing/2014/main" id="{86102B6B-520D-43CE-DD92-D6FFD3027E1C}"/>
              </a:ext>
            </a:extLst>
          </p:cNvPr>
          <p:cNvPicPr>
            <a:picLocks noChangeAspect="1"/>
          </p:cNvPicPr>
          <p:nvPr/>
        </p:nvPicPr>
        <p:blipFill rotWithShape="1">
          <a:blip r:embed="rId4"/>
          <a:srcRect l="31333" t="85035" r="16916" b="5476"/>
          <a:stretch/>
        </p:blipFill>
        <p:spPr>
          <a:xfrm>
            <a:off x="1120875" y="5894278"/>
            <a:ext cx="9950250" cy="957942"/>
          </a:xfrm>
          <a:prstGeom prst="rect">
            <a:avLst/>
          </a:prstGeom>
        </p:spPr>
      </p:pic>
      <p:pic>
        <p:nvPicPr>
          <p:cNvPr id="10" name="Picture 9">
            <a:extLst>
              <a:ext uri="{FF2B5EF4-FFF2-40B4-BE49-F238E27FC236}">
                <a16:creationId xmlns:a16="http://schemas.microsoft.com/office/drawing/2014/main" id="{8B4625B4-F67D-5573-D869-333FCABC173B}"/>
              </a:ext>
            </a:extLst>
          </p:cNvPr>
          <p:cNvPicPr>
            <a:picLocks noChangeAspect="1"/>
          </p:cNvPicPr>
          <p:nvPr/>
        </p:nvPicPr>
        <p:blipFill>
          <a:blip r:embed="rId5"/>
          <a:stretch>
            <a:fillRect/>
          </a:stretch>
        </p:blipFill>
        <p:spPr>
          <a:xfrm>
            <a:off x="7315200" y="2162425"/>
            <a:ext cx="4798595" cy="2944981"/>
          </a:xfrm>
          <a:prstGeom prst="rect">
            <a:avLst/>
          </a:prstGeom>
        </p:spPr>
      </p:pic>
    </p:spTree>
    <p:extLst>
      <p:ext uri="{BB962C8B-B14F-4D97-AF65-F5344CB8AC3E}">
        <p14:creationId xmlns:p14="http://schemas.microsoft.com/office/powerpoint/2010/main" val="4060969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B4D83F8-C136-D7B5-2DD4-4BD7655E4B8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F4CCEDD-7E11-C0FD-4A7D-9B74C444FDF8}"/>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955853FF-EF59-56F9-0467-8251D618E110}"/>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2.5. Climate justice and human rights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710AFC3-FCBB-5757-E2F1-7E0154A0DDCB}"/>
              </a:ext>
            </a:extLst>
          </p:cNvPr>
          <p:cNvSpPr>
            <a:spLocks noGrp="1"/>
          </p:cNvSpPr>
          <p:nvPr>
            <p:ph type="body" idx="1"/>
          </p:nvPr>
        </p:nvSpPr>
        <p:spPr>
          <a:xfrm>
            <a:off x="993057" y="2420815"/>
            <a:ext cx="6062836" cy="243253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chemeClr val="accent6">
                    <a:lumMod val="75000"/>
                  </a:schemeClr>
                </a:solidFill>
                <a:effectLst/>
                <a:latin typeface="Arial" panose="020B0604020202020204" pitchFamily="34" charset="0"/>
                <a:cs typeface="Arial" panose="020B0604020202020204" pitchFamily="34" charset="0"/>
              </a:rPr>
              <a:t>Human Rights:</a:t>
            </a:r>
          </a:p>
          <a:p>
            <a:pPr marL="571500" indent="-342900"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Right to Information and Participation:</a:t>
            </a:r>
            <a:r>
              <a:rPr lang="en-US" sz="2000" b="0" i="0" dirty="0">
                <a:solidFill>
                  <a:srgbClr val="1F1F1F"/>
                </a:solidFill>
                <a:effectLst/>
                <a:latin typeface="Arial" panose="020B0604020202020204" pitchFamily="34" charset="0"/>
                <a:cs typeface="Arial" panose="020B0604020202020204" pitchFamily="34" charset="0"/>
              </a:rPr>
              <a:t> Communities affected by climate change projects have the right to be informed and participate in decision-making. Dispute resolution processes should be transparent and inclusive.</a:t>
            </a:r>
          </a:p>
          <a:p>
            <a:pPr algn="just"/>
            <a:endParaRPr lang="en-US" sz="1800" b="1" i="0" dirty="0">
              <a:solidFill>
                <a:schemeClr val="accent6">
                  <a:lumMod val="75000"/>
                </a:schemeClr>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6102B6B-520D-43CE-DD92-D6FFD3027E1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9A4AE5C3-1684-61C7-B439-4490A0DA9F17}"/>
              </a:ext>
            </a:extLst>
          </p:cNvPr>
          <p:cNvPicPr>
            <a:picLocks noChangeAspect="1"/>
          </p:cNvPicPr>
          <p:nvPr/>
        </p:nvPicPr>
        <p:blipFill>
          <a:blip r:embed="rId4"/>
          <a:stretch>
            <a:fillRect/>
          </a:stretch>
        </p:blipFill>
        <p:spPr>
          <a:xfrm>
            <a:off x="7679439" y="2043026"/>
            <a:ext cx="3655455" cy="2432539"/>
          </a:xfrm>
          <a:prstGeom prst="rect">
            <a:avLst/>
          </a:prstGeom>
        </p:spPr>
      </p:pic>
    </p:spTree>
    <p:extLst>
      <p:ext uri="{BB962C8B-B14F-4D97-AF65-F5344CB8AC3E}">
        <p14:creationId xmlns:p14="http://schemas.microsoft.com/office/powerpoint/2010/main" val="3520727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02AFCB4-4C04-9FEB-317D-55E71E973C7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01B82C4-E225-184D-AAE3-69059C1ADB66}"/>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156EE19F-4565-9554-4684-CC35FDF379C0}"/>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2.5. Climate justice and human rights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658F189-203D-DD08-FDCD-41D5E00852BB}"/>
              </a:ext>
            </a:extLst>
          </p:cNvPr>
          <p:cNvSpPr>
            <a:spLocks noGrp="1"/>
          </p:cNvSpPr>
          <p:nvPr>
            <p:ph type="body" idx="1"/>
          </p:nvPr>
        </p:nvSpPr>
        <p:spPr>
          <a:xfrm>
            <a:off x="993057" y="2203937"/>
            <a:ext cx="6062836" cy="352592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n-US" sz="1800" b="1" i="0" dirty="0">
                <a:solidFill>
                  <a:srgbClr val="1F1F1F"/>
                </a:solidFill>
                <a:effectLst/>
                <a:latin typeface="Arial" panose="020B0604020202020204" pitchFamily="34" charset="0"/>
                <a:cs typeface="Arial" panose="020B0604020202020204" pitchFamily="34" charset="0"/>
              </a:rPr>
              <a:t>Integrating climate justice and human rights into climate dispute resolution can help achieve:</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Fair and equitable outcomes:</a:t>
            </a:r>
            <a:r>
              <a:rPr lang="en-US" sz="1800" b="0" i="0" dirty="0">
                <a:solidFill>
                  <a:srgbClr val="1F1F1F"/>
                </a:solidFill>
                <a:effectLst/>
                <a:latin typeface="Arial" panose="020B0604020202020204" pitchFamily="34" charset="0"/>
                <a:cs typeface="Arial" panose="020B0604020202020204" pitchFamily="34" charset="0"/>
              </a:rPr>
              <a:t> Solutions should address historical responsibility and prioritize the needs of the most vulnerable.</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Protection of human rights:</a:t>
            </a:r>
            <a:r>
              <a:rPr lang="en-US" sz="1800" b="0" i="0" dirty="0">
                <a:solidFill>
                  <a:srgbClr val="1F1F1F"/>
                </a:solidFill>
                <a:effectLst/>
                <a:latin typeface="Arial" panose="020B0604020202020204" pitchFamily="34" charset="0"/>
                <a:cs typeface="Arial" panose="020B0604020202020204" pitchFamily="34" charset="0"/>
              </a:rPr>
              <a:t> Decisions should uphold fundamental human rights threatened by climate change.</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Sustainable solutions:</a:t>
            </a:r>
            <a:r>
              <a:rPr lang="en-US" sz="1800" b="0" i="0" dirty="0">
                <a:solidFill>
                  <a:srgbClr val="1F1F1F"/>
                </a:solidFill>
                <a:effectLst/>
                <a:latin typeface="Arial" panose="020B0604020202020204" pitchFamily="34" charset="0"/>
                <a:cs typeface="Arial" panose="020B0604020202020204" pitchFamily="34" charset="0"/>
              </a:rPr>
              <a:t> Dispute resolution should promote long-term solutions that build resilience and ensure a just future for all.</a:t>
            </a:r>
          </a:p>
        </p:txBody>
      </p:sp>
      <p:pic>
        <p:nvPicPr>
          <p:cNvPr id="6" name="Εικόνα 5">
            <a:extLst>
              <a:ext uri="{FF2B5EF4-FFF2-40B4-BE49-F238E27FC236}">
                <a16:creationId xmlns:a16="http://schemas.microsoft.com/office/drawing/2014/main" id="{D28675B1-D787-D38E-0BFF-B547C2839C7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C6FFCE6-2908-7D66-3E47-8CAEED7DC384}"/>
              </a:ext>
            </a:extLst>
          </p:cNvPr>
          <p:cNvPicPr>
            <a:picLocks noChangeAspect="1"/>
          </p:cNvPicPr>
          <p:nvPr/>
        </p:nvPicPr>
        <p:blipFill>
          <a:blip r:embed="rId4"/>
          <a:stretch>
            <a:fillRect/>
          </a:stretch>
        </p:blipFill>
        <p:spPr>
          <a:xfrm>
            <a:off x="7569960" y="1731340"/>
            <a:ext cx="3903850" cy="3272589"/>
          </a:xfrm>
          <a:prstGeom prst="rect">
            <a:avLst/>
          </a:prstGeom>
        </p:spPr>
      </p:pic>
    </p:spTree>
    <p:extLst>
      <p:ext uri="{BB962C8B-B14F-4D97-AF65-F5344CB8AC3E}">
        <p14:creationId xmlns:p14="http://schemas.microsoft.com/office/powerpoint/2010/main" val="884308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EC52D54-4E03-2059-A8C9-74A29647456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E3F1441-DF74-6784-E707-339E84CC42AC}"/>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CC982D9A-761D-8F5F-119B-6941A0997D92}"/>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2.5. Climate justice and human rights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4DDFB8A-5F6D-4752-1CA0-64FA09278F30}"/>
              </a:ext>
            </a:extLst>
          </p:cNvPr>
          <p:cNvSpPr>
            <a:spLocks noGrp="1"/>
          </p:cNvSpPr>
          <p:nvPr>
            <p:ph type="body" idx="1"/>
          </p:nvPr>
        </p:nvSpPr>
        <p:spPr>
          <a:xfrm>
            <a:off x="993057" y="2391509"/>
            <a:ext cx="6062836" cy="290146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n-US" sz="1800" b="1" i="0" dirty="0">
                <a:solidFill>
                  <a:srgbClr val="1F1F1F"/>
                </a:solidFill>
                <a:effectLst/>
                <a:latin typeface="+mj-lt"/>
              </a:rPr>
              <a:t>Key Considerations</a:t>
            </a:r>
            <a:endParaRPr lang="en-US" sz="1800" b="0" i="0" dirty="0">
              <a:solidFill>
                <a:srgbClr val="1F1F1F"/>
              </a:solidFill>
              <a:effectLst/>
              <a:latin typeface="+mj-lt"/>
            </a:endParaRPr>
          </a:p>
          <a:p>
            <a:pPr algn="just">
              <a:buFont typeface="Arial" panose="020B0604020202020204" pitchFamily="34" charset="0"/>
              <a:buChar char="•"/>
            </a:pPr>
            <a:r>
              <a:rPr lang="en-US" sz="1800" b="1" i="0" dirty="0">
                <a:solidFill>
                  <a:srgbClr val="1F1F1F"/>
                </a:solidFill>
                <a:effectLst/>
                <a:latin typeface="+mj-lt"/>
              </a:rPr>
              <a:t>Equity over equality:</a:t>
            </a:r>
            <a:r>
              <a:rPr lang="en-US" sz="1800" b="0" i="0" dirty="0">
                <a:solidFill>
                  <a:srgbClr val="1F1F1F"/>
                </a:solidFill>
                <a:effectLst/>
                <a:latin typeface="+mj-lt"/>
              </a:rPr>
              <a:t> Ensure solutions prioritize those most vulnerable and historically marginalized, not just equal distribution across affected populations.</a:t>
            </a:r>
          </a:p>
          <a:p>
            <a:pPr algn="just">
              <a:buFont typeface="Arial" panose="020B0604020202020204" pitchFamily="34" charset="0"/>
              <a:buChar char="•"/>
            </a:pPr>
            <a:r>
              <a:rPr lang="en-US" sz="1800" b="1" i="0" dirty="0">
                <a:solidFill>
                  <a:srgbClr val="1F1F1F"/>
                </a:solidFill>
                <a:effectLst/>
                <a:latin typeface="+mj-lt"/>
              </a:rPr>
              <a:t>Right to a healthy environment:</a:t>
            </a:r>
            <a:r>
              <a:rPr lang="en-US" sz="1800" b="0" i="0" dirty="0">
                <a:solidFill>
                  <a:srgbClr val="1F1F1F"/>
                </a:solidFill>
                <a:effectLst/>
                <a:latin typeface="+mj-lt"/>
              </a:rPr>
              <a:t> Recognize the right to a clean, healthy, and sustainable environment as fundamental to human well-being and climate action.</a:t>
            </a:r>
          </a:p>
        </p:txBody>
      </p:sp>
      <p:pic>
        <p:nvPicPr>
          <p:cNvPr id="6" name="Εικόνα 5">
            <a:extLst>
              <a:ext uri="{FF2B5EF4-FFF2-40B4-BE49-F238E27FC236}">
                <a16:creationId xmlns:a16="http://schemas.microsoft.com/office/drawing/2014/main" id="{179559C4-1673-E9E9-29BE-006FB20C78D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EE5D59E-D436-9D67-5191-6A9F95F1D471}"/>
              </a:ext>
            </a:extLst>
          </p:cNvPr>
          <p:cNvPicPr>
            <a:picLocks noChangeAspect="1"/>
          </p:cNvPicPr>
          <p:nvPr/>
        </p:nvPicPr>
        <p:blipFill>
          <a:blip r:embed="rId4"/>
          <a:stretch>
            <a:fillRect/>
          </a:stretch>
        </p:blipFill>
        <p:spPr>
          <a:xfrm>
            <a:off x="7431288" y="1957054"/>
            <a:ext cx="4167154" cy="2775325"/>
          </a:xfrm>
          <a:prstGeom prst="rect">
            <a:avLst/>
          </a:prstGeom>
        </p:spPr>
      </p:pic>
    </p:spTree>
    <p:extLst>
      <p:ext uri="{BB962C8B-B14F-4D97-AF65-F5344CB8AC3E}">
        <p14:creationId xmlns:p14="http://schemas.microsoft.com/office/powerpoint/2010/main" val="2746599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06E4D18-DC20-5AE0-11F8-3977EB76E66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0D6E569-180E-F015-59DE-A64E1BFC1911}"/>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A57C7AFF-8C37-8E8C-5FA6-D0F704D1402A}"/>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2.5. Climate justice and human rights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8238E36-951F-11D1-B754-206C8313BDE2}"/>
              </a:ext>
            </a:extLst>
          </p:cNvPr>
          <p:cNvSpPr>
            <a:spLocks noGrp="1"/>
          </p:cNvSpPr>
          <p:nvPr>
            <p:ph type="body" idx="1"/>
          </p:nvPr>
        </p:nvSpPr>
        <p:spPr>
          <a:xfrm>
            <a:off x="993057"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buNone/>
            </a:pPr>
            <a:r>
              <a:rPr lang="en-US" sz="1800" b="1" i="0" dirty="0">
                <a:solidFill>
                  <a:srgbClr val="1F1F1F"/>
                </a:solidFill>
                <a:effectLst/>
                <a:latin typeface="Arial" panose="020B0604020202020204" pitchFamily="34" charset="0"/>
                <a:cs typeface="Arial" panose="020B0604020202020204" pitchFamily="34" charset="0"/>
              </a:rPr>
              <a:t>Key Considerations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Participation and inclusion:</a:t>
            </a:r>
            <a:r>
              <a:rPr lang="en-US" sz="1700" b="0" i="0" dirty="0">
                <a:solidFill>
                  <a:srgbClr val="1F1F1F"/>
                </a:solidFill>
                <a:effectLst/>
                <a:latin typeface="Arial" panose="020B0604020202020204" pitchFamily="34" charset="0"/>
                <a:cs typeface="Arial" panose="020B0604020202020204" pitchFamily="34" charset="0"/>
              </a:rPr>
              <a:t> Empower communities, particularly those most affected, to participate in decision-making and hold governments and corporations accountable.</a:t>
            </a:r>
          </a:p>
          <a:p>
            <a:pPr algn="jus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Addressing historical responsibility:</a:t>
            </a:r>
            <a:r>
              <a:rPr lang="en-US" sz="1700" b="0" i="0" dirty="0">
                <a:solidFill>
                  <a:srgbClr val="1F1F1F"/>
                </a:solidFill>
                <a:effectLst/>
                <a:latin typeface="Arial" panose="020B0604020202020204" pitchFamily="34" charset="0"/>
                <a:cs typeface="Arial" panose="020B0604020202020204" pitchFamily="34" charset="0"/>
              </a:rPr>
              <a:t> Recognize the disproportionate historical responsibility of developed nations for emissions and ensure they contribute fairly to adaptation and compensation efforts.</a:t>
            </a:r>
          </a:p>
          <a:p>
            <a:pPr algn="jus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Gender equality and social justice:</a:t>
            </a:r>
            <a:r>
              <a:rPr lang="en-US" sz="1700" b="0" i="0" dirty="0">
                <a:solidFill>
                  <a:srgbClr val="1F1F1F"/>
                </a:solidFill>
                <a:effectLst/>
                <a:latin typeface="Arial" panose="020B0604020202020204" pitchFamily="34" charset="0"/>
                <a:cs typeface="Arial" panose="020B0604020202020204" pitchFamily="34" charset="0"/>
              </a:rPr>
              <a:t> Integrate gender considerations and address social inequalities that exacerbate vulnerability to climate change.</a:t>
            </a:r>
          </a:p>
        </p:txBody>
      </p:sp>
      <p:pic>
        <p:nvPicPr>
          <p:cNvPr id="6" name="Εικόνα 5">
            <a:extLst>
              <a:ext uri="{FF2B5EF4-FFF2-40B4-BE49-F238E27FC236}">
                <a16:creationId xmlns:a16="http://schemas.microsoft.com/office/drawing/2014/main" id="{2901787F-DC28-4119-6C7C-59A73AD451F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2A55DD4-B6D6-CB5E-9E62-052C21B46506}"/>
              </a:ext>
            </a:extLst>
          </p:cNvPr>
          <p:cNvPicPr>
            <a:picLocks noChangeAspect="1"/>
          </p:cNvPicPr>
          <p:nvPr/>
        </p:nvPicPr>
        <p:blipFill>
          <a:blip r:embed="rId4"/>
          <a:stretch>
            <a:fillRect/>
          </a:stretch>
        </p:blipFill>
        <p:spPr>
          <a:xfrm>
            <a:off x="7940840" y="1376112"/>
            <a:ext cx="3649579" cy="2052888"/>
          </a:xfrm>
          <a:prstGeom prst="rect">
            <a:avLst/>
          </a:prstGeom>
        </p:spPr>
      </p:pic>
      <p:pic>
        <p:nvPicPr>
          <p:cNvPr id="9" name="Picture 8">
            <a:extLst>
              <a:ext uri="{FF2B5EF4-FFF2-40B4-BE49-F238E27FC236}">
                <a16:creationId xmlns:a16="http://schemas.microsoft.com/office/drawing/2014/main" id="{A896DB3C-A632-539D-2FF4-940FC0655E8D}"/>
              </a:ext>
            </a:extLst>
          </p:cNvPr>
          <p:cNvPicPr>
            <a:picLocks noChangeAspect="1"/>
          </p:cNvPicPr>
          <p:nvPr/>
        </p:nvPicPr>
        <p:blipFill>
          <a:blip r:embed="rId5"/>
          <a:stretch>
            <a:fillRect/>
          </a:stretch>
        </p:blipFill>
        <p:spPr>
          <a:xfrm>
            <a:off x="8023859" y="3716766"/>
            <a:ext cx="3483540" cy="2323086"/>
          </a:xfrm>
          <a:prstGeom prst="rect">
            <a:avLst/>
          </a:prstGeom>
        </p:spPr>
      </p:pic>
    </p:spTree>
    <p:extLst>
      <p:ext uri="{BB962C8B-B14F-4D97-AF65-F5344CB8AC3E}">
        <p14:creationId xmlns:p14="http://schemas.microsoft.com/office/powerpoint/2010/main" val="1449328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6FE128A-D80A-F818-A440-DD5FE626CE7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EDE36CD-05B5-E8A9-464B-26079656A6D4}"/>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F333E29F-0A7E-9E3F-42F8-1E3B22658CAC}"/>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2.1. The principle of common but differentiated responsibilities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65487CF-033F-AA92-DC3C-077683C96A3F}"/>
              </a:ext>
            </a:extLst>
          </p:cNvPr>
          <p:cNvSpPr>
            <a:spLocks noGrp="1"/>
          </p:cNvSpPr>
          <p:nvPr>
            <p:ph type="body" idx="1"/>
          </p:nvPr>
        </p:nvSpPr>
        <p:spPr>
          <a:xfrm>
            <a:off x="993057" y="2251251"/>
            <a:ext cx="6062836" cy="286217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Shared Responsibility</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All countries share responsibility for protecting the environment.</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Our shared dependence on a healthy planet necessitates this responsibility.</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Environmental problems like climate change have global consequences.</a:t>
            </a:r>
          </a:p>
          <a:p>
            <a:pPr marL="0" indent="0" algn="just">
              <a:lnSpc>
                <a:spcPct val="80000"/>
              </a:lnSpc>
              <a:spcBef>
                <a:spcPts val="600"/>
              </a:spcBef>
              <a:spcAft>
                <a:spcPts val="600"/>
              </a:spcAft>
              <a:buNone/>
            </a:pPr>
            <a:endParaRPr lang="en-US" sz="1800" b="1" i="1"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F48264C0-0A02-9A2D-4B32-353942CFBDF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42ABAE0-A601-9B82-8994-2BFAC8DE3E95}"/>
              </a:ext>
            </a:extLst>
          </p:cNvPr>
          <p:cNvPicPr>
            <a:picLocks noChangeAspect="1"/>
          </p:cNvPicPr>
          <p:nvPr/>
        </p:nvPicPr>
        <p:blipFill>
          <a:blip r:embed="rId4"/>
          <a:stretch>
            <a:fillRect/>
          </a:stretch>
        </p:blipFill>
        <p:spPr>
          <a:xfrm>
            <a:off x="7453562" y="2059656"/>
            <a:ext cx="4455695" cy="2506328"/>
          </a:xfrm>
          <a:prstGeom prst="rect">
            <a:avLst/>
          </a:prstGeom>
        </p:spPr>
      </p:pic>
    </p:spTree>
    <p:extLst>
      <p:ext uri="{BB962C8B-B14F-4D97-AF65-F5344CB8AC3E}">
        <p14:creationId xmlns:p14="http://schemas.microsoft.com/office/powerpoint/2010/main" val="1790658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4F3B9A4-A2B2-D242-5A19-B4A8FBF6A07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1942EDF-260B-4A63-9768-D5981207C8AD}"/>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60BC07EC-26B7-1F00-DED0-570E972B69D3}"/>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2.5. Climate justice and human rights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AE89081-37A6-40B2-073D-5C856681EC58}"/>
              </a:ext>
            </a:extLst>
          </p:cNvPr>
          <p:cNvSpPr>
            <a:spLocks noGrp="1"/>
          </p:cNvSpPr>
          <p:nvPr>
            <p:ph type="body" idx="1"/>
          </p:nvPr>
        </p:nvSpPr>
        <p:spPr>
          <a:xfrm>
            <a:off x="993057" y="2113659"/>
            <a:ext cx="6062836" cy="327047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l">
              <a:buNone/>
            </a:pPr>
            <a:r>
              <a:rPr lang="en-US" sz="2000" b="1" i="0" dirty="0">
                <a:solidFill>
                  <a:srgbClr val="1F1F1F"/>
                </a:solidFill>
                <a:effectLst/>
                <a:latin typeface="Arial" panose="020B0604020202020204" pitchFamily="34" charset="0"/>
                <a:cs typeface="Arial" panose="020B0604020202020204" pitchFamily="34" charset="0"/>
              </a:rPr>
              <a:t>Moving forward</a:t>
            </a: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Integrating human rights principles into climate policies and actions is crucial for achieving a just and sustainable future.</a:t>
            </a: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Holding governments and corporations accountable for upholding human rights in the context of climate change is essential.</a:t>
            </a: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Supporting and empowering communities on the frontlines of climate injustice is vital for effective solutions.</a:t>
            </a:r>
          </a:p>
          <a:p>
            <a:pPr marL="0" indent="0" algn="l">
              <a:buNone/>
            </a:pPr>
            <a:endParaRPr lang="en-US" b="0" i="0" dirty="0">
              <a:solidFill>
                <a:srgbClr val="1F1F1F"/>
              </a:solidFill>
              <a:effectLst/>
              <a:latin typeface="Google Sans"/>
            </a:endParaRPr>
          </a:p>
        </p:txBody>
      </p:sp>
      <p:pic>
        <p:nvPicPr>
          <p:cNvPr id="6" name="Εικόνα 5">
            <a:extLst>
              <a:ext uri="{FF2B5EF4-FFF2-40B4-BE49-F238E27FC236}">
                <a16:creationId xmlns:a16="http://schemas.microsoft.com/office/drawing/2014/main" id="{3DE8AE0A-4E47-B43B-7FC1-EC596D7F8C9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6CC78E6-F9EF-1898-5B49-A906E84586FA}"/>
              </a:ext>
            </a:extLst>
          </p:cNvPr>
          <p:cNvPicPr>
            <a:picLocks noChangeAspect="1"/>
          </p:cNvPicPr>
          <p:nvPr/>
        </p:nvPicPr>
        <p:blipFill>
          <a:blip r:embed="rId4"/>
          <a:stretch>
            <a:fillRect/>
          </a:stretch>
        </p:blipFill>
        <p:spPr>
          <a:xfrm>
            <a:off x="7599410" y="2063113"/>
            <a:ext cx="4191537" cy="2791629"/>
          </a:xfrm>
          <a:prstGeom prst="roundRect">
            <a:avLst/>
          </a:prstGeom>
        </p:spPr>
      </p:pic>
    </p:spTree>
    <p:extLst>
      <p:ext uri="{BB962C8B-B14F-4D97-AF65-F5344CB8AC3E}">
        <p14:creationId xmlns:p14="http://schemas.microsoft.com/office/powerpoint/2010/main" val="2427200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90C1996-0E46-B3BD-5013-0DA0BC88B34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B58545E-A069-F981-9680-6DEC0E8B7289}"/>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4D98031F-BC8C-2B75-0DC5-4D1E69486E45}"/>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2.1. The principle of common but differentiated responsibilities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49F885C-3B25-E2C5-C10B-229AB37B5899}"/>
              </a:ext>
            </a:extLst>
          </p:cNvPr>
          <p:cNvSpPr>
            <a:spLocks noGrp="1"/>
          </p:cNvSpPr>
          <p:nvPr>
            <p:ph type="body" idx="1"/>
          </p:nvPr>
        </p:nvSpPr>
        <p:spPr>
          <a:xfrm>
            <a:off x="993057" y="2424363"/>
            <a:ext cx="6062836" cy="284546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Levels of Responsibility</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While all share responsibility, the level may differ based on historical and current factors.</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Developed countries have historically contributed more to environmental challenges.</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Developing countries often face resource and technological constraints.</a:t>
            </a:r>
          </a:p>
          <a:p>
            <a:pPr marL="0" indent="0" algn="just">
              <a:lnSpc>
                <a:spcPct val="80000"/>
              </a:lnSpc>
              <a:spcBef>
                <a:spcPts val="600"/>
              </a:spcBef>
              <a:spcAft>
                <a:spcPts val="600"/>
              </a:spcAft>
              <a:buNone/>
            </a:pPr>
            <a:endParaRPr lang="en-US" sz="1800" b="1" i="1"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08BC9F1-F9A5-46CB-9AA5-7F05DDDB03B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DE09D01-B6E0-3F00-7534-C2991B3F5425}"/>
              </a:ext>
            </a:extLst>
          </p:cNvPr>
          <p:cNvPicPr>
            <a:picLocks noChangeAspect="1"/>
          </p:cNvPicPr>
          <p:nvPr/>
        </p:nvPicPr>
        <p:blipFill>
          <a:blip r:embed="rId4"/>
          <a:stretch>
            <a:fillRect/>
          </a:stretch>
        </p:blipFill>
        <p:spPr>
          <a:xfrm>
            <a:off x="7583245" y="1546121"/>
            <a:ext cx="3435174" cy="3435174"/>
          </a:xfrm>
          <a:prstGeom prst="rect">
            <a:avLst/>
          </a:prstGeom>
        </p:spPr>
      </p:pic>
    </p:spTree>
    <p:extLst>
      <p:ext uri="{BB962C8B-B14F-4D97-AF65-F5344CB8AC3E}">
        <p14:creationId xmlns:p14="http://schemas.microsoft.com/office/powerpoint/2010/main" val="3519065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138C6CE-E564-5D43-43E9-38F0F25012A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449C4E5-4FDA-8662-C883-E7894EF0239C}"/>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lgn="just">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EC02FDC8-94CA-EBAA-E7EC-CFF3A9EC1605}"/>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2.1. The principle of common but differentiated responsibilities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B8E5EC8-2122-CDB0-E50F-B080F452C1F0}"/>
              </a:ext>
            </a:extLst>
          </p:cNvPr>
          <p:cNvSpPr>
            <a:spLocks noGrp="1"/>
          </p:cNvSpPr>
          <p:nvPr>
            <p:ph type="body" idx="1"/>
          </p:nvPr>
        </p:nvSpPr>
        <p:spPr>
          <a:xfrm>
            <a:off x="993057" y="2508583"/>
            <a:ext cx="6062836" cy="264694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Developing Countries' Responsibilities</a:t>
            </a:r>
          </a:p>
          <a:p>
            <a:pPr algn="just">
              <a:lnSpc>
                <a:spcPct val="80000"/>
              </a:lnSpc>
              <a:spcBef>
                <a:spcPts val="6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Adopt sustainable development practices within their capacity.</a:t>
            </a:r>
          </a:p>
          <a:p>
            <a:pPr algn="just">
              <a:lnSpc>
                <a:spcPct val="80000"/>
              </a:lnSpc>
              <a:spcBef>
                <a:spcPts val="6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Participate in global efforts to address environmental challenges.</a:t>
            </a:r>
          </a:p>
          <a:p>
            <a:pPr algn="just">
              <a:lnSpc>
                <a:spcPct val="80000"/>
              </a:lnSpc>
              <a:spcBef>
                <a:spcPts val="6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Work towards increasing their capabilities to address environmental issues.</a:t>
            </a:r>
          </a:p>
          <a:p>
            <a:pPr marL="0" indent="0" algn="just">
              <a:lnSpc>
                <a:spcPct val="80000"/>
              </a:lnSpc>
              <a:spcBef>
                <a:spcPts val="600"/>
              </a:spcBef>
              <a:spcAft>
                <a:spcPts val="600"/>
              </a:spcAft>
              <a:buNone/>
            </a:pPr>
            <a:endParaRPr lang="en-US" sz="1800" b="1" i="1" dirty="0">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3475762D-BDDE-CB3F-EF87-3FDC06E7129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D2504B4-E70E-2E0D-1834-6169A1EC03E7}"/>
              </a:ext>
            </a:extLst>
          </p:cNvPr>
          <p:cNvPicPr>
            <a:picLocks noChangeAspect="1"/>
          </p:cNvPicPr>
          <p:nvPr/>
        </p:nvPicPr>
        <p:blipFill>
          <a:blip r:embed="rId4"/>
          <a:stretch>
            <a:fillRect/>
          </a:stretch>
        </p:blipFill>
        <p:spPr>
          <a:xfrm>
            <a:off x="7557837" y="2219826"/>
            <a:ext cx="4232107" cy="2418347"/>
          </a:xfrm>
          <a:prstGeom prst="rect">
            <a:avLst/>
          </a:prstGeom>
        </p:spPr>
      </p:pic>
    </p:spTree>
    <p:extLst>
      <p:ext uri="{BB962C8B-B14F-4D97-AF65-F5344CB8AC3E}">
        <p14:creationId xmlns:p14="http://schemas.microsoft.com/office/powerpoint/2010/main" val="545723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D39730F-3FF0-92B2-E715-5590B4341B2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233DBDA-C6EE-5DA3-61C9-E1E88A947F78}"/>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888322B9-3022-1A7F-E8D6-08DC16F4B698}"/>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2.1. The principle of common but differentiated responsibilities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BDCCABD-83FD-996E-33B3-56BC93F06FA7}"/>
              </a:ext>
            </a:extLst>
          </p:cNvPr>
          <p:cNvSpPr>
            <a:spLocks noGrp="1"/>
          </p:cNvSpPr>
          <p:nvPr>
            <p:ph type="body" idx="1"/>
          </p:nvPr>
        </p:nvSpPr>
        <p:spPr>
          <a:xfrm>
            <a:off x="993057" y="2346158"/>
            <a:ext cx="6062836" cy="292969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12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Developed Countries' Responsibilities</a:t>
            </a:r>
          </a:p>
          <a:p>
            <a:pPr algn="just">
              <a:lnSpc>
                <a:spcPct val="80000"/>
              </a:lnSpc>
              <a:spcBef>
                <a:spcPts val="12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Take stronger mitigation actions (e.g., reducing emissions).</a:t>
            </a:r>
          </a:p>
          <a:p>
            <a:pPr algn="just">
              <a:lnSpc>
                <a:spcPct val="80000"/>
              </a:lnSpc>
              <a:spcBef>
                <a:spcPts val="12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Provide financial and technological support to developing countries.</a:t>
            </a:r>
          </a:p>
          <a:p>
            <a:pPr algn="just">
              <a:lnSpc>
                <a:spcPct val="80000"/>
              </a:lnSpc>
              <a:spcBef>
                <a:spcPts val="12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Invest in clean energy technologies and sustainable development practices.</a:t>
            </a:r>
          </a:p>
        </p:txBody>
      </p:sp>
      <p:pic>
        <p:nvPicPr>
          <p:cNvPr id="6" name="Εικόνα 5">
            <a:extLst>
              <a:ext uri="{FF2B5EF4-FFF2-40B4-BE49-F238E27FC236}">
                <a16:creationId xmlns:a16="http://schemas.microsoft.com/office/drawing/2014/main" id="{E2E9C690-CEAA-C522-2510-F6745831DC5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DDDCD0E-AE65-089E-C257-3DCA69AED904}"/>
              </a:ext>
            </a:extLst>
          </p:cNvPr>
          <p:cNvPicPr>
            <a:picLocks noChangeAspect="1"/>
          </p:cNvPicPr>
          <p:nvPr/>
        </p:nvPicPr>
        <p:blipFill>
          <a:blip r:embed="rId4"/>
          <a:stretch>
            <a:fillRect/>
          </a:stretch>
        </p:blipFill>
        <p:spPr>
          <a:xfrm>
            <a:off x="7597941" y="2155695"/>
            <a:ext cx="4203032" cy="2658980"/>
          </a:xfrm>
          <a:prstGeom prst="rect">
            <a:avLst/>
          </a:prstGeom>
        </p:spPr>
      </p:pic>
    </p:spTree>
    <p:extLst>
      <p:ext uri="{BB962C8B-B14F-4D97-AF65-F5344CB8AC3E}">
        <p14:creationId xmlns:p14="http://schemas.microsoft.com/office/powerpoint/2010/main" val="3740774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6126613-ECDD-66BF-AFC2-A9A1FD73CB4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4D79BD2-B2BB-833E-6A22-FCDC23B1A4EC}"/>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9F93FB04-F59F-8654-BE7F-BA5836E9A5BA}"/>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2.1. The principle of common but differentiated responsibilities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87E1957-DD7C-EC7F-5C8B-FEE17AC368A4}"/>
              </a:ext>
            </a:extLst>
          </p:cNvPr>
          <p:cNvSpPr>
            <a:spLocks noGrp="1"/>
          </p:cNvSpPr>
          <p:nvPr>
            <p:ph type="body" idx="1"/>
          </p:nvPr>
        </p:nvSpPr>
        <p:spPr>
          <a:xfrm>
            <a:off x="993057"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l">
              <a:lnSpc>
                <a:spcPct val="8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Collaboration in Action</a:t>
            </a:r>
            <a:endParaRPr lang="en-US" sz="1800" b="0" i="0" dirty="0">
              <a:solidFill>
                <a:srgbClr val="1F1F1F"/>
              </a:solidFill>
              <a:effectLst/>
              <a:latin typeface="Arial" panose="020B0604020202020204" pitchFamily="34" charset="0"/>
              <a:cs typeface="Arial" panose="020B0604020202020204" pitchFamily="34" charset="0"/>
            </a:endParaRPr>
          </a:p>
          <a:p>
            <a:pPr algn="l">
              <a:lnSpc>
                <a:spcPct val="80000"/>
              </a:lnSpc>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Developed and developing countries collaborate based on differentiated responsibilities.</a:t>
            </a:r>
          </a:p>
          <a:p>
            <a:pPr algn="l">
              <a:lnSpc>
                <a:spcPct val="80000"/>
              </a:lnSpc>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Developed countries offer financial and technological support to empower developing countries.</a:t>
            </a:r>
          </a:p>
          <a:p>
            <a:pPr algn="l">
              <a:lnSpc>
                <a:spcPct val="80000"/>
              </a:lnSpc>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Joint efforts contribute to a sustainable future for all.</a:t>
            </a:r>
          </a:p>
          <a:p>
            <a:pPr algn="l">
              <a:lnSpc>
                <a:spcPct val="8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Equity and Fairness</a:t>
            </a:r>
            <a:endParaRPr lang="en-US" sz="1800" b="0" i="0" dirty="0">
              <a:solidFill>
                <a:srgbClr val="1F1F1F"/>
              </a:solidFill>
              <a:effectLst/>
              <a:latin typeface="Arial" panose="020B0604020202020204" pitchFamily="34" charset="0"/>
              <a:cs typeface="Arial" panose="020B0604020202020204" pitchFamily="34" charset="0"/>
            </a:endParaRPr>
          </a:p>
          <a:p>
            <a:pPr algn="l">
              <a:lnSpc>
                <a:spcPct val="80000"/>
              </a:lnSpc>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CBDR promotes international cooperation and equity in addressing global challenges.</a:t>
            </a:r>
          </a:p>
          <a:p>
            <a:pPr algn="l">
              <a:lnSpc>
                <a:spcPct val="80000"/>
              </a:lnSpc>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All countries are encouraged to contribute their best efforts to achieve a sustainable future.</a:t>
            </a:r>
          </a:p>
        </p:txBody>
      </p:sp>
      <p:pic>
        <p:nvPicPr>
          <p:cNvPr id="6" name="Εικόνα 5">
            <a:extLst>
              <a:ext uri="{FF2B5EF4-FFF2-40B4-BE49-F238E27FC236}">
                <a16:creationId xmlns:a16="http://schemas.microsoft.com/office/drawing/2014/main" id="{86D2F28D-0E80-4C60-FB42-A7869F5F9C3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3615BE0-84EB-929C-E860-0EBDB4C5E24F}"/>
              </a:ext>
            </a:extLst>
          </p:cNvPr>
          <p:cNvPicPr>
            <a:picLocks noChangeAspect="1"/>
          </p:cNvPicPr>
          <p:nvPr/>
        </p:nvPicPr>
        <p:blipFill>
          <a:blip r:embed="rId4"/>
          <a:stretch>
            <a:fillRect/>
          </a:stretch>
        </p:blipFill>
        <p:spPr>
          <a:xfrm>
            <a:off x="7122695" y="2552666"/>
            <a:ext cx="5069305" cy="2172936"/>
          </a:xfrm>
          <a:prstGeom prst="rect">
            <a:avLst/>
          </a:prstGeom>
        </p:spPr>
      </p:pic>
    </p:spTree>
    <p:extLst>
      <p:ext uri="{BB962C8B-B14F-4D97-AF65-F5344CB8AC3E}">
        <p14:creationId xmlns:p14="http://schemas.microsoft.com/office/powerpoint/2010/main" val="10401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CB1724E-A8A8-FBD9-061D-F72FC9ACC8C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EF533BB-6BD0-DB6D-B62C-FE86AD63F507}"/>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26C51E4C-B44E-243E-A9DE-21D5532DE24B}"/>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2.2. Climate compensation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BC3CBB6-2B62-8762-563A-B37FBCC2F728}"/>
              </a:ext>
            </a:extLst>
          </p:cNvPr>
          <p:cNvSpPr>
            <a:spLocks noGrp="1"/>
          </p:cNvSpPr>
          <p:nvPr>
            <p:ph type="body" idx="1"/>
          </p:nvPr>
        </p:nvSpPr>
        <p:spPr>
          <a:xfrm>
            <a:off x="993057" y="2382252"/>
            <a:ext cx="6062836" cy="326657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80000"/>
              </a:lnSpc>
              <a:spcBef>
                <a:spcPts val="0"/>
              </a:spcBef>
              <a:spcAft>
                <a:spcPts val="600"/>
              </a:spcAft>
              <a:buNone/>
            </a:pPr>
            <a:r>
              <a:rPr lang="en-US" sz="2000" b="1" dirty="0">
                <a:solidFill>
                  <a:srgbClr val="29261B"/>
                </a:solidFill>
                <a:latin typeface="Arial" panose="020B0604020202020204" pitchFamily="34" charset="0"/>
                <a:cs typeface="Arial" panose="020B0604020202020204" pitchFamily="34" charset="0"/>
              </a:rPr>
              <a:t>S</a:t>
            </a:r>
            <a:r>
              <a:rPr lang="en-US" sz="2000" b="1" i="0" dirty="0">
                <a:solidFill>
                  <a:srgbClr val="29261B"/>
                </a:solidFill>
                <a:effectLst/>
                <a:latin typeface="Arial" panose="020B0604020202020204" pitchFamily="34" charset="0"/>
                <a:cs typeface="Arial" panose="020B0604020202020204" pitchFamily="34" charset="0"/>
              </a:rPr>
              <a:t>ome key points </a:t>
            </a:r>
          </a:p>
          <a:p>
            <a:pPr algn="just">
              <a:spcAft>
                <a:spcPts val="600"/>
              </a:spcAft>
              <a:buFont typeface="Arial" panose="020B0604020202020204" pitchFamily="34" charset="0"/>
              <a:buChar char="•"/>
            </a:pPr>
            <a:r>
              <a:rPr lang="en-US" sz="1800" b="0" i="0" dirty="0">
                <a:solidFill>
                  <a:srgbClr val="13343B"/>
                </a:solidFill>
                <a:effectLst/>
                <a:latin typeface="Arial" panose="020B0604020202020204" pitchFamily="34" charset="0"/>
                <a:cs typeface="Arial" panose="020B0604020202020204" pitchFamily="34" charset="0"/>
              </a:rPr>
              <a:t>Involves compensating countries disproportionately affected by climate change, despite minimal contribution to the issue.</a:t>
            </a:r>
          </a:p>
          <a:p>
            <a:pPr algn="just">
              <a:spcAft>
                <a:spcPts val="600"/>
              </a:spcAft>
              <a:buFont typeface="Arial" panose="020B0604020202020204" pitchFamily="34" charset="0"/>
              <a:buChar char="•"/>
            </a:pPr>
            <a:r>
              <a:rPr lang="en-US" sz="1800" b="0" i="0" dirty="0">
                <a:solidFill>
                  <a:srgbClr val="13343B"/>
                </a:solidFill>
                <a:effectLst/>
                <a:latin typeface="Arial" panose="020B0604020202020204" pitchFamily="34" charset="0"/>
                <a:cs typeface="Arial" panose="020B0604020202020204" pitchFamily="34" charset="0"/>
              </a:rPr>
              <a:t>Rooted in the "polluter pays principle," holding major emitters like the US and Europe accountable for their historical greenhouse gas emissions.</a:t>
            </a:r>
          </a:p>
          <a:p>
            <a:pPr algn="just">
              <a:spcAft>
                <a:spcPts val="600"/>
              </a:spcAft>
              <a:buFont typeface="Arial" panose="020B0604020202020204" pitchFamily="34" charset="0"/>
              <a:buChar char="•"/>
            </a:pPr>
            <a:r>
              <a:rPr lang="en-US" sz="1800" b="0" i="0" dirty="0">
                <a:solidFill>
                  <a:srgbClr val="13343B"/>
                </a:solidFill>
                <a:effectLst/>
                <a:latin typeface="Arial" panose="020B0604020202020204" pitchFamily="34" charset="0"/>
                <a:cs typeface="Arial" panose="020B0604020202020204" pitchFamily="34" charset="0"/>
              </a:rPr>
              <a:t>Suggestions for direct bilateral compensation payments linked to emissions and financial capacity.</a:t>
            </a:r>
          </a:p>
        </p:txBody>
      </p:sp>
      <p:pic>
        <p:nvPicPr>
          <p:cNvPr id="6" name="Εικόνα 5">
            <a:extLst>
              <a:ext uri="{FF2B5EF4-FFF2-40B4-BE49-F238E27FC236}">
                <a16:creationId xmlns:a16="http://schemas.microsoft.com/office/drawing/2014/main" id="{9AF43067-E771-4820-1D98-EC1D5AE894F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28935DDA-5D50-7CE1-27A1-A8726256A634}"/>
              </a:ext>
            </a:extLst>
          </p:cNvPr>
          <p:cNvPicPr>
            <a:picLocks noChangeAspect="1"/>
          </p:cNvPicPr>
          <p:nvPr/>
        </p:nvPicPr>
        <p:blipFill>
          <a:blip r:embed="rId4"/>
          <a:stretch>
            <a:fillRect/>
          </a:stretch>
        </p:blipFill>
        <p:spPr>
          <a:xfrm>
            <a:off x="7682163" y="2202075"/>
            <a:ext cx="3903996" cy="2331119"/>
          </a:xfrm>
          <a:prstGeom prst="rect">
            <a:avLst/>
          </a:prstGeom>
        </p:spPr>
      </p:pic>
    </p:spTree>
    <p:extLst>
      <p:ext uri="{BB962C8B-B14F-4D97-AF65-F5344CB8AC3E}">
        <p14:creationId xmlns:p14="http://schemas.microsoft.com/office/powerpoint/2010/main" val="185549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6DCFC3D-230B-8913-D3BC-91EF7701451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3E032C0-96BC-2B83-677E-6ABB94658B42}"/>
              </a:ext>
            </a:extLst>
          </p:cNvPr>
          <p:cNvSpPr/>
          <p:nvPr/>
        </p:nvSpPr>
        <p:spPr>
          <a:xfrm>
            <a:off x="993058" y="379368"/>
            <a:ext cx="9488131" cy="461624"/>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400" b="1" dirty="0">
                <a:solidFill>
                  <a:srgbClr val="FFFF00"/>
                </a:solidFill>
                <a:latin typeface="Arial" panose="020B0604020202020204" pitchFamily="34" charset="0"/>
                <a:ea typeface="Times New Roman" panose="02020603050405020304" pitchFamily="18" charset="0"/>
                <a:cs typeface="Arial" panose="020B0604020202020204" pitchFamily="34" charset="0"/>
              </a:rPr>
              <a:t>2</a:t>
            </a:r>
            <a:r>
              <a:rPr lang="en-US" sz="24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400" b="1" dirty="0">
                <a:solidFill>
                  <a:srgbClr val="FFFF00"/>
                </a:solidFill>
                <a:latin typeface="Arial" panose="020B0604020202020204" pitchFamily="34" charset="0"/>
                <a:cs typeface="Arial" panose="020B0604020202020204" pitchFamily="34" charset="0"/>
              </a:rPr>
              <a:t>JUSTICE AND EQUITY IN CLIMATE DISPUTE RESOLUTION </a:t>
            </a:r>
            <a:endParaRPr lang="en-US" sz="24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7BEEB488-9A5D-3658-7581-0E4D96D23D15}"/>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2.2. Climate compensation</a:t>
            </a:r>
            <a:endParaRPr lang="LID4096" sz="2200" b="1" dirty="0">
              <a:solidFill>
                <a:srgbClr val="0000CC"/>
              </a:solidFill>
              <a:latin typeface="Arial" panose="020B0604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462E3EAA-27B9-C4A2-E2A5-0937541B1A07}"/>
              </a:ext>
            </a:extLst>
          </p:cNvPr>
          <p:cNvPicPr>
            <a:picLocks noGrp="1" noChangeAspect="1"/>
          </p:cNvPicPr>
          <p:nvPr>
            <p:ph type="pic" idx="2"/>
          </p:nvPr>
        </p:nvPicPr>
        <p:blipFill>
          <a:blip r:embed="rId3"/>
          <a:srcRect l="19898" r="19898"/>
          <a:stretch>
            <a:fillRect/>
          </a:stretch>
        </p:blipFill>
        <p:spPr>
          <a:xfrm>
            <a:off x="7424738" y="1252538"/>
            <a:ext cx="4046537" cy="4475162"/>
          </a:xfrm>
          <a:ln>
            <a:noFill/>
          </a:ln>
        </p:spPr>
        <p:style>
          <a:lnRef idx="2">
            <a:schemeClr val="accent2"/>
          </a:lnRef>
          <a:fillRef idx="1">
            <a:schemeClr val="lt1"/>
          </a:fillRef>
          <a:effectRef idx="0">
            <a:schemeClr val="accent2"/>
          </a:effectRef>
          <a:fontRef idx="minor">
            <a:schemeClr val="dk1"/>
          </a:fontRef>
        </p:style>
      </p:pic>
      <p:sp>
        <p:nvSpPr>
          <p:cNvPr id="3" name="Θέση κειμένου 2">
            <a:extLst>
              <a:ext uri="{FF2B5EF4-FFF2-40B4-BE49-F238E27FC236}">
                <a16:creationId xmlns:a16="http://schemas.microsoft.com/office/drawing/2014/main" id="{BF23BA12-AF2D-691D-F92D-894B14DC8A9D}"/>
              </a:ext>
            </a:extLst>
          </p:cNvPr>
          <p:cNvSpPr>
            <a:spLocks noGrp="1"/>
          </p:cNvSpPr>
          <p:nvPr>
            <p:ph type="body" idx="1"/>
          </p:nvPr>
        </p:nvSpPr>
        <p:spPr>
          <a:xfrm>
            <a:off x="993057" y="2358189"/>
            <a:ext cx="6062836" cy="303195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80000"/>
              </a:lnSpc>
              <a:spcBef>
                <a:spcPts val="1200"/>
              </a:spcBef>
              <a:spcAft>
                <a:spcPts val="600"/>
              </a:spcAft>
              <a:buNone/>
            </a:pPr>
            <a:r>
              <a:rPr lang="en-US" sz="2000" b="1" dirty="0">
                <a:solidFill>
                  <a:schemeClr val="tx1"/>
                </a:solidFill>
                <a:latin typeface="Arial" panose="020B0604020202020204" pitchFamily="34" charset="0"/>
                <a:cs typeface="Arial" panose="020B0604020202020204" pitchFamily="34" charset="0"/>
              </a:rPr>
              <a:t>S</a:t>
            </a:r>
            <a:r>
              <a:rPr lang="en-US" sz="2000" b="1" i="0" dirty="0">
                <a:solidFill>
                  <a:schemeClr val="tx1"/>
                </a:solidFill>
                <a:effectLst/>
                <a:latin typeface="Arial" panose="020B0604020202020204" pitchFamily="34" charset="0"/>
                <a:cs typeface="Arial" panose="020B0604020202020204" pitchFamily="34" charset="0"/>
              </a:rPr>
              <a:t>ome key points</a:t>
            </a:r>
          </a:p>
          <a:p>
            <a:pPr algn="just">
              <a:lnSpc>
                <a:spcPct val="80000"/>
              </a:lnSpc>
              <a:spcBef>
                <a:spcPts val="1200"/>
              </a:spcBef>
              <a:spcAft>
                <a:spcPts val="600"/>
              </a:spcAft>
              <a:buFont typeface="Arial" panose="020B0604020202020204" pitchFamily="34" charset="0"/>
              <a:buChar char="•"/>
            </a:pPr>
            <a:r>
              <a:rPr lang="en-US" sz="1800" b="0" i="0" dirty="0">
                <a:solidFill>
                  <a:schemeClr val="tx1"/>
                </a:solidFill>
                <a:effectLst/>
                <a:latin typeface="Arial" panose="020B0604020202020204" pitchFamily="34" charset="0"/>
                <a:cs typeface="Arial" panose="020B0604020202020204" pitchFamily="34" charset="0"/>
              </a:rPr>
              <a:t>Proposed mechanisms include a UN Climate Compensation Fund funded by major emitters, aiding vulnerable nations in recovery and resilience building.</a:t>
            </a:r>
          </a:p>
          <a:p>
            <a:pPr algn="just">
              <a:lnSpc>
                <a:spcPct val="80000"/>
              </a:lnSpc>
              <a:spcBef>
                <a:spcPts val="1200"/>
              </a:spcBef>
              <a:spcAft>
                <a:spcPts val="600"/>
              </a:spcAft>
              <a:buFont typeface="Arial" panose="020B0604020202020204" pitchFamily="34" charset="0"/>
              <a:buChar char="•"/>
            </a:pPr>
            <a:r>
              <a:rPr lang="en-US" sz="1800" b="0" i="0" dirty="0">
                <a:solidFill>
                  <a:schemeClr val="tx1"/>
                </a:solidFill>
                <a:effectLst/>
                <a:latin typeface="Arial" panose="020B0604020202020204" pitchFamily="34" charset="0"/>
                <a:cs typeface="Arial" panose="020B0604020202020204" pitchFamily="34" charset="0"/>
              </a:rPr>
              <a:t>Reparations may include financial aid, technology transfer for adaptation, and emission reductions, with debt cancellation to support climate actions in developing nations.</a:t>
            </a:r>
          </a:p>
          <a:p>
            <a:pPr marL="0" indent="0" algn="just">
              <a:lnSpc>
                <a:spcPct val="80000"/>
              </a:lnSpc>
              <a:spcBef>
                <a:spcPts val="0"/>
              </a:spcBef>
              <a:spcAft>
                <a:spcPts val="600"/>
              </a:spcAft>
              <a:buNone/>
            </a:pPr>
            <a:endParaRPr lang="en-US" sz="1800" b="0" i="0" dirty="0">
              <a:solidFill>
                <a:srgbClr val="29261B"/>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81E5045-A82C-E842-AF3E-4179284F19CA}"/>
              </a:ext>
            </a:extLst>
          </p:cNvPr>
          <p:cNvPicPr>
            <a:picLocks noChangeAspect="1"/>
          </p:cNvPicPr>
          <p:nvPr/>
        </p:nvPicPr>
        <p:blipFill rotWithShape="1">
          <a:blip r:embed="rId4"/>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385521021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4821</TotalTime>
  <Words>2254</Words>
  <Application>Microsoft Office PowerPoint</Application>
  <PresentationFormat>Widescreen</PresentationFormat>
  <Paragraphs>170</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Times New Roman</vt:lpstr>
      <vt:lpstr>Century Gothic</vt:lpstr>
      <vt:lpstr>Google Sans</vt:lpstr>
      <vt:lpstr>Arial</vt:lpstr>
      <vt:lpstr>Symbol</vt:lpstr>
      <vt:lpstr>Calibri</vt:lpstr>
      <vt:lpstr>Office Theme</vt:lpstr>
      <vt:lpstr>PowerPoint Presentation</vt:lpstr>
      <vt:lpstr>2.1. The principle of common but differentiated responsibilities</vt:lpstr>
      <vt:lpstr>2.1. The principle of common but differentiated responsibilities</vt:lpstr>
      <vt:lpstr>2.1. The principle of common but differentiated responsibilities</vt:lpstr>
      <vt:lpstr>2.1. The principle of common but differentiated responsibilities</vt:lpstr>
      <vt:lpstr>2.1. The principle of common but differentiated responsibilities</vt:lpstr>
      <vt:lpstr>2.1. The principle of common but differentiated responsibilities</vt:lpstr>
      <vt:lpstr>2.2. Climate compensation</vt:lpstr>
      <vt:lpstr>2.2. Climate compensation</vt:lpstr>
      <vt:lpstr>2.2. Climate compensation</vt:lpstr>
      <vt:lpstr>2.2. Climate compensation</vt:lpstr>
      <vt:lpstr>2.2. Climate compensation</vt:lpstr>
      <vt:lpstr>2.3. Addressing loss and damage from climate change impacts</vt:lpstr>
      <vt:lpstr>2.3. Addressing loss and damage from climate change impacts</vt:lpstr>
      <vt:lpstr>2.3. Addressing loss and damage from climate change impacts</vt:lpstr>
      <vt:lpstr>2.3. Addressing loss and damage from climate change impacts</vt:lpstr>
      <vt:lpstr>2.3. Addressing loss and damage from climate change impacts</vt:lpstr>
      <vt:lpstr>2.4. Ethical and social considerations in climate dispute resolution</vt:lpstr>
      <vt:lpstr>2.4. Ethical and social considerations in climate dispute resolution</vt:lpstr>
      <vt:lpstr>2.4. Ethical and social considerations in climate dispute resolution</vt:lpstr>
      <vt:lpstr>2.4. Ethical and social considerations in climate dispute resolution</vt:lpstr>
      <vt:lpstr>2.4. Ethical and social considerations in climate dispute resolution</vt:lpstr>
      <vt:lpstr>2.5. Climate justice and human rights</vt:lpstr>
      <vt:lpstr>2.5. Climate justice and human rights</vt:lpstr>
      <vt:lpstr>2.5. Climate justice and human rights</vt:lpstr>
      <vt:lpstr>2.5. Climate justice and human rights</vt:lpstr>
      <vt:lpstr>2.5. Climate justice and human rights</vt:lpstr>
      <vt:lpstr>2.5. Climate justice and human rights</vt:lpstr>
      <vt:lpstr>2.5. Climate justice and human rights</vt:lpstr>
      <vt:lpstr>2.5. Climate justice and human rights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13</cp:revision>
  <dcterms:created xsi:type="dcterms:W3CDTF">2020-01-02T01:56:26Z</dcterms:created>
  <dcterms:modified xsi:type="dcterms:W3CDTF">2024-03-14T15:09:52Z</dcterms:modified>
</cp:coreProperties>
</file>