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9"/>
  </p:notesMasterIdLst>
  <p:sldIdLst>
    <p:sldId id="256" r:id="rId3"/>
    <p:sldId id="257" r:id="rId4"/>
    <p:sldId id="261" r:id="rId5"/>
    <p:sldId id="263" r:id="rId6"/>
    <p:sldId id="262" r:id="rId7"/>
    <p:sldId id="260" r:id="rId8"/>
    <p:sldId id="264" r:id="rId9"/>
    <p:sldId id="265" r:id="rId10"/>
    <p:sldId id="271" r:id="rId11"/>
    <p:sldId id="273" r:id="rId12"/>
    <p:sldId id="266" r:id="rId13"/>
    <p:sldId id="272" r:id="rId14"/>
    <p:sldId id="270" r:id="rId15"/>
    <p:sldId id="269" r:id="rId16"/>
    <p:sldId id="267" r:id="rId17"/>
    <p:sldId id="268" r:id="rId18"/>
  </p:sldIdLst>
  <p:sldSz cx="12192000" cy="6858000"/>
  <p:notesSz cx="6951663" cy="10082213"/>
  <p:embeddedFontLst>
    <p:embeddedFont>
      <p:font typeface="Century Gothic" panose="020B0502020202020204" pitchFamily="3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
      <p:font typeface="Playfair Display" panose="00000500000000000000" pitchFamily="2" charset="0"/>
      <p:regular r:id="rId28"/>
      <p:bold r:id="rId29"/>
      <p:italic r:id="rId30"/>
      <p:boldItalic r:id="rId31"/>
    </p:embeddedFont>
    <p:embeddedFont>
      <p:font typeface="Segoe UI" panose="020B0502040204020203"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975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3987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4948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62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7286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3589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728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02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1285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0406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2926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82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1918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0743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a:t>
            </a:r>
            <a:r>
              <a:rPr lang="en-US" sz="2700" b="1" i="0" u="none" strike="noStrike" cap="none">
                <a:solidFill>
                  <a:srgbClr val="003399"/>
                </a:solidFill>
                <a:latin typeface="Century Gothic"/>
                <a:ea typeface="Century Gothic"/>
                <a:cs typeface="Century Gothic"/>
                <a:sym typeface="Century Gothic"/>
              </a:rPr>
              <a:t>: </a:t>
            </a:r>
            <a:r>
              <a:rPr lang="en-US" sz="2400" b="1">
                <a:solidFill>
                  <a:srgbClr val="003399"/>
                </a:solidFill>
                <a:latin typeface="Century Gothic"/>
                <a:ea typeface="Century Gothic"/>
                <a:cs typeface="Century Gothic"/>
                <a:sym typeface="Century Gothic"/>
              </a:rPr>
              <a:t>Introduction to the EU Emissions Trading Scheme</a:t>
            </a:r>
            <a:r>
              <a:rPr lang="en-US" sz="2400">
                <a:solidFill>
                  <a:srgbClr val="0070C0"/>
                </a:solidFill>
                <a:latin typeface="Open Sans" pitchFamily="34" charset="0"/>
                <a:ea typeface="Open Sans" pitchFamily="34" charset="-122"/>
                <a:cs typeface="Open Sans" pitchFamily="34" charset="-120"/>
              </a:rPr>
              <a:t> </a:t>
            </a:r>
            <a:endParaRPr lang="en-US" sz="2700" b="1" i="0" u="none" strike="noStrike" cap="none" dirty="0">
              <a:solidFill>
                <a:srgbClr val="0070C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PROF ABHINAV SHRIVASTAVA AND PROF RAJ VARMA</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1" dirty="0">
                <a:solidFill>
                  <a:schemeClr val="bg1"/>
                </a:solidFill>
                <a:latin typeface="Playfair Display" pitchFamily="34" charset="0"/>
                <a:ea typeface="Playfair Display" pitchFamily="34" charset="-122"/>
                <a:cs typeface="Playfair Display" pitchFamily="34" charset="-120"/>
              </a:rPr>
              <a:t>Key changes in Phase III</a:t>
            </a:r>
            <a:endParaRPr lang="en-US" sz="2800" dirty="0">
              <a:solidFill>
                <a:schemeClr val="bg1"/>
              </a:solidFill>
            </a:endParaRPr>
          </a:p>
        </p:txBody>
      </p:sp>
      <p:sp>
        <p:nvSpPr>
          <p:cNvPr id="158" name="Google Shape;158;p46"/>
          <p:cNvSpPr txBox="1"/>
          <p:nvPr/>
        </p:nvSpPr>
        <p:spPr>
          <a:xfrm>
            <a:off x="993059" y="165652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457200" lvl="1" algn="just">
              <a:lnSpc>
                <a:spcPct val="150000"/>
              </a:lnSpc>
              <a:buSzPts val="1600"/>
            </a:pPr>
            <a:r>
              <a:rPr lang="en-IN" sz="18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1) EXPANDED SCOPE: </a:t>
            </a:r>
            <a:r>
              <a:rPr lang="en-US" sz="1800" dirty="0">
                <a:solidFill>
                  <a:srgbClr val="39393C"/>
                </a:solidFill>
                <a:latin typeface="Open Sans" pitchFamily="34" charset="0"/>
                <a:ea typeface="Open Sans" pitchFamily="34" charset="-122"/>
                <a:cs typeface="Open Sans" pitchFamily="34" charset="-120"/>
              </a:rPr>
              <a:t>Phase III expanded the EU ETS to cover more sectors, including aviation, and increased the number of participating countries.</a:t>
            </a:r>
            <a:endParaRPr lang="en-US" sz="1800" dirty="0"/>
          </a:p>
          <a:p>
            <a:pPr marL="457200" lvl="1" algn="just">
              <a:lnSpc>
                <a:spcPct val="150000"/>
              </a:lnSpc>
              <a:buSzPts val="1600"/>
            </a:pPr>
            <a:r>
              <a:rPr lang="en-IN" sz="18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2) CENTRALISED ALLOCATION</a:t>
            </a:r>
            <a:r>
              <a:rPr lang="en-IN" sz="18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a:t>
            </a:r>
            <a:r>
              <a:rPr lang="en-US" sz="1800" dirty="0">
                <a:solidFill>
                  <a:srgbClr val="39393C"/>
                </a:solidFill>
                <a:latin typeface="Open Sans" pitchFamily="34" charset="0"/>
                <a:ea typeface="Open Sans" pitchFamily="34" charset="-122"/>
                <a:cs typeface="Open Sans" pitchFamily="34" charset="-120"/>
              </a:rPr>
              <a:t>The allocation of emissions allowances became more centralized, with the European Commission taking a greater role in the process</a:t>
            </a:r>
          </a:p>
          <a:p>
            <a:pPr marL="457200" lvl="1" algn="just">
              <a:lnSpc>
                <a:spcPct val="150000"/>
              </a:lnSpc>
              <a:buSzPts val="1600"/>
            </a:pPr>
            <a:r>
              <a:rPr lang="en-US" sz="1800" b="1" i="0" u="none" strike="noStrike" cap="none" dirty="0">
                <a:solidFill>
                  <a:srgbClr val="39393C"/>
                </a:solidFill>
                <a:latin typeface="Open Sans" pitchFamily="34" charset="0"/>
                <a:ea typeface="Open Sans" pitchFamily="34" charset="-122"/>
                <a:cs typeface="Open Sans" pitchFamily="34" charset="-120"/>
                <a:sym typeface="Quattrocento Sans"/>
              </a:rPr>
              <a:t>3) INCREASED AUCTIONING: </a:t>
            </a:r>
            <a:r>
              <a:rPr lang="en-US" sz="1800" dirty="0">
                <a:solidFill>
                  <a:srgbClr val="39393C"/>
                </a:solidFill>
                <a:latin typeface="Open Sans" pitchFamily="34" charset="0"/>
                <a:ea typeface="Open Sans" pitchFamily="34" charset="-122"/>
                <a:cs typeface="Open Sans" pitchFamily="34" charset="-120"/>
              </a:rPr>
              <a:t>The proportion of allowances auctioned increased significantly, rather than being freely allocated, to strengthen the carbon price signal.</a:t>
            </a:r>
            <a:endParaRPr lang="en-US" sz="1800" dirty="0"/>
          </a:p>
          <a:p>
            <a:pPr marL="457200" lvl="1" algn="just">
              <a:lnSpc>
                <a:spcPct val="150000"/>
              </a:lnSpc>
              <a:buSzPts val="1600"/>
            </a:pPr>
            <a:r>
              <a:rPr lang="en-IN" sz="18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4) EMMISSION REDUCTION TARGET: </a:t>
            </a:r>
            <a:r>
              <a:rPr lang="en-US" sz="1800" dirty="0">
                <a:solidFill>
                  <a:srgbClr val="39393C"/>
                </a:solidFill>
                <a:latin typeface="Open Sans" pitchFamily="34" charset="0"/>
                <a:ea typeface="Open Sans" pitchFamily="34" charset="-122"/>
                <a:cs typeface="Open Sans" pitchFamily="34" charset="-120"/>
              </a:rPr>
              <a:t>The overall emissions reduction target for the EU ETS was increased to 21% below 2005 levels by 2020.</a:t>
            </a:r>
            <a:endParaRPr lang="en-US" sz="1800" dirty="0"/>
          </a:p>
          <a:p>
            <a:pPr marL="457200"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37096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1" dirty="0">
                <a:solidFill>
                  <a:schemeClr val="bg1"/>
                </a:solidFill>
                <a:latin typeface="Playfair Display" pitchFamily="34" charset="0"/>
                <a:ea typeface="Playfair Display" pitchFamily="34" charset="-122"/>
                <a:cs typeface="Playfair Display" pitchFamily="34" charset="-120"/>
              </a:rPr>
              <a:t>Impact of the Reforms on the EU ETS</a:t>
            </a:r>
            <a:endParaRPr lang="en-US" sz="2800" dirty="0">
              <a:solidFill>
                <a:schemeClr val="bg1"/>
              </a:solidFill>
            </a:endParaRPr>
          </a:p>
        </p:txBody>
      </p:sp>
      <p:sp>
        <p:nvSpPr>
          <p:cNvPr id="158" name="Google Shape;158;p46"/>
          <p:cNvSpPr txBox="1"/>
          <p:nvPr/>
        </p:nvSpPr>
        <p:spPr>
          <a:xfrm>
            <a:off x="993059" y="1656524"/>
            <a:ext cx="5102941"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457200" lvl="1" algn="just">
              <a:lnSpc>
                <a:spcPct val="150000"/>
              </a:lnSpc>
              <a:buSzPts val="1600"/>
            </a:pPr>
            <a:r>
              <a:rPr lang="en-IN"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1) STRENGTHENED CARBON PRICE: </a:t>
            </a:r>
            <a:r>
              <a:rPr lang="en-US" sz="1600" dirty="0">
                <a:solidFill>
                  <a:srgbClr val="39393C"/>
                </a:solidFill>
                <a:latin typeface="Open Sans" pitchFamily="34" charset="0"/>
                <a:ea typeface="Open Sans" pitchFamily="34" charset="-122"/>
                <a:cs typeface="Open Sans" pitchFamily="34" charset="-120"/>
              </a:rPr>
              <a:t>The reforms have led to a significant increase in the price of carbon allowances, providing stronger incentives for emissions reductions.</a:t>
            </a:r>
          </a:p>
          <a:p>
            <a:pPr marL="457200" lvl="1" algn="just">
              <a:lnSpc>
                <a:spcPct val="150000"/>
              </a:lnSpc>
              <a:buSzPts val="1600"/>
            </a:pPr>
            <a:r>
              <a:rPr lang="en-US" sz="1600" b="1" i="0" u="none" strike="noStrike" cap="none" dirty="0">
                <a:solidFill>
                  <a:srgbClr val="39393C"/>
                </a:solidFill>
                <a:latin typeface="Open Sans" pitchFamily="34" charset="0"/>
                <a:ea typeface="Open Sans" pitchFamily="34" charset="-122"/>
                <a:cs typeface="Open Sans" pitchFamily="34" charset="-120"/>
                <a:sym typeface="Quattrocento Sans"/>
              </a:rPr>
              <a:t>2) REDUCED OVERSUPPLY: </a:t>
            </a:r>
            <a:r>
              <a:rPr lang="en-US" sz="1600" dirty="0">
                <a:solidFill>
                  <a:srgbClr val="39393C"/>
                </a:solidFill>
                <a:latin typeface="Open Sans" pitchFamily="34" charset="0"/>
                <a:ea typeface="Open Sans" pitchFamily="34" charset="-122"/>
                <a:cs typeface="Open Sans" pitchFamily="34" charset="-120"/>
              </a:rPr>
              <a:t>Measures like backloading and the introduction of the Market Stability Reserve have addressed the surplus of allowances, improving the functioning of the system.</a:t>
            </a:r>
            <a:endParaRPr lang="en-US" sz="1600" dirty="0"/>
          </a:p>
          <a:p>
            <a:pPr marL="457200" lvl="1" algn="just">
              <a:lnSpc>
                <a:spcPct val="150000"/>
              </a:lnSpc>
              <a:buSzPts val="1600"/>
            </a:pPr>
            <a:r>
              <a:rPr lang="en-IN"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3) EXPANDED SCOPE: </a:t>
            </a:r>
            <a:r>
              <a:rPr lang="en-US" sz="1600" dirty="0">
                <a:solidFill>
                  <a:srgbClr val="39393C"/>
                </a:solidFill>
                <a:latin typeface="Open Sans" pitchFamily="34" charset="0"/>
                <a:ea typeface="Open Sans" pitchFamily="34" charset="-122"/>
                <a:cs typeface="Open Sans" pitchFamily="34" charset="-120"/>
              </a:rPr>
              <a:t>The inclusion of additional sectors and greenhouse gases has broadened the reach and impact of the EU ETS, covering a larger share of emissions.</a:t>
            </a:r>
            <a:endParaRPr lang="en-US" sz="1600" dirty="0"/>
          </a:p>
          <a:p>
            <a:pPr marL="457200"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2" name="Image 0" descr="preencoded.png">
            <a:extLst>
              <a:ext uri="{FF2B5EF4-FFF2-40B4-BE49-F238E27FC236}">
                <a16:creationId xmlns:a16="http://schemas.microsoft.com/office/drawing/2014/main" id="{7F21B839-A057-13AE-639D-0C1E26E64A74}"/>
              </a:ext>
            </a:extLst>
          </p:cNvPr>
          <p:cNvPicPr>
            <a:picLocks noChangeAspect="1"/>
          </p:cNvPicPr>
          <p:nvPr/>
        </p:nvPicPr>
        <p:blipFill>
          <a:blip r:embed="rId3"/>
          <a:stretch>
            <a:fillRect/>
          </a:stretch>
        </p:blipFill>
        <p:spPr>
          <a:xfrm>
            <a:off x="6553200" y="1656524"/>
            <a:ext cx="4389120" cy="4145491"/>
          </a:xfrm>
          <a:prstGeom prst="rect">
            <a:avLst/>
          </a:prstGeom>
        </p:spPr>
      </p:pic>
    </p:spTree>
    <p:extLst>
      <p:ext uri="{BB962C8B-B14F-4D97-AF65-F5344CB8AC3E}">
        <p14:creationId xmlns:p14="http://schemas.microsoft.com/office/powerpoint/2010/main" val="207081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1" dirty="0">
                <a:solidFill>
                  <a:schemeClr val="bg1"/>
                </a:solidFill>
                <a:latin typeface="Playfair Display" pitchFamily="34" charset="0"/>
                <a:ea typeface="Playfair Display" pitchFamily="34" charset="-122"/>
                <a:cs typeface="Playfair Display" pitchFamily="34" charset="-120"/>
              </a:rPr>
              <a:t>Phase IV (2021-2030): Strengthening the system</a:t>
            </a:r>
            <a:endParaRPr lang="en-US" sz="2800" dirty="0">
              <a:solidFill>
                <a:schemeClr val="bg1"/>
              </a:solidFill>
            </a:endParaRPr>
          </a:p>
        </p:txBody>
      </p:sp>
      <p:sp>
        <p:nvSpPr>
          <p:cNvPr id="158" name="Google Shape;158;p46"/>
          <p:cNvSpPr txBox="1"/>
          <p:nvPr/>
        </p:nvSpPr>
        <p:spPr>
          <a:xfrm>
            <a:off x="993059" y="165652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457200" lvl="1" algn="just">
              <a:lnSpc>
                <a:spcPct val="150000"/>
              </a:lnSpc>
              <a:buSzPts val="1600"/>
            </a:pPr>
            <a:r>
              <a:rPr lang="en-US" sz="2000" dirty="0">
                <a:solidFill>
                  <a:srgbClr val="39393C"/>
                </a:solidFill>
                <a:latin typeface="Open Sans" pitchFamily="34" charset="0"/>
                <a:ea typeface="Open Sans" pitchFamily="34" charset="-122"/>
                <a:cs typeface="Open Sans" pitchFamily="34" charset="-120"/>
              </a:rPr>
              <a:t>1. The EU has set more ambitious greenhouse gas emissions reduction targets of at least 55% by 2030 compared to 1990 levels, up from</a:t>
            </a:r>
          </a:p>
          <a:p>
            <a:pPr marL="457200" lvl="1" algn="just">
              <a:lnSpc>
                <a:spcPct val="150000"/>
              </a:lnSpc>
              <a:buSzPts val="1600"/>
            </a:pPr>
            <a:endParaRPr lang="en-US" sz="2000" b="0" i="0" u="none" strike="noStrike" cap="none" dirty="0">
              <a:solidFill>
                <a:srgbClr val="39393C"/>
              </a:solidFill>
              <a:latin typeface="Open Sans" pitchFamily="34" charset="0"/>
              <a:ea typeface="Open Sans" pitchFamily="34" charset="-122"/>
              <a:cs typeface="Open Sans" pitchFamily="34" charset="-120"/>
              <a:sym typeface="Quattrocento Sans"/>
            </a:endParaRPr>
          </a:p>
          <a:p>
            <a:pPr marL="457200" lvl="1" algn="just">
              <a:lnSpc>
                <a:spcPct val="150000"/>
              </a:lnSpc>
              <a:buSzPts val="1600"/>
            </a:pPr>
            <a:r>
              <a:rPr lang="en-US" sz="2000" dirty="0">
                <a:solidFill>
                  <a:srgbClr val="39393C"/>
                </a:solidFill>
                <a:latin typeface="Open Sans" pitchFamily="34" charset="0"/>
                <a:ea typeface="Open Sans" pitchFamily="34" charset="-122"/>
                <a:cs typeface="Open Sans" pitchFamily="34" charset="-120"/>
              </a:rPr>
              <a:t>2. Phase IV will expand the EU ETS to include new sectors like the maritime industry and potentially road transport and buildings, further broadening its scope.</a:t>
            </a:r>
            <a:endParaRPr lang="en-US" sz="2000" dirty="0"/>
          </a:p>
          <a:p>
            <a:pPr marL="457200" lvl="1" algn="just">
              <a:lnSpc>
                <a:spcPct val="150000"/>
              </a:lnSpc>
              <a:buSzPts val="1600"/>
            </a:pPr>
            <a:endParaRPr lang="en-IN" sz="20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457200" lvl="1" algn="just">
              <a:lnSpc>
                <a:spcPct val="150000"/>
              </a:lnSpc>
              <a:buSzPts val="1600"/>
            </a:pPr>
            <a:r>
              <a:rPr lang="en-US" sz="2000" dirty="0">
                <a:solidFill>
                  <a:srgbClr val="39393C"/>
                </a:solidFill>
                <a:latin typeface="Open Sans" pitchFamily="34" charset="0"/>
                <a:ea typeface="Open Sans" pitchFamily="34" charset="-122"/>
                <a:cs typeface="Open Sans" pitchFamily="34" charset="-120"/>
              </a:rPr>
              <a:t>3. Improved monitoring, reporting, and verification (MRV) requirements will enhance the transparency and integrity of the system, ensuring accurate emissions data.</a:t>
            </a:r>
            <a:endParaRPr lang="en-US" sz="2000" dirty="0"/>
          </a:p>
          <a:p>
            <a:pPr marL="457200"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54755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1" dirty="0">
                <a:solidFill>
                  <a:schemeClr val="bg1"/>
                </a:solidFill>
                <a:latin typeface="Playfair Display" pitchFamily="34" charset="0"/>
                <a:ea typeface="Playfair Display" pitchFamily="34" charset="-122"/>
                <a:cs typeface="Playfair Display" pitchFamily="34" charset="-120"/>
              </a:rPr>
              <a:t>Proposed changes and targets for Phase IV</a:t>
            </a:r>
            <a:endParaRPr lang="en-US" sz="2800" dirty="0">
              <a:solidFill>
                <a:schemeClr val="bg1"/>
              </a:solidFill>
            </a:endParaRPr>
          </a:p>
        </p:txBody>
      </p:sp>
      <p:sp>
        <p:nvSpPr>
          <p:cNvPr id="158" name="Google Shape;158;p46"/>
          <p:cNvSpPr txBox="1"/>
          <p:nvPr/>
        </p:nvSpPr>
        <p:spPr>
          <a:xfrm>
            <a:off x="457201" y="1656524"/>
            <a:ext cx="7025639"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457200" lvl="1" algn="just">
              <a:lnSpc>
                <a:spcPct val="150000"/>
              </a:lnSpc>
              <a:buSzPts val="1600"/>
            </a:pPr>
            <a:r>
              <a:rPr lang="en-US" sz="1800" dirty="0">
                <a:solidFill>
                  <a:srgbClr val="39393C"/>
                </a:solidFill>
                <a:latin typeface="Open Sans" pitchFamily="34" charset="0"/>
                <a:ea typeface="Open Sans" pitchFamily="34" charset="-122"/>
                <a:cs typeface="Open Sans" pitchFamily="34" charset="-120"/>
              </a:rPr>
              <a:t>For Phase IV of the EU Emissions Trading Scheme (2021-2030), policymakers have proposed several key changes to strengthen the system and drive deeper emissions cuts. These include a steeper annual emissions reduction factor, expanded coverage of sectors, and higher carbon prices to incentivize low-carbon investments.</a:t>
            </a:r>
            <a:endParaRPr lang="en-US" sz="1800" dirty="0"/>
          </a:p>
          <a:p>
            <a:pPr marL="457200" lvl="1" algn="just">
              <a:lnSpc>
                <a:spcPct val="150000"/>
              </a:lnSpc>
              <a:buSzPts val="1600"/>
            </a:pPr>
            <a:r>
              <a:rPr lang="en-US" sz="1800" dirty="0">
                <a:solidFill>
                  <a:srgbClr val="39393C"/>
                </a:solidFill>
                <a:latin typeface="Open Sans" pitchFamily="34" charset="0"/>
                <a:ea typeface="Open Sans" pitchFamily="34" charset="-122"/>
                <a:cs typeface="Open Sans" pitchFamily="34" charset="-120"/>
              </a:rPr>
              <a:t>The proposed targets for Phase IV are to reduce EU-wide emissions by at least 55% below 1990 levels by 2030, up from the previous 40% target. This more ambitious goal aligns with the EU's updated climate commitments under the Paris Agreement.</a:t>
            </a:r>
            <a:endParaRPr lang="en-US" sz="1800" dirty="0"/>
          </a:p>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2" name="Image 0" descr="preencoded.png">
            <a:extLst>
              <a:ext uri="{FF2B5EF4-FFF2-40B4-BE49-F238E27FC236}">
                <a16:creationId xmlns:a16="http://schemas.microsoft.com/office/drawing/2014/main" id="{FAEB9777-EBC7-9FEE-6A8B-DF9E54D10B05}"/>
              </a:ext>
            </a:extLst>
          </p:cNvPr>
          <p:cNvPicPr>
            <a:picLocks noChangeAspect="1"/>
          </p:cNvPicPr>
          <p:nvPr/>
        </p:nvPicPr>
        <p:blipFill>
          <a:blip r:embed="rId3"/>
          <a:stretch>
            <a:fillRect/>
          </a:stretch>
        </p:blipFill>
        <p:spPr>
          <a:xfrm>
            <a:off x="7482840" y="1656524"/>
            <a:ext cx="4388371" cy="4145491"/>
          </a:xfrm>
          <a:prstGeom prst="rect">
            <a:avLst/>
          </a:prstGeom>
        </p:spPr>
      </p:pic>
    </p:spTree>
    <p:extLst>
      <p:ext uri="{BB962C8B-B14F-4D97-AF65-F5344CB8AC3E}">
        <p14:creationId xmlns:p14="http://schemas.microsoft.com/office/powerpoint/2010/main" val="212131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1" dirty="0">
                <a:solidFill>
                  <a:schemeClr val="bg1"/>
                </a:solidFill>
                <a:latin typeface="Playfair Display" pitchFamily="34" charset="0"/>
                <a:ea typeface="Playfair Display" pitchFamily="34" charset="-122"/>
                <a:cs typeface="Playfair Display" pitchFamily="34" charset="-120"/>
              </a:rPr>
              <a:t>Role of the EU ETS in Achieving Climate Goals</a:t>
            </a:r>
            <a:endParaRPr lang="en-US" sz="2800" dirty="0">
              <a:solidFill>
                <a:schemeClr val="bg1"/>
              </a:solidFill>
            </a:endParaRPr>
          </a:p>
        </p:txBody>
      </p:sp>
      <p:sp>
        <p:nvSpPr>
          <p:cNvPr id="158" name="Google Shape;158;p46"/>
          <p:cNvSpPr txBox="1"/>
          <p:nvPr/>
        </p:nvSpPr>
        <p:spPr>
          <a:xfrm>
            <a:off x="304799" y="1656524"/>
            <a:ext cx="8915401"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457200" lvl="1" algn="just">
              <a:lnSpc>
                <a:spcPct val="150000"/>
              </a:lnSpc>
              <a:buSzPts val="1600"/>
            </a:pPr>
            <a:r>
              <a:rPr lang="en-US" sz="1600" dirty="0">
                <a:solidFill>
                  <a:srgbClr val="39393C"/>
                </a:solidFill>
                <a:latin typeface="Open Sans" pitchFamily="34" charset="0"/>
                <a:ea typeface="Open Sans" pitchFamily="34" charset="-122"/>
                <a:cs typeface="Open Sans" pitchFamily="34" charset="-120"/>
              </a:rPr>
              <a:t>The EU Emissions Trading System (EU ETS) is a critical component in the European Union's strategy to combat climate change and reduce greenhouse gas emissions. As the world's largest carbon market, the EU ETS serves as a powerful economic tool to incentivize industries to transition towards more sustainable practices and technologies.</a:t>
            </a:r>
            <a:endParaRPr lang="en-US" sz="1600" dirty="0"/>
          </a:p>
          <a:p>
            <a:pPr marL="457200" lvl="1" algn="just">
              <a:lnSpc>
                <a:spcPct val="150000"/>
              </a:lnSpc>
              <a:buSzPts val="1600"/>
            </a:pPr>
            <a:r>
              <a:rPr lang="en-US" sz="1600" dirty="0">
                <a:solidFill>
                  <a:srgbClr val="39393C"/>
                </a:solidFill>
                <a:latin typeface="Open Sans" pitchFamily="34" charset="0"/>
                <a:ea typeface="Open Sans" pitchFamily="34" charset="-122"/>
                <a:cs typeface="Open Sans" pitchFamily="34" charset="-120"/>
              </a:rPr>
              <a:t>By setting a cap on the total amount of allowed emissions and introducing a market-based mechanism for trading emission allowances, the EU ETS has driven significant reductions in carbon dioxide (CO2) emissions across key sectors, including power generation, manufacturing, and aviation. This market-based approach has proven effective in driving cost-effective emissions cuts and promoting investment in clean energy solutions.</a:t>
            </a:r>
            <a:endParaRPr lang="en-US" sz="1600" dirty="0"/>
          </a:p>
          <a:p>
            <a:pPr marL="457200" lvl="1" algn="just">
              <a:lnSpc>
                <a:spcPct val="150000"/>
              </a:lnSpc>
              <a:buSzPts val="1600"/>
            </a:pPr>
            <a:r>
              <a:rPr lang="en-US" sz="1600" dirty="0">
                <a:solidFill>
                  <a:srgbClr val="39393C"/>
                </a:solidFill>
                <a:latin typeface="Open Sans" pitchFamily="34" charset="0"/>
                <a:ea typeface="Open Sans" pitchFamily="34" charset="-122"/>
                <a:cs typeface="Open Sans" pitchFamily="34" charset="-120"/>
              </a:rPr>
              <a:t>As the EU works towards its ambitious goal of reducing net greenhouse gas emissions by at least 55% by 2030, the EU ETS will continue to play a vital role in helping industries and member states achieve their climate targets. Through ongoing reforms and adjustments, the system aims to strengthen its impact and ensure that the EU remains on track to meet its long-term climate objectives.</a:t>
            </a:r>
            <a:endParaRPr lang="en-US" sz="1600" dirty="0"/>
          </a:p>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2" name="Image 0" descr="preencoded.png">
            <a:extLst>
              <a:ext uri="{FF2B5EF4-FFF2-40B4-BE49-F238E27FC236}">
                <a16:creationId xmlns:a16="http://schemas.microsoft.com/office/drawing/2014/main" id="{9C224D69-3BA3-E088-A1EC-8D4FA8453C96}"/>
              </a:ext>
            </a:extLst>
          </p:cNvPr>
          <p:cNvPicPr>
            <a:picLocks noChangeAspect="1"/>
          </p:cNvPicPr>
          <p:nvPr/>
        </p:nvPicPr>
        <p:blipFill>
          <a:blip r:embed="rId3"/>
          <a:stretch>
            <a:fillRect/>
          </a:stretch>
        </p:blipFill>
        <p:spPr>
          <a:xfrm>
            <a:off x="9330569" y="1656523"/>
            <a:ext cx="2301239" cy="4145491"/>
          </a:xfrm>
          <a:prstGeom prst="rect">
            <a:avLst/>
          </a:prstGeom>
        </p:spPr>
      </p:pic>
    </p:spTree>
    <p:extLst>
      <p:ext uri="{BB962C8B-B14F-4D97-AF65-F5344CB8AC3E}">
        <p14:creationId xmlns:p14="http://schemas.microsoft.com/office/powerpoint/2010/main" val="115964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532765"/>
            <a:ext cx="10284542"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1" dirty="0">
                <a:solidFill>
                  <a:srgbClr val="101014"/>
                </a:solidFill>
                <a:latin typeface="Playfair Display" pitchFamily="34" charset="0"/>
                <a:ea typeface="Playfair Display" pitchFamily="34" charset="-122"/>
                <a:cs typeface="Playfair Display" pitchFamily="34" charset="-120"/>
              </a:rPr>
              <a:t>Monitoring, Reporting, and Verification (MRV) in the EU ETS</a:t>
            </a:r>
            <a:endParaRPr lang="en-US" sz="2800" dirty="0"/>
          </a:p>
        </p:txBody>
      </p:sp>
      <p:sp>
        <p:nvSpPr>
          <p:cNvPr id="158" name="Google Shape;158;p46"/>
          <p:cNvSpPr txBox="1"/>
          <p:nvPr/>
        </p:nvSpPr>
        <p:spPr>
          <a:xfrm>
            <a:off x="993058" y="1656524"/>
            <a:ext cx="10284541"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2000" b="1" u="sng" dirty="0">
                <a:solidFill>
                  <a:srgbClr val="39393C"/>
                </a:solidFill>
                <a:latin typeface="Open Sans" pitchFamily="34" charset="0"/>
                <a:ea typeface="Open Sans" pitchFamily="34" charset="-122"/>
                <a:cs typeface="Open Sans" pitchFamily="34" charset="-120"/>
              </a:rPr>
              <a:t>MONITORING: </a:t>
            </a:r>
            <a:r>
              <a:rPr lang="en-US" sz="2000" dirty="0">
                <a:solidFill>
                  <a:srgbClr val="39393C"/>
                </a:solidFill>
                <a:latin typeface="Open Sans" pitchFamily="34" charset="0"/>
                <a:ea typeface="Open Sans" pitchFamily="34" charset="-122"/>
                <a:cs typeface="Open Sans" pitchFamily="34" charset="-120"/>
              </a:rPr>
              <a:t>Companies must closely monitor their greenhouse gas emissions and collect detailed data on their activities, energy usage, and emission sources.</a:t>
            </a:r>
          </a:p>
          <a:p>
            <a:pPr marL="457200" lvl="1" algn="just">
              <a:lnSpc>
                <a:spcPct val="150000"/>
              </a:lnSpc>
              <a:buSzPts val="1600"/>
            </a:pPr>
            <a:endParaRPr lang="en-US" sz="2000" dirty="0"/>
          </a:p>
          <a:p>
            <a:pPr marL="457200" lvl="1" algn="just">
              <a:lnSpc>
                <a:spcPct val="150000"/>
              </a:lnSpc>
              <a:buSzPts val="1600"/>
            </a:pPr>
            <a:r>
              <a:rPr lang="en-US" sz="2000" b="1" u="sng" dirty="0">
                <a:solidFill>
                  <a:srgbClr val="39393C"/>
                </a:solidFill>
                <a:latin typeface="Open Sans" pitchFamily="34" charset="0"/>
                <a:ea typeface="Open Sans" pitchFamily="34" charset="-122"/>
                <a:cs typeface="Open Sans" pitchFamily="34" charset="-120"/>
              </a:rPr>
              <a:t>REPORTING</a:t>
            </a:r>
            <a:r>
              <a:rPr lang="en-US" sz="2000" dirty="0">
                <a:solidFill>
                  <a:srgbClr val="39393C"/>
                </a:solidFill>
                <a:latin typeface="Open Sans" pitchFamily="34" charset="0"/>
                <a:ea typeface="Open Sans" pitchFamily="34" charset="-122"/>
                <a:cs typeface="Open Sans" pitchFamily="34" charset="-120"/>
              </a:rPr>
              <a:t>: Verified emission reports must be submitted annually, providing transparent and accurate information on a company's emissions and compliance</a:t>
            </a:r>
          </a:p>
          <a:p>
            <a:pPr marL="457200" lvl="1" algn="just">
              <a:lnSpc>
                <a:spcPct val="150000"/>
              </a:lnSpc>
              <a:buSzPts val="1600"/>
            </a:pPr>
            <a:endParaRPr lang="en-US" sz="2000" dirty="0">
              <a:solidFill>
                <a:srgbClr val="39393C"/>
              </a:solidFill>
              <a:latin typeface="Open Sans" pitchFamily="34" charset="0"/>
              <a:ea typeface="Open Sans" pitchFamily="34" charset="-122"/>
              <a:cs typeface="Open Sans" pitchFamily="34" charset="-120"/>
            </a:endParaRPr>
          </a:p>
          <a:p>
            <a:pPr marL="457200" lvl="1" algn="just">
              <a:lnSpc>
                <a:spcPct val="150000"/>
              </a:lnSpc>
              <a:buSzPts val="1600"/>
            </a:pPr>
            <a:r>
              <a:rPr lang="en-US" sz="2000" b="1" u="sng" dirty="0">
                <a:solidFill>
                  <a:srgbClr val="39393C"/>
                </a:solidFill>
                <a:latin typeface="Open Sans" pitchFamily="34" charset="0"/>
                <a:ea typeface="Open Sans" pitchFamily="34" charset="-122"/>
                <a:cs typeface="Open Sans" pitchFamily="34" charset="-120"/>
              </a:rPr>
              <a:t>VERIFICATION: </a:t>
            </a:r>
            <a:r>
              <a:rPr lang="en-US" sz="2000" dirty="0">
                <a:solidFill>
                  <a:srgbClr val="39393C"/>
                </a:solidFill>
                <a:latin typeface="Open Sans" pitchFamily="34" charset="0"/>
                <a:ea typeface="Open Sans" pitchFamily="34" charset="-122"/>
                <a:cs typeface="Open Sans" pitchFamily="34" charset="-120"/>
              </a:rPr>
              <a:t>An independent third-party verifies the reported emissions data to ensure reliability and integrity of the EU ETS system.</a:t>
            </a:r>
            <a:endParaRPr lang="en-US" sz="2000" dirty="0"/>
          </a:p>
          <a:p>
            <a:pPr marL="457200"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48166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1" dirty="0">
                <a:solidFill>
                  <a:schemeClr val="bg1"/>
                </a:solidFill>
                <a:latin typeface="Playfair Display" pitchFamily="34" charset="0"/>
                <a:ea typeface="Playfair Display" pitchFamily="34" charset="-122"/>
                <a:cs typeface="Playfair Display" pitchFamily="34" charset="-120"/>
              </a:rPr>
              <a:t>Future outlook and potential developments</a:t>
            </a:r>
            <a:endParaRPr lang="en-US" sz="2800" dirty="0">
              <a:solidFill>
                <a:schemeClr val="bg1"/>
              </a:solidFill>
            </a:endParaRPr>
          </a:p>
        </p:txBody>
      </p:sp>
      <p:sp>
        <p:nvSpPr>
          <p:cNvPr id="158" name="Google Shape;158;p46"/>
          <p:cNvSpPr txBox="1"/>
          <p:nvPr/>
        </p:nvSpPr>
        <p:spPr>
          <a:xfrm>
            <a:off x="993059" y="165652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3200" dirty="0">
                <a:solidFill>
                  <a:srgbClr val="39393C"/>
                </a:solidFill>
                <a:latin typeface="Open Sans" pitchFamily="34" charset="0"/>
                <a:ea typeface="Open Sans" pitchFamily="34" charset="-122"/>
                <a:cs typeface="Open Sans" pitchFamily="34" charset="-120"/>
              </a:rPr>
              <a:t>As the EU Emissions Trading Scheme continues to evolve, there are exciting possibilities on the horizon. Policymakers are exploring new ways to strengthen the system and drive deeper emissions reductions.</a:t>
            </a:r>
            <a:endParaRPr lang="en-US" sz="3200" dirty="0"/>
          </a:p>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31251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INTRODUCTION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4461257"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indent="0">
              <a:lnSpc>
                <a:spcPts val="2799"/>
              </a:lnSpc>
              <a:buNone/>
            </a:pPr>
            <a:r>
              <a:rPr lang="en-US" sz="1750" dirty="0">
                <a:solidFill>
                  <a:srgbClr val="39393C"/>
                </a:solidFill>
                <a:latin typeface="Open Sans" pitchFamily="34" charset="0"/>
                <a:ea typeface="Open Sans" pitchFamily="34" charset="-122"/>
                <a:cs typeface="Open Sans" pitchFamily="34" charset="-120"/>
              </a:rPr>
              <a:t>The European Union Emissions Trading Scheme (EU ETS) is the world's largest carbon market, aimed at reducing greenhouse gas emissions from industrial sectors across Europe. It is a cornerstone of the EU's policy to combat climate change and a key tool for transitioning to a low-carbon economy.</a:t>
            </a:r>
            <a:endParaRPr lang="en-US" sz="1750" dirty="0"/>
          </a:p>
        </p:txBody>
      </p:sp>
      <p:pic>
        <p:nvPicPr>
          <p:cNvPr id="2" name="Image 0" descr="preencoded.png">
            <a:extLst>
              <a:ext uri="{FF2B5EF4-FFF2-40B4-BE49-F238E27FC236}">
                <a16:creationId xmlns:a16="http://schemas.microsoft.com/office/drawing/2014/main" id="{D92C2CE9-46B7-94A0-74A4-783FAE178C7F}"/>
              </a:ext>
            </a:extLst>
          </p:cNvPr>
          <p:cNvPicPr>
            <a:picLocks noChangeAspect="1"/>
          </p:cNvPicPr>
          <p:nvPr/>
        </p:nvPicPr>
        <p:blipFill>
          <a:blip r:embed="rId3"/>
          <a:stretch>
            <a:fillRect/>
          </a:stretch>
        </p:blipFill>
        <p:spPr>
          <a:xfrm>
            <a:off x="5737123" y="1531505"/>
            <a:ext cx="5486400" cy="42063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PHASE I( 2005-2007): PILOT PHASE </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7605509"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457200" lvl="1" algn="just">
              <a:lnSpc>
                <a:spcPct val="150000"/>
              </a:lnSpc>
              <a:buSzPts val="1600"/>
            </a:pPr>
            <a:r>
              <a:rPr lang="en-US" sz="2000" dirty="0">
                <a:latin typeface="Times New Roman" panose="02020603050405020304" pitchFamily="18" charset="0"/>
                <a:ea typeface="Quattrocento Sans"/>
                <a:cs typeface="Times New Roman" panose="02020603050405020304" pitchFamily="18" charset="0"/>
                <a:sym typeface="Quattrocento Sans"/>
              </a:rPr>
              <a:t>1. ESTABLISHMENT: </a:t>
            </a:r>
            <a:r>
              <a:rPr lang="en-US" sz="2000" dirty="0">
                <a:solidFill>
                  <a:srgbClr val="39393C"/>
                </a:solidFill>
                <a:latin typeface="Times New Roman" panose="02020603050405020304" pitchFamily="18" charset="0"/>
                <a:ea typeface="Open Sans" pitchFamily="34" charset="-122"/>
                <a:cs typeface="Times New Roman" panose="02020603050405020304" pitchFamily="18" charset="0"/>
              </a:rPr>
              <a:t>The EU Emissions Trading Scheme (EU ETS) was launched in 2005 as a pilot phase to lay the groundwork for a comprehensive carbon trading system.</a:t>
            </a:r>
            <a:endParaRPr lang="en-US" sz="2000" dirty="0">
              <a:latin typeface="Times New Roman" panose="02020603050405020304" pitchFamily="18" charset="0"/>
              <a:cs typeface="Times New Roman" panose="02020603050405020304" pitchFamily="18" charset="0"/>
            </a:endParaRPr>
          </a:p>
          <a:p>
            <a:pPr marL="457200" lvl="1" algn="just">
              <a:lnSpc>
                <a:spcPct val="150000"/>
              </a:lnSpc>
              <a:buSzPts val="1600"/>
            </a:pPr>
            <a:r>
              <a:rPr lang="en-IN" sz="2000" b="0" i="0" u="none" strike="noStrike" cap="none" dirty="0">
                <a:solidFill>
                  <a:srgbClr val="000000"/>
                </a:solidFill>
                <a:latin typeface="Times New Roman" panose="02020603050405020304" pitchFamily="18" charset="0"/>
                <a:ea typeface="Quattrocento Sans"/>
                <a:cs typeface="Times New Roman" panose="02020603050405020304" pitchFamily="18" charset="0"/>
                <a:sym typeface="Quattrocento Sans"/>
              </a:rPr>
              <a:t>2. COVERAGE: </a:t>
            </a:r>
            <a:r>
              <a:rPr lang="en-US" sz="2000" dirty="0">
                <a:solidFill>
                  <a:srgbClr val="39393C"/>
                </a:solidFill>
                <a:latin typeface="Times New Roman" panose="02020603050405020304" pitchFamily="18" charset="0"/>
                <a:ea typeface="Open Sans" pitchFamily="34" charset="-122"/>
                <a:cs typeface="Times New Roman" panose="02020603050405020304" pitchFamily="18" charset="0"/>
              </a:rPr>
              <a:t>During this initial phase, the EU ETS covered only CO2 emissions from power generation and selected energy-intensive industries across 15 member states.</a:t>
            </a:r>
            <a:endParaRPr lang="en-US" sz="2000" dirty="0">
              <a:latin typeface="Times New Roman" panose="02020603050405020304" pitchFamily="18" charset="0"/>
              <a:cs typeface="Times New Roman" panose="02020603050405020304" pitchFamily="18" charset="0"/>
            </a:endParaRPr>
          </a:p>
          <a:p>
            <a:pPr marL="457200" lvl="1" algn="just">
              <a:lnSpc>
                <a:spcPct val="150000"/>
              </a:lnSpc>
              <a:buSzPts val="1600"/>
            </a:pPr>
            <a:r>
              <a:rPr lang="en-IN" sz="2000" b="0" i="0" u="none" strike="noStrike" cap="none" dirty="0">
                <a:solidFill>
                  <a:srgbClr val="000000"/>
                </a:solidFill>
                <a:latin typeface="Times New Roman" panose="02020603050405020304" pitchFamily="18" charset="0"/>
                <a:ea typeface="Quattrocento Sans"/>
                <a:cs typeface="Times New Roman" panose="02020603050405020304" pitchFamily="18" charset="0"/>
                <a:sym typeface="Quattrocento Sans"/>
              </a:rPr>
              <a:t>3. LESSONS LEARNED: </a:t>
            </a:r>
            <a:r>
              <a:rPr lang="en-US" sz="2000" dirty="0">
                <a:solidFill>
                  <a:srgbClr val="39393C"/>
                </a:solidFill>
                <a:latin typeface="Times New Roman" panose="02020603050405020304" pitchFamily="18" charset="0"/>
                <a:ea typeface="Open Sans" pitchFamily="34" charset="-122"/>
                <a:cs typeface="Times New Roman" panose="02020603050405020304" pitchFamily="18" charset="0"/>
              </a:rPr>
              <a:t>This pilot phase allowed policymakers to test the system, address design flaws, and gather valuable data to improve the EU ETS in subsequent phases.</a:t>
            </a:r>
            <a:endParaRPr lang="en-US" sz="2000" dirty="0">
              <a:latin typeface="Times New Roman" panose="02020603050405020304" pitchFamily="18" charset="0"/>
              <a:cs typeface="Times New Roman" panose="02020603050405020304" pitchFamily="18" charset="0"/>
            </a:endParaRPr>
          </a:p>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Image 0" descr="preencoded.png"/>
          <p:cNvPicPr>
            <a:picLocks noChangeAspect="1"/>
          </p:cNvPicPr>
          <p:nvPr/>
        </p:nvPicPr>
        <p:blipFill>
          <a:blip r:embed="rId3"/>
          <a:stretch>
            <a:fillRect/>
          </a:stretch>
        </p:blipFill>
        <p:spPr>
          <a:xfrm>
            <a:off x="8700515" y="1592356"/>
            <a:ext cx="3491485" cy="4263012"/>
          </a:xfrm>
          <a:prstGeom prst="rect">
            <a:avLst/>
          </a:prstGeom>
        </p:spPr>
      </p:pic>
    </p:spTree>
    <p:extLst>
      <p:ext uri="{BB962C8B-B14F-4D97-AF65-F5344CB8AC3E}">
        <p14:creationId xmlns:p14="http://schemas.microsoft.com/office/powerpoint/2010/main" val="407056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OBJECTIVES AND DESIGN OF PHASE I</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6931741"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solidFill>
                  <a:srgbClr val="39393C"/>
                </a:solidFill>
                <a:latin typeface="Open Sans" pitchFamily="34" charset="0"/>
                <a:ea typeface="Open Sans" pitchFamily="34" charset="-122"/>
                <a:cs typeface="Open Sans" pitchFamily="34" charset="-120"/>
              </a:rPr>
              <a:t>The primary objectives of the EU Emissions Trading Scheme's (EU ETS) Phase I were to establish a functional carbon market, gain experience with emissions trading, and lay the groundwork for future phases. The design focused on setting up the necessary infrastructure, allocating emissions allowances to participating sectors, and developing the monitoring and reporting framework.</a:t>
            </a:r>
          </a:p>
          <a:p>
            <a:pPr marL="457200" lvl="1" algn="just">
              <a:lnSpc>
                <a:spcPct val="150000"/>
              </a:lnSpc>
              <a:buSzPts val="1600"/>
            </a:pPr>
            <a:endParaRPr lang="en-US" sz="1600" dirty="0"/>
          </a:p>
          <a:p>
            <a:pPr marL="457200" lvl="1" algn="just">
              <a:lnSpc>
                <a:spcPct val="150000"/>
              </a:lnSpc>
              <a:buSzPts val="1600"/>
            </a:pPr>
            <a:r>
              <a:rPr lang="en-US" sz="1600" dirty="0">
                <a:solidFill>
                  <a:srgbClr val="39393C"/>
                </a:solidFill>
                <a:latin typeface="Open Sans" pitchFamily="34" charset="0"/>
                <a:ea typeface="Open Sans" pitchFamily="34" charset="-122"/>
                <a:cs typeface="Open Sans" pitchFamily="34" charset="-120"/>
              </a:rPr>
              <a:t>Phase I was a pilot phase, running from 2005-2007, and covered only CO2 emissions from the power and industrial sectors. The allowances were largely allocated for free to the participating facilities based on their historical emissions data</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2" name="Image 0" descr="preencoded.png">
            <a:extLst>
              <a:ext uri="{FF2B5EF4-FFF2-40B4-BE49-F238E27FC236}">
                <a16:creationId xmlns:a16="http://schemas.microsoft.com/office/drawing/2014/main" id="{288475BA-EC55-1E7D-6AC4-7446827B6FD6}"/>
              </a:ext>
            </a:extLst>
          </p:cNvPr>
          <p:cNvPicPr>
            <a:picLocks noChangeAspect="1"/>
          </p:cNvPicPr>
          <p:nvPr/>
        </p:nvPicPr>
        <p:blipFill>
          <a:blip r:embed="rId3"/>
          <a:stretch>
            <a:fillRect/>
          </a:stretch>
        </p:blipFill>
        <p:spPr>
          <a:xfrm>
            <a:off x="7974478" y="1106905"/>
            <a:ext cx="4217522" cy="4630942"/>
          </a:xfrm>
          <a:prstGeom prst="rect">
            <a:avLst/>
          </a:prstGeom>
        </p:spPr>
      </p:pic>
    </p:spTree>
    <p:extLst>
      <p:ext uri="{BB962C8B-B14F-4D97-AF65-F5344CB8AC3E}">
        <p14:creationId xmlns:p14="http://schemas.microsoft.com/office/powerpoint/2010/main" val="321334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468080"/>
            <a:ext cx="9488130"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1" dirty="0">
                <a:solidFill>
                  <a:schemeClr val="bg1"/>
                </a:solidFill>
                <a:latin typeface="Playfair Display" pitchFamily="34" charset="0"/>
                <a:ea typeface="Playfair Display" pitchFamily="34" charset="-122"/>
                <a:cs typeface="Playfair Display" pitchFamily="34" charset="-120"/>
              </a:rPr>
              <a:t>Challenges and Lessons Learned from Phase I</a:t>
            </a:r>
            <a:endParaRPr lang="en-US" sz="2800" dirty="0"/>
          </a:p>
        </p:txBody>
      </p:sp>
      <p:sp>
        <p:nvSpPr>
          <p:cNvPr id="158" name="Google Shape;158;p46"/>
          <p:cNvSpPr txBox="1"/>
          <p:nvPr/>
        </p:nvSpPr>
        <p:spPr>
          <a:xfrm>
            <a:off x="993059" y="1592356"/>
            <a:ext cx="4990646"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indent="-342900">
              <a:lnSpc>
                <a:spcPts val="2799"/>
              </a:lnSpc>
              <a:buSzPct val="100000"/>
              <a:buFont typeface="+mj-lt"/>
              <a:buAutoNum type="arabicPeriod"/>
            </a:pPr>
            <a:r>
              <a:rPr lang="en-US" sz="1750" dirty="0">
                <a:solidFill>
                  <a:srgbClr val="39393C"/>
                </a:solidFill>
                <a:latin typeface="Open Sans" pitchFamily="34" charset="0"/>
                <a:ea typeface="Open Sans" pitchFamily="34" charset="-122"/>
                <a:cs typeface="Open Sans" pitchFamily="34" charset="-120"/>
              </a:rPr>
              <a:t>Overallocation of emissions allowances led to a price collapse, highlighting the need for more rigorous allocation and monitoring.</a:t>
            </a:r>
          </a:p>
          <a:p>
            <a:pPr marL="342900" indent="-342900">
              <a:lnSpc>
                <a:spcPts val="2799"/>
              </a:lnSpc>
              <a:buSzPct val="100000"/>
              <a:buFont typeface="+mj-lt"/>
              <a:buAutoNum type="arabicPeriod"/>
            </a:pPr>
            <a:r>
              <a:rPr lang="en-US" sz="1750" dirty="0">
                <a:solidFill>
                  <a:srgbClr val="39393C"/>
                </a:solidFill>
                <a:latin typeface="Open Sans" pitchFamily="34" charset="0"/>
                <a:ea typeface="Open Sans" pitchFamily="34" charset="-122"/>
                <a:cs typeface="Open Sans" pitchFamily="34" charset="-120"/>
              </a:rPr>
              <a:t>Lack of harmonized monitoring, reporting, and verification (MRV) processes across member states caused inconsistencies and reduced data reliability</a:t>
            </a:r>
          </a:p>
          <a:p>
            <a:pPr marL="342900" indent="-342900">
              <a:lnSpc>
                <a:spcPts val="2799"/>
              </a:lnSpc>
              <a:buSzPct val="100000"/>
              <a:buFont typeface="+mj-lt"/>
              <a:buAutoNum type="arabicPeriod"/>
            </a:pPr>
            <a:r>
              <a:rPr lang="en-US" sz="1750" dirty="0">
                <a:solidFill>
                  <a:srgbClr val="39393C"/>
                </a:solidFill>
                <a:latin typeface="Open Sans" pitchFamily="34" charset="0"/>
                <a:ea typeface="Open Sans" pitchFamily="34" charset="-122"/>
                <a:cs typeface="Open Sans" pitchFamily="34" charset="-120"/>
              </a:rPr>
              <a:t>The exclusion of certain sectors, like aviation, limited the overall emissions coverage and impact of the scheme</a:t>
            </a:r>
          </a:p>
          <a:p>
            <a:pPr>
              <a:lnSpc>
                <a:spcPts val="2799"/>
              </a:lnSpc>
              <a:buSzPct val="100000"/>
            </a:pPr>
            <a:endParaRPr lang="en-US" sz="1750" dirty="0">
              <a:solidFill>
                <a:srgbClr val="39393C"/>
              </a:solidFill>
              <a:latin typeface="Open Sans" pitchFamily="34" charset="0"/>
              <a:ea typeface="Open Sans" pitchFamily="34" charset="-122"/>
              <a:cs typeface="Open Sans" pitchFamily="34" charset="-120"/>
            </a:endParaRPr>
          </a:p>
        </p:txBody>
      </p:sp>
      <p:pic>
        <p:nvPicPr>
          <p:cNvPr id="2" name="Image 0" descr="preencoded.png">
            <a:extLst>
              <a:ext uri="{FF2B5EF4-FFF2-40B4-BE49-F238E27FC236}">
                <a16:creationId xmlns:a16="http://schemas.microsoft.com/office/drawing/2014/main" id="{5D583C8B-DE25-5B8F-79D8-7984073E4EB7}"/>
              </a:ext>
            </a:extLst>
          </p:cNvPr>
          <p:cNvPicPr>
            <a:picLocks noChangeAspect="1"/>
          </p:cNvPicPr>
          <p:nvPr/>
        </p:nvPicPr>
        <p:blipFill>
          <a:blip r:embed="rId3"/>
          <a:stretch>
            <a:fillRect/>
          </a:stretch>
        </p:blipFill>
        <p:spPr>
          <a:xfrm>
            <a:off x="6336633" y="1422147"/>
            <a:ext cx="5229726" cy="4315700"/>
          </a:xfrm>
          <a:prstGeom prst="rect">
            <a:avLst/>
          </a:prstGeom>
        </p:spPr>
      </p:pic>
    </p:spTree>
    <p:extLst>
      <p:ext uri="{BB962C8B-B14F-4D97-AF65-F5344CB8AC3E}">
        <p14:creationId xmlns:p14="http://schemas.microsoft.com/office/powerpoint/2010/main" val="369891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1" dirty="0">
                <a:solidFill>
                  <a:schemeClr val="bg1"/>
                </a:solidFill>
                <a:latin typeface="Playfair Display" pitchFamily="34" charset="0"/>
                <a:ea typeface="Playfair Display" pitchFamily="34" charset="-122"/>
                <a:cs typeface="Playfair Display" pitchFamily="34" charset="-120"/>
              </a:rPr>
              <a:t>Phase II (2008-2012): Kyoto commitment period</a:t>
            </a:r>
            <a:endParaRPr lang="en-US" sz="2800" dirty="0">
              <a:solidFill>
                <a:schemeClr val="bg1"/>
              </a:solidFill>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IN" sz="2000" b="0" i="0" u="none" strike="noStrike" cap="none" dirty="0">
                <a:solidFill>
                  <a:srgbClr val="000000"/>
                </a:solidFill>
                <a:latin typeface="Times New Roman" panose="02020603050405020304" pitchFamily="18" charset="0"/>
                <a:ea typeface="Quattrocento Sans"/>
                <a:cs typeface="Times New Roman" panose="02020603050405020304" pitchFamily="18" charset="0"/>
                <a:sym typeface="Quattrocento Sans"/>
              </a:rPr>
              <a:t>1. </a:t>
            </a:r>
            <a:r>
              <a:rPr lang="en-IN" sz="2000" b="1" i="0" u="none" strike="noStrike" cap="none" dirty="0">
                <a:solidFill>
                  <a:srgbClr val="000000"/>
                </a:solidFill>
                <a:latin typeface="Times New Roman" panose="02020603050405020304" pitchFamily="18" charset="0"/>
                <a:ea typeface="Quattrocento Sans"/>
                <a:cs typeface="Times New Roman" panose="02020603050405020304" pitchFamily="18" charset="0"/>
                <a:sym typeface="Quattrocento Sans"/>
              </a:rPr>
              <a:t>EXPANDING SCOPE</a:t>
            </a:r>
            <a:r>
              <a:rPr lang="en-IN" sz="2000" b="0" i="0" u="none" strike="noStrike" cap="none" dirty="0">
                <a:solidFill>
                  <a:srgbClr val="000000"/>
                </a:solidFill>
                <a:latin typeface="Times New Roman" panose="02020603050405020304" pitchFamily="18" charset="0"/>
                <a:ea typeface="Quattrocento Sans"/>
                <a:cs typeface="Times New Roman" panose="02020603050405020304" pitchFamily="18" charset="0"/>
                <a:sym typeface="Quattrocento Sans"/>
              </a:rPr>
              <a:t>: </a:t>
            </a:r>
            <a:r>
              <a:rPr lang="en-US" sz="2000" dirty="0">
                <a:solidFill>
                  <a:srgbClr val="39393C"/>
                </a:solidFill>
                <a:latin typeface="Times New Roman" panose="02020603050405020304" pitchFamily="18" charset="0"/>
                <a:ea typeface="Open Sans" pitchFamily="34" charset="-122"/>
                <a:cs typeface="Times New Roman" panose="02020603050405020304" pitchFamily="18" charset="0"/>
              </a:rPr>
              <a:t>Phase II of the EU ETS expanded the system to include more sectors and gases, aiming to cover a larger portion of Europe's carbon emissions.</a:t>
            </a:r>
            <a:endParaRPr lang="en-US" sz="2000" dirty="0">
              <a:latin typeface="Times New Roman" panose="02020603050405020304" pitchFamily="18" charset="0"/>
              <a:cs typeface="Times New Roman" panose="02020603050405020304" pitchFamily="18" charset="0"/>
            </a:endParaRPr>
          </a:p>
          <a:p>
            <a:pPr marL="457200" lvl="1" algn="just">
              <a:lnSpc>
                <a:spcPct val="150000"/>
              </a:lnSpc>
              <a:buSzPts val="1600"/>
            </a:pPr>
            <a:r>
              <a:rPr lang="en-IN" sz="2000" b="0" i="0" u="none" strike="noStrike" cap="none" dirty="0">
                <a:solidFill>
                  <a:srgbClr val="000000"/>
                </a:solidFill>
                <a:latin typeface="Times New Roman" panose="02020603050405020304" pitchFamily="18" charset="0"/>
                <a:ea typeface="Quattrocento Sans"/>
                <a:cs typeface="Times New Roman" panose="02020603050405020304" pitchFamily="18" charset="0"/>
                <a:sym typeface="Quattrocento Sans"/>
              </a:rPr>
              <a:t>2. </a:t>
            </a:r>
            <a:r>
              <a:rPr lang="en-US" sz="2000" b="1" dirty="0">
                <a:solidFill>
                  <a:srgbClr val="101014"/>
                </a:solidFill>
                <a:latin typeface="Times New Roman" panose="02020603050405020304" pitchFamily="18" charset="0"/>
                <a:ea typeface="Playfair Display" pitchFamily="34" charset="-122"/>
                <a:cs typeface="Times New Roman" panose="02020603050405020304" pitchFamily="18" charset="0"/>
              </a:rPr>
              <a:t>STRICTER TARGETS: </a:t>
            </a:r>
            <a:r>
              <a:rPr lang="en-US" sz="2000" dirty="0">
                <a:solidFill>
                  <a:srgbClr val="39393C"/>
                </a:solidFill>
                <a:latin typeface="Times New Roman" panose="02020603050405020304" pitchFamily="18" charset="0"/>
                <a:ea typeface="Open Sans" pitchFamily="34" charset="-122"/>
                <a:cs typeface="Times New Roman" panose="02020603050405020304" pitchFamily="18" charset="0"/>
              </a:rPr>
              <a:t>During this period, the EU committed to meeting its Kyoto Protocol targets, requiring deeper emissions cuts from participating countries and companies.</a:t>
            </a:r>
          </a:p>
          <a:p>
            <a:pPr marL="457200" lvl="1" algn="just">
              <a:lnSpc>
                <a:spcPct val="150000"/>
              </a:lnSpc>
              <a:buSzPts val="1600"/>
            </a:pPr>
            <a:r>
              <a:rPr lang="en-US" sz="2000" dirty="0">
                <a:solidFill>
                  <a:srgbClr val="39393C"/>
                </a:solidFill>
                <a:latin typeface="Times New Roman" panose="02020603050405020304" pitchFamily="18" charset="0"/>
                <a:ea typeface="Open Sans" pitchFamily="34" charset="-122"/>
                <a:cs typeface="Times New Roman" panose="02020603050405020304" pitchFamily="18" charset="0"/>
              </a:rPr>
              <a:t>3. </a:t>
            </a:r>
            <a:r>
              <a:rPr lang="en-US" sz="2000" b="1" dirty="0">
                <a:solidFill>
                  <a:srgbClr val="39393C"/>
                </a:solidFill>
                <a:latin typeface="Times New Roman" panose="02020603050405020304" pitchFamily="18" charset="0"/>
                <a:ea typeface="Open Sans" pitchFamily="34" charset="-122"/>
                <a:cs typeface="Times New Roman" panose="02020603050405020304" pitchFamily="18" charset="0"/>
              </a:rPr>
              <a:t>ALLOCATION IMPROVEMENTS: </a:t>
            </a:r>
            <a:r>
              <a:rPr lang="en-US" sz="2000" dirty="0">
                <a:solidFill>
                  <a:srgbClr val="39393C"/>
                </a:solidFill>
                <a:latin typeface="Times New Roman" panose="02020603050405020304" pitchFamily="18" charset="0"/>
                <a:ea typeface="Open Sans" pitchFamily="34" charset="-122"/>
                <a:cs typeface="Times New Roman" panose="02020603050405020304" pitchFamily="18" charset="0"/>
              </a:rPr>
              <a:t>Lessons from Phase I led to improved allocation of emissions allowances, with more auctioning and fewer free allocations to industries.</a:t>
            </a:r>
            <a:endParaRPr lang="en-US" sz="2000" dirty="0">
              <a:latin typeface="Times New Roman" panose="02020603050405020304" pitchFamily="18" charset="0"/>
              <a:cs typeface="Times New Roman" panose="02020603050405020304" pitchFamily="18" charset="0"/>
            </a:endParaRPr>
          </a:p>
          <a:p>
            <a:pPr marL="457200" lvl="1" algn="just">
              <a:lnSpc>
                <a:spcPct val="150000"/>
              </a:lnSpc>
              <a:buSzPts val="1600"/>
            </a:pPr>
            <a:endParaRPr lang="en-US" sz="1600" b="1" dirty="0"/>
          </a:p>
          <a:p>
            <a:pPr marL="457200" lvl="1" algn="just">
              <a:lnSpc>
                <a:spcPct val="150000"/>
              </a:lnSpc>
              <a:buSzPts val="1600"/>
            </a:pPr>
            <a:endParaRPr lang="en-US" sz="1600" dirty="0"/>
          </a:p>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09843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532805"/>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1" dirty="0">
                <a:solidFill>
                  <a:schemeClr val="bg1"/>
                </a:solidFill>
                <a:latin typeface="Playfair Display" pitchFamily="34" charset="0"/>
                <a:ea typeface="Playfair Display" pitchFamily="34" charset="-122"/>
                <a:cs typeface="Playfair Display" pitchFamily="34" charset="-120"/>
              </a:rPr>
              <a:t>Expansion and improvements in Phase II</a:t>
            </a:r>
            <a:endParaRPr lang="en-US" sz="2800" dirty="0">
              <a:solidFill>
                <a:schemeClr val="bg1"/>
              </a:solidFill>
            </a:endParaRPr>
          </a:p>
        </p:txBody>
      </p:sp>
      <p:sp>
        <p:nvSpPr>
          <p:cNvPr id="158" name="Google Shape;158;p46"/>
          <p:cNvSpPr txBox="1"/>
          <p:nvPr/>
        </p:nvSpPr>
        <p:spPr>
          <a:xfrm>
            <a:off x="128337" y="1656524"/>
            <a:ext cx="5598695"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600" dirty="0">
                <a:solidFill>
                  <a:srgbClr val="39393C"/>
                </a:solidFill>
                <a:latin typeface="Open Sans" pitchFamily="34" charset="0"/>
                <a:ea typeface="Open Sans" pitchFamily="34" charset="-122"/>
                <a:cs typeface="Open Sans" pitchFamily="34" charset="-120"/>
              </a:rPr>
              <a:t>Phase II of the EU Emissions Trading Scheme (2008-2012) saw significant expansions and improvements compared to the pilot phase. The scope of the system was expanded to include new sectors and greenhouse gases.</a:t>
            </a:r>
            <a:endParaRPr lang="en-US" sz="1600" dirty="0"/>
          </a:p>
          <a:p>
            <a:pPr marL="457200" lvl="1" algn="just">
              <a:lnSpc>
                <a:spcPct val="150000"/>
              </a:lnSpc>
              <a:buSzPts val="1600"/>
            </a:pPr>
            <a:r>
              <a:rPr lang="en-US" sz="1600" dirty="0">
                <a:solidFill>
                  <a:srgbClr val="39393C"/>
                </a:solidFill>
                <a:latin typeface="Open Sans" pitchFamily="34" charset="0"/>
                <a:ea typeface="Open Sans" pitchFamily="34" charset="-122"/>
                <a:cs typeface="Open Sans" pitchFamily="34" charset="-120"/>
              </a:rPr>
              <a:t>Allocation of emissions allowances was further harmonized across member states, and the use of international credits from the Kyoto Protocol's flexible mechanisms was allowed.</a:t>
            </a:r>
            <a:endParaRPr lang="en-US" sz="1600" dirty="0"/>
          </a:p>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2" name="Image 0" descr="preencoded.png">
            <a:extLst>
              <a:ext uri="{FF2B5EF4-FFF2-40B4-BE49-F238E27FC236}">
                <a16:creationId xmlns:a16="http://schemas.microsoft.com/office/drawing/2014/main" id="{1099F551-0BB9-74C1-38D7-F41E7E18749F}"/>
              </a:ext>
            </a:extLst>
          </p:cNvPr>
          <p:cNvPicPr>
            <a:picLocks noChangeAspect="1"/>
          </p:cNvPicPr>
          <p:nvPr/>
        </p:nvPicPr>
        <p:blipFill>
          <a:blip r:embed="rId3"/>
          <a:stretch>
            <a:fillRect/>
          </a:stretch>
        </p:blipFill>
        <p:spPr>
          <a:xfrm>
            <a:off x="6320589" y="1656524"/>
            <a:ext cx="5486400" cy="4145492"/>
          </a:xfrm>
          <a:prstGeom prst="rect">
            <a:avLst/>
          </a:prstGeom>
        </p:spPr>
      </p:pic>
    </p:spTree>
    <p:extLst>
      <p:ext uri="{BB962C8B-B14F-4D97-AF65-F5344CB8AC3E}">
        <p14:creationId xmlns:p14="http://schemas.microsoft.com/office/powerpoint/2010/main" val="277153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1" dirty="0">
                <a:solidFill>
                  <a:schemeClr val="bg1"/>
                </a:solidFill>
                <a:latin typeface="Playfair Display" pitchFamily="34" charset="0"/>
                <a:ea typeface="Playfair Display" pitchFamily="34" charset="-122"/>
                <a:cs typeface="Playfair Display" pitchFamily="34" charset="-120"/>
              </a:rPr>
              <a:t>Achievements and Limitations of Phase II</a:t>
            </a:r>
            <a:endParaRPr lang="en-US" sz="2800" dirty="0">
              <a:solidFill>
                <a:schemeClr val="bg1"/>
              </a:solidFill>
            </a:endParaRPr>
          </a:p>
        </p:txBody>
      </p:sp>
      <p:sp>
        <p:nvSpPr>
          <p:cNvPr id="158" name="Google Shape;158;p46"/>
          <p:cNvSpPr txBox="1"/>
          <p:nvPr/>
        </p:nvSpPr>
        <p:spPr>
          <a:xfrm>
            <a:off x="993059" y="1656524"/>
            <a:ext cx="10172246"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IN" sz="1600" b="1" i="0" u="sng"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1) ACHIEVEMENTS</a:t>
            </a: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a:t>
            </a:r>
            <a:r>
              <a:rPr lang="en-US" sz="1600" dirty="0">
                <a:solidFill>
                  <a:srgbClr val="39393C"/>
                </a:solidFill>
                <a:latin typeface="Open Sans" pitchFamily="34" charset="0"/>
                <a:ea typeface="Open Sans" pitchFamily="34" charset="-122"/>
                <a:cs typeface="Open Sans" pitchFamily="34" charset="-120"/>
              </a:rPr>
              <a:t>During Phase II, the EU ETS saw a significant expansion as it was linked to the Kyoto Protocol, allowing international emissions trading. This helped drive emissions reductions across Europe and incentivized investment in clean technologies.</a:t>
            </a:r>
            <a:endParaRPr lang="en-US" sz="1600" dirty="0"/>
          </a:p>
          <a:p>
            <a:pPr marL="457200" lvl="1" algn="just">
              <a:lnSpc>
                <a:spcPct val="150000"/>
              </a:lnSpc>
              <a:buSzPts val="1600"/>
            </a:pPr>
            <a:r>
              <a:rPr lang="en-IN" sz="1600" b="1" i="0" u="sng"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2) INCREASED PARTICIPATION</a:t>
            </a: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a:t>
            </a:r>
            <a:r>
              <a:rPr lang="en-US" sz="1600" dirty="0">
                <a:solidFill>
                  <a:srgbClr val="39393C"/>
                </a:solidFill>
                <a:latin typeface="Open Sans" pitchFamily="34" charset="0"/>
                <a:ea typeface="Open Sans" pitchFamily="34" charset="-122"/>
                <a:cs typeface="Open Sans" pitchFamily="34" charset="-120"/>
              </a:rPr>
              <a:t>The scheme was expanded to include more sectors and countries, strengthening its impact and reach. This broader coverage increased the overall volume of emissions being regulated under the system.</a:t>
            </a:r>
            <a:endParaRPr lang="en-US" sz="1600" dirty="0"/>
          </a:p>
          <a:p>
            <a:pPr marL="457200" lvl="1" algn="just">
              <a:lnSpc>
                <a:spcPct val="150000"/>
              </a:lnSpc>
              <a:buSzPts val="1600"/>
            </a:pPr>
            <a:r>
              <a:rPr lang="en-IN" sz="1600" b="1" i="0" u="sng"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3) TIGHTNING CAPS: </a:t>
            </a:r>
            <a:r>
              <a:rPr lang="en-US" sz="1600" dirty="0">
                <a:solidFill>
                  <a:srgbClr val="39393C"/>
                </a:solidFill>
                <a:latin typeface="Open Sans" pitchFamily="34" charset="0"/>
                <a:ea typeface="Open Sans" pitchFamily="34" charset="-122"/>
                <a:cs typeface="Open Sans" pitchFamily="34" charset="-120"/>
              </a:rPr>
              <a:t>The emissions caps were reduced compared to Phase I, driving greater emissions cuts. This demonstrated the system's ability to be adjusted over time to meet more ambitious climate goals.</a:t>
            </a:r>
            <a:endParaRPr lang="en-US" sz="1600" dirty="0"/>
          </a:p>
          <a:p>
            <a:pPr marL="457200" lvl="1" algn="just">
              <a:lnSpc>
                <a:spcPct val="150000"/>
              </a:lnSpc>
              <a:buSzPts val="1600"/>
            </a:pPr>
            <a:r>
              <a:rPr lang="en-IN" sz="1600" b="1" i="0" u="sng"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4) LIMITATIONS; </a:t>
            </a:r>
            <a:r>
              <a:rPr lang="en-US" sz="1600" dirty="0">
                <a:solidFill>
                  <a:srgbClr val="39393C"/>
                </a:solidFill>
                <a:latin typeface="Open Sans" pitchFamily="34" charset="0"/>
                <a:ea typeface="Open Sans" pitchFamily="34" charset="-122"/>
                <a:cs typeface="Open Sans" pitchFamily="34" charset="-120"/>
              </a:rPr>
              <a:t>Despite the progress, Phase II faced challenges such as high price volatility, windfall profits for some companies, and concerns about the effectiveness of offsets used for compliance.</a:t>
            </a:r>
            <a:endParaRPr lang="en-US" sz="1600" dirty="0"/>
          </a:p>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35938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1" dirty="0">
                <a:solidFill>
                  <a:schemeClr val="bg1"/>
                </a:solidFill>
                <a:latin typeface="Playfair Display" pitchFamily="34" charset="0"/>
                <a:ea typeface="Playfair Display" pitchFamily="34" charset="-122"/>
                <a:cs typeface="Playfair Display" pitchFamily="34" charset="-120"/>
              </a:rPr>
              <a:t>Phase III (2013-2020): Structural Reform</a:t>
            </a:r>
            <a:endParaRPr lang="en-US" sz="2800" dirty="0">
              <a:solidFill>
                <a:schemeClr val="bg1"/>
              </a:solidFill>
            </a:endParaRPr>
          </a:p>
        </p:txBody>
      </p:sp>
      <p:sp>
        <p:nvSpPr>
          <p:cNvPr id="158" name="Google Shape;158;p46"/>
          <p:cNvSpPr txBox="1"/>
          <p:nvPr/>
        </p:nvSpPr>
        <p:spPr>
          <a:xfrm>
            <a:off x="993059" y="165652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800100" lvl="1" indent="-342900" algn="just">
              <a:lnSpc>
                <a:spcPct val="150000"/>
              </a:lnSpc>
              <a:buSzPts val="1600"/>
              <a:buAutoNum type="arabicParenR"/>
            </a:pPr>
            <a:r>
              <a:rPr lang="en-IN" sz="2000" b="1" i="0" u="sng"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EXPANDED SCOPE: </a:t>
            </a:r>
            <a:r>
              <a:rPr lang="en-US" sz="2000" dirty="0">
                <a:solidFill>
                  <a:srgbClr val="39393C"/>
                </a:solidFill>
                <a:latin typeface="Open Sans" pitchFamily="34" charset="0"/>
                <a:ea typeface="Open Sans" pitchFamily="34" charset="-122"/>
                <a:cs typeface="Open Sans" pitchFamily="34" charset="-120"/>
              </a:rPr>
              <a:t>Phase III expanded the EU ETS to include more sectors, such as aviation, and more greenhouse gases beyond just carbon dioxide</a:t>
            </a:r>
          </a:p>
          <a:p>
            <a:pPr marL="800100" lvl="1" indent="-342900" algn="just">
              <a:lnSpc>
                <a:spcPct val="150000"/>
              </a:lnSpc>
              <a:buSzPts val="1600"/>
              <a:buFont typeface="Arial"/>
              <a:buAutoNum type="arabicParenR"/>
            </a:pPr>
            <a:r>
              <a:rPr lang="en-US" sz="2000" b="1" i="0" u="sng" strike="noStrike" cap="none" dirty="0">
                <a:solidFill>
                  <a:srgbClr val="39393C"/>
                </a:solidFill>
                <a:latin typeface="Open Sans" pitchFamily="34" charset="0"/>
                <a:ea typeface="Open Sans" pitchFamily="34" charset="-122"/>
                <a:cs typeface="Open Sans" pitchFamily="34" charset="-120"/>
                <a:sym typeface="Quattrocento Sans"/>
              </a:rPr>
              <a:t>CENTRALISED BENCHMARKING: </a:t>
            </a:r>
            <a:r>
              <a:rPr lang="en-US" sz="2000" dirty="0">
                <a:solidFill>
                  <a:srgbClr val="39393C"/>
                </a:solidFill>
                <a:latin typeface="Open Sans" pitchFamily="34" charset="0"/>
                <a:ea typeface="Open Sans" pitchFamily="34" charset="-122"/>
                <a:cs typeface="Open Sans" pitchFamily="34" charset="-120"/>
              </a:rPr>
              <a:t>A centralized benchmarking system was introduced to set emissions caps for each industry based on the most efficient technologies.</a:t>
            </a:r>
            <a:endParaRPr lang="en-US" sz="2000" dirty="0"/>
          </a:p>
          <a:p>
            <a:pPr marL="800100" lvl="1" indent="-342900" algn="just">
              <a:lnSpc>
                <a:spcPct val="150000"/>
              </a:lnSpc>
              <a:buSzPts val="1600"/>
              <a:buFont typeface="Arial"/>
              <a:buAutoNum type="arabicParenR"/>
            </a:pPr>
            <a:r>
              <a:rPr lang="en-IN" sz="2000" b="1" i="0" u="sng"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AUCTIONING ALLOWANCES: </a:t>
            </a:r>
            <a:r>
              <a:rPr lang="en-US" sz="2000" dirty="0">
                <a:solidFill>
                  <a:srgbClr val="39393C"/>
                </a:solidFill>
                <a:latin typeface="Open Sans" pitchFamily="34" charset="0"/>
                <a:ea typeface="Open Sans" pitchFamily="34" charset="-122"/>
                <a:cs typeface="Open Sans" pitchFamily="34" charset="-120"/>
              </a:rPr>
              <a:t>In Phase III, a greater proportion of emissions allowances were auctioned off rather than freely allocated, increasing the market-based nature of the system.</a:t>
            </a:r>
            <a:endParaRPr lang="en-US" sz="2000" dirty="0"/>
          </a:p>
          <a:p>
            <a:pPr marL="800100" lvl="1" indent="-342900" algn="just">
              <a:lnSpc>
                <a:spcPct val="150000"/>
              </a:lnSpc>
              <a:buSzPts val="1600"/>
              <a:buAutoNum type="arabicParenR"/>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25264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4419</TotalTime>
  <Words>1543</Words>
  <Application>Microsoft Office PowerPoint</Application>
  <PresentationFormat>Widescreen</PresentationFormat>
  <Paragraphs>68</Paragraphs>
  <Slides>16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Calibri</vt:lpstr>
      <vt:lpstr>Segoe UI</vt:lpstr>
      <vt:lpstr>Century Gothic</vt:lpstr>
      <vt:lpstr>Times New Roman</vt:lpstr>
      <vt:lpstr>Playfair Display</vt:lpstr>
      <vt:lpstr>Open Sans</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KATYAYNI JANDROTIA</cp:lastModifiedBy>
  <cp:revision>7</cp:revision>
  <dcterms:created xsi:type="dcterms:W3CDTF">2020-01-02T01:56:26Z</dcterms:created>
  <dcterms:modified xsi:type="dcterms:W3CDTF">2024-04-03T12:14:52Z</dcterms:modified>
</cp:coreProperties>
</file>