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14"/>
  </p:notesMasterIdLst>
  <p:sldIdLst>
    <p:sldId id="256" r:id="rId3"/>
    <p:sldId id="257" r:id="rId4"/>
    <p:sldId id="260" r:id="rId5"/>
    <p:sldId id="261" r:id="rId6"/>
    <p:sldId id="262" r:id="rId7"/>
    <p:sldId id="263" r:id="rId8"/>
    <p:sldId id="264" r:id="rId9"/>
    <p:sldId id="265" r:id="rId10"/>
    <p:sldId id="266" r:id="rId11"/>
    <p:sldId id="267" r:id="rId12"/>
    <p:sldId id="268" r:id="rId13"/>
  </p:sldIdLst>
  <p:sldSz cx="12192000" cy="6858000"/>
  <p:notesSz cx="6951663" cy="10082213"/>
  <p:embeddedFontLst>
    <p:embeddedFont>
      <p:font typeface="Century Gothic" panose="020B0502020202020204" pitchFamily="34" charset="0"/>
      <p:regular r:id="rId15"/>
      <p:bold r:id="rId16"/>
      <p:italic r:id="rId17"/>
      <p:boldItalic r:id="rId18"/>
    </p:embeddedFont>
    <p:embeddedFont>
      <p:font typeface="Segoe UI" panose="020B0502040204020203" pitchFamily="34"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3"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4.fntdata"/><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font" Target="fonts/font7.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3.fntdata"/><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font" Target="fonts/font1.fntdata"/><Relationship Id="rId23" Type="http://customschemas.google.com/relationships/presentationmetadata" Target="metadata"/><Relationship Id="rId10" Type="http://schemas.openxmlformats.org/officeDocument/2006/relationships/slide" Target="slides/slide8.xml"/><Relationship Id="rId19" Type="http://schemas.openxmlformats.org/officeDocument/2006/relationships/font" Target="fonts/font5.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210343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44475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46253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2745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99513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862492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536119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8897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20136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959342"/>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Economic analysis of climate change</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lang="en-US" sz="2700" b="1" i="0" u="none" strike="noStrike" cap="none"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Shashikala </a:t>
            </a:r>
            <a:r>
              <a:rPr lang="en-US" sz="2200" b="1" dirty="0" err="1">
                <a:solidFill>
                  <a:srgbClr val="003399"/>
                </a:solidFill>
                <a:latin typeface="Century Gothic"/>
                <a:ea typeface="Century Gothic"/>
                <a:cs typeface="Century Gothic"/>
                <a:sym typeface="Century Gothic"/>
              </a:rPr>
              <a:t>Gurpur</a:t>
            </a:r>
            <a:r>
              <a:rPr lang="en-US" sz="2200" b="1" dirty="0">
                <a:solidFill>
                  <a:srgbClr val="003399"/>
                </a:solidFill>
                <a:latin typeface="Century Gothic"/>
                <a:ea typeface="Century Gothic"/>
                <a:cs typeface="Century Gothic"/>
                <a:sym typeface="Century Gothic"/>
              </a:rPr>
              <a:t>, Dr. Sujata Arya</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646290"/>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1800" b="1" dirty="0">
                <a:solidFill>
                  <a:schemeClr val="bg1"/>
                </a:solidFill>
              </a:rPr>
              <a:t>Global Perspectives:</a:t>
            </a:r>
            <a:endParaRPr lang="en-US" sz="1800" dirty="0">
              <a:solidFill>
                <a:schemeClr val="bg1"/>
              </a:solidFill>
            </a:endParaRPr>
          </a:p>
          <a:p>
            <a:pPr marL="0" marR="0" lvl="0" indent="0" algn="l" rtl="0">
              <a:lnSpc>
                <a:spcPct val="100000"/>
              </a:lnSpc>
              <a:spcBef>
                <a:spcPts val="0"/>
              </a:spcBef>
              <a:spcAft>
                <a:spcPts val="0"/>
              </a:spcAft>
              <a:buClr>
                <a:srgbClr val="FFFFFF"/>
              </a:buClr>
              <a:buSzPts val="2800"/>
              <a:buFont typeface="Arial"/>
              <a:buNone/>
            </a:pPr>
            <a:endParaRPr sz="18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nSpc>
                <a:spcPct val="150000"/>
              </a:lnSpc>
            </a:pPr>
            <a:r>
              <a:rPr lang="en-US" dirty="0"/>
              <a:t>Climate change has significant economic implications on a global scale, with disparities in impacts among different regions. </a:t>
            </a:r>
          </a:p>
          <a:p>
            <a:pPr>
              <a:lnSpc>
                <a:spcPct val="150000"/>
              </a:lnSpc>
            </a:pPr>
            <a:r>
              <a:rPr lang="en-US" b="1" dirty="0"/>
              <a:t>Disparities in Impacts:</a:t>
            </a:r>
            <a:endParaRPr lang="en-US" dirty="0"/>
          </a:p>
          <a:p>
            <a:pPr lvl="1">
              <a:lnSpc>
                <a:spcPct val="150000"/>
              </a:lnSpc>
            </a:pPr>
            <a:r>
              <a:rPr lang="en-US" dirty="0"/>
              <a:t>Developing countries, particularly those in low-lying coastal regions and tropical climates, are disproportionately affected by climate change due to their vulnerability to extreme weather events, sea-level rise, and food insecurity.</a:t>
            </a:r>
          </a:p>
          <a:p>
            <a:pPr lvl="1">
              <a:lnSpc>
                <a:spcPct val="150000"/>
              </a:lnSpc>
            </a:pPr>
            <a:r>
              <a:rPr lang="en-US" dirty="0"/>
              <a:t>Small island developing states (SIDS) face existential threats from rising sea levels, coastal erosion, and the loss of biodiversity, jeopardizing their economies, cultures, and livelihoods.</a:t>
            </a:r>
          </a:p>
          <a:p>
            <a:pPr lvl="1">
              <a:lnSpc>
                <a:spcPct val="150000"/>
              </a:lnSpc>
            </a:pPr>
            <a:r>
              <a:rPr lang="en-US" dirty="0"/>
              <a:t>Disparities also exist within countries, with marginalized communities, indigenous peoples, and low-income populations bearing the brunt of climate impacts, exacerbating inequalities.</a:t>
            </a:r>
          </a:p>
          <a:p>
            <a:pPr lvl="1">
              <a:lnSpc>
                <a:spcPct val="150000"/>
              </a:lnSpc>
            </a:pPr>
            <a:endParaRPr lang="en-US" dirty="0"/>
          </a:p>
        </p:txBody>
      </p:sp>
    </p:spTree>
    <p:extLst>
      <p:ext uri="{BB962C8B-B14F-4D97-AF65-F5344CB8AC3E}">
        <p14:creationId xmlns:p14="http://schemas.microsoft.com/office/powerpoint/2010/main" val="2354542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Global Perspectives</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nSpc>
                <a:spcPct val="150000"/>
              </a:lnSpc>
            </a:pPr>
            <a:r>
              <a:rPr lang="en-US" b="1" dirty="0"/>
              <a:t>International Cooperation:</a:t>
            </a:r>
            <a:endParaRPr lang="en-US" dirty="0"/>
          </a:p>
          <a:p>
            <a:pPr lvl="1">
              <a:lnSpc>
                <a:spcPct val="150000"/>
              </a:lnSpc>
            </a:pPr>
            <a:r>
              <a:rPr lang="en-US" dirty="0"/>
              <a:t>International cooperation is essential for addressing the global nature of climate change and achieving meaningful emissions reductions.</a:t>
            </a:r>
          </a:p>
          <a:p>
            <a:pPr lvl="1">
              <a:lnSpc>
                <a:spcPct val="150000"/>
              </a:lnSpc>
            </a:pPr>
            <a:r>
              <a:rPr lang="en-US" dirty="0"/>
              <a:t>The Paris Agreement, adopted in 2015, represents a landmark multilateral accord aimed at limiting global warming to well below 2 degrees Celsius above pre-industrial levels and pursuing efforts to limit the temperature increase to 1.5 degrees Celsius.</a:t>
            </a:r>
          </a:p>
          <a:p>
            <a:pPr lvl="1">
              <a:lnSpc>
                <a:spcPct val="150000"/>
              </a:lnSpc>
            </a:pPr>
            <a:r>
              <a:rPr lang="en-US" dirty="0"/>
              <a:t>However, greater efforts are needed to fulfill the commitments made under the Paris Agreement, including enhancing emission reduction targets, mobilizing climate finance, and supporting adaptation efforts in vulnerable countries.</a:t>
            </a:r>
          </a:p>
          <a:p>
            <a:pPr lvl="1">
              <a:lnSpc>
                <a:spcPct val="150000"/>
              </a:lnSpc>
            </a:pPr>
            <a:r>
              <a:rPr lang="en-US" dirty="0"/>
              <a:t>Collaborative initiatives such as the Green Climate Fund, the Global Environment Facility, and the Climate Technology Centre and Network facilitate cooperation and support climate action in developing countries.</a:t>
            </a:r>
          </a:p>
          <a:p>
            <a:pPr lvl="1">
              <a:lnSpc>
                <a:spcPct val="150000"/>
              </a:lnSpc>
            </a:pPr>
            <a:endParaRPr lang="en-US" dirty="0"/>
          </a:p>
        </p:txBody>
      </p:sp>
    </p:spTree>
    <p:extLst>
      <p:ext uri="{BB962C8B-B14F-4D97-AF65-F5344CB8AC3E}">
        <p14:creationId xmlns:p14="http://schemas.microsoft.com/office/powerpoint/2010/main" val="1239122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Climate Change and Economy</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r>
              <a:rPr lang="en-US" dirty="0"/>
              <a:t>Climate change is one of the most pressing challenges of our time, with far-reaching implications for economies, societies, and the environment. As we navigate this complex issue, it's essential to recognize the critical role that economic analysis plays in our understanding of climate change and its impacts.</a:t>
            </a:r>
          </a:p>
          <a:p>
            <a:r>
              <a:rPr lang="en-US" dirty="0"/>
              <a:t>At its core, economic analysis provides valuable insights into the costs, benefits, and trade-offs associated with climate change mitigation and adaptation measures. The economic relevance of climate change stems from its wide-ranging impacts on key sectors such as agriculture, infrastructure, energy, and healthcare. For instance, rising temperatures and changing precipitation patterns can disrupt agricultural production, leading to crop failures, food shortages, and increased prices. Similarly, extreme weather events like hurricanes, floods, and wildfires can cause billions of dollars in damages to infrastructure and property, as well as disrupt supply chains and economic activities.</a:t>
            </a:r>
          </a:p>
          <a:p>
            <a:r>
              <a:rPr lang="en-US" dirty="0"/>
              <a:t>Furthermore, climate change poses significant risks to human health and well-being, with potential consequences ranging from heat-related illnesses to the spread of infectious diseases. These health impacts can strain healthcare systems and result in increased medical costs, further highlighting the interconnectedness between climate change and the economy.</a:t>
            </a:r>
          </a:p>
          <a:p>
            <a:endParaRPr lang="en-US" dirty="0"/>
          </a:p>
          <a:p>
            <a:r>
              <a:rPr lang="en-US" dirty="0"/>
              <a:t>In light of these challenges, economic analysis serves as a powerful tool for policymakers, businesses, and individuals to assess the costs and benefits of different strategies for addressing climate change. By understanding the economic implications of our actions, we can develop effective policies, investments, and incentives to mitigate greenhouse gas emissions, build resilience to climate impacts, and foster a transition to a more sustainable and prosperous future.</a:t>
            </a:r>
          </a:p>
          <a:p>
            <a:pPr marL="457200" marR="0" lvl="1" indent="0" algn="just" rtl="0">
              <a:lnSpc>
                <a:spcPct val="150000"/>
              </a:lnSpc>
              <a:spcBef>
                <a:spcPts val="0"/>
              </a:spcBef>
              <a:spcAft>
                <a:spcPts val="0"/>
              </a:spcAft>
              <a:buClr>
                <a:srgbClr val="000000"/>
              </a:buClr>
              <a:buSzPts val="1600"/>
              <a:buFont typeface="Arial"/>
              <a:buNone/>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4" end="4"/>
                                            </p:txEl>
                                          </p:spTgt>
                                        </p:tgtEl>
                                        <p:attrNameLst>
                                          <p:attrName>style.visibility</p:attrName>
                                        </p:attrNameLst>
                                      </p:cBhvr>
                                      <p:to>
                                        <p:strVal val="visible"/>
                                      </p:to>
                                    </p:set>
                                    <p:animEffect transition="in" filter="fade">
                                      <p:cBhvr>
                                        <p:cTn id="22"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Effects of climate change in economy</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10000"/>
          </a:bodyPr>
          <a:lstStyle/>
          <a:p>
            <a:pPr>
              <a:lnSpc>
                <a:spcPct val="150000"/>
              </a:lnSpc>
            </a:pPr>
            <a:r>
              <a:rPr lang="en-US" dirty="0"/>
              <a:t>Climate change poses significant economic costs across various sectors, impacting infrastructure, agriculture, healthcare, and more. </a:t>
            </a:r>
          </a:p>
          <a:p>
            <a:pPr>
              <a:lnSpc>
                <a:spcPct val="150000"/>
              </a:lnSpc>
            </a:pPr>
            <a:r>
              <a:rPr lang="en-US" b="1" dirty="0"/>
              <a:t>Infrastructure Damage:</a:t>
            </a:r>
            <a:endParaRPr lang="en-US" dirty="0"/>
          </a:p>
          <a:p>
            <a:pPr lvl="1">
              <a:lnSpc>
                <a:spcPct val="150000"/>
              </a:lnSpc>
            </a:pPr>
            <a:r>
              <a:rPr lang="en-US" dirty="0"/>
              <a:t>According to the World Bank, the annual global cost of infrastructure damage due to climate change-related events, such as floods, storms, and sea-level rise, is estimated to be around $390 billion.</a:t>
            </a:r>
          </a:p>
          <a:p>
            <a:pPr lvl="1">
              <a:lnSpc>
                <a:spcPct val="150000"/>
              </a:lnSpc>
            </a:pPr>
            <a:r>
              <a:rPr lang="en-US" dirty="0"/>
              <a:t>In the United States alone, extreme weather events have caused an average of $80 billion in damages annually over the past decade, with Hurricane Katrina alone resulting in approximately $161 billion in total economic losses.</a:t>
            </a:r>
            <a:endParaRPr lang="en-US" sz="1600" dirty="0">
              <a:latin typeface="Segoe UI" panose="020B0502040204020203" pitchFamily="34" charset="0"/>
              <a:cs typeface="Segoe UI" panose="020B0502040204020203" pitchFamily="34" charset="0"/>
              <a:sym typeface="Quattrocento Sans"/>
            </a:endParaRPr>
          </a:p>
          <a:p>
            <a:pPr lvl="1">
              <a:lnSpc>
                <a:spcPct val="150000"/>
              </a:lnSpc>
            </a:pPr>
            <a:endParaRPr lang="en-US" sz="1600" dirty="0">
              <a:latin typeface="Segoe UI" panose="020B0502040204020203" pitchFamily="34" charset="0"/>
              <a:cs typeface="Segoe UI" panose="020B0502040204020203" pitchFamily="34" charset="0"/>
              <a:sym typeface="Quattrocento Sans"/>
            </a:endParaRPr>
          </a:p>
          <a:p>
            <a:pPr>
              <a:lnSpc>
                <a:spcPct val="150000"/>
              </a:lnSpc>
            </a:pPr>
            <a:r>
              <a:rPr lang="en-US" b="1" dirty="0"/>
              <a:t>Agricultural Losses:</a:t>
            </a:r>
            <a:endParaRPr lang="en-US" dirty="0"/>
          </a:p>
          <a:p>
            <a:pPr>
              <a:lnSpc>
                <a:spcPct val="150000"/>
              </a:lnSpc>
            </a:pPr>
            <a:r>
              <a:rPr lang="en-US" dirty="0"/>
              <a:t>The Intergovernmental Panel on Climate Change (IPCC) estimates that global crop yields could decline by up to 25% by 2050 due to climate change, resulting in significant agricultural losses.</a:t>
            </a:r>
          </a:p>
          <a:p>
            <a:pPr>
              <a:lnSpc>
                <a:spcPct val="150000"/>
              </a:lnSpc>
            </a:pPr>
            <a:r>
              <a:rPr lang="en-US" dirty="0"/>
              <a:t>In the United States, climate-related impacts such as droughts, heatwaves, and shifting precipitation patterns have already cost the agricultural sector billions of dollars annually. For example, the 2012 drought in the Midwest resulted in an estimated $30 billion in agricultural losses.</a:t>
            </a:r>
          </a:p>
          <a:p>
            <a:pPr lvl="1">
              <a:lnSpc>
                <a:spcPct val="150000"/>
              </a:lnSpc>
            </a:pPr>
            <a:endParaRPr lang="en-US" dirty="0"/>
          </a:p>
        </p:txBody>
      </p:sp>
    </p:spTree>
    <p:extLst>
      <p:ext uri="{BB962C8B-B14F-4D97-AF65-F5344CB8AC3E}">
        <p14:creationId xmlns:p14="http://schemas.microsoft.com/office/powerpoint/2010/main" val="3641311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5" end="5"/>
                                            </p:txEl>
                                          </p:spTgt>
                                        </p:tgtEl>
                                        <p:attrNameLst>
                                          <p:attrName>style.visibility</p:attrName>
                                        </p:attrNameLst>
                                      </p:cBhvr>
                                      <p:to>
                                        <p:strVal val="visible"/>
                                      </p:to>
                                    </p:set>
                                    <p:animEffect transition="in" filter="fade">
                                      <p:cBhvr>
                                        <p:cTn id="27" dur="1000"/>
                                        <p:tgtEl>
                                          <p:spTgt spid="158">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6" end="6"/>
                                            </p:txEl>
                                          </p:spTgt>
                                        </p:tgtEl>
                                        <p:attrNameLst>
                                          <p:attrName>style.visibility</p:attrName>
                                        </p:attrNameLst>
                                      </p:cBhvr>
                                      <p:to>
                                        <p:strVal val="visible"/>
                                      </p:to>
                                    </p:set>
                                    <p:animEffect transition="in" filter="fade">
                                      <p:cBhvr>
                                        <p:cTn id="32" dur="1000"/>
                                        <p:tgtEl>
                                          <p:spTgt spid="158">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58">
                                            <p:txEl>
                                              <p:pRg st="7" end="7"/>
                                            </p:txEl>
                                          </p:spTgt>
                                        </p:tgtEl>
                                        <p:attrNameLst>
                                          <p:attrName>style.visibility</p:attrName>
                                        </p:attrNameLst>
                                      </p:cBhvr>
                                      <p:to>
                                        <p:strVal val="visible"/>
                                      </p:to>
                                    </p:set>
                                    <p:animEffect transition="in" filter="fade">
                                      <p:cBhvr>
                                        <p:cTn id="37" dur="1000"/>
                                        <p:tgtEl>
                                          <p:spTgt spid="15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Effects of Climate change in the economy</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10000"/>
          </a:bodyPr>
          <a:lstStyle/>
          <a:p>
            <a:pPr>
              <a:lnSpc>
                <a:spcPct val="150000"/>
              </a:lnSpc>
            </a:pPr>
            <a:r>
              <a:rPr lang="en-US" b="1" dirty="0"/>
              <a:t>Healthcare Costs:</a:t>
            </a:r>
            <a:endParaRPr lang="en-US" dirty="0"/>
          </a:p>
          <a:p>
            <a:pPr lvl="1">
              <a:lnSpc>
                <a:spcPct val="150000"/>
              </a:lnSpc>
            </a:pPr>
            <a:r>
              <a:rPr lang="en-US" dirty="0"/>
              <a:t>The World Health Organization (WHO) estimates that climate change could lead to an additional 250,000 deaths per year between 2030 and 2050 due to factors such as malnutrition, heat stress, and the spread of infectious diseases.</a:t>
            </a:r>
          </a:p>
          <a:p>
            <a:pPr lvl="1">
              <a:lnSpc>
                <a:spcPct val="150000"/>
              </a:lnSpc>
            </a:pPr>
            <a:r>
              <a:rPr lang="en-US" dirty="0"/>
              <a:t>Healthcare costs associated with climate change-induced health impacts, such as heat-related illnesses, respiratory diseases, and vector-borne diseases, are projected to increase substantially. For instance, a study published in The Lancet estimates that the economic costs of health damages from climate change could reach $2-4 billion annually by 2030 in the United States alone.</a:t>
            </a:r>
          </a:p>
          <a:p>
            <a:pPr>
              <a:lnSpc>
                <a:spcPct val="150000"/>
              </a:lnSpc>
            </a:pPr>
            <a:r>
              <a:rPr lang="en-US" b="1" dirty="0"/>
              <a:t>Other Economic Impacts:</a:t>
            </a:r>
            <a:endParaRPr lang="en-US" dirty="0"/>
          </a:p>
          <a:p>
            <a:pPr lvl="1">
              <a:lnSpc>
                <a:spcPct val="150000"/>
              </a:lnSpc>
            </a:pPr>
            <a:r>
              <a:rPr lang="en-US" dirty="0"/>
              <a:t>Climate change also affects other sectors and industries, including tourism, insurance, and energy. For example, the tourism industry faces losses due to the destruction of natural attractions, while insurance companies experience increased payouts for climate-related damages.</a:t>
            </a:r>
          </a:p>
          <a:p>
            <a:pPr lvl="1">
              <a:lnSpc>
                <a:spcPct val="150000"/>
              </a:lnSpc>
            </a:pPr>
            <a:r>
              <a:rPr lang="en-US" dirty="0"/>
              <a:t>The energy sector is undergoing a transition as countries invest in renewable energy sources to mitigate greenhouse gas emissions. However, there are also costs associated with this transition, such as investments in new infrastructure and the potential loss of jobs in fossil fuel-dependent industries.</a:t>
            </a:r>
          </a:p>
          <a:p>
            <a:pPr lvl="1">
              <a:lnSpc>
                <a:spcPct val="150000"/>
              </a:lnSpc>
            </a:pPr>
            <a:endParaRPr lang="en-US" dirty="0"/>
          </a:p>
        </p:txBody>
      </p:sp>
    </p:spTree>
    <p:extLst>
      <p:ext uri="{BB962C8B-B14F-4D97-AF65-F5344CB8AC3E}">
        <p14:creationId xmlns:p14="http://schemas.microsoft.com/office/powerpoint/2010/main" val="1180312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Mitigation Strategies </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nSpc>
                <a:spcPct val="150000"/>
              </a:lnSpc>
            </a:pPr>
            <a:r>
              <a:rPr lang="en-US" dirty="0"/>
              <a:t>Addressing climate change requires a combination of mitigation strategies aimed at reducing greenhouse gas emissions and limiting global warming. </a:t>
            </a:r>
          </a:p>
          <a:p>
            <a:pPr>
              <a:lnSpc>
                <a:spcPct val="150000"/>
              </a:lnSpc>
            </a:pPr>
            <a:r>
              <a:rPr lang="en-US" b="1" dirty="0"/>
              <a:t>Carbon Pricing:</a:t>
            </a:r>
            <a:endParaRPr lang="en-US" dirty="0"/>
          </a:p>
          <a:p>
            <a:pPr lvl="1">
              <a:lnSpc>
                <a:spcPct val="150000"/>
              </a:lnSpc>
            </a:pPr>
            <a:r>
              <a:rPr lang="en-US" dirty="0"/>
              <a:t>Carbon pricing, through mechanisms like carbon taxes or cap-and-trade systems, incentivizes industries to reduce emissions by assigning a monetary value to carbon dioxide emissions.</a:t>
            </a:r>
          </a:p>
          <a:p>
            <a:pPr lvl="1">
              <a:lnSpc>
                <a:spcPct val="150000"/>
              </a:lnSpc>
            </a:pPr>
            <a:r>
              <a:rPr lang="en-US" dirty="0"/>
              <a:t>According to the World Bank, over 60 carbon pricing initiatives have been implemented worldwide, covering about 22% of global greenhouse gas emissions.</a:t>
            </a:r>
          </a:p>
          <a:p>
            <a:pPr lvl="1">
              <a:lnSpc>
                <a:spcPct val="150000"/>
              </a:lnSpc>
            </a:pPr>
            <a:r>
              <a:rPr lang="en-US" dirty="0"/>
              <a:t>Studies show that carbon pricing can lead to significant emissions reductions. For example, a study published in Nature Climate Change found that a $50 per ton carbon tax in the United States could reduce emissions by approximately 40% below 2005 levels by 2030.</a:t>
            </a:r>
          </a:p>
          <a:p>
            <a:pPr lvl="1">
              <a:lnSpc>
                <a:spcPct val="150000"/>
              </a:lnSpc>
            </a:pPr>
            <a:r>
              <a:rPr lang="en-US" dirty="0"/>
              <a:t>The economic benefits of carbon pricing include revenue generation for governments, which can be used to fund renewable energy projects, climate adaptation measures, and social programs.</a:t>
            </a:r>
          </a:p>
          <a:p>
            <a:pPr lvl="1">
              <a:lnSpc>
                <a:spcPct val="150000"/>
              </a:lnSpc>
            </a:pPr>
            <a:endParaRPr lang="en-US" dirty="0"/>
          </a:p>
        </p:txBody>
      </p:sp>
    </p:spTree>
    <p:extLst>
      <p:ext uri="{BB962C8B-B14F-4D97-AF65-F5344CB8AC3E}">
        <p14:creationId xmlns:p14="http://schemas.microsoft.com/office/powerpoint/2010/main" val="2687556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Mitigation Strategies </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nSpc>
                <a:spcPct val="150000"/>
              </a:lnSpc>
            </a:pPr>
            <a:r>
              <a:rPr lang="en-US" b="1" dirty="0"/>
              <a:t>Renewable Energy Investments:</a:t>
            </a:r>
            <a:endParaRPr lang="en-US" dirty="0"/>
          </a:p>
          <a:p>
            <a:pPr>
              <a:lnSpc>
                <a:spcPct val="150000"/>
              </a:lnSpc>
            </a:pPr>
            <a:r>
              <a:rPr lang="en-US" dirty="0"/>
              <a:t>Transitioning to renewable energy sources such as solar, wind, and hydroelectric power is a crucial mitigation strategy for reducing reliance on fossil fuels and lowering emissions.</a:t>
            </a:r>
          </a:p>
          <a:p>
            <a:pPr>
              <a:lnSpc>
                <a:spcPct val="150000"/>
              </a:lnSpc>
            </a:pPr>
            <a:r>
              <a:rPr lang="en-US" dirty="0"/>
              <a:t>The International Renewable Energy Agency (IRENA) reports that renewable energy accounted for 72% of all new power capacity additions globally in 2020, with solar and wind energy leading the way.</a:t>
            </a:r>
          </a:p>
          <a:p>
            <a:pPr>
              <a:lnSpc>
                <a:spcPct val="150000"/>
              </a:lnSpc>
            </a:pPr>
            <a:r>
              <a:rPr lang="en-US" dirty="0"/>
              <a:t>Investing in renewable energy not only reduces greenhouse gas emissions but also creates jobs and stimulates economic growth. According to the International </a:t>
            </a:r>
            <a:r>
              <a:rPr lang="en-US" dirty="0" err="1"/>
              <a:t>Labour</a:t>
            </a:r>
            <a:r>
              <a:rPr lang="en-US" dirty="0"/>
              <a:t> Organization (ILO), the renewable energy sector employed 11.5 million people globally in 2019, with further job growth projected in the coming years.</a:t>
            </a:r>
          </a:p>
          <a:p>
            <a:pPr>
              <a:lnSpc>
                <a:spcPct val="150000"/>
              </a:lnSpc>
            </a:pPr>
            <a:r>
              <a:rPr lang="en-US" dirty="0"/>
              <a:t>The costs of renewable energy technologies have declined significantly in recent years, making them increasingly competitive with fossil fuels. For example, the cost of solar photovoltaic (PV) modules has fallen by around 89% since 2010, driving widespread adoption.</a:t>
            </a:r>
          </a:p>
          <a:p>
            <a:pPr lvl="1">
              <a:lnSpc>
                <a:spcPct val="150000"/>
              </a:lnSpc>
            </a:pPr>
            <a:endParaRPr lang="en-US" dirty="0"/>
          </a:p>
        </p:txBody>
      </p:sp>
    </p:spTree>
    <p:extLst>
      <p:ext uri="{BB962C8B-B14F-4D97-AF65-F5344CB8AC3E}">
        <p14:creationId xmlns:p14="http://schemas.microsoft.com/office/powerpoint/2010/main" val="3923569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Mitigation Strategies </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nSpc>
                <a:spcPct val="150000"/>
              </a:lnSpc>
            </a:pPr>
            <a:r>
              <a:rPr lang="en-US" b="1" dirty="0"/>
              <a:t>Technological Innovation:</a:t>
            </a:r>
            <a:endParaRPr lang="en-US" dirty="0"/>
          </a:p>
          <a:p>
            <a:pPr>
              <a:lnSpc>
                <a:spcPct val="150000"/>
              </a:lnSpc>
            </a:pPr>
            <a:r>
              <a:rPr lang="en-US" dirty="0"/>
              <a:t>Continued research and development (R&amp;D) into low-carbon technologies and innovations are essential for driving emissions reductions across various sectors.</a:t>
            </a:r>
          </a:p>
          <a:p>
            <a:pPr>
              <a:lnSpc>
                <a:spcPct val="150000"/>
              </a:lnSpc>
            </a:pPr>
            <a:r>
              <a:rPr lang="en-US" dirty="0"/>
              <a:t>The Breakthrough Energy Coalition, founded by Bill Gates and other global leaders, invests in clean energy innovation projects aimed at accelerating the transition to a low-carbon economy.</a:t>
            </a:r>
          </a:p>
          <a:p>
            <a:pPr>
              <a:lnSpc>
                <a:spcPct val="150000"/>
              </a:lnSpc>
            </a:pPr>
            <a:r>
              <a:rPr lang="en-US" dirty="0"/>
              <a:t>Technological innovations such as energy-efficient appliances, electric vehicles, carbon capture and storage (CCS) systems, and sustainable agricultural practices have the potential to significantly reduce emissions while also enhancing productivity and resilience.</a:t>
            </a:r>
          </a:p>
          <a:p>
            <a:pPr>
              <a:lnSpc>
                <a:spcPct val="150000"/>
              </a:lnSpc>
            </a:pPr>
            <a:r>
              <a:rPr lang="en-US" dirty="0"/>
              <a:t>While upfront investments in R&amp;D and innovation may be substantial, the long-term benefits in terms of emissions reductions, economic growth, and environmental sustainability outweigh the costs.</a:t>
            </a:r>
          </a:p>
          <a:p>
            <a:pPr lvl="1">
              <a:lnSpc>
                <a:spcPct val="150000"/>
              </a:lnSpc>
            </a:pPr>
            <a:endParaRPr lang="en-US" dirty="0"/>
          </a:p>
        </p:txBody>
      </p:sp>
    </p:spTree>
    <p:extLst>
      <p:ext uri="{BB962C8B-B14F-4D97-AF65-F5344CB8AC3E}">
        <p14:creationId xmlns:p14="http://schemas.microsoft.com/office/powerpoint/2010/main" val="2765591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Policy Implications</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272988"/>
            <a:ext cx="9488130" cy="446485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a:lnSpc>
                <a:spcPct val="150000"/>
              </a:lnSpc>
            </a:pPr>
            <a:r>
              <a:rPr lang="en-US" dirty="0"/>
              <a:t>Government policies play a crucial role in addressing climate change from an economic perspective. </a:t>
            </a:r>
          </a:p>
          <a:p>
            <a:pPr>
              <a:lnSpc>
                <a:spcPct val="150000"/>
              </a:lnSpc>
            </a:pPr>
            <a:r>
              <a:rPr lang="en-US" b="1" dirty="0"/>
              <a:t>Role of Government Policies:</a:t>
            </a:r>
            <a:endParaRPr lang="en-US" dirty="0"/>
          </a:p>
          <a:p>
            <a:pPr lvl="1">
              <a:lnSpc>
                <a:spcPct val="150000"/>
              </a:lnSpc>
            </a:pPr>
            <a:r>
              <a:rPr lang="en-US" dirty="0"/>
              <a:t>Government policies, including regulations, incentives, and subsidies, are instrumental in driving emissions reductions and fostering the transition to a low-carbon economy.</a:t>
            </a:r>
          </a:p>
          <a:p>
            <a:pPr lvl="1">
              <a:lnSpc>
                <a:spcPct val="150000"/>
              </a:lnSpc>
            </a:pPr>
            <a:r>
              <a:rPr lang="en-US" dirty="0"/>
              <a:t>Carbon pricing mechanisms, renewable energy targets, fuel efficiency standards, and subsidies for clean technologies are examples of policies aimed at mitigating climate change.</a:t>
            </a:r>
          </a:p>
          <a:p>
            <a:pPr lvl="1">
              <a:lnSpc>
                <a:spcPct val="150000"/>
              </a:lnSpc>
            </a:pPr>
            <a:r>
              <a:rPr lang="en-US" dirty="0"/>
              <a:t>Policies can also encourage climate resilience and adaptation measures, such as investments in infrastructure, land-use planning, and disaster preparedness.</a:t>
            </a:r>
          </a:p>
          <a:p>
            <a:pPr>
              <a:lnSpc>
                <a:spcPct val="150000"/>
              </a:lnSpc>
            </a:pPr>
            <a:r>
              <a:rPr lang="en-US" b="1" dirty="0"/>
              <a:t>Evaluation of Effectiveness:</a:t>
            </a:r>
            <a:endParaRPr lang="en-US" dirty="0"/>
          </a:p>
          <a:p>
            <a:pPr lvl="1">
              <a:lnSpc>
                <a:spcPct val="150000"/>
              </a:lnSpc>
            </a:pPr>
            <a:r>
              <a:rPr lang="en-US" dirty="0"/>
              <a:t>The effectiveness of government policies in addressing climate change varies depending on factors such as political will, policy design, enforcement mechanisms, and stakeholder engagement.</a:t>
            </a:r>
          </a:p>
          <a:p>
            <a:pPr lvl="1">
              <a:lnSpc>
                <a:spcPct val="150000"/>
              </a:lnSpc>
            </a:pPr>
            <a:r>
              <a:rPr lang="en-US" dirty="0"/>
              <a:t>Some policies have shown promising results, leading to significant emissions reductions and technological innovation. For example, countries like Sweden and Denmark have successfully implemented carbon pricing schemes and renewable energy incentives, resulting in substantial emissions reductions.</a:t>
            </a:r>
          </a:p>
          <a:p>
            <a:pPr lvl="1">
              <a:lnSpc>
                <a:spcPct val="150000"/>
              </a:lnSpc>
            </a:pPr>
            <a:endParaRPr lang="en-US" dirty="0"/>
          </a:p>
        </p:txBody>
      </p:sp>
    </p:spTree>
    <p:extLst>
      <p:ext uri="{BB962C8B-B14F-4D97-AF65-F5344CB8AC3E}">
        <p14:creationId xmlns:p14="http://schemas.microsoft.com/office/powerpoint/2010/main" val="2753227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58">
                                            <p:txEl>
                                              <p:pRg st="6" end="6"/>
                                            </p:txEl>
                                          </p:spTgt>
                                        </p:tgtEl>
                                        <p:attrNameLst>
                                          <p:attrName>style.visibility</p:attrName>
                                        </p:attrNameLst>
                                      </p:cBhvr>
                                      <p:to>
                                        <p:strVal val="visible"/>
                                      </p:to>
                                    </p:set>
                                    <p:animEffect transition="in" filter="fade">
                                      <p:cBhvr>
                                        <p:cTn id="37" dur="1000"/>
                                        <p:tgtEl>
                                          <p:spTgt spid="15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58">
                                            <p:txEl>
                                              <p:pRg st="7" end="7"/>
                                            </p:txEl>
                                          </p:spTgt>
                                        </p:tgtEl>
                                        <p:attrNameLst>
                                          <p:attrName>style.visibility</p:attrName>
                                        </p:attrNameLst>
                                      </p:cBhvr>
                                      <p:to>
                                        <p:strVal val="visible"/>
                                      </p:to>
                                    </p:set>
                                    <p:animEffect transition="in" filter="fade">
                                      <p:cBhvr>
                                        <p:cTn id="42" dur="1000"/>
                                        <p:tgtEl>
                                          <p:spTgt spid="15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Policy Implications</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nSpc>
                <a:spcPct val="150000"/>
              </a:lnSpc>
            </a:pPr>
            <a:r>
              <a:rPr lang="en-US" b="1" dirty="0"/>
              <a:t>Potential Areas for Improvement:</a:t>
            </a:r>
            <a:endParaRPr lang="en-US" dirty="0"/>
          </a:p>
          <a:p>
            <a:pPr>
              <a:lnSpc>
                <a:spcPct val="150000"/>
              </a:lnSpc>
            </a:pPr>
            <a:r>
              <a:rPr lang="en-US" dirty="0"/>
              <a:t>Enhancing the ambition and scope of climate policies is essential for meeting international climate targets, such as those outlined in the Paris Agreement.</a:t>
            </a:r>
          </a:p>
          <a:p>
            <a:pPr>
              <a:lnSpc>
                <a:spcPct val="150000"/>
              </a:lnSpc>
            </a:pPr>
            <a:r>
              <a:rPr lang="en-US" dirty="0"/>
              <a:t>Governments can explore innovative policy instruments, such as green bonds, carbon dividends, and carbon border adjustments, to incentivize emissions reductions and promote sustainable investments.</a:t>
            </a:r>
          </a:p>
          <a:p>
            <a:pPr>
              <a:lnSpc>
                <a:spcPct val="150000"/>
              </a:lnSpc>
            </a:pPr>
            <a:r>
              <a:rPr lang="en-US" dirty="0"/>
              <a:t>Strengthening international cooperation and coordination is critical for addressing transboundary issues such as deforestation, ocean acidification, and climate refugees.</a:t>
            </a:r>
          </a:p>
          <a:p>
            <a:pPr>
              <a:lnSpc>
                <a:spcPct val="150000"/>
              </a:lnSpc>
            </a:pPr>
            <a:r>
              <a:rPr lang="en-US" dirty="0"/>
              <a:t>Increasing public awareness and engagement through education, communication campaigns, and participatory decision-making processes can build support for ambitious climate action and hold policymakers accountable.</a:t>
            </a:r>
          </a:p>
          <a:p>
            <a:pPr lvl="1">
              <a:lnSpc>
                <a:spcPct val="150000"/>
              </a:lnSpc>
            </a:pPr>
            <a:endParaRPr lang="en-US" dirty="0"/>
          </a:p>
        </p:txBody>
      </p:sp>
    </p:spTree>
    <p:extLst>
      <p:ext uri="{BB962C8B-B14F-4D97-AF65-F5344CB8AC3E}">
        <p14:creationId xmlns:p14="http://schemas.microsoft.com/office/powerpoint/2010/main" val="3349345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4398</TotalTime>
  <Words>1759</Words>
  <Application>Microsoft Office PowerPoint</Application>
  <PresentationFormat>Widescreen</PresentationFormat>
  <Paragraphs>76</Paragraphs>
  <Slides>11</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Segoe UI</vt:lpstr>
      <vt:lpstr>Century Gothic</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Alina Pandey</cp:lastModifiedBy>
  <cp:revision>7</cp:revision>
  <dcterms:created xsi:type="dcterms:W3CDTF">2020-01-02T01:56:26Z</dcterms:created>
  <dcterms:modified xsi:type="dcterms:W3CDTF">2024-04-02T12:26:17Z</dcterms:modified>
</cp:coreProperties>
</file>