
<file path=[Content_Types].xml><?xml version="1.0" encoding="utf-8"?>
<Types xmlns="http://schemas.openxmlformats.org/package/2006/content-types">
  <Default Extension="png" ContentType="image/png"/>
  <Default Extension="jfif"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25"/>
  </p:notesMasterIdLst>
  <p:sldIdLst>
    <p:sldId id="256" r:id="rId3"/>
    <p:sldId id="257" r:id="rId4"/>
    <p:sldId id="274" r:id="rId5"/>
    <p:sldId id="275" r:id="rId6"/>
    <p:sldId id="276" r:id="rId7"/>
    <p:sldId id="278" r:id="rId8"/>
    <p:sldId id="279" r:id="rId9"/>
    <p:sldId id="280" r:id="rId10"/>
    <p:sldId id="281" r:id="rId11"/>
    <p:sldId id="269" r:id="rId12"/>
    <p:sldId id="270" r:id="rId13"/>
    <p:sldId id="282" r:id="rId14"/>
    <p:sldId id="272" r:id="rId15"/>
    <p:sldId id="258" r:id="rId16"/>
    <p:sldId id="289" r:id="rId17"/>
    <p:sldId id="291" r:id="rId18"/>
    <p:sldId id="297" r:id="rId19"/>
    <p:sldId id="273" r:id="rId20"/>
    <p:sldId id="292" r:id="rId21"/>
    <p:sldId id="294" r:id="rId22"/>
    <p:sldId id="295" r:id="rId23"/>
    <p:sldId id="296" r:id="rId24"/>
  </p:sldIdLst>
  <p:sldSz cx="12192000" cy="6858000"/>
  <p:notesSz cx="6951663" cy="10082213"/>
  <p:embeddedFontLst>
    <p:embeddedFont>
      <p:font typeface="Calibri" panose="020F0502020204030204" pitchFamily="34" charset="0"/>
      <p:regular r:id="rId26"/>
      <p:bold r:id="rId27"/>
      <p:italic r:id="rId28"/>
      <p:boldItalic r:id="rId29"/>
    </p:embeddedFont>
    <p:embeddedFont>
      <p:font typeface="Century Gothic" panose="020B0502020202020204" pitchFamily="34" charset="0"/>
      <p:regular r:id="rId30"/>
      <p:bold r:id="rId31"/>
      <p:italic r:id="rId32"/>
      <p:boldItalic r:id="rId33"/>
    </p:embeddedFont>
    <p:embeddedFont>
      <p:font typeface="Quattrocento Sans" panose="020B0604020202020204" charset="0"/>
      <p:regular r:id="rId34"/>
      <p:bold r:id="rId35"/>
      <p:italic r:id="rId36"/>
      <p:boldItalic r:id="rId37"/>
    </p:embeddedFont>
    <p:embeddedFont>
      <p:font typeface="Segoe UI" panose="020B0502040204020203"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3" d="100"/>
          <a:sy n="43" d="100"/>
        </p:scale>
        <p:origin x="52" y="4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9.xml"/><Relationship Id="rId34" Type="http://schemas.openxmlformats.org/officeDocument/2006/relationships/font" Target="fonts/font9.fntdata"/><Relationship Id="rId42"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5296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7258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5308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0790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7931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2915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1817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2580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9634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2201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8012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0874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4819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235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0948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5799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4103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9860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224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4154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
        <p:nvSpPr>
          <p:cNvPr id="45" name="Google Shape;45;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3"/>
          <p:cNvSpPr>
            <a:spLocks noGrp="1"/>
          </p:cNvSpPr>
          <p:nvPr>
            <p:ph type="pic" idx="2"/>
          </p:nvPr>
        </p:nvSpPr>
        <p:spPr>
          <a:xfrm>
            <a:off x="5183188" y="987425"/>
            <a:ext cx="6172200" cy="4873625"/>
          </a:xfrm>
          <a:prstGeom prst="rect">
            <a:avLst/>
          </a:prstGeom>
          <a:noFill/>
          <a:ln>
            <a:noFill/>
          </a:ln>
        </p:spPr>
      </p:sp>
      <p:sp>
        <p:nvSpPr>
          <p:cNvPr id="47" name="Google Shape;47;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4"/>
        <p:cNvGrpSpPr/>
        <p:nvPr/>
      </p:nvGrpSpPr>
      <p:grpSpPr>
        <a:xfrm>
          <a:off x="0" y="0"/>
          <a:ext cx="0" cy="0"/>
          <a:chOff x="0" y="0"/>
          <a:chExt cx="0" cy="0"/>
        </a:xfrm>
      </p:grpSpPr>
      <p:sp>
        <p:nvSpPr>
          <p:cNvPr id="45" name="Google Shape;45;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3"/>
          <p:cNvSpPr>
            <a:spLocks noGrp="1"/>
          </p:cNvSpPr>
          <p:nvPr>
            <p:ph type="pic" idx="2"/>
          </p:nvPr>
        </p:nvSpPr>
        <p:spPr>
          <a:xfrm>
            <a:off x="5183188" y="987425"/>
            <a:ext cx="6172200" cy="4873625"/>
          </a:xfrm>
          <a:prstGeom prst="rect">
            <a:avLst/>
          </a:prstGeom>
          <a:noFill/>
          <a:ln>
            <a:noFill/>
          </a:ln>
        </p:spPr>
      </p:sp>
      <p:sp>
        <p:nvSpPr>
          <p:cNvPr id="47" name="Google Shape;47;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616706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5.jfif"/></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95934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800"/>
              </a:spcBef>
              <a:spcAft>
                <a:spcPts val="800"/>
              </a:spcAft>
              <a:buNone/>
            </a:pPr>
            <a:r>
              <a:rPr lang="en" sz="2700" b="1" dirty="0">
                <a:solidFill>
                  <a:srgbClr val="003399"/>
                </a:solidFill>
                <a:latin typeface="Century Gothic"/>
                <a:ea typeface="Century Gothic"/>
                <a:cs typeface="Century Gothic"/>
                <a:sym typeface="Century Gothic"/>
              </a:rPr>
              <a:t>Renewable energy and climate change</a:t>
            </a:r>
          </a:p>
          <a:p>
            <a:pPr marL="0" marR="0" lvl="0" indent="0" algn="ctr" rtl="0">
              <a:lnSpc>
                <a:spcPct val="107000"/>
              </a:lnSpc>
              <a:spcBef>
                <a:spcPts val="800"/>
              </a:spcBef>
              <a:spcAft>
                <a:spcPts val="800"/>
              </a:spcAft>
              <a:buNone/>
            </a:pPr>
            <a:endParaRPr lang="en-US" sz="2700" b="1" i="0" u="none" strike="noStrike" cap="none" dirty="0">
              <a:solidFill>
                <a:srgbClr val="003399"/>
              </a:solidFill>
              <a:latin typeface="Century Gothic"/>
              <a:ea typeface="Century Gothic"/>
              <a:cs typeface="Century Gothic"/>
              <a:sym typeface="Century Gothic"/>
            </a:endParaRPr>
          </a:p>
          <a:p>
            <a:pPr marL="0" marR="0" lvl="0" indent="0" algn="ctr" rtl="0">
              <a:lnSpc>
                <a:spcPct val="107000"/>
              </a:lnSpc>
              <a:spcBef>
                <a:spcPts val="800"/>
              </a:spcBef>
              <a:spcAft>
                <a:spcPts val="800"/>
              </a:spcAft>
              <a:buNone/>
            </a:pPr>
            <a:r>
              <a:rPr lang="en" sz="2200" b="1" dirty="0">
                <a:solidFill>
                  <a:srgbClr val="003399"/>
                </a:solidFill>
                <a:latin typeface="Century Gothic"/>
                <a:ea typeface="Century Gothic"/>
                <a:cs typeface="Century Gothic"/>
                <a:sym typeface="Century Gothic"/>
              </a:rPr>
              <a:t>Instructor Name: …</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 sz="2400" dirty="0">
                <a:solidFill>
                  <a:srgbClr val="FFFFFF"/>
                </a:solidFill>
                <a:latin typeface="+mn-lt"/>
                <a:cs typeface="Segoe UI" panose="020B0502040204020203" pitchFamily="34" charset="0"/>
                <a:sym typeface="Century Gothic"/>
              </a:rPr>
              <a:t>The role of renewable energy in mitigating climate change</a:t>
            </a:r>
            <a:endParaRPr lang="en-US" sz="1800" dirty="0">
              <a:solidFill>
                <a:srgbClr val="FFFFFF"/>
              </a:solidFill>
              <a:latin typeface="+mn-lt"/>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742950" lvl="1" indent="-285750" algn="just">
              <a:lnSpc>
                <a:spcPct val="150000"/>
              </a:lnSpc>
              <a:buSzPts val="1600"/>
              <a:buFont typeface="Arial" panose="020B0604020202020204" pitchFamily="34" charset="0"/>
              <a:buChar char="•"/>
            </a:pPr>
            <a:r>
              <a:rPr lang="en" sz="1600" dirty="0"/>
              <a:t>Climate change is happening on our planet for many different reasons, of which the important reason is due to human production and business activities that exploit and process many types of minerals and gases to turn them into energy sources that are used in large quantities, frequently and commonly in human life.</a:t>
            </a:r>
            <a:endParaRPr lang="en-US" sz="1600" dirty="0"/>
          </a:p>
          <a:p>
            <a:pPr marL="742950" lvl="1" indent="-285750" algn="just">
              <a:lnSpc>
                <a:spcPct val="150000"/>
              </a:lnSpc>
              <a:buSzPts val="1600"/>
              <a:buFont typeface="Arial" panose="020B0604020202020204" pitchFamily="34" charset="0"/>
              <a:buChar char="•"/>
            </a:pPr>
            <a:r>
              <a:rPr lang="en" sz="1600" dirty="0"/>
              <a:t>The exploitation of resources derived from fossils such as coal, crude oil, etc. can lead to deforestation, loss of vegetation, and biodiversity, thereby reducing the ability to regulate climate, reducing the ability to carbon absorption, increasing the possibility of ozone layer depletion, and leading to the greenhouse effect.</a:t>
            </a:r>
            <a:endParaRPr lang="en-US" sz="1600" dirty="0"/>
          </a:p>
          <a:p>
            <a:pPr marL="742950" lvl="1" indent="-285750" algn="just">
              <a:lnSpc>
                <a:spcPct val="150000"/>
              </a:lnSpc>
              <a:buSzPts val="1600"/>
              <a:buFont typeface="Arial" panose="020B0604020202020204" pitchFamily="34" charset="0"/>
              <a:buChar char="•"/>
            </a:pPr>
            <a:r>
              <a:rPr lang="en" sz="1600" dirty="0"/>
              <a:t>The process of exploiting and producing energy from fossil minerals also releases many wastes that deplete the ozone layer, causing a greenhouse effect in the environment, increasing the possibility of climate change.</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64239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lvl="0" indent="0">
              <a:buClr>
                <a:srgbClr val="FFFFFF"/>
              </a:buClr>
              <a:buSzPts val="2800"/>
              <a:buFont typeface="Arial"/>
              <a:buNone/>
            </a:pPr>
            <a:r>
              <a:rPr lang="en" sz="2800" dirty="0">
                <a:solidFill>
                  <a:srgbClr val="FFFFFF"/>
                </a:solidFill>
                <a:latin typeface="+mn-lt"/>
                <a:cs typeface="Segoe UI" panose="020B0502040204020203" pitchFamily="34" charset="0"/>
                <a:sym typeface="Century Gothic"/>
              </a:rPr>
              <a:t>The role of renewable energy in mitigating climate change</a:t>
            </a:r>
            <a:endParaRPr sz="2800" dirty="0">
              <a:solidFill>
                <a:srgbClr val="FFFFFF"/>
              </a:solidFill>
              <a:latin typeface="+mn-lt"/>
              <a:cs typeface="Segoe UI" panose="020B0502040204020203" pitchFamily="34" charset="0"/>
              <a:sym typeface="Century Gothic"/>
            </a:endParaRPr>
          </a:p>
        </p:txBody>
      </p:sp>
      <p:sp>
        <p:nvSpPr>
          <p:cNvPr id="158" name="Google Shape;158;p46"/>
          <p:cNvSpPr txBox="1"/>
          <p:nvPr/>
        </p:nvSpPr>
        <p:spPr>
          <a:xfrm>
            <a:off x="254833" y="1592356"/>
            <a:ext cx="1100278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742950" lvl="1" indent="-285750" algn="just">
              <a:lnSpc>
                <a:spcPct val="150000"/>
              </a:lnSpc>
              <a:buSzPts val="1600"/>
              <a:buFont typeface="Arial" panose="020B0604020202020204" pitchFamily="34" charset="0"/>
              <a:buChar char="•"/>
            </a:pPr>
            <a:r>
              <a:rPr lang="en" sz="1800" dirty="0"/>
              <a:t>Exploiting, producing, and using renewable energy will overcome the negative effects on the environment, causing climate change, of re-exploiting, producing, and using energy of fossil origin, such as: Reduce deforestation and loss of vegetation, thereby increasing the ability to absorb greenhouse gases and gases that cause ozone layer depletion.</a:t>
            </a:r>
            <a:endParaRPr lang="en-US" sz="1800" dirty="0"/>
          </a:p>
          <a:p>
            <a:pPr marL="742950" lvl="1" indent="-285750" algn="just">
              <a:lnSpc>
                <a:spcPct val="150000"/>
              </a:lnSpc>
              <a:buSzPts val="1600"/>
              <a:buFont typeface="Arial" panose="020B0604020202020204" pitchFamily="34" charset="0"/>
              <a:buChar char="•"/>
            </a:pPr>
            <a:r>
              <a:rPr lang="en" sz="1800" dirty="0"/>
              <a:t>Exploiting, producing, and using renewable energy reduces (possibly zero) emissions of substances that deplete the ozone layer and greenhouse gases, thereby minimizing climate change.</a:t>
            </a:r>
            <a:endParaRPr lang="en-US" sz="1800" dirty="0"/>
          </a:p>
          <a:p>
            <a:pPr marL="742950" lvl="1" indent="-285750" algn="just">
              <a:lnSpc>
                <a:spcPct val="150000"/>
              </a:lnSpc>
              <a:buSzPts val="1600"/>
              <a:buFont typeface="Arial" panose="020B0604020202020204" pitchFamily="34" charset="0"/>
              <a:buChar char="•"/>
            </a:pPr>
            <a:r>
              <a:rPr lang="en" sz="1800" dirty="0"/>
              <a:t>Exploiting, producing and using renewable energy also creates a new trend and new awareness of climate change response, thereby contributing to reducing climate change.</a:t>
            </a:r>
            <a:endParaRPr sz="18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12182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5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5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5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543031"/>
            <a:ext cx="9488131" cy="707846"/>
          </a:xfrm>
          <a:prstGeom prst="rect">
            <a:avLst/>
          </a:prstGeom>
          <a:solidFill>
            <a:srgbClr val="003399"/>
          </a:solidFill>
          <a:ln>
            <a:noFill/>
          </a:ln>
        </p:spPr>
        <p:txBody>
          <a:bodyPr spcFirstLastPara="1" wrap="square" lIns="91425" tIns="45700" rIns="91425" bIns="45700" anchor="t" anchorCtr="0">
            <a:spAutoFit/>
          </a:bodyPr>
          <a:lstStyle/>
          <a:p>
            <a:pPr marL="0" lvl="0" indent="0">
              <a:buClr>
                <a:srgbClr val="FFFFFF"/>
              </a:buClr>
              <a:buSzPts val="2800"/>
              <a:buFont typeface="Arial"/>
              <a:buNone/>
            </a:pPr>
            <a:r>
              <a:rPr lang="en" sz="2000" b="1" dirty="0">
                <a:solidFill>
                  <a:schemeClr val="bg1"/>
                </a:solidFill>
                <a:latin typeface="+mn-lt"/>
                <a:ea typeface="Quattrocento Sans"/>
                <a:cs typeface="Segoe UI" panose="020B0502040204020203" pitchFamily="34" charset="0"/>
                <a:sym typeface="Quattrocento Sans"/>
              </a:rPr>
              <a:t>2. Legal framework to promote renewable energies and their efficiency</a:t>
            </a:r>
            <a:endParaRPr lang="en-US" sz="2000" b="1" dirty="0">
              <a:solidFill>
                <a:schemeClr val="bg1"/>
              </a:solidFill>
              <a:latin typeface="+mn-lt"/>
              <a:ea typeface="Quattrocento Sans"/>
              <a:cs typeface="Segoe UI" panose="020B0502040204020203" pitchFamily="34" charset="0"/>
              <a:sym typeface="Quattrocento Sans"/>
            </a:endParaRPr>
          </a:p>
          <a:p>
            <a:pPr lvl="0">
              <a:buClr>
                <a:srgbClr val="FFFFFF"/>
              </a:buClr>
              <a:buSzPts val="2800"/>
            </a:pPr>
            <a:r>
              <a:rPr lang="en" sz="2000" b="1" dirty="0">
                <a:solidFill>
                  <a:schemeClr val="bg1"/>
                </a:solidFill>
                <a:latin typeface="+mn-lt"/>
                <a:cs typeface="Segoe UI" panose="020B0502040204020203" pitchFamily="34" charset="0"/>
                <a:sym typeface="Quattrocento Sans"/>
              </a:rPr>
              <a:t>2.1. </a:t>
            </a:r>
            <a:r>
              <a:rPr lang="en" sz="2000" b="1" dirty="0">
                <a:solidFill>
                  <a:schemeClr val="bg1"/>
                </a:solidFill>
                <a:ea typeface="Quattrocento Sans"/>
                <a:cs typeface="Segoe UI" panose="020B0502040204020203" pitchFamily="34" charset="0"/>
                <a:sym typeface="Quattrocento Sans"/>
              </a:rPr>
              <a:t>Legal framework </a:t>
            </a:r>
            <a:endParaRPr lang="en-US" sz="2000" b="1" dirty="0">
              <a:solidFill>
                <a:schemeClr val="bg1"/>
              </a:solidFill>
              <a:latin typeface="+mn-lt"/>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742950" lvl="1" indent="-285750" algn="just">
              <a:lnSpc>
                <a:spcPct val="150000"/>
              </a:lnSpc>
              <a:buSzPts val="1600"/>
              <a:buFont typeface="Arial" panose="020B0604020202020204" pitchFamily="34" charset="0"/>
              <a:buChar char="•"/>
            </a:pPr>
            <a:r>
              <a:rPr lang="en" sz="1800" dirty="0">
                <a:latin typeface="+mn-lt"/>
                <a:ea typeface="Quattrocento Sans"/>
                <a:cs typeface="Segoe UI" panose="020B0502040204020203" pitchFamily="34" charset="0"/>
                <a:sym typeface="Quattrocento Sans"/>
              </a:rPr>
              <a:t>The issue of renewable energy development regulated in the Constitution of each country, as an indispensable content to protect the environment, and ensure the right to live in a fresh environment of people.</a:t>
            </a:r>
            <a:endParaRPr lang="en-US" sz="1800" dirty="0">
              <a:latin typeface="+mn-lt"/>
              <a:ea typeface="Quattrocento Sans"/>
              <a:cs typeface="Segoe UI" panose="020B0502040204020203" pitchFamily="34" charset="0"/>
              <a:sym typeface="Quattrocento Sans"/>
            </a:endParaRPr>
          </a:p>
          <a:p>
            <a:pPr marL="742950" lvl="1" indent="-285750" algn="just">
              <a:lnSpc>
                <a:spcPct val="150000"/>
              </a:lnSpc>
              <a:buSzPts val="1600"/>
              <a:buFont typeface="Arial" panose="020B0604020202020204" pitchFamily="34" charset="0"/>
              <a:buChar char="•"/>
            </a:pPr>
            <a:r>
              <a:rPr lang="en" sz="1800" dirty="0">
                <a:latin typeface="+mn-lt"/>
                <a:ea typeface="Quattrocento Sans"/>
                <a:cs typeface="Segoe UI" panose="020B0502040204020203" pitchFamily="34" charset="0"/>
                <a:sym typeface="Quattrocento Sans"/>
              </a:rPr>
              <a:t>The issue of renewable energy must be regulated in the Environmental Protection Law or in a law on green economy.</a:t>
            </a:r>
            <a:endParaRPr lang="en-US" sz="1800" dirty="0">
              <a:latin typeface="+mn-lt"/>
              <a:ea typeface="Quattrocento Sans"/>
              <a:cs typeface="Segoe UI" panose="020B0502040204020203" pitchFamily="34" charset="0"/>
              <a:sym typeface="Quattrocento Sans"/>
            </a:endParaRPr>
          </a:p>
          <a:p>
            <a:pPr marL="742950" lvl="1" indent="-285750" algn="just">
              <a:lnSpc>
                <a:spcPct val="150000"/>
              </a:lnSpc>
              <a:buSzPts val="1600"/>
              <a:buFont typeface="Arial" panose="020B0604020202020204" pitchFamily="34" charset="0"/>
              <a:buChar char="•"/>
            </a:pPr>
            <a:r>
              <a:rPr lang="en" sz="1800" dirty="0">
                <a:latin typeface="+mn-lt"/>
                <a:ea typeface="Quattrocento Sans"/>
                <a:cs typeface="Segoe UI" panose="020B0502040204020203" pitchFamily="34" charset="0"/>
                <a:sym typeface="Quattrocento Sans"/>
              </a:rPr>
              <a:t>Renewable energy must be a content in national, regional, sectoral and local strategies on responding to climate change.</a:t>
            </a:r>
            <a:endParaRPr lang="en-US" sz="1800" dirty="0">
              <a:latin typeface="+mn-lt"/>
              <a:ea typeface="Quattrocento Sans"/>
              <a:cs typeface="Segoe UI" panose="020B0502040204020203" pitchFamily="34" charset="0"/>
              <a:sym typeface="Quattrocento Sans"/>
            </a:endParaRPr>
          </a:p>
          <a:p>
            <a:pPr marL="742950" lvl="1" indent="-285750" algn="just">
              <a:lnSpc>
                <a:spcPct val="150000"/>
              </a:lnSpc>
              <a:buSzPts val="1600"/>
              <a:buFont typeface="Arial" panose="020B0604020202020204" pitchFamily="34" charset="0"/>
              <a:buChar char="•"/>
            </a:pPr>
            <a:r>
              <a:rPr lang="en" sz="1800" dirty="0">
                <a:latin typeface="+mn-lt"/>
                <a:ea typeface="Quattrocento Sans"/>
                <a:cs typeface="Segoe UI" panose="020B0502040204020203" pitchFamily="34" charset="0"/>
                <a:sym typeface="Quattrocento Sans"/>
              </a:rPr>
              <a:t>Renewable energy must also be regulated in detail in legal documents, such as Government Decree, guiding Circulars of Ministries, etc.</a:t>
            </a:r>
            <a:endParaRPr sz="1800" b="0" i="0" u="none" strike="noStrike" cap="none" dirty="0">
              <a:solidFill>
                <a:srgbClr val="000000"/>
              </a:solidFill>
              <a:latin typeface="+mn-lt"/>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749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707846"/>
          </a:xfrm>
          <a:prstGeom prst="rect">
            <a:avLst/>
          </a:prstGeom>
          <a:solidFill>
            <a:srgbClr val="003399"/>
          </a:solidFill>
          <a:ln>
            <a:noFill/>
          </a:ln>
        </p:spPr>
        <p:txBody>
          <a:bodyPr spcFirstLastPara="1" wrap="square" lIns="91425" tIns="45700" rIns="91425" bIns="45700" anchor="t" anchorCtr="0">
            <a:spAutoFit/>
          </a:bodyPr>
          <a:lstStyle/>
          <a:p>
            <a:pPr marL="0" lvl="0" indent="0">
              <a:buClr>
                <a:srgbClr val="FFFFFF"/>
              </a:buClr>
              <a:buSzPts val="2800"/>
              <a:buFont typeface="Arial"/>
              <a:buNone/>
            </a:pPr>
            <a:r>
              <a:rPr lang="en" sz="2000" b="1" dirty="0">
                <a:solidFill>
                  <a:schemeClr val="bg1"/>
                </a:solidFill>
                <a:latin typeface="+mn-lt"/>
                <a:ea typeface="Quattrocento Sans"/>
                <a:cs typeface="Segoe UI" panose="020B0502040204020203" pitchFamily="34" charset="0"/>
                <a:sym typeface="Quattrocento Sans"/>
              </a:rPr>
              <a:t>2. Legal framework to promote renewable energies and their efficiency</a:t>
            </a:r>
            <a:endParaRPr lang="en-US" sz="2000" b="1" dirty="0">
              <a:solidFill>
                <a:schemeClr val="bg1"/>
              </a:solidFill>
              <a:latin typeface="+mn-lt"/>
              <a:ea typeface="Quattrocento Sans"/>
              <a:cs typeface="Segoe UI" panose="020B0502040204020203" pitchFamily="34" charset="0"/>
              <a:sym typeface="Quattrocento Sans"/>
            </a:endParaRPr>
          </a:p>
          <a:p>
            <a:pPr marL="0" lvl="0" indent="0">
              <a:buClr>
                <a:srgbClr val="FFFFFF"/>
              </a:buClr>
              <a:buSzPts val="2800"/>
              <a:buFont typeface="Arial"/>
              <a:buNone/>
            </a:pPr>
            <a:r>
              <a:rPr lang="en" sz="2000" b="1" dirty="0">
                <a:solidFill>
                  <a:schemeClr val="bg1"/>
                </a:solidFill>
                <a:latin typeface="+mn-lt"/>
                <a:cs typeface="Segoe UI" panose="020B0502040204020203" pitchFamily="34" charset="0"/>
                <a:sym typeface="Quattrocento Sans"/>
              </a:rPr>
              <a:t>2.1. Legal framework</a:t>
            </a:r>
            <a:endParaRPr lang="en-US" sz="2000" b="1" dirty="0">
              <a:solidFill>
                <a:schemeClr val="bg1"/>
              </a:solidFill>
              <a:latin typeface="+mn-lt"/>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742950" lvl="1" indent="-285750" algn="just">
              <a:lnSpc>
                <a:spcPct val="150000"/>
              </a:lnSpc>
              <a:buSzPts val="1600"/>
              <a:buFont typeface="Arial" panose="020B0604020202020204" pitchFamily="34" charset="0"/>
              <a:buChar char="•"/>
            </a:pPr>
            <a:r>
              <a:rPr lang="en" sz="1800" dirty="0">
                <a:latin typeface="+mn-lt"/>
                <a:ea typeface="Quattrocento Sans"/>
                <a:cs typeface="Segoe UI" panose="020B0502040204020203" pitchFamily="34" charset="0"/>
                <a:sym typeface="Quattrocento Sans"/>
              </a:rPr>
              <a:t>The State must have policies, strategies, and overall plans to promote renewable energy in each period, in accordance with the international treaties that the State has signed and participated in, as well as in line with the socio-economic conditions of each country.</a:t>
            </a:r>
            <a:endParaRPr lang="en-US" sz="1800" dirty="0">
              <a:latin typeface="+mn-lt"/>
              <a:ea typeface="Quattrocento Sans"/>
              <a:cs typeface="Segoe UI" panose="020B0502040204020203" pitchFamily="34" charset="0"/>
              <a:sym typeface="Quattrocento Sans"/>
            </a:endParaRPr>
          </a:p>
          <a:p>
            <a:pPr marL="742950" lvl="1" indent="-285750" algn="just">
              <a:lnSpc>
                <a:spcPct val="150000"/>
              </a:lnSpc>
              <a:buSzPts val="1600"/>
              <a:buFont typeface="Arial" panose="020B0604020202020204" pitchFamily="34" charset="0"/>
              <a:buChar char="•"/>
            </a:pPr>
            <a:r>
              <a:rPr lang="en" sz="1800" dirty="0">
                <a:latin typeface="+mn-lt"/>
                <a:ea typeface="Quattrocento Sans"/>
                <a:cs typeface="Segoe UI" panose="020B0502040204020203" pitchFamily="34" charset="0"/>
                <a:sym typeface="Quattrocento Sans"/>
              </a:rPr>
              <a:t>There are support mechanisms in many aspects to promote renewable energy. This mechanism includes: exemption and reduction of some taxes; preferential loans with low interest rates, preferential technical infrastructure, preferential land rental support, etc. for renewable energy projects.</a:t>
            </a:r>
            <a:endParaRPr sz="1800" b="0" i="0" u="none" strike="noStrike" cap="none" dirty="0">
              <a:solidFill>
                <a:srgbClr val="000000"/>
              </a:solidFill>
              <a:latin typeface="+mn-lt"/>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73958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707846"/>
          </a:xfrm>
          <a:prstGeom prst="rect">
            <a:avLst/>
          </a:prstGeom>
          <a:solidFill>
            <a:srgbClr val="003399"/>
          </a:solidFill>
          <a:ln>
            <a:noFill/>
          </a:ln>
        </p:spPr>
        <p:txBody>
          <a:bodyPr spcFirstLastPara="1" wrap="square" lIns="91425" tIns="45700" rIns="91425" bIns="45700" anchor="t" anchorCtr="0">
            <a:spAutoFit/>
          </a:bodyPr>
          <a:lstStyle/>
          <a:p>
            <a:pPr marL="0" lvl="0" indent="0">
              <a:buClr>
                <a:srgbClr val="FFFFFF"/>
              </a:buClr>
              <a:buSzPts val="2800"/>
              <a:buFont typeface="Arial"/>
              <a:buNone/>
            </a:pPr>
            <a:r>
              <a:rPr lang="en" sz="2000" b="1" dirty="0">
                <a:solidFill>
                  <a:schemeClr val="bg1"/>
                </a:solidFill>
                <a:latin typeface="+mn-lt"/>
                <a:ea typeface="Quattrocento Sans"/>
                <a:cs typeface="Segoe UI" panose="020B0502040204020203" pitchFamily="34" charset="0"/>
                <a:sym typeface="Quattrocento Sans"/>
              </a:rPr>
              <a:t>2. Legal framework to promote renewable energies and their efficiency</a:t>
            </a:r>
            <a:endParaRPr lang="en-US" sz="2000" b="1" dirty="0">
              <a:solidFill>
                <a:schemeClr val="bg1"/>
              </a:solidFill>
              <a:latin typeface="+mn-lt"/>
              <a:ea typeface="Quattrocento Sans"/>
              <a:cs typeface="Segoe UI" panose="020B0502040204020203" pitchFamily="34" charset="0"/>
              <a:sym typeface="Quattrocento Sans"/>
            </a:endParaRPr>
          </a:p>
          <a:p>
            <a:pPr marL="0" lvl="0" indent="0">
              <a:buClr>
                <a:srgbClr val="FFFFFF"/>
              </a:buClr>
              <a:buSzPts val="2800"/>
              <a:buFont typeface="Arial"/>
              <a:buNone/>
            </a:pPr>
            <a:r>
              <a:rPr lang="en" sz="2000" b="1" dirty="0">
                <a:solidFill>
                  <a:schemeClr val="bg1"/>
                </a:solidFill>
                <a:latin typeface="+mn-lt"/>
                <a:cs typeface="Segoe UI" panose="020B0502040204020203" pitchFamily="34" charset="0"/>
                <a:sym typeface="Quattrocento Sans"/>
              </a:rPr>
              <a:t>2.1. Legal framework</a:t>
            </a:r>
            <a:endParaRPr lang="en-US" sz="2000" b="1" dirty="0">
              <a:solidFill>
                <a:schemeClr val="bg1"/>
              </a:solidFill>
              <a:latin typeface="+mn-lt"/>
              <a:cs typeface="Segoe UI" panose="020B0502040204020203" pitchFamily="34" charset="0"/>
              <a:sym typeface="Century Gothic"/>
            </a:endParaRPr>
          </a:p>
        </p:txBody>
      </p:sp>
      <p:sp>
        <p:nvSpPr>
          <p:cNvPr id="4" name="Θέση εικόνας 3">
            <a:extLst>
              <a:ext uri="{FF2B5EF4-FFF2-40B4-BE49-F238E27FC236}">
                <a16:creationId xmlns:a16="http://schemas.microsoft.com/office/drawing/2014/main" id="{21372A25-AD8E-B533-98CD-DC387E370EDB}"/>
              </a:ext>
            </a:extLst>
          </p:cNvPr>
          <p:cNvSpPr>
            <a:spLocks noGrp="1"/>
          </p:cNvSpPr>
          <p:nvPr>
            <p:ph type="pic" idx="2"/>
          </p:nvPr>
        </p:nvSpPr>
        <p:spPr>
          <a:xfrm>
            <a:off x="5183188" y="1267098"/>
            <a:ext cx="5298001" cy="4351382"/>
          </a:xfrm>
          <a:ln>
            <a:noFill/>
          </a:ln>
        </p:spPr>
        <p:style>
          <a:lnRef idx="2">
            <a:schemeClr val="accent2"/>
          </a:lnRef>
          <a:fillRef idx="1">
            <a:schemeClr val="lt1"/>
          </a:fillRef>
          <a:effectRef idx="0">
            <a:schemeClr val="accent2"/>
          </a:effectRef>
          <a:fontRef idx="minor">
            <a:schemeClr val="dk1"/>
          </a:fontRef>
        </p:style>
        <p:txBody>
          <a:bodyPr/>
          <a:lstStyle/>
          <a:p>
            <a:pPr marL="457200" marR="0" indent="-228600" algn="l" rtl="0">
              <a:lnSpc>
                <a:spcPct val="90000"/>
              </a:lnSpc>
              <a:spcBef>
                <a:spcPts val="1000"/>
              </a:spcBef>
              <a:spcAft>
                <a:spcPts val="0"/>
              </a:spcAft>
            </a:pPr>
            <a:r>
              <a:rPr lang="en" sz="1800" b="0" i="0" dirty="0">
                <a:solidFill>
                  <a:srgbClr val="000000"/>
                </a:solidFill>
                <a:effectLst/>
                <a:ea typeface="Calibri" panose="020F0502020204030204" pitchFamily="34" charset="0"/>
                <a:cs typeface="Segoe UI" panose="020B0502040204020203" pitchFamily="34" charset="0"/>
              </a:rPr>
              <a:t> Objective: Promote renewable energy development and bring economic benefits.</a:t>
            </a:r>
            <a:endParaRPr lang="en-US" dirty="0">
              <a:effectLst/>
            </a:endParaRPr>
          </a:p>
          <a:p>
            <a:pPr marL="457200" marR="0" indent="-228600" algn="l" rtl="0">
              <a:lnSpc>
                <a:spcPct val="90000"/>
              </a:lnSpc>
              <a:spcBef>
                <a:spcPts val="1000"/>
              </a:spcBef>
              <a:spcAft>
                <a:spcPts val="0"/>
              </a:spcAft>
            </a:pPr>
            <a:r>
              <a:rPr lang="en" sz="1800" b="0" i="0" dirty="0">
                <a:solidFill>
                  <a:srgbClr val="000000"/>
                </a:solidFill>
                <a:effectLst/>
                <a:ea typeface="Calibri" panose="020F0502020204030204" pitchFamily="34" charset="0"/>
                <a:cs typeface="Segoe UI" panose="020B0502040204020203" pitchFamily="34" charset="0"/>
              </a:rPr>
              <a:t> Conditions: Meets general market conditions and specific requirements for carbon credit trading.</a:t>
            </a:r>
            <a:endParaRPr lang="en-US" dirty="0">
              <a:effectLst/>
            </a:endParaRPr>
          </a:p>
          <a:p>
            <a:pPr marL="457200" marR="0" indent="-228600" algn="l" rtl="0">
              <a:lnSpc>
                <a:spcPct val="90000"/>
              </a:lnSpc>
              <a:spcBef>
                <a:spcPts val="1000"/>
              </a:spcBef>
              <a:spcAft>
                <a:spcPts val="0"/>
              </a:spcAft>
            </a:pPr>
            <a:br>
              <a:rPr lang="en-US" sz="1800" b="0" i="0" dirty="0">
                <a:solidFill>
                  <a:srgbClr val="000000"/>
                </a:solidFill>
                <a:effectLst/>
                <a:ea typeface="Calibri" panose="020F0502020204030204" pitchFamily="34" charset="0"/>
                <a:cs typeface="Segoe UI" panose="020B0502040204020203" pitchFamily="34" charset="0"/>
              </a:rPr>
            </a:br>
            <a:r>
              <a:rPr lang="en" sz="1800" b="0" i="0" dirty="0">
                <a:solidFill>
                  <a:srgbClr val="000000"/>
                </a:solidFill>
                <a:effectLst/>
                <a:ea typeface="Calibri" panose="020F0502020204030204" pitchFamily="34" charset="0"/>
                <a:cs typeface="Segoe UI" panose="020B0502040204020203" pitchFamily="34" charset="0"/>
              </a:rPr>
              <a:t>Important factors: </a:t>
            </a:r>
            <a:endParaRPr lang="en-US" dirty="0">
              <a:effectLst/>
            </a:endParaRPr>
          </a:p>
          <a:p>
            <a:pPr marL="457200" marR="0" indent="-228600" algn="l" rtl="0">
              <a:lnSpc>
                <a:spcPct val="90000"/>
              </a:lnSpc>
              <a:spcBef>
                <a:spcPts val="1000"/>
              </a:spcBef>
              <a:spcAft>
                <a:spcPts val="0"/>
              </a:spcAft>
            </a:pPr>
            <a:r>
              <a:rPr lang="en" sz="1800" b="0" i="0" dirty="0">
                <a:solidFill>
                  <a:srgbClr val="000000"/>
                </a:solidFill>
                <a:effectLst/>
                <a:ea typeface="Calibri" panose="020F0502020204030204" pitchFamily="34" charset="0"/>
                <a:cs typeface="Segoe UI" panose="020B0502040204020203" pitchFamily="34" charset="0"/>
              </a:rPr>
              <a:t>- Carbon emission quota. </a:t>
            </a:r>
            <a:endParaRPr lang="en-US" dirty="0">
              <a:effectLst/>
            </a:endParaRPr>
          </a:p>
          <a:p>
            <a:pPr marL="457200" marR="0" indent="-228600" algn="l" rtl="0">
              <a:lnSpc>
                <a:spcPct val="90000"/>
              </a:lnSpc>
              <a:spcBef>
                <a:spcPts val="1000"/>
              </a:spcBef>
              <a:spcAft>
                <a:spcPts val="0"/>
              </a:spcAft>
            </a:pPr>
            <a:r>
              <a:rPr lang="en" sz="1800" b="0" i="0" dirty="0">
                <a:solidFill>
                  <a:srgbClr val="000000"/>
                </a:solidFill>
                <a:effectLst/>
                <a:ea typeface="Calibri" panose="020F0502020204030204" pitchFamily="34" charset="0"/>
                <a:cs typeface="Segoe UI" panose="020B0502040204020203" pitchFamily="34" charset="0"/>
              </a:rPr>
              <a:t>- Rights and obligations of the buyer and sell</a:t>
            </a:r>
            <a:r>
              <a:rPr lang="en-US" sz="1800" b="0" i="0" dirty="0" err="1">
                <a:solidFill>
                  <a:srgbClr val="000000"/>
                </a:solidFill>
                <a:effectLst/>
                <a:ea typeface="Calibri" panose="020F0502020204030204" pitchFamily="34" charset="0"/>
                <a:cs typeface="Segoe UI" panose="020B0502040204020203" pitchFamily="34" charset="0"/>
              </a:rPr>
              <a:t>er</a:t>
            </a:r>
            <a:r>
              <a:rPr lang="en" sz="1800" b="0" i="0" dirty="0">
                <a:solidFill>
                  <a:srgbClr val="000000"/>
                </a:solidFill>
                <a:effectLst/>
                <a:ea typeface="Calibri" panose="020F0502020204030204" pitchFamily="34" charset="0"/>
                <a:cs typeface="Segoe UI" panose="020B0502040204020203" pitchFamily="34" charset="0"/>
              </a:rPr>
              <a:t>.</a:t>
            </a:r>
            <a:endParaRPr lang="en-US" dirty="0">
              <a:effectLst/>
            </a:endParaRPr>
          </a:p>
          <a:p>
            <a:pPr marL="457200" marR="0" indent="-228600" algn="l" rtl="0">
              <a:lnSpc>
                <a:spcPct val="90000"/>
              </a:lnSpc>
              <a:spcBef>
                <a:spcPts val="1000"/>
              </a:spcBef>
              <a:spcAft>
                <a:spcPts val="0"/>
              </a:spcAft>
            </a:pPr>
            <a:r>
              <a:rPr lang="en" sz="1800" b="0" i="0" dirty="0">
                <a:solidFill>
                  <a:srgbClr val="000000"/>
                </a:solidFill>
                <a:effectLst/>
                <a:ea typeface="Calibri" panose="020F0502020204030204" pitchFamily="34" charset="0"/>
                <a:cs typeface="Segoe UI" panose="020B0502040204020203" pitchFamily="34" charset="0"/>
              </a:rPr>
              <a:t>- State intervention</a:t>
            </a:r>
            <a:r>
              <a:rPr lang="en" dirty="0">
                <a:solidFill>
                  <a:srgbClr val="000000"/>
                </a:solidFill>
                <a:ea typeface="Calibri" panose="020F0502020204030204" pitchFamily="34" charset="0"/>
                <a:cs typeface="Segoe UI" panose="020B0502040204020203" pitchFamily="34" charset="0"/>
              </a:rPr>
              <a:t> </a:t>
            </a:r>
            <a:r>
              <a:rPr lang="en" sz="1800" b="0" i="0" dirty="0">
                <a:solidFill>
                  <a:srgbClr val="000000"/>
                </a:solidFill>
                <a:effectLst/>
                <a:ea typeface="Calibri" panose="020F0502020204030204" pitchFamily="34" charset="0"/>
                <a:cs typeface="Segoe UI" panose="020B0502040204020203" pitchFamily="34" charset="0"/>
              </a:rPr>
              <a:t>in</a:t>
            </a:r>
            <a:r>
              <a:rPr lang="en-US" sz="1800" b="0" i="0" dirty="0">
                <a:solidFill>
                  <a:srgbClr val="000000"/>
                </a:solidFill>
                <a:effectLst/>
                <a:ea typeface="Calibri" panose="020F0502020204030204" pitchFamily="34" charset="0"/>
                <a:cs typeface="Segoe UI" panose="020B0502040204020203" pitchFamily="34" charset="0"/>
              </a:rPr>
              <a:t>to </a:t>
            </a:r>
            <a:r>
              <a:rPr lang="en" sz="1800" b="0" i="0" dirty="0">
                <a:solidFill>
                  <a:srgbClr val="000000"/>
                </a:solidFill>
                <a:effectLst/>
                <a:ea typeface="Calibri" panose="020F0502020204030204" pitchFamily="34" charset="0"/>
                <a:cs typeface="Segoe UI" panose="020B0502040204020203" pitchFamily="34" charset="0"/>
              </a:rPr>
              <a:t>market operations.</a:t>
            </a:r>
            <a:endParaRPr lang="en-US" dirty="0">
              <a:effectLst/>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75360" y="1267098"/>
            <a:ext cx="3915690" cy="435138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spcBef>
                <a:spcPts val="0"/>
              </a:spcBef>
              <a:spcAft>
                <a:spcPts val="0"/>
              </a:spcAft>
            </a:pPr>
            <a:r>
              <a:rPr lang="en" sz="2000" dirty="0">
                <a:solidFill>
                  <a:srgbClr val="000000"/>
                </a:solidFill>
                <a:effectLst/>
                <a:latin typeface="Arial" panose="020B0604020202020204" pitchFamily="34" charset="0"/>
                <a:ea typeface="+mn-ea"/>
                <a:cs typeface="+mn-cs"/>
              </a:rPr>
              <a:t>Specifying the contents of State management in the field of renewable energy, clearly defining the tasks and powers of state agencies in the process of managing activities in the field of renewable energy,</a:t>
            </a:r>
            <a:r>
              <a:rPr lang="en-US" sz="2000" dirty="0">
                <a:solidFill>
                  <a:srgbClr val="000000"/>
                </a:solidFill>
                <a:effectLst/>
                <a:latin typeface="Arial" panose="020B0604020202020204" pitchFamily="34" charset="0"/>
                <a:ea typeface="+mn-ea"/>
                <a:cs typeface="+mn-cs"/>
              </a:rPr>
              <a:t>and </a:t>
            </a:r>
            <a:r>
              <a:rPr lang="en" sz="2000" dirty="0">
                <a:solidFill>
                  <a:srgbClr val="000000"/>
                </a:solidFill>
                <a:effectLst/>
                <a:latin typeface="Arial" panose="020B0604020202020204" pitchFamily="34" charset="0"/>
                <a:ea typeface="+mn-ea"/>
                <a:cs typeface="+mn-cs"/>
              </a:rPr>
              <a:t> promoting develop renewable energy.</a:t>
            </a:r>
            <a:endParaRPr lang="en-US" sz="2000" dirty="0">
              <a:effectLst/>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Tree>
    <p:extLst>
      <p:ext uri="{BB962C8B-B14F-4D97-AF65-F5344CB8AC3E}">
        <p14:creationId xmlns:p14="http://schemas.microsoft.com/office/powerpoint/2010/main" val="302387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707846"/>
          </a:xfrm>
          <a:prstGeom prst="rect">
            <a:avLst/>
          </a:prstGeom>
          <a:solidFill>
            <a:srgbClr val="003399"/>
          </a:solidFill>
          <a:ln>
            <a:noFill/>
          </a:ln>
        </p:spPr>
        <p:txBody>
          <a:bodyPr spcFirstLastPara="1" wrap="square" lIns="91425" tIns="45700" rIns="91425" bIns="45700" anchor="t" anchorCtr="0">
            <a:spAutoFit/>
          </a:bodyPr>
          <a:lstStyle/>
          <a:p>
            <a:pPr marL="0" lvl="0" indent="0">
              <a:buClr>
                <a:srgbClr val="FFFFFF"/>
              </a:buClr>
              <a:buSzPts val="2800"/>
              <a:buFont typeface="Arial"/>
              <a:buNone/>
            </a:pPr>
            <a:r>
              <a:rPr lang="en" sz="2000" b="1" dirty="0">
                <a:solidFill>
                  <a:schemeClr val="bg1"/>
                </a:solidFill>
                <a:latin typeface="+mn-lt"/>
                <a:ea typeface="Quattrocento Sans"/>
                <a:cs typeface="Segoe UI" panose="020B0502040204020203" pitchFamily="34" charset="0"/>
                <a:sym typeface="Quattrocento Sans"/>
              </a:rPr>
              <a:t>2. Legal framework to promote renewable energies and their efficiency</a:t>
            </a:r>
            <a:endParaRPr lang="en-US" sz="2000" b="1" dirty="0">
              <a:solidFill>
                <a:schemeClr val="bg1"/>
              </a:solidFill>
              <a:latin typeface="+mn-lt"/>
              <a:ea typeface="Quattrocento Sans"/>
              <a:cs typeface="Segoe UI" panose="020B0502040204020203" pitchFamily="34" charset="0"/>
              <a:sym typeface="Quattrocento Sans"/>
            </a:endParaRPr>
          </a:p>
          <a:p>
            <a:pPr marL="0" lvl="0" indent="0">
              <a:buClr>
                <a:srgbClr val="FFFFFF"/>
              </a:buClr>
              <a:buSzPts val="2800"/>
              <a:buFont typeface="Arial"/>
              <a:buNone/>
            </a:pPr>
            <a:r>
              <a:rPr lang="en" sz="2000" b="1" dirty="0">
                <a:solidFill>
                  <a:schemeClr val="bg1"/>
                </a:solidFill>
                <a:latin typeface="+mn-lt"/>
                <a:cs typeface="Segoe UI" panose="020B0502040204020203" pitchFamily="34" charset="0"/>
                <a:sym typeface="Quattrocento Sans"/>
              </a:rPr>
              <a:t>2.1. </a:t>
            </a:r>
            <a:r>
              <a:rPr lang="en-US" sz="2000" b="1" dirty="0">
                <a:solidFill>
                  <a:schemeClr val="bg1"/>
                </a:solidFill>
                <a:latin typeface="+mn-lt"/>
                <a:cs typeface="Segoe UI" panose="020B0502040204020203" pitchFamily="34" charset="0"/>
                <a:sym typeface="Quattrocento Sans"/>
              </a:rPr>
              <a:t>Legal framework</a:t>
            </a:r>
            <a:endParaRPr lang="en-US" sz="2000" b="1" dirty="0">
              <a:solidFill>
                <a:schemeClr val="bg1"/>
              </a:solidFill>
              <a:latin typeface="+mn-lt"/>
              <a:cs typeface="Segoe UI" panose="020B0502040204020203" pitchFamily="34" charset="0"/>
              <a:sym typeface="Century Gothic"/>
            </a:endParaRPr>
          </a:p>
        </p:txBody>
      </p:sp>
      <p:sp>
        <p:nvSpPr>
          <p:cNvPr id="4" name="Θέση εικόνας 3">
            <a:extLst>
              <a:ext uri="{FF2B5EF4-FFF2-40B4-BE49-F238E27FC236}">
                <a16:creationId xmlns:a16="http://schemas.microsoft.com/office/drawing/2014/main" id="{21372A25-AD8E-B533-98CD-DC387E370EDB}"/>
              </a:ext>
            </a:extLst>
          </p:cNvPr>
          <p:cNvSpPr>
            <a:spLocks noGrp="1"/>
          </p:cNvSpPr>
          <p:nvPr>
            <p:ph type="pic" idx="2"/>
          </p:nvPr>
        </p:nvSpPr>
        <p:spPr>
          <a:xfrm>
            <a:off x="5183188" y="1267098"/>
            <a:ext cx="5298001" cy="4351382"/>
          </a:xfrm>
          <a:ln>
            <a:noFill/>
          </a:ln>
        </p:spPr>
        <p:style>
          <a:lnRef idx="2">
            <a:schemeClr val="accent2"/>
          </a:lnRef>
          <a:fillRef idx="1">
            <a:schemeClr val="lt1"/>
          </a:fillRef>
          <a:effectRef idx="0">
            <a:schemeClr val="accent2"/>
          </a:effectRef>
          <a:fontRef idx="minor">
            <a:schemeClr val="dk1"/>
          </a:fontRef>
        </p:style>
        <p:txBody>
          <a:bodyPr/>
          <a:lstStyle/>
          <a:p>
            <a:pPr marL="228600" marR="0" lvl="0" algn="l" defTabSz="914400" rtl="0" eaLnBrk="0" fontAlgn="base" latinLnBrk="0" hangingPunct="0">
              <a:lnSpc>
                <a:spcPct val="90000"/>
              </a:lnSpc>
              <a:spcBef>
                <a:spcPts val="1000"/>
              </a:spcBef>
              <a:spcAft>
                <a:spcPct val="0"/>
              </a:spcAft>
              <a:buClrTx/>
              <a:buSzTx/>
              <a:tabLst/>
            </a:pPr>
            <a:r>
              <a:rPr lang="en-US" altLang="en-US" dirty="0">
                <a:solidFill>
                  <a:srgbClr val="000000"/>
                </a:solidFill>
                <a:cs typeface="Segoe UI" panose="020B0502040204020203" pitchFamily="34" charset="0"/>
              </a:rPr>
              <a:t>Objective: Ensure the effectiveness of the law on renewable energy.</a:t>
            </a:r>
          </a:p>
          <a:p>
            <a:pPr marL="228600" marR="0" lvl="0" algn="l" defTabSz="914400" rtl="0" eaLnBrk="0" fontAlgn="base" latinLnBrk="0" hangingPunct="0">
              <a:lnSpc>
                <a:spcPct val="90000"/>
              </a:lnSpc>
              <a:spcBef>
                <a:spcPts val="1000"/>
              </a:spcBef>
              <a:spcAft>
                <a:spcPct val="0"/>
              </a:spcAft>
              <a:buClrTx/>
              <a:buSzTx/>
              <a:tabLst/>
            </a:pPr>
            <a:endParaRPr lang="en-US" altLang="en-US" dirty="0">
              <a:solidFill>
                <a:srgbClr val="000000"/>
              </a:solidFill>
              <a:cs typeface="Segoe UI" panose="020B0502040204020203" pitchFamily="34" charset="0"/>
            </a:endParaRPr>
          </a:p>
          <a:p>
            <a:pPr marL="228600" marR="0" lvl="0" algn="l" defTabSz="914400" rtl="0" eaLnBrk="0" fontAlgn="base" latinLnBrk="0" hangingPunct="0">
              <a:lnSpc>
                <a:spcPct val="90000"/>
              </a:lnSpc>
              <a:spcBef>
                <a:spcPts val="1000"/>
              </a:spcBef>
              <a:spcAft>
                <a:spcPct val="0"/>
              </a:spcAft>
              <a:buClrTx/>
              <a:buSzTx/>
              <a:tabLst/>
            </a:pPr>
            <a:r>
              <a:rPr lang="en-US" altLang="en-US" dirty="0">
                <a:solidFill>
                  <a:srgbClr val="000000"/>
                </a:solidFill>
                <a:cs typeface="Segoe UI" panose="020B0502040204020203" pitchFamily="34" charset="0"/>
              </a:rPr>
              <a:t>Specifically: </a:t>
            </a:r>
          </a:p>
          <a:p>
            <a:pPr marL="514350" marR="0" lvl="0" indent="-285750" algn="l" defTabSz="914400" rtl="0" eaLnBrk="0" fontAlgn="base" latinLnBrk="0" hangingPunct="0">
              <a:lnSpc>
                <a:spcPct val="90000"/>
              </a:lnSpc>
              <a:spcBef>
                <a:spcPts val="1000"/>
              </a:spcBef>
              <a:spcAft>
                <a:spcPct val="0"/>
              </a:spcAft>
              <a:buClrTx/>
              <a:buSzTx/>
              <a:buFontTx/>
              <a:buChar char="-"/>
              <a:tabLst/>
            </a:pPr>
            <a:r>
              <a:rPr lang="en-US" altLang="en-US" dirty="0">
                <a:solidFill>
                  <a:srgbClr val="000000"/>
                </a:solidFill>
                <a:cs typeface="Segoe UI" panose="020B0502040204020203" pitchFamily="34" charset="0"/>
              </a:rPr>
              <a:t>Monitor activities. </a:t>
            </a:r>
          </a:p>
          <a:p>
            <a:pPr marL="514350" marR="0" lvl="0" indent="-285750" algn="l" defTabSz="914400" rtl="0" eaLnBrk="0" fontAlgn="base" latinLnBrk="0" hangingPunct="0">
              <a:lnSpc>
                <a:spcPct val="90000"/>
              </a:lnSpc>
              <a:spcBef>
                <a:spcPts val="1000"/>
              </a:spcBef>
              <a:spcAft>
                <a:spcPct val="0"/>
              </a:spcAft>
              <a:buClrTx/>
              <a:buSzTx/>
              <a:buFontTx/>
              <a:buChar char="-"/>
              <a:tabLst/>
            </a:pPr>
            <a:r>
              <a:rPr lang="en-US" altLang="en-US" dirty="0">
                <a:solidFill>
                  <a:srgbClr val="000000"/>
                </a:solidFill>
                <a:cs typeface="Segoe UI" panose="020B0502040204020203" pitchFamily="34" charset="0"/>
              </a:rPr>
              <a:t>Periodical inspection and testing. </a:t>
            </a:r>
          </a:p>
          <a:p>
            <a:pPr marL="514350" marR="0" lvl="0" indent="-285750" algn="l" defTabSz="914400" rtl="0" eaLnBrk="0" fontAlgn="base" latinLnBrk="0" hangingPunct="0">
              <a:lnSpc>
                <a:spcPct val="90000"/>
              </a:lnSpc>
              <a:spcBef>
                <a:spcPts val="1000"/>
              </a:spcBef>
              <a:spcAft>
                <a:spcPct val="0"/>
              </a:spcAft>
              <a:buClrTx/>
              <a:buSzTx/>
              <a:buFontTx/>
              <a:buChar char="-"/>
              <a:tabLst/>
            </a:pPr>
            <a:r>
              <a:rPr lang="en-US" altLang="en-US" dirty="0">
                <a:solidFill>
                  <a:srgbClr val="000000"/>
                </a:solidFill>
                <a:cs typeface="Segoe UI" panose="020B0502040204020203" pitchFamily="34" charset="0"/>
              </a:rPr>
              <a:t>Handling violations. </a:t>
            </a:r>
          </a:p>
          <a:p>
            <a:pPr marL="228600" marR="0" lvl="0" algn="l" defTabSz="914400" rtl="0" eaLnBrk="0" fontAlgn="base" latinLnBrk="0" hangingPunct="0">
              <a:lnSpc>
                <a:spcPct val="90000"/>
              </a:lnSpc>
              <a:spcBef>
                <a:spcPts val="1000"/>
              </a:spcBef>
              <a:spcAft>
                <a:spcPct val="0"/>
              </a:spcAft>
              <a:buClrTx/>
              <a:buSzTx/>
              <a:tabLst/>
            </a:pPr>
            <a:r>
              <a:rPr lang="en-US" altLang="en-US" dirty="0">
                <a:solidFill>
                  <a:srgbClr val="000000"/>
                </a:solidFill>
                <a:cs typeface="Segoe UI" panose="020B0502040204020203" pitchFamily="34" charset="0"/>
              </a:rPr>
              <a:t>-  Resolve disputes, complaints and denunciations.</a:t>
            </a:r>
            <a:endParaRPr kumimoji="0" lang="en-US" altLang="en-US" sz="1800" b="0" i="0" u="none" strike="noStrike" cap="none" normalizeH="0" baseline="0" dirty="0">
              <a:ln>
                <a:noFill/>
              </a:ln>
              <a:solidFill>
                <a:schemeClr val="tx1"/>
              </a:solidFill>
              <a:effectLst/>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75360" y="1267098"/>
            <a:ext cx="3915690" cy="435138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 sz="2000" b="0" i="0" dirty="0">
                <a:solidFill>
                  <a:srgbClr val="081C36"/>
                </a:solidFill>
                <a:effectLst/>
                <a:highlight>
                  <a:srgbClr val="FFFFFF"/>
                </a:highlight>
                <a:latin typeface="SegoeuiPc"/>
              </a:rPr>
              <a:t> </a:t>
            </a:r>
            <a:r>
              <a:rPr lang="en" sz="2000" dirty="0"/>
              <a:t>Regulations on supervision, inspection, examination, handling of violations, resolution of disputes, complaints and denunciations in the field of renewable energy to ensure the effectiveness of law enforcement on promotion recycled energy.</a:t>
            </a:r>
            <a:endParaRPr lang="LID4096" sz="1800" dirty="0"/>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Tree>
    <p:extLst>
      <p:ext uri="{BB962C8B-B14F-4D97-AF65-F5344CB8AC3E}">
        <p14:creationId xmlns:p14="http://schemas.microsoft.com/office/powerpoint/2010/main" val="136716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707846"/>
          </a:xfrm>
          <a:prstGeom prst="rect">
            <a:avLst/>
          </a:prstGeom>
          <a:solidFill>
            <a:srgbClr val="003399"/>
          </a:solidFill>
          <a:ln>
            <a:noFill/>
          </a:ln>
        </p:spPr>
        <p:txBody>
          <a:bodyPr spcFirstLastPara="1" wrap="square" lIns="91425" tIns="45700" rIns="91425" bIns="45700" anchor="t" anchorCtr="0">
            <a:spAutoFit/>
          </a:bodyPr>
          <a:lstStyle/>
          <a:p>
            <a:pPr marL="0" lvl="0" indent="0">
              <a:buClr>
                <a:srgbClr val="FFFFFF"/>
              </a:buClr>
              <a:buSzPts val="2800"/>
              <a:buFont typeface="Arial"/>
              <a:buNone/>
            </a:pPr>
            <a:r>
              <a:rPr lang="en" sz="2000" b="1" dirty="0">
                <a:solidFill>
                  <a:schemeClr val="bg1"/>
                </a:solidFill>
                <a:latin typeface="+mn-lt"/>
                <a:ea typeface="Quattrocento Sans"/>
                <a:cs typeface="Segoe UI" panose="020B0502040204020203" pitchFamily="34" charset="0"/>
                <a:sym typeface="Quattrocento Sans"/>
              </a:rPr>
              <a:t>2. Legal framework to promote renewable energies and their efficiency</a:t>
            </a:r>
            <a:endParaRPr lang="en-US" sz="2000" b="1" dirty="0">
              <a:solidFill>
                <a:schemeClr val="bg1"/>
              </a:solidFill>
              <a:latin typeface="+mn-lt"/>
              <a:ea typeface="Quattrocento Sans"/>
              <a:cs typeface="Segoe UI" panose="020B0502040204020203" pitchFamily="34" charset="0"/>
              <a:sym typeface="Quattrocento Sans"/>
            </a:endParaRPr>
          </a:p>
          <a:p>
            <a:pPr marL="0" lvl="0" indent="0">
              <a:buClr>
                <a:srgbClr val="FFFFFF"/>
              </a:buClr>
              <a:buSzPts val="2800"/>
              <a:buFont typeface="Arial"/>
              <a:buNone/>
            </a:pPr>
            <a:r>
              <a:rPr lang="en" sz="2000" b="1" dirty="0">
                <a:solidFill>
                  <a:schemeClr val="bg1"/>
                </a:solidFill>
                <a:latin typeface="+mn-lt"/>
                <a:cs typeface="Segoe UI" panose="020B0502040204020203" pitchFamily="34" charset="0"/>
                <a:sym typeface="Quattrocento Sans"/>
              </a:rPr>
              <a:t>2.1. Legal Framework</a:t>
            </a:r>
            <a:endParaRPr lang="en-US" sz="2000" b="1" dirty="0">
              <a:solidFill>
                <a:schemeClr val="bg1"/>
              </a:solidFill>
              <a:latin typeface="+mn-lt"/>
              <a:cs typeface="Segoe UI" panose="020B0502040204020203" pitchFamily="34" charset="0"/>
              <a:sym typeface="Century Gothic"/>
            </a:endParaRPr>
          </a:p>
        </p:txBody>
      </p:sp>
      <p:sp>
        <p:nvSpPr>
          <p:cNvPr id="4" name="Θέση εικόνας 3">
            <a:extLst>
              <a:ext uri="{FF2B5EF4-FFF2-40B4-BE49-F238E27FC236}">
                <a16:creationId xmlns:a16="http://schemas.microsoft.com/office/drawing/2014/main" id="{21372A25-AD8E-B533-98CD-DC387E370EDB}"/>
              </a:ext>
            </a:extLst>
          </p:cNvPr>
          <p:cNvSpPr>
            <a:spLocks noGrp="1"/>
          </p:cNvSpPr>
          <p:nvPr>
            <p:ph type="pic" idx="2"/>
          </p:nvPr>
        </p:nvSpPr>
        <p:spPr>
          <a:xfrm>
            <a:off x="5183188" y="1267098"/>
            <a:ext cx="5298001" cy="4351382"/>
          </a:xfrm>
          <a:ln>
            <a:noFill/>
          </a:ln>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0" fontAlgn="base" latinLnBrk="0" hangingPunct="0">
              <a:lnSpc>
                <a:spcPct val="100000"/>
              </a:lnSpc>
              <a:spcBef>
                <a:spcPct val="0"/>
              </a:spcBef>
              <a:spcAft>
                <a:spcPct val="0"/>
              </a:spcAft>
              <a:buClrTx/>
              <a:buSzTx/>
              <a:tabLst/>
            </a:pPr>
            <a:r>
              <a:rPr lang="en-US" altLang="en-US" dirty="0">
                <a:solidFill>
                  <a:srgbClr val="000000"/>
                </a:solidFill>
                <a:cs typeface="Segoe UI" panose="020B0502040204020203" pitchFamily="34" charset="0"/>
              </a:rPr>
              <a:t>Objective: Ensure effective control and promote the exploitation and use of renewable energy.</a:t>
            </a:r>
          </a:p>
          <a:p>
            <a:pPr marL="0" marR="0" lvl="0" indent="0" algn="l" defTabSz="914400" rtl="0" eaLnBrk="0" fontAlgn="base" latinLnBrk="0" hangingPunct="0">
              <a:lnSpc>
                <a:spcPct val="100000"/>
              </a:lnSpc>
              <a:spcBef>
                <a:spcPct val="0"/>
              </a:spcBef>
              <a:spcAft>
                <a:spcPct val="0"/>
              </a:spcAft>
              <a:buClrTx/>
              <a:buSzTx/>
              <a:tabLst/>
            </a:pPr>
            <a:endParaRPr lang="en-US" altLang="en-US" dirty="0">
              <a:solidFill>
                <a:srgbClr val="000000"/>
              </a:solidFill>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altLang="en-US" dirty="0">
                <a:solidFill>
                  <a:srgbClr val="000000"/>
                </a:solidFill>
                <a:cs typeface="Segoe UI" panose="020B0502040204020203" pitchFamily="34" charset="0"/>
              </a:rPr>
              <a:t>Specified:  </a:t>
            </a:r>
          </a:p>
          <a:p>
            <a:pPr marL="285750" marR="0" lvl="0" indent="-285750" algn="l" defTabSz="914400" rtl="0" eaLnBrk="0" fontAlgn="base" latinLnBrk="0" hangingPunct="0">
              <a:lnSpc>
                <a:spcPct val="100000"/>
              </a:lnSpc>
              <a:spcBef>
                <a:spcPct val="0"/>
              </a:spcBef>
              <a:spcAft>
                <a:spcPct val="0"/>
              </a:spcAft>
              <a:buClrTx/>
              <a:buSzTx/>
              <a:buFontTx/>
              <a:buChar char="-"/>
              <a:tabLst/>
            </a:pPr>
            <a:r>
              <a:rPr lang="en-US" altLang="en-US" dirty="0">
                <a:solidFill>
                  <a:srgbClr val="000000"/>
                </a:solidFill>
                <a:cs typeface="Segoe UI" panose="020B0502040204020203" pitchFamily="34" charset="0"/>
              </a:rPr>
              <a:t>Providing information between State agencies.  </a:t>
            </a:r>
          </a:p>
          <a:p>
            <a:pPr marL="285750" marR="0" lvl="0" indent="-285750" algn="l" defTabSz="914400" rtl="0" eaLnBrk="0" fontAlgn="base" latinLnBrk="0" hangingPunct="0">
              <a:lnSpc>
                <a:spcPct val="100000"/>
              </a:lnSpc>
              <a:spcBef>
                <a:spcPct val="0"/>
              </a:spcBef>
              <a:spcAft>
                <a:spcPct val="0"/>
              </a:spcAft>
              <a:buClrTx/>
              <a:buSzTx/>
              <a:buFontTx/>
              <a:buChar char="-"/>
              <a:tabLst/>
            </a:pPr>
            <a:r>
              <a:rPr lang="en-US" altLang="en-US" dirty="0">
                <a:solidFill>
                  <a:srgbClr val="000000"/>
                </a:solidFill>
                <a:cs typeface="Segoe UI" panose="020B0502040204020203" pitchFamily="34" charset="0"/>
              </a:rPr>
              <a:t>Providing information between businesses and state agencies. </a:t>
            </a:r>
          </a:p>
          <a:p>
            <a:pPr marR="0" lvl="0" algn="l" defTabSz="914400" rtl="0" eaLnBrk="0" fontAlgn="base" latinLnBrk="0" hangingPunct="0">
              <a:lnSpc>
                <a:spcPct val="100000"/>
              </a:lnSpc>
              <a:spcBef>
                <a:spcPct val="0"/>
              </a:spcBef>
              <a:spcAft>
                <a:spcPct val="0"/>
              </a:spcAft>
              <a:buClrTx/>
              <a:buSzTx/>
              <a:tabLst/>
            </a:pPr>
            <a:r>
              <a:rPr lang="en-US" altLang="en-US" dirty="0">
                <a:solidFill>
                  <a:srgbClr val="000000"/>
                </a:solidFill>
                <a:cs typeface="Segoe UI" panose="020B0502040204020203" pitchFamily="34" charset="0"/>
              </a:rPr>
              <a:t>- Disclose information to the community.</a:t>
            </a:r>
            <a:endParaRPr kumimoji="0" lang="en-US" altLang="en-US" sz="1800" b="0" i="0" u="none" strike="noStrike" cap="none" normalizeH="0" baseline="0" dirty="0">
              <a:ln>
                <a:noFill/>
              </a:ln>
              <a:solidFill>
                <a:schemeClr val="tx1"/>
              </a:solidFill>
              <a:effectLst/>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75360" y="1267098"/>
            <a:ext cx="3915690" cy="435138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 sz="2400" dirty="0"/>
              <a:t> </a:t>
            </a:r>
            <a:r>
              <a:rPr lang="en-US" sz="2400" dirty="0"/>
              <a:t>Regulations on information assurance mechanism in renewable energy promotion activities</a:t>
            </a:r>
            <a:endParaRPr lang="LID4096" sz="2400" dirty="0"/>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Tree>
    <p:extLst>
      <p:ext uri="{BB962C8B-B14F-4D97-AF65-F5344CB8AC3E}">
        <p14:creationId xmlns:p14="http://schemas.microsoft.com/office/powerpoint/2010/main" val="97616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707846"/>
          </a:xfrm>
          <a:prstGeom prst="rect">
            <a:avLst/>
          </a:prstGeom>
          <a:solidFill>
            <a:srgbClr val="003399"/>
          </a:solidFill>
          <a:ln>
            <a:noFill/>
          </a:ln>
        </p:spPr>
        <p:txBody>
          <a:bodyPr spcFirstLastPara="1" wrap="square" lIns="91425" tIns="45700" rIns="91425" bIns="45700" anchor="t" anchorCtr="0">
            <a:spAutoFit/>
          </a:bodyPr>
          <a:lstStyle/>
          <a:p>
            <a:pPr marL="0" lvl="0" indent="0">
              <a:buClr>
                <a:srgbClr val="FFFFFF"/>
              </a:buClr>
              <a:buSzPts val="2800"/>
              <a:buFont typeface="Arial"/>
              <a:buNone/>
            </a:pPr>
            <a:r>
              <a:rPr lang="en" sz="2000" b="1" dirty="0">
                <a:solidFill>
                  <a:schemeClr val="bg1"/>
                </a:solidFill>
                <a:latin typeface="+mn-lt"/>
                <a:ea typeface="Quattrocento Sans"/>
                <a:cs typeface="Segoe UI" panose="020B0502040204020203" pitchFamily="34" charset="0"/>
                <a:sym typeface="Quattrocento Sans"/>
              </a:rPr>
              <a:t>2. Legal framework to promote renewable energies and their efficiency</a:t>
            </a:r>
            <a:endParaRPr lang="en-US" sz="2000" b="1" dirty="0">
              <a:solidFill>
                <a:schemeClr val="bg1"/>
              </a:solidFill>
              <a:latin typeface="+mn-lt"/>
              <a:ea typeface="Quattrocento Sans"/>
              <a:cs typeface="Segoe UI" panose="020B0502040204020203" pitchFamily="34" charset="0"/>
              <a:sym typeface="Quattrocento Sans"/>
            </a:endParaRPr>
          </a:p>
          <a:p>
            <a:pPr marL="0" lvl="0" indent="0">
              <a:buClr>
                <a:srgbClr val="FFFFFF"/>
              </a:buClr>
              <a:buSzPts val="2800"/>
              <a:buFont typeface="Arial"/>
              <a:buNone/>
            </a:pPr>
            <a:r>
              <a:rPr lang="en" sz="2000" b="1" dirty="0">
                <a:solidFill>
                  <a:schemeClr val="bg1"/>
                </a:solidFill>
                <a:latin typeface="+mn-lt"/>
                <a:cs typeface="Segoe UI" panose="020B0502040204020203" pitchFamily="34" charset="0"/>
                <a:sym typeface="Quattrocento Sans"/>
              </a:rPr>
              <a:t>2.1. </a:t>
            </a:r>
            <a:r>
              <a:rPr lang="en-US" sz="2000" b="1" dirty="0">
                <a:solidFill>
                  <a:schemeClr val="bg1"/>
                </a:solidFill>
                <a:latin typeface="+mn-lt"/>
                <a:cs typeface="Segoe UI" panose="020B0502040204020203" pitchFamily="34" charset="0"/>
                <a:sym typeface="Quattrocento Sans"/>
              </a:rPr>
              <a:t>Legal framework</a:t>
            </a:r>
            <a:endParaRPr lang="en-US" sz="2000" b="1" dirty="0">
              <a:solidFill>
                <a:schemeClr val="bg1"/>
              </a:solidFill>
              <a:latin typeface="+mn-lt"/>
              <a:cs typeface="Segoe UI" panose="020B0502040204020203" pitchFamily="34" charset="0"/>
              <a:sym typeface="Century Gothic"/>
            </a:endParaRPr>
          </a:p>
        </p:txBody>
      </p:sp>
      <p:sp>
        <p:nvSpPr>
          <p:cNvPr id="4" name="Θέση εικόνας 3">
            <a:extLst>
              <a:ext uri="{FF2B5EF4-FFF2-40B4-BE49-F238E27FC236}">
                <a16:creationId xmlns:a16="http://schemas.microsoft.com/office/drawing/2014/main" id="{21372A25-AD8E-B533-98CD-DC387E370EDB}"/>
              </a:ext>
            </a:extLst>
          </p:cNvPr>
          <p:cNvSpPr>
            <a:spLocks noGrp="1"/>
          </p:cNvSpPr>
          <p:nvPr>
            <p:ph type="pic" idx="2"/>
          </p:nvPr>
        </p:nvSpPr>
        <p:spPr>
          <a:xfrm>
            <a:off x="5183188" y="1267098"/>
            <a:ext cx="5298001" cy="4351382"/>
          </a:xfrm>
          <a:ln>
            <a:noFill/>
          </a:ln>
        </p:spPr>
        <p:style>
          <a:lnRef idx="2">
            <a:schemeClr val="accent2"/>
          </a:lnRef>
          <a:fillRef idx="1">
            <a:schemeClr val="lt1"/>
          </a:fillRef>
          <a:effectRef idx="0">
            <a:schemeClr val="accent2"/>
          </a:effectRef>
          <a:fontRef idx="minor">
            <a:schemeClr val="dk1"/>
          </a:fontRef>
        </p:style>
        <p:txBody>
          <a:bodyPr/>
          <a:lstStyle/>
          <a:p>
            <a:pPr algn="l" rtl="0" eaLnBrk="0" fontAlgn="base" hangingPunct="0">
              <a:spcAft>
                <a:spcPct val="0"/>
              </a:spcAft>
            </a:pPr>
            <a:r>
              <a:rPr lang="en" dirty="0">
                <a:solidFill>
                  <a:srgbClr val="000000"/>
                </a:solidFill>
                <a:cs typeface="Segoe UI" panose="020B0502040204020203" pitchFamily="34" charset="0"/>
              </a:rPr>
              <a:t>Objective: Promote renewable energy through international cooperation.</a:t>
            </a:r>
          </a:p>
          <a:p>
            <a:pPr algn="l" rtl="0" eaLnBrk="0" fontAlgn="base" hangingPunct="0">
              <a:spcAft>
                <a:spcPct val="0"/>
              </a:spcAft>
            </a:pPr>
            <a:endParaRPr lang="en-US" dirty="0">
              <a:solidFill>
                <a:srgbClr val="000000"/>
              </a:solidFill>
              <a:cs typeface="Segoe UI" panose="020B0502040204020203" pitchFamily="34" charset="0"/>
            </a:endParaRPr>
          </a:p>
          <a:p>
            <a:pPr algn="l" rtl="0" eaLnBrk="0" fontAlgn="base" hangingPunct="0">
              <a:spcAft>
                <a:spcPct val="0"/>
              </a:spcAft>
            </a:pPr>
            <a:r>
              <a:rPr lang="en" dirty="0">
                <a:solidFill>
                  <a:srgbClr val="000000"/>
                </a:solidFill>
                <a:cs typeface="Segoe UI" panose="020B0502040204020203" pitchFamily="34" charset="0"/>
              </a:rPr>
              <a:t>Specific content:</a:t>
            </a:r>
          </a:p>
          <a:p>
            <a:pPr marL="457200" algn="l" rtl="0" eaLnBrk="0" fontAlgn="base" hangingPunct="0">
              <a:spcAft>
                <a:spcPct val="0"/>
              </a:spcAft>
            </a:pPr>
            <a:r>
              <a:rPr lang="en" dirty="0">
                <a:solidFill>
                  <a:srgbClr val="000000"/>
                </a:solidFill>
                <a:cs typeface="Segoe UI" panose="020B0502040204020203" pitchFamily="34" charset="0"/>
              </a:rPr>
              <a:t>- Information exchange.</a:t>
            </a:r>
          </a:p>
          <a:p>
            <a:pPr marL="457200" algn="l" rtl="0" eaLnBrk="0" fontAlgn="base" hangingPunct="0">
              <a:spcAft>
                <a:spcPct val="0"/>
              </a:spcAft>
            </a:pPr>
            <a:r>
              <a:rPr lang="en" dirty="0">
                <a:solidFill>
                  <a:srgbClr val="000000"/>
                </a:solidFill>
                <a:cs typeface="Segoe UI" panose="020B0502040204020203" pitchFamily="34" charset="0"/>
              </a:rPr>
              <a:t>- Financial support.</a:t>
            </a:r>
          </a:p>
          <a:p>
            <a:pPr marL="457200" algn="l" rtl="0" eaLnBrk="0" fontAlgn="base" hangingPunct="0">
              <a:spcAft>
                <a:spcPct val="0"/>
              </a:spcAft>
            </a:pPr>
            <a:r>
              <a:rPr lang="en" dirty="0">
                <a:solidFill>
                  <a:srgbClr val="000000"/>
                </a:solidFill>
                <a:cs typeface="Segoe UI" panose="020B0502040204020203" pitchFamily="34" charset="0"/>
              </a:rPr>
              <a:t>- Technology support.</a:t>
            </a:r>
          </a:p>
          <a:p>
            <a:pPr marL="457200" algn="l" rtl="0" eaLnBrk="0" fontAlgn="base" hangingPunct="0">
              <a:spcAft>
                <a:spcPct val="0"/>
              </a:spcAft>
            </a:pPr>
            <a:r>
              <a:rPr lang="en" dirty="0">
                <a:solidFill>
                  <a:srgbClr val="000000"/>
                </a:solidFill>
                <a:cs typeface="Segoe UI" panose="020B0502040204020203" pitchFamily="34" charset="0"/>
              </a:rPr>
              <a:t>- Human resource training.</a:t>
            </a:r>
          </a:p>
          <a:p>
            <a:pPr marL="457200" algn="l" rtl="0" eaLnBrk="0" fontAlgn="base" hangingPunct="0">
              <a:spcAft>
                <a:spcPct val="0"/>
              </a:spcAft>
            </a:pPr>
            <a:r>
              <a:rPr lang="en" dirty="0">
                <a:solidFill>
                  <a:srgbClr val="000000"/>
                </a:solidFill>
                <a:cs typeface="Segoe UI" panose="020B0502040204020203" pitchFamily="34" charset="0"/>
              </a:rPr>
              <a:t>- Develop policies to promote renewable energy.</a:t>
            </a: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75360" y="1267098"/>
            <a:ext cx="3915690" cy="435138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r>
              <a:rPr lang="en" sz="2400" dirty="0"/>
              <a:t> </a:t>
            </a:r>
            <a:r>
              <a:rPr lang="en-US" sz="2400" dirty="0"/>
              <a:t>Regulations on international cooperation activities in the field of renewable energy, with specific contents on international cooperation such as: information exchange, financial support, technological support, training human resources, developing policies to promote renewable energy, etc. These contents must be assigned to agencies and organizations with sufficient authority and conditions to implement.</a:t>
            </a:r>
            <a:endParaRPr lang="LID4096" sz="2400" dirty="0"/>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Tree>
    <p:extLst>
      <p:ext uri="{BB962C8B-B14F-4D97-AF65-F5344CB8AC3E}">
        <p14:creationId xmlns:p14="http://schemas.microsoft.com/office/powerpoint/2010/main" val="34101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707846"/>
          </a:xfrm>
          <a:prstGeom prst="rect">
            <a:avLst/>
          </a:prstGeom>
          <a:solidFill>
            <a:srgbClr val="003399"/>
          </a:solidFill>
          <a:ln>
            <a:noFill/>
          </a:ln>
        </p:spPr>
        <p:txBody>
          <a:bodyPr spcFirstLastPara="1" wrap="square" lIns="91425" tIns="45700" rIns="91425" bIns="45700" anchor="t" anchorCtr="0">
            <a:spAutoFit/>
          </a:bodyPr>
          <a:lstStyle/>
          <a:p>
            <a:pPr marL="0" lvl="0" indent="0">
              <a:buClr>
                <a:srgbClr val="FFFFFF"/>
              </a:buClr>
              <a:buSzPts val="2800"/>
              <a:buFont typeface="Arial"/>
              <a:buNone/>
            </a:pPr>
            <a:r>
              <a:rPr lang="en" sz="2000" b="1" dirty="0">
                <a:solidFill>
                  <a:schemeClr val="bg1"/>
                </a:solidFill>
                <a:latin typeface="+mn-lt"/>
                <a:ea typeface="Quattrocento Sans"/>
                <a:cs typeface="Segoe UI" panose="020B0502040204020203" pitchFamily="34" charset="0"/>
                <a:sym typeface="Quattrocento Sans"/>
              </a:rPr>
              <a:t>2. Legal framework to promote renewable energies and their efficiency</a:t>
            </a:r>
            <a:endParaRPr lang="en-US" sz="2000" b="1" dirty="0">
              <a:solidFill>
                <a:schemeClr val="bg1"/>
              </a:solidFill>
              <a:latin typeface="+mn-lt"/>
              <a:ea typeface="Quattrocento Sans"/>
              <a:cs typeface="Segoe UI" panose="020B0502040204020203" pitchFamily="34" charset="0"/>
              <a:sym typeface="Quattrocento Sans"/>
            </a:endParaRPr>
          </a:p>
          <a:p>
            <a:pPr marL="0" lvl="0" indent="0">
              <a:buClr>
                <a:srgbClr val="FFFFFF"/>
              </a:buClr>
              <a:buSzPts val="2800"/>
              <a:buFont typeface="Arial"/>
              <a:buNone/>
            </a:pPr>
            <a:r>
              <a:rPr lang="en" sz="2000" b="1" dirty="0">
                <a:solidFill>
                  <a:schemeClr val="bg1"/>
                </a:solidFill>
                <a:latin typeface="+mn-lt"/>
                <a:cs typeface="Segoe UI" panose="020B0502040204020203" pitchFamily="34" charset="0"/>
                <a:sym typeface="Quattrocento Sans"/>
              </a:rPr>
              <a:t>2.2. The efficiencies</a:t>
            </a:r>
            <a:endParaRPr lang="vi-VN" sz="20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800100" lvl="1" indent="-342900" algn="just">
              <a:lnSpc>
                <a:spcPct val="150000"/>
              </a:lnSpc>
              <a:buSzPts val="1600"/>
              <a:buFont typeface="Arial" panose="020B0604020202020204" pitchFamily="34" charset="0"/>
              <a:buChar char="•"/>
            </a:pPr>
            <a:r>
              <a:rPr lang="en" sz="2000" dirty="0">
                <a:latin typeface="+mn-lt"/>
                <a:ea typeface="Quattrocento Sans"/>
                <a:cs typeface="Segoe UI" panose="020B0502040204020203" pitchFamily="34" charset="0"/>
                <a:sym typeface="Quattrocento Sans"/>
              </a:rPr>
              <a:t>Create a legal basis for more effective exploitation, production and use of renewable energy</a:t>
            </a:r>
            <a:endParaRPr lang="en-US" sz="2000" dirty="0">
              <a:latin typeface="+mn-lt"/>
              <a:ea typeface="Quattrocento Sans"/>
              <a:cs typeface="Segoe UI" panose="020B0502040204020203" pitchFamily="34" charset="0"/>
              <a:sym typeface="Quattrocento Sans"/>
            </a:endParaRPr>
          </a:p>
          <a:p>
            <a:pPr marL="800100" lvl="1" indent="-342900" algn="just">
              <a:lnSpc>
                <a:spcPct val="150000"/>
              </a:lnSpc>
              <a:buSzPts val="1600"/>
              <a:buFont typeface="Arial" panose="020B0604020202020204" pitchFamily="34" charset="0"/>
              <a:buChar char="•"/>
            </a:pPr>
            <a:r>
              <a:rPr lang="en" sz="2000" dirty="0">
                <a:latin typeface="+mn-lt"/>
                <a:ea typeface="Quattrocento Sans"/>
                <a:cs typeface="Segoe UI" panose="020B0502040204020203" pitchFamily="34" charset="0"/>
                <a:sym typeface="Quattrocento Sans"/>
              </a:rPr>
              <a:t>Adjust human behavior towards promoting renewable energy development.</a:t>
            </a:r>
            <a:endParaRPr lang="en-US" sz="2000" dirty="0">
              <a:latin typeface="+mn-lt"/>
              <a:ea typeface="Quattrocento Sans"/>
              <a:cs typeface="Segoe UI" panose="020B0502040204020203" pitchFamily="34" charset="0"/>
              <a:sym typeface="Quattrocento Sans"/>
            </a:endParaRPr>
          </a:p>
          <a:p>
            <a:pPr marL="800100" lvl="1" indent="-342900" algn="just">
              <a:lnSpc>
                <a:spcPct val="150000"/>
              </a:lnSpc>
              <a:buSzPts val="1600"/>
              <a:buFont typeface="Arial" panose="020B0604020202020204" pitchFamily="34" charset="0"/>
              <a:buChar char="•"/>
            </a:pPr>
            <a:r>
              <a:rPr lang="en" sz="2000" dirty="0">
                <a:latin typeface="+mn-lt"/>
                <a:ea typeface="Quattrocento Sans"/>
                <a:cs typeface="Segoe UI" panose="020B0502040204020203" pitchFamily="34" charset="0"/>
                <a:sym typeface="Quattrocento Sans"/>
              </a:rPr>
              <a:t>Contribute to raising community awareness on promoting renewable energy.</a:t>
            </a:r>
            <a:endParaRPr lang="en-US" sz="2000" dirty="0">
              <a:latin typeface="+mn-lt"/>
              <a:ea typeface="Quattrocento Sans"/>
              <a:cs typeface="Segoe UI" panose="020B0502040204020203" pitchFamily="34" charset="0"/>
              <a:sym typeface="Quattrocento Sans"/>
            </a:endParaRPr>
          </a:p>
          <a:p>
            <a:pPr marL="800100" lvl="1" indent="-342900" algn="just">
              <a:lnSpc>
                <a:spcPct val="150000"/>
              </a:lnSpc>
              <a:buSzPts val="1600"/>
              <a:buFont typeface="Arial" panose="020B0604020202020204" pitchFamily="34" charset="0"/>
              <a:buChar char="•"/>
            </a:pPr>
            <a:r>
              <a:rPr lang="en" sz="2000" dirty="0">
                <a:latin typeface="+mn-lt"/>
                <a:ea typeface="Quattrocento Sans"/>
                <a:cs typeface="Segoe UI" panose="020B0502040204020203" pitchFamily="34" charset="0"/>
                <a:sym typeface="Quattrocento Sans"/>
              </a:rPr>
              <a:t>Promote international cooperation mechanisms between countries in promoting renewable energy development.</a:t>
            </a:r>
            <a:endParaRPr lang="en-US" sz="2000" dirty="0">
              <a:latin typeface="+mn-lt"/>
              <a:ea typeface="Quattrocento Sans"/>
              <a:cs typeface="Segoe UI" panose="020B0502040204020203" pitchFamily="34" charset="0"/>
              <a:sym typeface="Quattrocento Sans"/>
            </a:endParaRPr>
          </a:p>
          <a:p>
            <a:pPr marL="742950" lvl="1" indent="-285750" algn="just">
              <a:lnSpc>
                <a:spcPct val="150000"/>
              </a:lnSpc>
              <a:buSzPts val="1600"/>
              <a:buFontTx/>
              <a:buChar char="-"/>
            </a:pPr>
            <a:endParaRPr sz="2000" b="0" i="0" u="none" strike="noStrike" cap="none" dirty="0">
              <a:solidFill>
                <a:srgbClr val="000000"/>
              </a:solidFill>
              <a:latin typeface="+mn-lt"/>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95770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707846"/>
          </a:xfrm>
          <a:prstGeom prst="rect">
            <a:avLst/>
          </a:prstGeom>
          <a:solidFill>
            <a:srgbClr val="003399"/>
          </a:solidFill>
          <a:ln>
            <a:noFill/>
          </a:ln>
        </p:spPr>
        <p:txBody>
          <a:bodyPr spcFirstLastPara="1" wrap="square" lIns="91425" tIns="45700" rIns="91425" bIns="45700" anchor="t" anchorCtr="0">
            <a:spAutoFit/>
          </a:bodyPr>
          <a:lstStyle/>
          <a:p>
            <a:pPr marL="0" lvl="0" indent="0">
              <a:buClr>
                <a:srgbClr val="FFFFFF"/>
              </a:buClr>
              <a:buSzPts val="2800"/>
              <a:buFont typeface="Arial"/>
              <a:buNone/>
            </a:pPr>
            <a:r>
              <a:rPr lang="en" sz="2000" b="1" dirty="0">
                <a:solidFill>
                  <a:schemeClr val="bg1"/>
                </a:solidFill>
                <a:latin typeface="+mn-lt"/>
                <a:ea typeface="Quattrocento Sans"/>
                <a:cs typeface="Segoe UI" panose="020B0502040204020203" pitchFamily="34" charset="0"/>
                <a:sym typeface="Quattrocento Sans"/>
              </a:rPr>
              <a:t>2. Legal framework to promote renewable energies and their efficiency</a:t>
            </a:r>
            <a:endParaRPr lang="en-US" sz="2000" b="1" dirty="0">
              <a:solidFill>
                <a:schemeClr val="bg1"/>
              </a:solidFill>
              <a:latin typeface="+mn-lt"/>
              <a:ea typeface="Quattrocento Sans"/>
              <a:cs typeface="Segoe UI" panose="020B0502040204020203" pitchFamily="34" charset="0"/>
              <a:sym typeface="Quattrocento Sans"/>
            </a:endParaRPr>
          </a:p>
          <a:p>
            <a:pPr lvl="0">
              <a:buClr>
                <a:srgbClr val="FFFFFF"/>
              </a:buClr>
              <a:buSzPts val="2800"/>
            </a:pPr>
            <a:r>
              <a:rPr lang="en" sz="2000" b="1" dirty="0">
                <a:solidFill>
                  <a:schemeClr val="bg1"/>
                </a:solidFill>
                <a:latin typeface="+mn-lt"/>
                <a:cs typeface="Segoe UI" panose="020B0502040204020203" pitchFamily="34" charset="0"/>
                <a:sym typeface="Quattrocento Sans"/>
              </a:rPr>
              <a:t>2.2. </a:t>
            </a:r>
            <a:r>
              <a:rPr lang="en" sz="2000" b="1" dirty="0">
                <a:solidFill>
                  <a:schemeClr val="bg1"/>
                </a:solidFill>
                <a:cs typeface="Segoe UI" panose="020B0502040204020203" pitchFamily="34" charset="0"/>
                <a:sym typeface="Quattrocento Sans"/>
              </a:rPr>
              <a:t>The efficiencies</a:t>
            </a:r>
            <a:endParaRPr lang="vi-VN" sz="20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742950" lvl="1" indent="-285750" algn="just">
              <a:lnSpc>
                <a:spcPct val="150000"/>
              </a:lnSpc>
              <a:buSzPts val="1600"/>
              <a:buFont typeface="Wingdings" panose="05000000000000000000" pitchFamily="2" charset="2"/>
              <a:buChar char="§"/>
            </a:pPr>
            <a:r>
              <a:rPr lang="en" sz="1800" dirty="0">
                <a:latin typeface="+mn-lt"/>
                <a:ea typeface="Quattrocento Sans"/>
                <a:cs typeface="Segoe UI" panose="020B0502040204020203" pitchFamily="34" charset="0"/>
                <a:sym typeface="Quattrocento Sans"/>
              </a:rPr>
              <a:t>Forming and developing many projects and facilities to exploit, produce and use renewable energy in many countries around the world</a:t>
            </a:r>
            <a:endParaRPr lang="en-US" sz="1800" dirty="0">
              <a:latin typeface="+mn-lt"/>
              <a:ea typeface="Quattrocento Sans"/>
              <a:cs typeface="Segoe UI" panose="020B0502040204020203" pitchFamily="34" charset="0"/>
              <a:sym typeface="Quattrocento Sans"/>
            </a:endParaRPr>
          </a:p>
          <a:p>
            <a:pPr marL="742950" lvl="1" indent="-285750" algn="just">
              <a:lnSpc>
                <a:spcPct val="150000"/>
              </a:lnSpc>
              <a:buSzPts val="1600"/>
              <a:buFont typeface="Wingdings" panose="05000000000000000000" pitchFamily="2" charset="2"/>
              <a:buChar char="§"/>
            </a:pPr>
            <a:r>
              <a:rPr lang="en" sz="1800" dirty="0">
                <a:latin typeface="+mn-lt"/>
                <a:ea typeface="Quattrocento Sans"/>
                <a:cs typeface="Segoe UI" panose="020B0502040204020203" pitchFamily="34" charset="0"/>
                <a:sym typeface="Quattrocento Sans"/>
              </a:rPr>
              <a:t>Create a positive trend in renewable energy development, </a:t>
            </a:r>
            <a:r>
              <a:rPr lang="en-US" sz="1800" dirty="0">
                <a:latin typeface="+mn-lt"/>
                <a:ea typeface="Quattrocento Sans"/>
                <a:cs typeface="Segoe UI" panose="020B0502040204020203" pitchFamily="34" charset="0"/>
                <a:sym typeface="Quattrocento Sans"/>
              </a:rPr>
              <a:t>s</a:t>
            </a:r>
            <a:r>
              <a:rPr lang="en" sz="1800" dirty="0">
                <a:latin typeface="+mn-lt"/>
                <a:ea typeface="Quattrocento Sans"/>
                <a:cs typeface="Segoe UI" panose="020B0502040204020203" pitchFamily="34" charset="0"/>
                <a:sym typeface="Quattrocento Sans"/>
              </a:rPr>
              <a:t>ignificantly reduce greenhouse gas emissions and substances that deplete the ozone layer.</a:t>
            </a:r>
            <a:endParaRPr lang="en-US" sz="1800" dirty="0">
              <a:latin typeface="+mn-lt"/>
              <a:ea typeface="Quattrocento Sans"/>
              <a:cs typeface="Segoe UI" panose="020B0502040204020203" pitchFamily="34" charset="0"/>
              <a:sym typeface="Quattrocento Sans"/>
            </a:endParaRPr>
          </a:p>
          <a:p>
            <a:pPr marL="742950" lvl="1" indent="-285750" algn="just">
              <a:lnSpc>
                <a:spcPct val="150000"/>
              </a:lnSpc>
              <a:buSzPts val="1600"/>
              <a:buFont typeface="Wingdings" panose="05000000000000000000" pitchFamily="2" charset="2"/>
              <a:buChar char="§"/>
            </a:pPr>
            <a:r>
              <a:rPr lang="en" sz="1800" dirty="0">
                <a:latin typeface="+mn-lt"/>
                <a:ea typeface="Quattrocento Sans"/>
                <a:cs typeface="Segoe UI" panose="020B0502040204020203" pitchFamily="34" charset="0"/>
                <a:sym typeface="Quattrocento Sans"/>
              </a:rPr>
              <a:t>Create an increasingly effective international cooperation mechanism to promote renewable energy.</a:t>
            </a:r>
            <a:endParaRPr lang="en-US" sz="1800" dirty="0">
              <a:latin typeface="+mn-lt"/>
              <a:ea typeface="Quattrocento Sans"/>
              <a:cs typeface="Segoe UI" panose="020B0502040204020203" pitchFamily="34" charset="0"/>
              <a:sym typeface="Quattrocento Sans"/>
            </a:endParaRPr>
          </a:p>
          <a:p>
            <a:pPr marL="742950" lvl="1" indent="-285750" algn="just">
              <a:lnSpc>
                <a:spcPct val="150000"/>
              </a:lnSpc>
              <a:buSzPts val="1600"/>
              <a:buFont typeface="Wingdings" panose="05000000000000000000" pitchFamily="2" charset="2"/>
              <a:buChar char="§"/>
            </a:pPr>
            <a:r>
              <a:rPr lang="en" sz="1800" dirty="0">
                <a:latin typeface="+mn-lt"/>
                <a:ea typeface="Quattrocento Sans"/>
                <a:cs typeface="Segoe UI" panose="020B0502040204020203" pitchFamily="34" charset="0"/>
                <a:sym typeface="Quattrocento Sans"/>
              </a:rPr>
              <a:t>Handle and prevent violations of the law in promoting renewable energy . </a:t>
            </a:r>
            <a:endParaRPr sz="1800" b="0" i="0" u="none" strike="noStrike" cap="none" dirty="0">
              <a:solidFill>
                <a:srgbClr val="000000"/>
              </a:solidFill>
              <a:latin typeface="+mn-lt"/>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31910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1077178"/>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 sz="3200" b="0" i="0" u="none" strike="noStrike" cap="none" dirty="0" err="1">
                <a:solidFill>
                  <a:srgbClr val="FFFFFF"/>
                </a:solidFill>
                <a:latin typeface="+mn-lt"/>
                <a:ea typeface="Century Gothic"/>
                <a:cs typeface="Segoe UI" panose="020B0502040204020203" pitchFamily="34" charset="0"/>
                <a:sym typeface="Century Gothic"/>
              </a:rPr>
              <a:t>Content</a:t>
            </a:r>
            <a:r>
              <a:rPr lang="en" sz="3200" b="0" i="0" u="none" strike="noStrike" cap="none" dirty="0">
                <a:solidFill>
                  <a:srgbClr val="FFFFFF"/>
                </a:solidFill>
                <a:latin typeface="+mn-lt"/>
                <a:ea typeface="Century Gothic"/>
                <a:cs typeface="Segoe UI" panose="020B0502040204020203" pitchFamily="34" charset="0"/>
                <a:sym typeface="Century Gothic"/>
              </a:rPr>
              <a:t>​</a:t>
            </a:r>
          </a:p>
          <a:p>
            <a:pPr marL="0" marR="0" lvl="0" indent="0" algn="l" rtl="0">
              <a:lnSpc>
                <a:spcPct val="100000"/>
              </a:lnSpc>
              <a:spcBef>
                <a:spcPts val="0"/>
              </a:spcBef>
              <a:spcAft>
                <a:spcPts val="0"/>
              </a:spcAft>
              <a:buClr>
                <a:srgbClr val="FFFFFF"/>
              </a:buClr>
              <a:buSzPts val="2800"/>
              <a:buFont typeface="Arial"/>
              <a:buNone/>
            </a:pPr>
            <a:endParaRPr sz="32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numCol="3" anchor="t" anchorCtr="0">
            <a:normAutofit/>
          </a:bodyPr>
          <a:lstStyle/>
          <a:p>
            <a:pPr marL="742950" lvl="1" indent="-285750">
              <a:lnSpc>
                <a:spcPct val="150000"/>
              </a:lnSpc>
              <a:buSzPts val="1600"/>
              <a:buFont typeface="Arial" panose="020B0604020202020204" pitchFamily="34" charset="0"/>
              <a:buChar char="•"/>
            </a:pPr>
            <a:r>
              <a:rPr lang="en" sz="2400" dirty="0">
                <a:latin typeface="+mn-lt"/>
                <a:ea typeface="Quattrocento Sans"/>
                <a:cs typeface="Segoe UI" panose="020B0502040204020203" pitchFamily="34" charset="0"/>
                <a:sym typeface="Quattrocento Sans"/>
              </a:rPr>
              <a:t>Overview of renewable energy sources and their role in mitigating climate change.</a:t>
            </a:r>
          </a:p>
          <a:p>
            <a:pPr marL="457200" lvl="1">
              <a:lnSpc>
                <a:spcPct val="150000"/>
              </a:lnSpc>
              <a:buSzPts val="1600"/>
            </a:pPr>
            <a:endParaRPr lang="en-US" sz="2400" dirty="0">
              <a:latin typeface="+mn-lt"/>
              <a:ea typeface="Quattrocento Sans"/>
              <a:cs typeface="Segoe UI" panose="020B0502040204020203" pitchFamily="34" charset="0"/>
              <a:sym typeface="Quattrocento Sans"/>
            </a:endParaRPr>
          </a:p>
          <a:p>
            <a:pPr marL="742950" lvl="1" indent="-285750">
              <a:lnSpc>
                <a:spcPct val="150000"/>
              </a:lnSpc>
              <a:buSzPts val="1600"/>
              <a:buFont typeface="Arial" panose="020B0604020202020204" pitchFamily="34" charset="0"/>
              <a:buChar char="•"/>
            </a:pPr>
            <a:r>
              <a:rPr lang="en" sz="2400" dirty="0">
                <a:latin typeface="+mn-lt"/>
                <a:ea typeface="Quattrocento Sans"/>
                <a:cs typeface="Segoe UI" panose="020B0502040204020203" pitchFamily="34" charset="0"/>
                <a:sym typeface="Quattrocento Sans"/>
              </a:rPr>
              <a:t>Legal framework to promote renewable energies and their efficiency.</a:t>
            </a:r>
            <a:endParaRPr lang="en-US" sz="2400" dirty="0">
              <a:latin typeface="+mn-lt"/>
              <a:ea typeface="Quattrocento Sans"/>
              <a:cs typeface="Segoe UI" panose="020B0502040204020203" pitchFamily="34" charset="0"/>
              <a:sym typeface="Quattrocento Sans"/>
            </a:endParaRPr>
          </a:p>
          <a:p>
            <a:pPr marL="742950" lvl="1" indent="-285750">
              <a:lnSpc>
                <a:spcPct val="150000"/>
              </a:lnSpc>
              <a:buSzPts val="1600"/>
              <a:buFont typeface="Arial" panose="020B0604020202020204" pitchFamily="34" charset="0"/>
              <a:buChar char="•"/>
            </a:pPr>
            <a:endParaRPr lang="en-US" sz="2400" dirty="0">
              <a:latin typeface="+mn-lt"/>
              <a:ea typeface="Quattrocento Sans"/>
              <a:cs typeface="Segoe UI" panose="020B0502040204020203" pitchFamily="34" charset="0"/>
              <a:sym typeface="Quattrocento Sans"/>
            </a:endParaRPr>
          </a:p>
          <a:p>
            <a:pPr marL="742950" lvl="1" indent="-285750">
              <a:lnSpc>
                <a:spcPct val="150000"/>
              </a:lnSpc>
              <a:buSzPts val="1600"/>
              <a:buFont typeface="Arial" panose="020B0604020202020204" pitchFamily="34" charset="0"/>
              <a:buChar char="•"/>
            </a:pPr>
            <a:endParaRPr lang="en-US" sz="2400" dirty="0">
              <a:latin typeface="+mn-lt"/>
              <a:ea typeface="Quattrocento Sans"/>
              <a:cs typeface="Segoe UI" panose="020B0502040204020203" pitchFamily="34" charset="0"/>
              <a:sym typeface="Quattrocento Sans"/>
            </a:endParaRPr>
          </a:p>
          <a:p>
            <a:pPr marL="742950" lvl="1" indent="-285750">
              <a:lnSpc>
                <a:spcPct val="150000"/>
              </a:lnSpc>
              <a:buSzPts val="1600"/>
              <a:buFont typeface="Arial" panose="020B0604020202020204" pitchFamily="34" charset="0"/>
              <a:buChar char="•"/>
            </a:pPr>
            <a:r>
              <a:rPr lang="en" sz="2400" dirty="0">
                <a:latin typeface="+mn-lt"/>
                <a:ea typeface="Quattrocento Sans"/>
                <a:cs typeface="Segoe UI" panose="020B0502040204020203" pitchFamily="34" charset="0"/>
                <a:sym typeface="Quattrocento Sans"/>
              </a:rPr>
              <a:t>Research the case of successful implementation of renewable energy projects.</a:t>
            </a:r>
            <a:endParaRPr sz="2400" b="0" i="0" u="none" strike="noStrike" cap="none" dirty="0">
              <a:solidFill>
                <a:srgbClr val="000000"/>
              </a:solidFill>
              <a:latin typeface="+mn-lt"/>
              <a:ea typeface="Quattrocento Sans"/>
              <a:cs typeface="Segoe UI" panose="020B0502040204020203" pitchFamily="34" charset="0"/>
              <a:sym typeface="Quattrocento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5" end="5"/>
                                            </p:txEl>
                                          </p:spTgt>
                                        </p:tgtEl>
                                        <p:attrNameLst>
                                          <p:attrName>style.visibility</p:attrName>
                                        </p:attrNameLst>
                                      </p:cBhvr>
                                      <p:to>
                                        <p:strVal val="visible"/>
                                      </p:to>
                                    </p:set>
                                    <p:animEffect transition="in" filter="fade">
                                      <p:cBhvr>
                                        <p:cTn id="17"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138573" y="540534"/>
            <a:ext cx="9488131" cy="400069"/>
          </a:xfrm>
          <a:prstGeom prst="rect">
            <a:avLst/>
          </a:prstGeom>
          <a:solidFill>
            <a:srgbClr val="003399"/>
          </a:solidFill>
          <a:ln>
            <a:noFill/>
          </a:ln>
        </p:spPr>
        <p:txBody>
          <a:bodyPr spcFirstLastPara="1" wrap="square" lIns="91425" tIns="45700" rIns="91425" bIns="45700" anchor="t" anchorCtr="0">
            <a:spAutoFit/>
          </a:bodyPr>
          <a:lstStyle/>
          <a:p>
            <a:pPr marL="0" lvl="0" indent="0">
              <a:buClr>
                <a:srgbClr val="FFFFFF"/>
              </a:buClr>
              <a:buSzPts val="2800"/>
              <a:buFont typeface="Arial"/>
              <a:buNone/>
            </a:pPr>
            <a:r>
              <a:rPr lang="en" sz="2000" dirty="0">
                <a:solidFill>
                  <a:srgbClr val="FFFFFF"/>
                </a:solidFill>
                <a:latin typeface="+mn-lt"/>
                <a:cs typeface="Segoe UI" panose="020B0502040204020203" pitchFamily="34" charset="0"/>
                <a:sym typeface="Century Gothic"/>
              </a:rPr>
              <a:t>3. Cases of successful implementation of renewable energy projects</a:t>
            </a: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1138573" y="1372478"/>
            <a:ext cx="3894628" cy="92501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US" dirty="0">
                <a:latin typeface="+mn-lt"/>
                <a:cs typeface="Segoe UI" panose="020B0502040204020203" pitchFamily="34" charset="0"/>
              </a:rPr>
              <a:t>W</a:t>
            </a:r>
            <a:r>
              <a:rPr lang="en" dirty="0">
                <a:latin typeface="+mn-lt"/>
                <a:cs typeface="Segoe UI" panose="020B0502040204020203" pitchFamily="34" charset="0"/>
              </a:rPr>
              <a:t>ind </a:t>
            </a:r>
            <a:r>
              <a:rPr lang="en-US" dirty="0">
                <a:latin typeface="+mn-lt"/>
                <a:cs typeface="Segoe UI" panose="020B0502040204020203" pitchFamily="34" charset="0"/>
              </a:rPr>
              <a:t>power projects</a:t>
            </a:r>
            <a:endParaRPr lang="vi-VN" dirty="0">
              <a:latin typeface="+mn-lt"/>
              <a:cs typeface="Segoe UI" panose="020B0502040204020203"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1120875" y="2421593"/>
            <a:ext cx="3915690" cy="3393440"/>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 sz="2400" dirty="0"/>
              <a:t> </a:t>
            </a:r>
            <a:r>
              <a:rPr lang="en-US" altLang="en-US" sz="2400" dirty="0"/>
              <a:t>Bac Lieu wind power project, Huong Linh 1 wind power project, Huong Linh 2 wind power project, Dam </a:t>
            </a:r>
            <a:r>
              <a:rPr lang="en-US" altLang="en-US" sz="2400" dirty="0" err="1"/>
              <a:t>Nai</a:t>
            </a:r>
            <a:r>
              <a:rPr lang="en-US" altLang="en-US" sz="2400" dirty="0"/>
              <a:t> wind power project, etc.</a:t>
            </a:r>
            <a:endParaRPr lang="vi-VN" sz="2400" dirty="0"/>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8" name="Picture Placeholder 7" descr="A long shot of windmills&#10;&#10;Description automatically generated">
            <a:extLst>
              <a:ext uri="{FF2B5EF4-FFF2-40B4-BE49-F238E27FC236}">
                <a16:creationId xmlns:a16="http://schemas.microsoft.com/office/drawing/2014/main" id="{34BAAB4E-5034-D4E7-3C90-D1D94D8C3F06}"/>
              </a:ext>
            </a:extLst>
          </p:cNvPr>
          <p:cNvPicPr>
            <a:picLocks noGrp="1" noChangeAspect="1"/>
          </p:cNvPicPr>
          <p:nvPr>
            <p:ph type="pic" idx="2"/>
          </p:nvPr>
        </p:nvPicPr>
        <p:blipFill>
          <a:blip r:embed="rId4"/>
          <a:srcRect l="7785" r="7785"/>
          <a:stretch>
            <a:fillRect/>
          </a:stretch>
        </p:blipFill>
        <p:spPr>
          <a:xfrm>
            <a:off x="5259388" y="1574800"/>
            <a:ext cx="5130767" cy="4051300"/>
          </a:xfrm>
          <a:prstGeom prst="rect">
            <a:avLst/>
          </a:prstGeom>
        </p:spPr>
      </p:pic>
    </p:spTree>
    <p:extLst>
      <p:ext uri="{BB962C8B-B14F-4D97-AF65-F5344CB8AC3E}">
        <p14:creationId xmlns:p14="http://schemas.microsoft.com/office/powerpoint/2010/main" val="372085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138573" y="540534"/>
            <a:ext cx="9488131" cy="400069"/>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 sz="2000" b="1" dirty="0">
                <a:solidFill>
                  <a:srgbClr val="FFFFFF"/>
                </a:solidFill>
                <a:latin typeface="+mn-lt"/>
                <a:cs typeface="Segoe UI" panose="020B0502040204020203" pitchFamily="34" charset="0"/>
                <a:sym typeface="Century Gothic"/>
              </a:rPr>
              <a:t>3</a:t>
            </a:r>
            <a:r>
              <a:rPr lang="en" sz="2000" dirty="0">
                <a:solidFill>
                  <a:srgbClr val="FFFFFF"/>
                </a:solidFill>
                <a:cs typeface="Segoe UI" panose="020B0502040204020203" pitchFamily="34" charset="0"/>
                <a:sym typeface="Century Gothic"/>
              </a:rPr>
              <a:t> Cases of successful implementation of renewable energy projects</a:t>
            </a:r>
            <a:endParaRPr lang="en" sz="2000" b="1" dirty="0">
              <a:solidFill>
                <a:srgbClr val="FFFFFF"/>
              </a:solidFill>
              <a:latin typeface="+mn-lt"/>
              <a:cs typeface="Segoe UI" panose="020B0502040204020203"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1138573" y="1372478"/>
            <a:ext cx="3894628" cy="92501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0000"/>
          </a:bodyPr>
          <a:lstStyle/>
          <a:p>
            <a:r>
              <a:rPr lang="en" dirty="0">
                <a:ea typeface="Quattrocento Sans"/>
                <a:cs typeface="Segoe UI" panose="020B0502040204020203" pitchFamily="34" charset="0"/>
                <a:sym typeface="Quattrocento Sans"/>
              </a:rPr>
              <a:t>Hydroelectric power </a:t>
            </a:r>
            <a:r>
              <a:rPr lang="en-US" dirty="0">
                <a:ea typeface="Quattrocento Sans"/>
                <a:cs typeface="Segoe UI" panose="020B0502040204020203" pitchFamily="34" charset="0"/>
                <a:sym typeface="Quattrocento Sans"/>
              </a:rPr>
              <a:t>projects</a:t>
            </a:r>
            <a:endParaRPr lang="vi-VN" dirty="0">
              <a:latin typeface="+mn-lt"/>
              <a:cs typeface="Segoe UI" panose="020B0502040204020203"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1120875" y="2421593"/>
            <a:ext cx="3915690" cy="3393440"/>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 sz="2400" dirty="0"/>
              <a:t> </a:t>
            </a:r>
            <a:r>
              <a:rPr lang="en" sz="2400" dirty="0">
                <a:latin typeface="+mn-lt"/>
                <a:ea typeface="Quattrocento Sans"/>
                <a:cs typeface="Segoe UI" panose="020B0502040204020203" pitchFamily="34" charset="0"/>
                <a:sym typeface="Quattrocento Sans"/>
              </a:rPr>
              <a:t>Hydroelectric power projects in Vietnam such as : </a:t>
            </a:r>
            <a:r>
              <a:rPr lang="en-US" altLang="en-US" sz="2400" dirty="0" err="1">
                <a:latin typeface="+mn-lt"/>
                <a:ea typeface="Quattrocento Sans"/>
                <a:cs typeface="Segoe UI" panose="020B0502040204020203" pitchFamily="34" charset="0"/>
              </a:rPr>
              <a:t>Hoa</a:t>
            </a:r>
            <a:r>
              <a:rPr lang="en-US" altLang="en-US" sz="2400" dirty="0">
                <a:latin typeface="+mn-lt"/>
                <a:ea typeface="Quattrocento Sans"/>
                <a:cs typeface="Segoe UI" panose="020B0502040204020203" pitchFamily="34" charset="0"/>
              </a:rPr>
              <a:t> </a:t>
            </a:r>
            <a:r>
              <a:rPr lang="en-US" altLang="en-US" sz="2400" dirty="0" err="1">
                <a:latin typeface="+mn-lt"/>
                <a:ea typeface="Quattrocento Sans"/>
                <a:cs typeface="Segoe UI" panose="020B0502040204020203" pitchFamily="34" charset="0"/>
              </a:rPr>
              <a:t>Binh</a:t>
            </a:r>
            <a:r>
              <a:rPr lang="en-US" altLang="en-US" sz="2400" dirty="0">
                <a:latin typeface="+mn-lt"/>
                <a:ea typeface="Quattrocento Sans"/>
                <a:cs typeface="Segoe UI" panose="020B0502040204020203" pitchFamily="34" charset="0"/>
              </a:rPr>
              <a:t> Hydropower Plant, Son La Hydropower Plant, Lai Chau Hydropower Plant, etc.</a:t>
            </a:r>
            <a:endParaRPr lang="vi-VN" sz="2400" dirty="0"/>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7" name="Picture Placeholder 6" descr="A large dam with water in the background&#10;&#10;Description automatically generated">
            <a:extLst>
              <a:ext uri="{FF2B5EF4-FFF2-40B4-BE49-F238E27FC236}">
                <a16:creationId xmlns:a16="http://schemas.microsoft.com/office/drawing/2014/main" id="{47D71882-6B59-C998-7A37-4C8D8F664A1D}"/>
              </a:ext>
            </a:extLst>
          </p:cNvPr>
          <p:cNvPicPr>
            <a:picLocks noGrp="1" noChangeAspect="1"/>
          </p:cNvPicPr>
          <p:nvPr>
            <p:ph type="pic" idx="2"/>
          </p:nvPr>
        </p:nvPicPr>
        <p:blipFill>
          <a:blip r:embed="rId4"/>
          <a:srcRect l="17993" r="17993"/>
          <a:stretch>
            <a:fillRect/>
          </a:stretch>
        </p:blipFill>
        <p:spPr>
          <a:xfrm>
            <a:off x="5500688" y="1739900"/>
            <a:ext cx="5050347" cy="3987800"/>
          </a:xfrm>
          <a:prstGeom prst="rect">
            <a:avLst/>
          </a:prstGeom>
        </p:spPr>
      </p:pic>
    </p:spTree>
    <p:extLst>
      <p:ext uri="{BB962C8B-B14F-4D97-AF65-F5344CB8AC3E}">
        <p14:creationId xmlns:p14="http://schemas.microsoft.com/office/powerpoint/2010/main" val="57017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 sz="2800" b="1" dirty="0">
                <a:solidFill>
                  <a:srgbClr val="FFFFFF"/>
                </a:solidFill>
                <a:latin typeface="+mn-lt"/>
                <a:cs typeface="Segoe UI" panose="020B0502040204020203" pitchFamily="34" charset="0"/>
                <a:sym typeface="Century Gothic"/>
              </a:rPr>
              <a:t>3. </a:t>
            </a:r>
            <a:r>
              <a:rPr lang="en" sz="2800" dirty="0">
                <a:solidFill>
                  <a:srgbClr val="FFFFFF"/>
                </a:solidFill>
                <a:cs typeface="Segoe UI" panose="020B0502040204020203" pitchFamily="34" charset="0"/>
                <a:sym typeface="Century Gothic"/>
              </a:rPr>
              <a:t>Cases of successful implementation of renewable energy projects</a:t>
            </a:r>
            <a:endParaRPr lang="en" sz="2800" b="1" dirty="0">
              <a:solidFill>
                <a:srgbClr val="FFFFFF"/>
              </a:solidFill>
              <a:latin typeface="+mn-lt"/>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lvl="1">
              <a:lnSpc>
                <a:spcPct val="90000"/>
              </a:lnSpc>
              <a:spcAft>
                <a:spcPts val="600"/>
              </a:spcAft>
              <a:buSzPts val="1600"/>
            </a:pPr>
            <a:r>
              <a:rPr lang="en-US" sz="2000" kern="1200" dirty="0">
                <a:solidFill>
                  <a:schemeClr val="tx1"/>
                </a:solidFill>
                <a:sym typeface="Quattrocento Sans"/>
              </a:rPr>
              <a:t>Conclusion:</a:t>
            </a:r>
          </a:p>
          <a:p>
            <a:pPr marL="342900" lvl="1" indent="-342900" algn="just">
              <a:lnSpc>
                <a:spcPct val="90000"/>
              </a:lnSpc>
              <a:spcAft>
                <a:spcPts val="600"/>
              </a:spcAft>
              <a:buSzPts val="1600"/>
              <a:buFont typeface="Arial" panose="020B0604020202020204" pitchFamily="34" charset="0"/>
              <a:buChar char="•"/>
            </a:pPr>
            <a:r>
              <a:rPr lang="en-US" sz="2000" kern="1200" dirty="0">
                <a:solidFill>
                  <a:schemeClr val="tx1"/>
                </a:solidFill>
                <a:sym typeface="Quattrocento Sans"/>
              </a:rPr>
              <a:t>Renewable energy projects play an important role in the country's economic development process, ensuring energy security, contributing to environmental protection, and reducing emissions of greenhouse gases and degrading substances of ozone layer, limiting the impacts leading to climate change in Vietnam and globally.</a:t>
            </a:r>
          </a:p>
          <a:p>
            <a:pPr marL="342900" lvl="1" indent="-342900" algn="just">
              <a:lnSpc>
                <a:spcPct val="90000"/>
              </a:lnSpc>
              <a:spcAft>
                <a:spcPts val="600"/>
              </a:spcAft>
              <a:buSzPts val="1600"/>
              <a:buFont typeface="Arial" panose="020B0604020202020204" pitchFamily="34" charset="0"/>
              <a:buChar char="•"/>
            </a:pPr>
            <a:r>
              <a:rPr lang="en-US" sz="2000" kern="1200" dirty="0">
                <a:solidFill>
                  <a:schemeClr val="tx1"/>
                </a:solidFill>
                <a:sym typeface="Quattrocento Sans"/>
              </a:rPr>
              <a:t>The development of renewable energy projects requires the joint efforts of many entities and requires timely and appropriate incentive and support mechanisms from the State.</a:t>
            </a:r>
          </a:p>
          <a:p>
            <a:pPr marL="342900" lvl="1" indent="-342900" algn="just">
              <a:lnSpc>
                <a:spcPct val="90000"/>
              </a:lnSpc>
              <a:spcAft>
                <a:spcPts val="600"/>
              </a:spcAft>
              <a:buSzPts val="1600"/>
              <a:buFont typeface="Arial" panose="020B0604020202020204" pitchFamily="34" charset="0"/>
              <a:buChar char="•"/>
            </a:pPr>
            <a:r>
              <a:rPr lang="en-US" sz="2000" kern="1200" dirty="0">
                <a:solidFill>
                  <a:schemeClr val="tx1"/>
                </a:solidFill>
                <a:sym typeface="Quattrocento Sans"/>
              </a:rPr>
              <a:t>In the context of countries, especially developing countries, to promote the development of renewable energy to cope with climate change, international cooperation plays a very important role.</a:t>
            </a:r>
            <a:endParaRPr sz="2000" b="0" i="0" u="none" strike="noStrike" cap="none" dirty="0">
              <a:solidFill>
                <a:srgbClr val="000000"/>
              </a:solidFill>
              <a:latin typeface="+mn-lt"/>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90821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138573" y="540534"/>
            <a:ext cx="9488131" cy="707846"/>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 sz="2000" b="0" i="0" u="none" strike="noStrike" cap="none" dirty="0">
                <a:solidFill>
                  <a:srgbClr val="FFFFFF"/>
                </a:solidFill>
                <a:latin typeface="+mn-lt"/>
                <a:ea typeface="Century Gothic"/>
                <a:cs typeface="Segoe UI" panose="020B0502040204020203" pitchFamily="34" charset="0"/>
                <a:sym typeface="Century Gothic"/>
              </a:rPr>
              <a:t>1. Overview of renewable energy sources and their role in mitigating climate change</a:t>
            </a: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1138573" y="1372478"/>
            <a:ext cx="3894628" cy="92501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 sz="2400" dirty="0">
                <a:latin typeface="+mn-lt"/>
                <a:cs typeface="Segoe UI" panose="020B0502040204020203" pitchFamily="34" charset="0"/>
              </a:rPr>
              <a:t>Overview </a:t>
            </a:r>
            <a:r>
              <a:rPr lang="en" sz="2400" dirty="0">
                <a:latin typeface="+mn-lt"/>
              </a:rPr>
              <a:t>of </a:t>
            </a:r>
            <a:r>
              <a:rPr lang="en" sz="2400" dirty="0">
                <a:latin typeface="+mn-lt"/>
                <a:cs typeface="Segoe UI" panose="020B0502040204020203" pitchFamily="34" charset="0"/>
              </a:rPr>
              <a:t>renewable energy</a:t>
            </a:r>
          </a:p>
        </p:txBody>
      </p:sp>
      <p:sp>
        <p:nvSpPr>
          <p:cNvPr id="4" name="Θέση εικόνας 3">
            <a:extLst>
              <a:ext uri="{FF2B5EF4-FFF2-40B4-BE49-F238E27FC236}">
                <a16:creationId xmlns:a16="http://schemas.microsoft.com/office/drawing/2014/main" id="{21372A25-AD8E-B533-98CD-DC387E370EDB}"/>
              </a:ext>
            </a:extLst>
          </p:cNvPr>
          <p:cNvSpPr>
            <a:spLocks noGrp="1"/>
          </p:cNvSpPr>
          <p:nvPr>
            <p:ph type="pic" idx="2"/>
          </p:nvPr>
        </p:nvSpPr>
        <p:spPr>
          <a:xfrm>
            <a:off x="5328704" y="1372479"/>
            <a:ext cx="5298000" cy="4442554"/>
          </a:xfrm>
          <a:ln>
            <a:noFill/>
          </a:ln>
        </p:spPr>
        <p:style>
          <a:lnRef idx="2">
            <a:schemeClr val="accent2"/>
          </a:lnRef>
          <a:fillRef idx="1">
            <a:schemeClr val="lt1"/>
          </a:fillRef>
          <a:effectRef idx="0">
            <a:schemeClr val="accent2"/>
          </a:effectRef>
          <a:fontRef idx="minor">
            <a:schemeClr val="dk1"/>
          </a:fontRef>
        </p:style>
        <p:txBody>
          <a:bodyPr>
            <a:normAutofit/>
          </a:bodyPr>
          <a:lstStyle/>
          <a:p>
            <a:pPr algn="l"/>
            <a:endParaRPr lang="en-US" sz="1900" dirty="0"/>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1120875" y="2421593"/>
            <a:ext cx="3915690" cy="3393440"/>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 sz="2400" dirty="0"/>
              <a:t> Renewable energy is energy exploited from natural sources that can regenerate in a short period of time and does not cause resource depletion.</a:t>
            </a:r>
            <a:endParaRPr lang="LID4096" sz="2800" dirty="0"/>
          </a:p>
          <a:p>
            <a:endParaRPr lang="LID4096" sz="2400" dirty="0">
              <a:latin typeface="Segoe UI" panose="020B0502040204020203" pitchFamily="34" charset="0"/>
              <a:cs typeface="Segoe UI" panose="020B0502040204020203"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13" name="Picture 12" descr="A blue and orange atom&#10;&#10;Description automatically generated">
            <a:extLst>
              <a:ext uri="{FF2B5EF4-FFF2-40B4-BE49-F238E27FC236}">
                <a16:creationId xmlns:a16="http://schemas.microsoft.com/office/drawing/2014/main" id="{00F0CAE5-34C2-95CB-5F09-438C6E5513E3}"/>
              </a:ext>
            </a:extLst>
          </p:cNvPr>
          <p:cNvPicPr>
            <a:picLocks noChangeAspect="1"/>
          </p:cNvPicPr>
          <p:nvPr/>
        </p:nvPicPr>
        <p:blipFill>
          <a:blip r:embed="rId4"/>
          <a:stretch>
            <a:fillRect/>
          </a:stretch>
        </p:blipFill>
        <p:spPr>
          <a:xfrm>
            <a:off x="5332068" y="1401054"/>
            <a:ext cx="5294636" cy="4413980"/>
          </a:xfrm>
          <a:prstGeom prst="rect">
            <a:avLst/>
          </a:prstGeom>
        </p:spPr>
      </p:pic>
    </p:spTree>
    <p:extLst>
      <p:ext uri="{BB962C8B-B14F-4D97-AF65-F5344CB8AC3E}">
        <p14:creationId xmlns:p14="http://schemas.microsoft.com/office/powerpoint/2010/main" val="165196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138573" y="540534"/>
            <a:ext cx="9488131" cy="707846"/>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 sz="2000" dirty="0">
                <a:solidFill>
                  <a:srgbClr val="FFFFFF"/>
                </a:solidFill>
                <a:latin typeface="+mn-lt"/>
                <a:ea typeface="Century Gothic"/>
                <a:cs typeface="Segoe UI" panose="020B0502040204020203" pitchFamily="34" charset="0"/>
                <a:sym typeface="Century Gothic"/>
              </a:rPr>
              <a:t>1. Overview of renewable energy sources and their role in mitigating climate change</a:t>
            </a: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1138573" y="1372478"/>
            <a:ext cx="3894628" cy="92501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 sz="2400" dirty="0">
                <a:latin typeface="+mn-lt"/>
                <a:cs typeface="Segoe UI" panose="020B0502040204020203" pitchFamily="34" charset="0"/>
              </a:rPr>
              <a:t>Overview of renewable energy sources</a:t>
            </a:r>
          </a:p>
        </p:txBody>
      </p:sp>
      <p:sp>
        <p:nvSpPr>
          <p:cNvPr id="4" name="Θέση εικόνας 3">
            <a:extLst>
              <a:ext uri="{FF2B5EF4-FFF2-40B4-BE49-F238E27FC236}">
                <a16:creationId xmlns:a16="http://schemas.microsoft.com/office/drawing/2014/main" id="{21372A25-AD8E-B533-98CD-DC387E370EDB}"/>
              </a:ext>
            </a:extLst>
          </p:cNvPr>
          <p:cNvSpPr>
            <a:spLocks noGrp="1"/>
          </p:cNvSpPr>
          <p:nvPr>
            <p:ph type="pic" idx="2"/>
          </p:nvPr>
        </p:nvSpPr>
        <p:spPr>
          <a:xfrm>
            <a:off x="5328704" y="1372479"/>
            <a:ext cx="5298000" cy="4442554"/>
          </a:xfrm>
          <a:ln>
            <a:noFill/>
          </a:ln>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l"/>
            <a:r>
              <a:rPr lang="en" sz="1900" dirty="0"/>
              <a:t>Popular renewable energy sources include:</a:t>
            </a:r>
            <a:endParaRPr lang="en-US" sz="1900" dirty="0"/>
          </a:p>
          <a:p>
            <a:pPr algn="l"/>
            <a:endParaRPr lang="vi-VN" dirty="0"/>
          </a:p>
          <a:p>
            <a:pPr marL="285750" lvl="1" indent="-285750" algn="l">
              <a:buFont typeface="Wingdings" panose="05000000000000000000" pitchFamily="2" charset="2"/>
              <a:buChar char="Ø"/>
            </a:pPr>
            <a:r>
              <a:rPr lang="en" dirty="0"/>
              <a:t>Solar energy: Uses sunlight to generate electricity or heat.</a:t>
            </a:r>
            <a:endParaRPr lang="en-US" dirty="0"/>
          </a:p>
          <a:p>
            <a:pPr marL="285750" lvl="1" indent="-285750" algn="l">
              <a:buFont typeface="Wingdings" panose="05000000000000000000" pitchFamily="2" charset="2"/>
              <a:buChar char="Ø"/>
            </a:pPr>
            <a:endParaRPr lang="en-US" dirty="0"/>
          </a:p>
          <a:p>
            <a:pPr marL="285750" lvl="1" indent="-285750" algn="l">
              <a:buFont typeface="Wingdings" panose="05000000000000000000" pitchFamily="2" charset="2"/>
              <a:buChar char="Ø"/>
            </a:pPr>
            <a:r>
              <a:rPr lang="en" dirty="0"/>
              <a:t>Wind energy: Using wind power to operate wind turbines, generating electricity.</a:t>
            </a:r>
            <a:endParaRPr lang="en-US" dirty="0"/>
          </a:p>
          <a:p>
            <a:pPr marL="285750" lvl="1" indent="-285750" algn="l">
              <a:buFont typeface="Wingdings" panose="05000000000000000000" pitchFamily="2" charset="2"/>
              <a:buChar char="Ø"/>
            </a:pPr>
            <a:endParaRPr lang="en-US" dirty="0"/>
          </a:p>
          <a:p>
            <a:pPr marL="285750" lvl="1" indent="-285750" algn="l">
              <a:buFont typeface="Wingdings" panose="05000000000000000000" pitchFamily="2" charset="2"/>
              <a:buChar char="Ø"/>
            </a:pPr>
            <a:r>
              <a:rPr lang="en" dirty="0"/>
              <a:t>Hydroelectric energy: Using water power to rotate turbines and generate electricity.</a:t>
            </a:r>
            <a:endParaRPr lang="en-US" dirty="0"/>
          </a:p>
          <a:p>
            <a:pPr marL="285750" lvl="1" indent="-285750" algn="l">
              <a:buFont typeface="Wingdings" panose="05000000000000000000" pitchFamily="2" charset="2"/>
              <a:buChar char="Ø"/>
            </a:pPr>
            <a:endParaRPr lang="en-US" dirty="0"/>
          </a:p>
          <a:p>
            <a:pPr marL="285750" lvl="1" indent="-285750" algn="l">
              <a:buFont typeface="Wingdings" panose="05000000000000000000" pitchFamily="2" charset="2"/>
              <a:buChar char="Ø"/>
            </a:pPr>
            <a:r>
              <a:rPr lang="en" dirty="0"/>
              <a:t>Biomass energy: Using organic materials (trees, biological waste) to produce energy.</a:t>
            </a:r>
            <a:endParaRPr lang="en-US" dirty="0"/>
          </a:p>
          <a:p>
            <a:pPr marL="285750" lvl="1" indent="-285750" algn="l">
              <a:buFont typeface="Wingdings" panose="05000000000000000000" pitchFamily="2" charset="2"/>
              <a:buChar char="Ø"/>
            </a:pPr>
            <a:endParaRPr lang="en-US" dirty="0"/>
          </a:p>
          <a:p>
            <a:pPr marL="285750" lvl="1" indent="-285750" algn="l">
              <a:buFont typeface="Wingdings" panose="05000000000000000000" pitchFamily="2" charset="2"/>
              <a:buChar char="Ø"/>
            </a:pPr>
            <a:r>
              <a:rPr lang="en" dirty="0"/>
              <a:t>Geothermal energy: Uses heat from underground to produce electricity or heat.</a:t>
            </a:r>
            <a:endParaRPr lang="en-US" dirty="0"/>
          </a:p>
          <a:p>
            <a:pPr marL="285750" lvl="1" indent="-285750" algn="l">
              <a:buFont typeface="Wingdings" panose="05000000000000000000" pitchFamily="2" charset="2"/>
              <a:buChar char="Ø"/>
            </a:pPr>
            <a:endParaRPr lang="en-US" dirty="0"/>
          </a:p>
          <a:p>
            <a:pPr marL="285750" lvl="1" indent="-285750" algn="l">
              <a:buFont typeface="Wingdings" panose="05000000000000000000" pitchFamily="2" charset="2"/>
              <a:buChar char="Ø"/>
            </a:pPr>
            <a:r>
              <a:rPr lang="en" dirty="0"/>
              <a:t>Tidal and wave energy: Uses the movement of ocean water to generate electricity.</a:t>
            </a:r>
            <a:endParaRPr lang="LID4096" dirty="0"/>
          </a:p>
          <a:p>
            <a:endParaRPr lang="LID4096" dirty="0"/>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5" name="Picture 4" descr="A hand holding a solar panel and wind turbines">
            <a:extLst>
              <a:ext uri="{FF2B5EF4-FFF2-40B4-BE49-F238E27FC236}">
                <a16:creationId xmlns:a16="http://schemas.microsoft.com/office/drawing/2014/main" id="{682AEA7E-2779-BA92-B1D6-7BE76A0320D2}"/>
              </a:ext>
            </a:extLst>
          </p:cNvPr>
          <p:cNvPicPr>
            <a:picLocks noChangeAspect="1"/>
          </p:cNvPicPr>
          <p:nvPr/>
        </p:nvPicPr>
        <p:blipFill>
          <a:blip r:embed="rId4"/>
          <a:stretch>
            <a:fillRect/>
          </a:stretch>
        </p:blipFill>
        <p:spPr>
          <a:xfrm>
            <a:off x="1120875" y="2421593"/>
            <a:ext cx="3912326" cy="3393440"/>
          </a:xfrm>
          <a:prstGeom prst="rect">
            <a:avLst/>
          </a:prstGeom>
        </p:spPr>
      </p:pic>
    </p:spTree>
    <p:extLst>
      <p:ext uri="{BB962C8B-B14F-4D97-AF65-F5344CB8AC3E}">
        <p14:creationId xmlns:p14="http://schemas.microsoft.com/office/powerpoint/2010/main" val="103830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138573" y="540534"/>
            <a:ext cx="9488131" cy="707846"/>
          </a:xfrm>
          <a:prstGeom prst="rect">
            <a:avLst/>
          </a:prstGeom>
          <a:solidFill>
            <a:srgbClr val="003399"/>
          </a:solidFill>
          <a:ln>
            <a:noFill/>
          </a:ln>
        </p:spPr>
        <p:txBody>
          <a:bodyPr spcFirstLastPara="1" wrap="square" lIns="91425" tIns="45700" rIns="91425" bIns="45700" anchor="t" anchorCtr="0">
            <a:spAutoFit/>
          </a:bodyPr>
          <a:lstStyle/>
          <a:p>
            <a:pPr marL="0" lvl="0" indent="0">
              <a:buClr>
                <a:srgbClr val="FFFFFF"/>
              </a:buClr>
              <a:buSzPts val="2800"/>
              <a:buFont typeface="Arial"/>
              <a:buNone/>
            </a:pPr>
            <a:r>
              <a:rPr lang="en" sz="2000" dirty="0">
                <a:solidFill>
                  <a:srgbClr val="FFFFFF"/>
                </a:solidFill>
                <a:latin typeface="+mn-lt"/>
                <a:ea typeface="Century Gothic"/>
                <a:cs typeface="Segoe UI" panose="020B0502040204020203" pitchFamily="34" charset="0"/>
                <a:sym typeface="Century Gothic"/>
              </a:rPr>
              <a:t>1. Overview of renewable energy sources and their role in mitigating climate change</a:t>
            </a: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1138573" y="1372478"/>
            <a:ext cx="3894628" cy="92501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 dirty="0">
                <a:latin typeface="+mn-lt"/>
                <a:cs typeface="Segoe UI" panose="020B0502040204020203" pitchFamily="34" charset="0"/>
              </a:rPr>
              <a:t>Solar</a:t>
            </a:r>
          </a:p>
        </p:txBody>
      </p:sp>
      <p:pic>
        <p:nvPicPr>
          <p:cNvPr id="7" name="Picture Placeholder 6" descr="Solar panels in a field&#10;&#10;Description automatically generated">
            <a:extLst>
              <a:ext uri="{FF2B5EF4-FFF2-40B4-BE49-F238E27FC236}">
                <a16:creationId xmlns:a16="http://schemas.microsoft.com/office/drawing/2014/main" id="{64182BD9-C266-65A5-30D8-9FEADBD81E08}"/>
              </a:ext>
            </a:extLst>
          </p:cNvPr>
          <p:cNvPicPr>
            <a:picLocks noGrp="1" noChangeAspect="1"/>
          </p:cNvPicPr>
          <p:nvPr>
            <p:ph type="pic" idx="2"/>
          </p:nvPr>
        </p:nvPicPr>
        <p:blipFill>
          <a:blip r:embed="rId3"/>
          <a:srcRect l="9808" r="9808"/>
          <a:stretch>
            <a:fillRect/>
          </a:stretch>
        </p:blipFill>
        <p:spPr>
          <a:xfrm>
            <a:off x="5329238" y="1373188"/>
            <a:ext cx="5297487" cy="4441825"/>
          </a:xfrm>
          <a:ln>
            <a:noFill/>
          </a:ln>
        </p:spPr>
        <p:style>
          <a:lnRef idx="2">
            <a:schemeClr val="accent2"/>
          </a:lnRef>
          <a:fillRef idx="1">
            <a:schemeClr val="lt1"/>
          </a:fillRef>
          <a:effectRef idx="0">
            <a:schemeClr val="accent2"/>
          </a:effectRef>
          <a:fontRef idx="minor">
            <a:schemeClr val="dk1"/>
          </a:fontRef>
        </p:style>
      </p:pic>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1120875" y="2421593"/>
            <a:ext cx="3915690" cy="3393440"/>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 sz="2400" dirty="0"/>
              <a:t> Solar energy uses sunlight to generate electricity or heat. This technology includes solar panels and solar thermal systems. This is a clean, endless source of energy and does not pollute the environment.</a:t>
            </a:r>
            <a:endParaRPr lang="LID4096" sz="2000" dirty="0">
              <a:latin typeface="Segoe UI" panose="020B0502040204020203" pitchFamily="34" charset="0"/>
              <a:cs typeface="Segoe UI" panose="020B0502040204020203"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4"/>
          <a:srcRect l="31333" t="85035" r="16916" b="5476"/>
          <a:stretch/>
        </p:blipFill>
        <p:spPr>
          <a:xfrm>
            <a:off x="1120875" y="5894278"/>
            <a:ext cx="9950250" cy="957942"/>
          </a:xfrm>
          <a:prstGeom prst="rect">
            <a:avLst/>
          </a:prstGeom>
        </p:spPr>
      </p:pic>
    </p:spTree>
    <p:extLst>
      <p:ext uri="{BB962C8B-B14F-4D97-AF65-F5344CB8AC3E}">
        <p14:creationId xmlns:p14="http://schemas.microsoft.com/office/powerpoint/2010/main" val="296944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138573" y="540534"/>
            <a:ext cx="9488131" cy="707846"/>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 sz="2000" dirty="0">
                <a:solidFill>
                  <a:srgbClr val="FFFFFF"/>
                </a:solidFill>
                <a:latin typeface="+mn-lt"/>
                <a:ea typeface="Century Gothic"/>
                <a:cs typeface="Segoe UI" panose="020B0502040204020203" pitchFamily="34" charset="0"/>
                <a:sym typeface="Century Gothic"/>
              </a:rPr>
              <a:t>1. Overview of renewable energy sources and their role in mitigating climate change</a:t>
            </a: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1138573" y="1372478"/>
            <a:ext cx="3894628" cy="92501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 sz="3600" dirty="0">
                <a:latin typeface="+mn-lt"/>
                <a:cs typeface="Segoe UI" panose="020B0502040204020203" pitchFamily="34" charset="0"/>
              </a:rPr>
              <a:t>Wind energy</a:t>
            </a:r>
          </a:p>
        </p:txBody>
      </p:sp>
      <p:pic>
        <p:nvPicPr>
          <p:cNvPr id="7" name="Picture Placeholder 6" descr="A wind turbines in a field&#10;&#10;Description automatically generated">
            <a:extLst>
              <a:ext uri="{FF2B5EF4-FFF2-40B4-BE49-F238E27FC236}">
                <a16:creationId xmlns:a16="http://schemas.microsoft.com/office/drawing/2014/main" id="{E5E3678C-CFB0-E081-605A-5614BDE8188D}"/>
              </a:ext>
            </a:extLst>
          </p:cNvPr>
          <p:cNvPicPr>
            <a:picLocks noGrp="1" noChangeAspect="1"/>
          </p:cNvPicPr>
          <p:nvPr>
            <p:ph type="pic" idx="2"/>
          </p:nvPr>
        </p:nvPicPr>
        <p:blipFill>
          <a:blip r:embed="rId3"/>
          <a:srcRect l="5379" r="5379"/>
          <a:stretch>
            <a:fillRect/>
          </a:stretch>
        </p:blipFill>
        <p:spPr>
          <a:xfrm>
            <a:off x="5329238" y="1373188"/>
            <a:ext cx="5297487" cy="4441825"/>
          </a:xfrm>
          <a:ln>
            <a:noFill/>
          </a:ln>
        </p:spPr>
        <p:style>
          <a:lnRef idx="2">
            <a:schemeClr val="accent2"/>
          </a:lnRef>
          <a:fillRef idx="1">
            <a:schemeClr val="lt1"/>
          </a:fillRef>
          <a:effectRef idx="0">
            <a:schemeClr val="accent2"/>
          </a:effectRef>
          <a:fontRef idx="minor">
            <a:schemeClr val="dk1"/>
          </a:fontRef>
        </p:style>
      </p:pic>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1120875" y="2421593"/>
            <a:ext cx="3915690" cy="3393440"/>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 sz="2400" dirty="0"/>
              <a:t> Wind energy us</a:t>
            </a:r>
            <a:r>
              <a:rPr lang="en-US" sz="2400" dirty="0"/>
              <a:t>es</a:t>
            </a:r>
            <a:r>
              <a:rPr lang="en" sz="2400" dirty="0"/>
              <a:t> wind power to operate wind turbines. When wind blows through the blades, the turbine rotates and produces electricity. This is a clean energy source that does not emit greenhouse gases.</a:t>
            </a: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4"/>
          <a:srcRect l="31333" t="85035" r="16916" b="5476"/>
          <a:stretch/>
        </p:blipFill>
        <p:spPr>
          <a:xfrm>
            <a:off x="1120875" y="5894278"/>
            <a:ext cx="9950250" cy="957942"/>
          </a:xfrm>
          <a:prstGeom prst="rect">
            <a:avLst/>
          </a:prstGeom>
        </p:spPr>
      </p:pic>
    </p:spTree>
    <p:extLst>
      <p:ext uri="{BB962C8B-B14F-4D97-AF65-F5344CB8AC3E}">
        <p14:creationId xmlns:p14="http://schemas.microsoft.com/office/powerpoint/2010/main" val="246598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138573" y="540534"/>
            <a:ext cx="9488131" cy="707846"/>
          </a:xfrm>
          <a:prstGeom prst="rect">
            <a:avLst/>
          </a:prstGeom>
          <a:solidFill>
            <a:srgbClr val="003399"/>
          </a:solidFill>
          <a:ln>
            <a:noFill/>
          </a:ln>
        </p:spPr>
        <p:txBody>
          <a:bodyPr spcFirstLastPara="1" wrap="square" lIns="91425" tIns="45700" rIns="91425" bIns="45700" anchor="t" anchorCtr="0">
            <a:spAutoFit/>
          </a:bodyPr>
          <a:lstStyle/>
          <a:p>
            <a:pPr marL="0" lvl="0" indent="0">
              <a:buClr>
                <a:srgbClr val="FFFFFF"/>
              </a:buClr>
              <a:buSzPts val="2800"/>
              <a:buFont typeface="Arial"/>
              <a:buNone/>
            </a:pPr>
            <a:r>
              <a:rPr lang="en" sz="2000" dirty="0">
                <a:solidFill>
                  <a:srgbClr val="FFFFFF"/>
                </a:solidFill>
                <a:latin typeface="+mn-lt"/>
                <a:ea typeface="Century Gothic"/>
                <a:cs typeface="Segoe UI" panose="020B0502040204020203" pitchFamily="34" charset="0"/>
                <a:sym typeface="Century Gothic"/>
              </a:rPr>
              <a:t>1. Overview of renewable energy sources and their role in mitigating climate change</a:t>
            </a: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1138573" y="1372478"/>
            <a:ext cx="3894628" cy="92501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 sz="2800" dirty="0">
                <a:latin typeface="+mn-lt"/>
                <a:cs typeface="Segoe UI" panose="020B0502040204020203" pitchFamily="34" charset="0"/>
              </a:rPr>
              <a:t>Water energy </a:t>
            </a:r>
            <a:br>
              <a:rPr lang="en-US" sz="2800" dirty="0">
                <a:latin typeface="+mn-lt"/>
                <a:cs typeface="Segoe UI" panose="020B0502040204020203" pitchFamily="34" charset="0"/>
              </a:rPr>
            </a:br>
            <a:r>
              <a:rPr lang="en" sz="2800" dirty="0">
                <a:latin typeface="+mn-lt"/>
                <a:cs typeface="Segoe UI" panose="020B0502040204020203" pitchFamily="34" charset="0"/>
              </a:rPr>
              <a:t>(Hydropower)</a:t>
            </a:r>
          </a:p>
        </p:txBody>
      </p:sp>
      <p:pic>
        <p:nvPicPr>
          <p:cNvPr id="7" name="Picture Placeholder 6" descr="A water flowing from a dam&#10;&#10;Description automatically generated">
            <a:extLst>
              <a:ext uri="{FF2B5EF4-FFF2-40B4-BE49-F238E27FC236}">
                <a16:creationId xmlns:a16="http://schemas.microsoft.com/office/drawing/2014/main" id="{F017BD3F-4758-4BEC-BC3B-329C002592A1}"/>
              </a:ext>
            </a:extLst>
          </p:cNvPr>
          <p:cNvPicPr>
            <a:picLocks noGrp="1" noChangeAspect="1"/>
          </p:cNvPicPr>
          <p:nvPr>
            <p:ph type="pic" idx="2"/>
          </p:nvPr>
        </p:nvPicPr>
        <p:blipFill>
          <a:blip r:embed="rId3"/>
          <a:srcRect l="12730" r="12730"/>
          <a:stretch>
            <a:fillRect/>
          </a:stretch>
        </p:blipFill>
        <p:spPr>
          <a:xfrm>
            <a:off x="5329238" y="1373188"/>
            <a:ext cx="5297487" cy="4441825"/>
          </a:xfrm>
          <a:ln>
            <a:noFill/>
          </a:ln>
        </p:spPr>
        <p:style>
          <a:lnRef idx="2">
            <a:schemeClr val="accent2"/>
          </a:lnRef>
          <a:fillRef idx="1">
            <a:schemeClr val="lt1"/>
          </a:fillRef>
          <a:effectRef idx="0">
            <a:schemeClr val="accent2"/>
          </a:effectRef>
          <a:fontRef idx="minor">
            <a:schemeClr val="dk1"/>
          </a:fontRef>
        </p:style>
      </p:pic>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1120875" y="2421593"/>
            <a:ext cx="3915690" cy="3393440"/>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 sz="2400" dirty="0"/>
              <a:t> Hydroelectric energy is produced by using water power to turn turbines and generate electricity. Hydroelectric dams store water and control its flow to generate electricity. This is a stable energy source and has the ability to store energy.</a:t>
            </a: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4"/>
          <a:srcRect l="31333" t="85035" r="16916" b="5476"/>
          <a:stretch/>
        </p:blipFill>
        <p:spPr>
          <a:xfrm>
            <a:off x="1120875" y="5894278"/>
            <a:ext cx="9950250" cy="957942"/>
          </a:xfrm>
          <a:prstGeom prst="rect">
            <a:avLst/>
          </a:prstGeom>
        </p:spPr>
      </p:pic>
    </p:spTree>
    <p:extLst>
      <p:ext uri="{BB962C8B-B14F-4D97-AF65-F5344CB8AC3E}">
        <p14:creationId xmlns:p14="http://schemas.microsoft.com/office/powerpoint/2010/main" val="72992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138573" y="540534"/>
            <a:ext cx="9488131" cy="707846"/>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 sz="2000" dirty="0">
                <a:solidFill>
                  <a:srgbClr val="FFFFFF"/>
                </a:solidFill>
                <a:latin typeface="+mn-lt"/>
                <a:ea typeface="Century Gothic"/>
                <a:cs typeface="Segoe UI" panose="020B0502040204020203" pitchFamily="34" charset="0"/>
                <a:sym typeface="Century Gothic"/>
              </a:rPr>
              <a:t>1. Overview of renewable energy sources and their role in mitigating climate change</a:t>
            </a: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1138573" y="1372478"/>
            <a:ext cx="3894628" cy="92501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 dirty="0">
                <a:latin typeface="+mn-lt"/>
                <a:cs typeface="Segoe UI" panose="020B0502040204020203" pitchFamily="34" charset="0"/>
              </a:rPr>
              <a:t>Biomass energy</a:t>
            </a:r>
          </a:p>
        </p:txBody>
      </p:sp>
      <p:pic>
        <p:nvPicPr>
          <p:cNvPr id="11" name="Picture Placeholder 10" descr="A diagram of biomass sources&#10;&#10;Description automatically generated">
            <a:extLst>
              <a:ext uri="{FF2B5EF4-FFF2-40B4-BE49-F238E27FC236}">
                <a16:creationId xmlns:a16="http://schemas.microsoft.com/office/drawing/2014/main" id="{28DF5CF1-248B-835B-2BC3-879A35FEE0AD}"/>
              </a:ext>
            </a:extLst>
          </p:cNvPr>
          <p:cNvPicPr>
            <a:picLocks noGrp="1" noChangeAspect="1"/>
          </p:cNvPicPr>
          <p:nvPr>
            <p:ph type="pic" idx="2"/>
          </p:nvPr>
        </p:nvPicPr>
        <p:blipFill rotWithShape="1">
          <a:blip r:embed="rId3"/>
          <a:srcRect l="181" t="1" r="655" b="-1025"/>
          <a:stretch/>
        </p:blipFill>
        <p:spPr>
          <a:xfrm>
            <a:off x="5197213" y="1372478"/>
            <a:ext cx="5429492" cy="4447593"/>
          </a:xfrm>
          <a:ln>
            <a:noFill/>
          </a:ln>
        </p:spPr>
        <p:style>
          <a:lnRef idx="2">
            <a:schemeClr val="accent2"/>
          </a:lnRef>
          <a:fillRef idx="1">
            <a:schemeClr val="lt1"/>
          </a:fillRef>
          <a:effectRef idx="0">
            <a:schemeClr val="accent2"/>
          </a:effectRef>
          <a:fontRef idx="minor">
            <a:schemeClr val="dk1"/>
          </a:fontRef>
        </p:style>
      </p:pic>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1120875" y="2421593"/>
            <a:ext cx="3915690" cy="3393440"/>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 sz="2400" dirty="0"/>
              <a:t> Biomass energy uses organic materials such as trees and biological waste to produce electricity or heat. This process may include combustion, gasification or fermentation. This is a renewable energy source and helps reduce waste.</a:t>
            </a: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4"/>
          <a:srcRect l="31333" t="85035" r="16916" b="5476"/>
          <a:stretch/>
        </p:blipFill>
        <p:spPr>
          <a:xfrm>
            <a:off x="1120875" y="5894278"/>
            <a:ext cx="9950250" cy="957942"/>
          </a:xfrm>
          <a:prstGeom prst="rect">
            <a:avLst/>
          </a:prstGeom>
        </p:spPr>
      </p:pic>
    </p:spTree>
    <p:extLst>
      <p:ext uri="{BB962C8B-B14F-4D97-AF65-F5344CB8AC3E}">
        <p14:creationId xmlns:p14="http://schemas.microsoft.com/office/powerpoint/2010/main" val="63083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138573" y="540534"/>
            <a:ext cx="9488131" cy="707846"/>
          </a:xfrm>
          <a:prstGeom prst="rect">
            <a:avLst/>
          </a:prstGeom>
          <a:solidFill>
            <a:srgbClr val="003399"/>
          </a:solidFill>
          <a:ln>
            <a:noFill/>
          </a:ln>
        </p:spPr>
        <p:txBody>
          <a:bodyPr spcFirstLastPara="1" wrap="square" lIns="91425" tIns="45700" rIns="91425" bIns="45700" anchor="t" anchorCtr="0">
            <a:spAutoFit/>
          </a:bodyPr>
          <a:lstStyle/>
          <a:p>
            <a:pPr marL="0" lvl="0" indent="0">
              <a:buClr>
                <a:srgbClr val="FFFFFF"/>
              </a:buClr>
              <a:buSzPts val="2800"/>
              <a:buFont typeface="Arial"/>
              <a:buNone/>
            </a:pPr>
            <a:r>
              <a:rPr lang="en" sz="2000" dirty="0">
                <a:solidFill>
                  <a:srgbClr val="FFFFFF"/>
                </a:solidFill>
                <a:latin typeface="+mn-lt"/>
                <a:ea typeface="Century Gothic"/>
                <a:cs typeface="Segoe UI" panose="020B0502040204020203" pitchFamily="34" charset="0"/>
                <a:sym typeface="Century Gothic"/>
              </a:rPr>
              <a:t>1. Overview of renewable energy sources and their role in mitigating climate change</a:t>
            </a: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1138573" y="1372478"/>
            <a:ext cx="3894628" cy="92501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 dirty="0">
                <a:latin typeface="+mn-lt"/>
                <a:cs typeface="Segoe UI" panose="020B0502040204020203" pitchFamily="34" charset="0"/>
              </a:rPr>
              <a:t>Geothermal energy</a:t>
            </a:r>
          </a:p>
        </p:txBody>
      </p:sp>
      <p:pic>
        <p:nvPicPr>
          <p:cNvPr id="7" name="Picture Placeholder 6" descr="Diagram of a geothermal system&#10;&#10;Description automatically generated">
            <a:extLst>
              <a:ext uri="{FF2B5EF4-FFF2-40B4-BE49-F238E27FC236}">
                <a16:creationId xmlns:a16="http://schemas.microsoft.com/office/drawing/2014/main" id="{5B64173A-F67C-915E-BA56-0C6E04D79A90}"/>
              </a:ext>
            </a:extLst>
          </p:cNvPr>
          <p:cNvPicPr>
            <a:picLocks noGrp="1" noChangeAspect="1"/>
          </p:cNvPicPr>
          <p:nvPr>
            <p:ph type="pic" idx="2"/>
          </p:nvPr>
        </p:nvPicPr>
        <p:blipFill>
          <a:blip r:embed="rId3"/>
          <a:srcRect l="6767" r="6767"/>
          <a:stretch>
            <a:fillRect/>
          </a:stretch>
        </p:blipFill>
        <p:spPr>
          <a:xfrm>
            <a:off x="5329238" y="1373188"/>
            <a:ext cx="5297487" cy="4441825"/>
          </a:xfrm>
          <a:ln>
            <a:noFill/>
          </a:ln>
        </p:spPr>
        <p:style>
          <a:lnRef idx="2">
            <a:schemeClr val="accent2"/>
          </a:lnRef>
          <a:fillRef idx="1">
            <a:schemeClr val="lt1"/>
          </a:fillRef>
          <a:effectRef idx="0">
            <a:schemeClr val="accent2"/>
          </a:effectRef>
          <a:fontRef idx="minor">
            <a:schemeClr val="dk1"/>
          </a:fontRef>
        </p:style>
      </p:pic>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1120875" y="2421593"/>
            <a:ext cx="3915690" cy="3393440"/>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n" sz="2400" dirty="0"/>
              <a:t> Geothermal energy uses heat from underground to produce electricity or heat. Geothermal systems exploit steam or hot water from underground to spin turbines to generate electricity or provide heat. This is a stable source of energy and has little impact on the environment.</a:t>
            </a: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4"/>
          <a:srcRect l="31333" t="85035" r="16916" b="5476"/>
          <a:stretch/>
        </p:blipFill>
        <p:spPr>
          <a:xfrm>
            <a:off x="1120875" y="5894278"/>
            <a:ext cx="9950250" cy="957942"/>
          </a:xfrm>
          <a:prstGeom prst="rect">
            <a:avLst/>
          </a:prstGeom>
        </p:spPr>
      </p:pic>
    </p:spTree>
    <p:extLst>
      <p:ext uri="{BB962C8B-B14F-4D97-AF65-F5344CB8AC3E}">
        <p14:creationId xmlns:p14="http://schemas.microsoft.com/office/powerpoint/2010/main" val="372194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4810</TotalTime>
  <Words>1769</Words>
  <Application>Microsoft Office PowerPoint</Application>
  <PresentationFormat>Widescreen</PresentationFormat>
  <Paragraphs>128</Paragraphs>
  <Slides>22</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Calibri</vt:lpstr>
      <vt:lpstr>Segoe UI</vt:lpstr>
      <vt:lpstr>Arial</vt:lpstr>
      <vt:lpstr>Quattrocento Sans</vt:lpstr>
      <vt:lpstr>SegoeuiPc</vt:lpstr>
      <vt:lpstr>Century Gothic</vt:lpstr>
      <vt:lpstr>Wingdings</vt:lpstr>
      <vt:lpstr>Office Theme</vt:lpstr>
      <vt:lpstr>Θέμα του Office</vt:lpstr>
      <vt:lpstr>PowerPoint Presentation</vt:lpstr>
      <vt:lpstr>PowerPoint Presentation</vt:lpstr>
      <vt:lpstr>Overview of renewable energy</vt:lpstr>
      <vt:lpstr>Overview of renewable energy sources</vt:lpstr>
      <vt:lpstr>Solar</vt:lpstr>
      <vt:lpstr>Wind energy</vt:lpstr>
      <vt:lpstr>Water energy  (Hydropower)</vt:lpstr>
      <vt:lpstr>Biomass energy</vt:lpstr>
      <vt:lpstr>Geothermal energy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Wind power projects</vt:lpstr>
      <vt:lpstr>Hydroelectric power projects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X1-Gen 6</cp:lastModifiedBy>
  <cp:revision>28</cp:revision>
  <dcterms:created xsi:type="dcterms:W3CDTF">2020-01-02T01:56:26Z</dcterms:created>
  <dcterms:modified xsi:type="dcterms:W3CDTF">2024-06-23T14:57:28Z</dcterms:modified>
</cp:coreProperties>
</file>