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48"/>
  </p:notesMasterIdLst>
  <p:sldIdLst>
    <p:sldId id="256" r:id="rId3"/>
    <p:sldId id="354" r:id="rId4"/>
    <p:sldId id="356" r:id="rId5"/>
    <p:sldId id="260" r:id="rId6"/>
    <p:sldId id="259" r:id="rId7"/>
    <p:sldId id="357" r:id="rId8"/>
    <p:sldId id="358" r:id="rId9"/>
    <p:sldId id="261" r:id="rId10"/>
    <p:sldId id="359" r:id="rId11"/>
    <p:sldId id="360" r:id="rId12"/>
    <p:sldId id="361" r:id="rId13"/>
    <p:sldId id="362" r:id="rId14"/>
    <p:sldId id="262" r:id="rId15"/>
    <p:sldId id="366" r:id="rId16"/>
    <p:sldId id="363" r:id="rId17"/>
    <p:sldId id="364" r:id="rId18"/>
    <p:sldId id="365" r:id="rId19"/>
    <p:sldId id="367" r:id="rId20"/>
    <p:sldId id="368" r:id="rId21"/>
    <p:sldId id="263" r:id="rId22"/>
    <p:sldId id="369" r:id="rId23"/>
    <p:sldId id="370" r:id="rId24"/>
    <p:sldId id="371" r:id="rId25"/>
    <p:sldId id="372" r:id="rId26"/>
    <p:sldId id="381" r:id="rId27"/>
    <p:sldId id="382" r:id="rId28"/>
    <p:sldId id="373" r:id="rId29"/>
    <p:sldId id="374" r:id="rId30"/>
    <p:sldId id="375" r:id="rId31"/>
    <p:sldId id="376" r:id="rId32"/>
    <p:sldId id="383" r:id="rId33"/>
    <p:sldId id="384" r:id="rId34"/>
    <p:sldId id="377" r:id="rId35"/>
    <p:sldId id="378" r:id="rId36"/>
    <p:sldId id="385" r:id="rId37"/>
    <p:sldId id="379" r:id="rId38"/>
    <p:sldId id="386" r:id="rId39"/>
    <p:sldId id="380" r:id="rId40"/>
    <p:sldId id="387" r:id="rId41"/>
    <p:sldId id="388" r:id="rId42"/>
    <p:sldId id="389" r:id="rId43"/>
    <p:sldId id="390" r:id="rId44"/>
    <p:sldId id="391" r:id="rId45"/>
    <p:sldId id="392" r:id="rId46"/>
    <p:sldId id="353" r:id="rId47"/>
  </p:sldIdLst>
  <p:sldSz cx="12192000" cy="6858000"/>
  <p:notesSz cx="6951663" cy="10082213"/>
  <p:embeddedFontLst>
    <p:embeddedFont>
      <p:font typeface="Century Gothic" panose="020B0502020202020204" pitchFamily="34" charset="0"/>
      <p:regular r:id="rId49"/>
      <p:bold r:id="rId50"/>
      <p:italic r:id="rId51"/>
      <p:boldItalic r:id="rId52"/>
    </p:embeddedFont>
    <p:embeddedFont>
      <p:font typeface="Quattrocento Sans" panose="020B0502050000020003" pitchFamily="34" charset="0"/>
      <p:regular r:id="rId53"/>
      <p:bold r:id="rId54"/>
      <p:italic r:id="rId55"/>
      <p:boldItalic r:id="rId56"/>
    </p:embeddedFont>
    <p:embeddedFont>
      <p:font typeface="Segoe UI" panose="020B0502040204020203" pitchFamily="3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1" roundtripDataSignature="AMtx7miSLso3MYldmH8NA4OIA8Zff0Cf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7DC2EA-C144-4DEB-933D-79FAE1ED7897}">
  <a:tblStyle styleId="{017DC2EA-C144-4DEB-933D-79FAE1ED7897}"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48"/>
    <p:restoredTop sz="94656"/>
  </p:normalViewPr>
  <p:slideViewPr>
    <p:cSldViewPr snapToGrid="0">
      <p:cViewPr varScale="1">
        <p:scale>
          <a:sx n="81" d="100"/>
          <a:sy n="81" d="100"/>
        </p:scale>
        <p:origin x="216" y="7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5.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3.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6.xml"/><Relationship Id="rId51" Type="http://schemas.openxmlformats.org/officeDocument/2006/relationships/font" Target="fonts/font3.fntdata"/><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6.fntdata"/><Relationship Id="rId9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4.fntdata"/><Relationship Id="rId60" Type="http://schemas.openxmlformats.org/officeDocument/2006/relationships/font" Target="fonts/font12.fntdata"/><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5" name="Google Shape;105;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E5C55893-9822-8EB1-7C61-C62974A8D66E}"/>
            </a:ext>
          </a:extLst>
        </p:cNvPr>
        <p:cNvGrpSpPr/>
        <p:nvPr/>
      </p:nvGrpSpPr>
      <p:grpSpPr>
        <a:xfrm>
          <a:off x="0" y="0"/>
          <a:ext cx="0" cy="0"/>
          <a:chOff x="0" y="0"/>
          <a:chExt cx="0" cy="0"/>
        </a:xfrm>
      </p:grpSpPr>
      <p:sp>
        <p:nvSpPr>
          <p:cNvPr id="149" name="Google Shape;149;g2c73a1783f5_1_0:notes">
            <a:extLst>
              <a:ext uri="{FF2B5EF4-FFF2-40B4-BE49-F238E27FC236}">
                <a16:creationId xmlns:a16="http://schemas.microsoft.com/office/drawing/2014/main" id="{C7653510-01BB-C674-E9AC-8ACC65435CB4}"/>
              </a:ext>
            </a:extLst>
          </p:cNvPr>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c73a1783f5_1_0:notes">
            <a:extLst>
              <a:ext uri="{FF2B5EF4-FFF2-40B4-BE49-F238E27FC236}">
                <a16:creationId xmlns:a16="http://schemas.microsoft.com/office/drawing/2014/main" id="{3243C702-6A0F-F2E4-A829-6C7EEF64F78F}"/>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0677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E2E76A41-BD24-191C-2A0E-79FEB8D5279B}"/>
            </a:ext>
          </a:extLst>
        </p:cNvPr>
        <p:cNvGrpSpPr/>
        <p:nvPr/>
      </p:nvGrpSpPr>
      <p:grpSpPr>
        <a:xfrm>
          <a:off x="0" y="0"/>
          <a:ext cx="0" cy="0"/>
          <a:chOff x="0" y="0"/>
          <a:chExt cx="0" cy="0"/>
        </a:xfrm>
      </p:grpSpPr>
      <p:sp>
        <p:nvSpPr>
          <p:cNvPr id="149" name="Google Shape;149;g2c73a1783f5_1_0:notes">
            <a:extLst>
              <a:ext uri="{FF2B5EF4-FFF2-40B4-BE49-F238E27FC236}">
                <a16:creationId xmlns:a16="http://schemas.microsoft.com/office/drawing/2014/main" id="{9E41429F-181B-DD80-F591-6EB490FAD24A}"/>
              </a:ext>
            </a:extLst>
          </p:cNvPr>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c73a1783f5_1_0:notes">
            <a:extLst>
              <a:ext uri="{FF2B5EF4-FFF2-40B4-BE49-F238E27FC236}">
                <a16:creationId xmlns:a16="http://schemas.microsoft.com/office/drawing/2014/main" id="{A163C392-3D31-8295-5757-CEF21989FFA2}"/>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2191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C58C2DE6-7006-5741-E9AE-B329CCE677BE}"/>
            </a:ext>
          </a:extLst>
        </p:cNvPr>
        <p:cNvGrpSpPr/>
        <p:nvPr/>
      </p:nvGrpSpPr>
      <p:grpSpPr>
        <a:xfrm>
          <a:off x="0" y="0"/>
          <a:ext cx="0" cy="0"/>
          <a:chOff x="0" y="0"/>
          <a:chExt cx="0" cy="0"/>
        </a:xfrm>
      </p:grpSpPr>
      <p:sp>
        <p:nvSpPr>
          <p:cNvPr id="149" name="Google Shape;149;g2c73a1783f5_1_0:notes">
            <a:extLst>
              <a:ext uri="{FF2B5EF4-FFF2-40B4-BE49-F238E27FC236}">
                <a16:creationId xmlns:a16="http://schemas.microsoft.com/office/drawing/2014/main" id="{C9BB1918-55CC-5013-C5CE-8B9D2ACD94BB}"/>
              </a:ext>
            </a:extLst>
          </p:cNvPr>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c73a1783f5_1_0:notes">
            <a:extLst>
              <a:ext uri="{FF2B5EF4-FFF2-40B4-BE49-F238E27FC236}">
                <a16:creationId xmlns:a16="http://schemas.microsoft.com/office/drawing/2014/main" id="{6FEF21A3-93E7-9E9F-E51B-1EC9EBC360FF}"/>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072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c73a1783f5_1_6:notes"/>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g2c73a1783f5_1_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69AC6549-D369-8C28-F5CB-D354BBB897E3}"/>
            </a:ext>
          </a:extLst>
        </p:cNvPr>
        <p:cNvGrpSpPr/>
        <p:nvPr/>
      </p:nvGrpSpPr>
      <p:grpSpPr>
        <a:xfrm>
          <a:off x="0" y="0"/>
          <a:ext cx="0" cy="0"/>
          <a:chOff x="0" y="0"/>
          <a:chExt cx="0" cy="0"/>
        </a:xfrm>
      </p:grpSpPr>
      <p:sp>
        <p:nvSpPr>
          <p:cNvPr id="156" name="Google Shape;156;g2c73a1783f5_1_6:notes">
            <a:extLst>
              <a:ext uri="{FF2B5EF4-FFF2-40B4-BE49-F238E27FC236}">
                <a16:creationId xmlns:a16="http://schemas.microsoft.com/office/drawing/2014/main" id="{A1928940-4837-5B76-E658-F42D062FC5C1}"/>
              </a:ext>
            </a:extLst>
          </p:cNvPr>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g2c73a1783f5_1_6:notes">
            <a:extLst>
              <a:ext uri="{FF2B5EF4-FFF2-40B4-BE49-F238E27FC236}">
                <a16:creationId xmlns:a16="http://schemas.microsoft.com/office/drawing/2014/main" id="{62858556-7B4E-58E6-919D-653AC8B14160}"/>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4647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FCFEDCDC-A39D-EEE2-50FD-2FBA0AAC1940}"/>
            </a:ext>
          </a:extLst>
        </p:cNvPr>
        <p:cNvGrpSpPr/>
        <p:nvPr/>
      </p:nvGrpSpPr>
      <p:grpSpPr>
        <a:xfrm>
          <a:off x="0" y="0"/>
          <a:ext cx="0" cy="0"/>
          <a:chOff x="0" y="0"/>
          <a:chExt cx="0" cy="0"/>
        </a:xfrm>
      </p:grpSpPr>
      <p:sp>
        <p:nvSpPr>
          <p:cNvPr id="156" name="Google Shape;156;g2c73a1783f5_1_6:notes">
            <a:extLst>
              <a:ext uri="{FF2B5EF4-FFF2-40B4-BE49-F238E27FC236}">
                <a16:creationId xmlns:a16="http://schemas.microsoft.com/office/drawing/2014/main" id="{F8B07FA6-D54E-5F4F-60E9-895450F05466}"/>
              </a:ext>
            </a:extLst>
          </p:cNvPr>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g2c73a1783f5_1_6:notes">
            <a:extLst>
              <a:ext uri="{FF2B5EF4-FFF2-40B4-BE49-F238E27FC236}">
                <a16:creationId xmlns:a16="http://schemas.microsoft.com/office/drawing/2014/main" id="{E38DAE57-C3BB-3D15-89A8-6DD31DD3845A}"/>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0804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CF5AAD36-9551-D6C5-7793-A22AC504CF59}"/>
            </a:ext>
          </a:extLst>
        </p:cNvPr>
        <p:cNvGrpSpPr/>
        <p:nvPr/>
      </p:nvGrpSpPr>
      <p:grpSpPr>
        <a:xfrm>
          <a:off x="0" y="0"/>
          <a:ext cx="0" cy="0"/>
          <a:chOff x="0" y="0"/>
          <a:chExt cx="0" cy="0"/>
        </a:xfrm>
      </p:grpSpPr>
      <p:sp>
        <p:nvSpPr>
          <p:cNvPr id="156" name="Google Shape;156;g2c73a1783f5_1_6:notes">
            <a:extLst>
              <a:ext uri="{FF2B5EF4-FFF2-40B4-BE49-F238E27FC236}">
                <a16:creationId xmlns:a16="http://schemas.microsoft.com/office/drawing/2014/main" id="{FFF47956-D7B2-A4AB-0D99-3252D069B0DA}"/>
              </a:ext>
            </a:extLst>
          </p:cNvPr>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g2c73a1783f5_1_6:notes">
            <a:extLst>
              <a:ext uri="{FF2B5EF4-FFF2-40B4-BE49-F238E27FC236}">
                <a16:creationId xmlns:a16="http://schemas.microsoft.com/office/drawing/2014/main" id="{0ADF63DF-C796-4203-1984-97E2FF6ED279}"/>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0115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AEBB1053-C9E9-44A8-D350-AB6C84939764}"/>
            </a:ext>
          </a:extLst>
        </p:cNvPr>
        <p:cNvGrpSpPr/>
        <p:nvPr/>
      </p:nvGrpSpPr>
      <p:grpSpPr>
        <a:xfrm>
          <a:off x="0" y="0"/>
          <a:ext cx="0" cy="0"/>
          <a:chOff x="0" y="0"/>
          <a:chExt cx="0" cy="0"/>
        </a:xfrm>
      </p:grpSpPr>
      <p:sp>
        <p:nvSpPr>
          <p:cNvPr id="156" name="Google Shape;156;g2c73a1783f5_1_6:notes">
            <a:extLst>
              <a:ext uri="{FF2B5EF4-FFF2-40B4-BE49-F238E27FC236}">
                <a16:creationId xmlns:a16="http://schemas.microsoft.com/office/drawing/2014/main" id="{88CC7AF2-0E3E-85BA-61C0-A9065D06CF20}"/>
              </a:ext>
            </a:extLst>
          </p:cNvPr>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g2c73a1783f5_1_6:notes">
            <a:extLst>
              <a:ext uri="{FF2B5EF4-FFF2-40B4-BE49-F238E27FC236}">
                <a16:creationId xmlns:a16="http://schemas.microsoft.com/office/drawing/2014/main" id="{C0D86AF9-41B3-56ED-1705-6F1B145D1703}"/>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2906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9EF3A74D-F4E9-68C2-9DF8-E838172E9711}"/>
            </a:ext>
          </a:extLst>
        </p:cNvPr>
        <p:cNvGrpSpPr/>
        <p:nvPr/>
      </p:nvGrpSpPr>
      <p:grpSpPr>
        <a:xfrm>
          <a:off x="0" y="0"/>
          <a:ext cx="0" cy="0"/>
          <a:chOff x="0" y="0"/>
          <a:chExt cx="0" cy="0"/>
        </a:xfrm>
      </p:grpSpPr>
      <p:sp>
        <p:nvSpPr>
          <p:cNvPr id="156" name="Google Shape;156;g2c73a1783f5_1_6:notes">
            <a:extLst>
              <a:ext uri="{FF2B5EF4-FFF2-40B4-BE49-F238E27FC236}">
                <a16:creationId xmlns:a16="http://schemas.microsoft.com/office/drawing/2014/main" id="{AAE97832-55CA-F177-07EB-52344A302CDC}"/>
              </a:ext>
            </a:extLst>
          </p:cNvPr>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g2c73a1783f5_1_6:notes">
            <a:extLst>
              <a:ext uri="{FF2B5EF4-FFF2-40B4-BE49-F238E27FC236}">
                <a16:creationId xmlns:a16="http://schemas.microsoft.com/office/drawing/2014/main" id="{4F02C463-63E9-1B88-26BF-52C37D744F72}"/>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8529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868C2ADE-79A4-D926-C45A-B2BC857A71C5}"/>
            </a:ext>
          </a:extLst>
        </p:cNvPr>
        <p:cNvGrpSpPr/>
        <p:nvPr/>
      </p:nvGrpSpPr>
      <p:grpSpPr>
        <a:xfrm>
          <a:off x="0" y="0"/>
          <a:ext cx="0" cy="0"/>
          <a:chOff x="0" y="0"/>
          <a:chExt cx="0" cy="0"/>
        </a:xfrm>
      </p:grpSpPr>
      <p:sp>
        <p:nvSpPr>
          <p:cNvPr id="156" name="Google Shape;156;g2c73a1783f5_1_6:notes">
            <a:extLst>
              <a:ext uri="{FF2B5EF4-FFF2-40B4-BE49-F238E27FC236}">
                <a16:creationId xmlns:a16="http://schemas.microsoft.com/office/drawing/2014/main" id="{A80A1A3B-FE23-D624-5970-7CACF18FA5C5}"/>
              </a:ext>
            </a:extLst>
          </p:cNvPr>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g2c73a1783f5_1_6:notes">
            <a:extLst>
              <a:ext uri="{FF2B5EF4-FFF2-40B4-BE49-F238E27FC236}">
                <a16:creationId xmlns:a16="http://schemas.microsoft.com/office/drawing/2014/main" id="{C5FE9F6D-B41B-FEFF-500A-0C0FFD540968}"/>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2788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c6e256e594_0_7:notes"/>
          <p:cNvSpPr txBox="1">
            <a:spLocks noGrp="1"/>
          </p:cNvSpPr>
          <p:nvPr>
            <p:ph type="body" idx="1"/>
          </p:nvPr>
        </p:nvSpPr>
        <p:spPr>
          <a:xfrm>
            <a:off x="695150" y="4789025"/>
            <a:ext cx="5561400" cy="4536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6" name="Google Shape;126;g2c6e256e594_0_7: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c73a1783f5_1_12:notes"/>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2c73a1783f5_1_12: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A0413610-8E22-7F4B-BA23-49D50C560831}"/>
            </a:ext>
          </a:extLst>
        </p:cNvPr>
        <p:cNvGrpSpPr/>
        <p:nvPr/>
      </p:nvGrpSpPr>
      <p:grpSpPr>
        <a:xfrm>
          <a:off x="0" y="0"/>
          <a:ext cx="0" cy="0"/>
          <a:chOff x="0" y="0"/>
          <a:chExt cx="0" cy="0"/>
        </a:xfrm>
      </p:grpSpPr>
      <p:sp>
        <p:nvSpPr>
          <p:cNvPr id="163" name="Google Shape;163;g2c73a1783f5_1_12:notes">
            <a:extLst>
              <a:ext uri="{FF2B5EF4-FFF2-40B4-BE49-F238E27FC236}">
                <a16:creationId xmlns:a16="http://schemas.microsoft.com/office/drawing/2014/main" id="{B80AB65F-94EB-1E17-E9CA-8A8F23D52610}"/>
              </a:ext>
            </a:extLst>
          </p:cNvPr>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2c73a1783f5_1_12:notes">
            <a:extLst>
              <a:ext uri="{FF2B5EF4-FFF2-40B4-BE49-F238E27FC236}">
                <a16:creationId xmlns:a16="http://schemas.microsoft.com/office/drawing/2014/main" id="{4C45BDCC-D10B-BEA1-C3BD-433A91BF9C3D}"/>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1834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92367268-70A5-E8BA-62C6-B6917329A1E3}"/>
            </a:ext>
          </a:extLst>
        </p:cNvPr>
        <p:cNvGrpSpPr/>
        <p:nvPr/>
      </p:nvGrpSpPr>
      <p:grpSpPr>
        <a:xfrm>
          <a:off x="0" y="0"/>
          <a:ext cx="0" cy="0"/>
          <a:chOff x="0" y="0"/>
          <a:chExt cx="0" cy="0"/>
        </a:xfrm>
      </p:grpSpPr>
      <p:sp>
        <p:nvSpPr>
          <p:cNvPr id="163" name="Google Shape;163;g2c73a1783f5_1_12:notes">
            <a:extLst>
              <a:ext uri="{FF2B5EF4-FFF2-40B4-BE49-F238E27FC236}">
                <a16:creationId xmlns:a16="http://schemas.microsoft.com/office/drawing/2014/main" id="{E2B63410-E853-1906-A250-FF0D48C21D9E}"/>
              </a:ext>
            </a:extLst>
          </p:cNvPr>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2c73a1783f5_1_12:notes">
            <a:extLst>
              <a:ext uri="{FF2B5EF4-FFF2-40B4-BE49-F238E27FC236}">
                <a16:creationId xmlns:a16="http://schemas.microsoft.com/office/drawing/2014/main" id="{E1BBE16C-5383-DC05-AACE-0C6AB19D54CB}"/>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623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E2FCE180-48F6-3E45-53FA-87B01E07F284}"/>
            </a:ext>
          </a:extLst>
        </p:cNvPr>
        <p:cNvGrpSpPr/>
        <p:nvPr/>
      </p:nvGrpSpPr>
      <p:grpSpPr>
        <a:xfrm>
          <a:off x="0" y="0"/>
          <a:ext cx="0" cy="0"/>
          <a:chOff x="0" y="0"/>
          <a:chExt cx="0" cy="0"/>
        </a:xfrm>
      </p:grpSpPr>
      <p:sp>
        <p:nvSpPr>
          <p:cNvPr id="163" name="Google Shape;163;g2c73a1783f5_1_12:notes">
            <a:extLst>
              <a:ext uri="{FF2B5EF4-FFF2-40B4-BE49-F238E27FC236}">
                <a16:creationId xmlns:a16="http://schemas.microsoft.com/office/drawing/2014/main" id="{E97460C5-D267-6126-3EF0-9BC41FED70AA}"/>
              </a:ext>
            </a:extLst>
          </p:cNvPr>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2c73a1783f5_1_12:notes">
            <a:extLst>
              <a:ext uri="{FF2B5EF4-FFF2-40B4-BE49-F238E27FC236}">
                <a16:creationId xmlns:a16="http://schemas.microsoft.com/office/drawing/2014/main" id="{56C01889-A3B7-3A86-6C16-AA210C04BEEA}"/>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8338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5BBE4AD5-B3E5-53EB-970F-95B6C9AA0A80}"/>
            </a:ext>
          </a:extLst>
        </p:cNvPr>
        <p:cNvGrpSpPr/>
        <p:nvPr/>
      </p:nvGrpSpPr>
      <p:grpSpPr>
        <a:xfrm>
          <a:off x="0" y="0"/>
          <a:ext cx="0" cy="0"/>
          <a:chOff x="0" y="0"/>
          <a:chExt cx="0" cy="0"/>
        </a:xfrm>
      </p:grpSpPr>
      <p:sp>
        <p:nvSpPr>
          <p:cNvPr id="163" name="Google Shape;163;g2c73a1783f5_1_12:notes">
            <a:extLst>
              <a:ext uri="{FF2B5EF4-FFF2-40B4-BE49-F238E27FC236}">
                <a16:creationId xmlns:a16="http://schemas.microsoft.com/office/drawing/2014/main" id="{FFEC0E88-6E2C-5F15-6120-A3A314BE3A6C}"/>
              </a:ext>
            </a:extLst>
          </p:cNvPr>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2c73a1783f5_1_12:notes">
            <a:extLst>
              <a:ext uri="{FF2B5EF4-FFF2-40B4-BE49-F238E27FC236}">
                <a16:creationId xmlns:a16="http://schemas.microsoft.com/office/drawing/2014/main" id="{32556E59-AAA5-106B-4C5E-8334C7B4292B}"/>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1951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FDB0534E-D09B-258F-0096-2995F2251787}"/>
            </a:ext>
          </a:extLst>
        </p:cNvPr>
        <p:cNvGrpSpPr/>
        <p:nvPr/>
      </p:nvGrpSpPr>
      <p:grpSpPr>
        <a:xfrm>
          <a:off x="0" y="0"/>
          <a:ext cx="0" cy="0"/>
          <a:chOff x="0" y="0"/>
          <a:chExt cx="0" cy="0"/>
        </a:xfrm>
      </p:grpSpPr>
      <p:sp>
        <p:nvSpPr>
          <p:cNvPr id="163" name="Google Shape;163;g2c73a1783f5_1_12:notes">
            <a:extLst>
              <a:ext uri="{FF2B5EF4-FFF2-40B4-BE49-F238E27FC236}">
                <a16:creationId xmlns:a16="http://schemas.microsoft.com/office/drawing/2014/main" id="{F2EC3BFA-D84A-6DF9-19BA-5F788D95018C}"/>
              </a:ext>
            </a:extLst>
          </p:cNvPr>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2c73a1783f5_1_12:notes">
            <a:extLst>
              <a:ext uri="{FF2B5EF4-FFF2-40B4-BE49-F238E27FC236}">
                <a16:creationId xmlns:a16="http://schemas.microsoft.com/office/drawing/2014/main" id="{032FB60D-9E8C-E9E7-DA94-1F180F74521E}"/>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507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A33DB6C6-0796-11D3-CEE2-79CCE0624DF0}"/>
            </a:ext>
          </a:extLst>
        </p:cNvPr>
        <p:cNvGrpSpPr/>
        <p:nvPr/>
      </p:nvGrpSpPr>
      <p:grpSpPr>
        <a:xfrm>
          <a:off x="0" y="0"/>
          <a:ext cx="0" cy="0"/>
          <a:chOff x="0" y="0"/>
          <a:chExt cx="0" cy="0"/>
        </a:xfrm>
      </p:grpSpPr>
      <p:sp>
        <p:nvSpPr>
          <p:cNvPr id="163" name="Google Shape;163;g2c73a1783f5_1_12:notes">
            <a:extLst>
              <a:ext uri="{FF2B5EF4-FFF2-40B4-BE49-F238E27FC236}">
                <a16:creationId xmlns:a16="http://schemas.microsoft.com/office/drawing/2014/main" id="{83B42EB6-1046-A5C7-AD34-1DB9823DE10F}"/>
              </a:ext>
            </a:extLst>
          </p:cNvPr>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2c73a1783f5_1_12:notes">
            <a:extLst>
              <a:ext uri="{FF2B5EF4-FFF2-40B4-BE49-F238E27FC236}">
                <a16:creationId xmlns:a16="http://schemas.microsoft.com/office/drawing/2014/main" id="{3CFA3235-65AC-48A7-F5F7-598F36AEFEDE}"/>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99117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FC90AE88-BC31-6A3F-BA63-883FD5094F34}"/>
            </a:ext>
          </a:extLst>
        </p:cNvPr>
        <p:cNvGrpSpPr/>
        <p:nvPr/>
      </p:nvGrpSpPr>
      <p:grpSpPr>
        <a:xfrm>
          <a:off x="0" y="0"/>
          <a:ext cx="0" cy="0"/>
          <a:chOff x="0" y="0"/>
          <a:chExt cx="0" cy="0"/>
        </a:xfrm>
      </p:grpSpPr>
      <p:sp>
        <p:nvSpPr>
          <p:cNvPr id="163" name="Google Shape;163;g2c73a1783f5_1_12:notes">
            <a:extLst>
              <a:ext uri="{FF2B5EF4-FFF2-40B4-BE49-F238E27FC236}">
                <a16:creationId xmlns:a16="http://schemas.microsoft.com/office/drawing/2014/main" id="{CC8D8BBD-E1EF-AC8E-E169-86B79F747B9D}"/>
              </a:ext>
            </a:extLst>
          </p:cNvPr>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2c73a1783f5_1_12:notes">
            <a:extLst>
              <a:ext uri="{FF2B5EF4-FFF2-40B4-BE49-F238E27FC236}">
                <a16:creationId xmlns:a16="http://schemas.microsoft.com/office/drawing/2014/main" id="{4F790CD1-093E-8C75-A4AD-1EECAC9BD79B}"/>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6061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2BA2DFA1-E058-B2C3-865C-E541DCD61D8E}"/>
            </a:ext>
          </a:extLst>
        </p:cNvPr>
        <p:cNvGrpSpPr/>
        <p:nvPr/>
      </p:nvGrpSpPr>
      <p:grpSpPr>
        <a:xfrm>
          <a:off x="0" y="0"/>
          <a:ext cx="0" cy="0"/>
          <a:chOff x="0" y="0"/>
          <a:chExt cx="0" cy="0"/>
        </a:xfrm>
      </p:grpSpPr>
      <p:sp>
        <p:nvSpPr>
          <p:cNvPr id="163" name="Google Shape;163;g2c73a1783f5_1_12:notes">
            <a:extLst>
              <a:ext uri="{FF2B5EF4-FFF2-40B4-BE49-F238E27FC236}">
                <a16:creationId xmlns:a16="http://schemas.microsoft.com/office/drawing/2014/main" id="{532A13B8-BB4F-0405-84A6-D6EBB67BA325}"/>
              </a:ext>
            </a:extLst>
          </p:cNvPr>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2c73a1783f5_1_12:notes">
            <a:extLst>
              <a:ext uri="{FF2B5EF4-FFF2-40B4-BE49-F238E27FC236}">
                <a16:creationId xmlns:a16="http://schemas.microsoft.com/office/drawing/2014/main" id="{BB8C932F-9CAE-2604-E5E6-E6402AC79A4E}"/>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42344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20BEEBCC-E9B9-8962-8B63-21140477D237}"/>
            </a:ext>
          </a:extLst>
        </p:cNvPr>
        <p:cNvGrpSpPr/>
        <p:nvPr/>
      </p:nvGrpSpPr>
      <p:grpSpPr>
        <a:xfrm>
          <a:off x="0" y="0"/>
          <a:ext cx="0" cy="0"/>
          <a:chOff x="0" y="0"/>
          <a:chExt cx="0" cy="0"/>
        </a:xfrm>
      </p:grpSpPr>
      <p:sp>
        <p:nvSpPr>
          <p:cNvPr id="163" name="Google Shape;163;g2c73a1783f5_1_12:notes">
            <a:extLst>
              <a:ext uri="{FF2B5EF4-FFF2-40B4-BE49-F238E27FC236}">
                <a16:creationId xmlns:a16="http://schemas.microsoft.com/office/drawing/2014/main" id="{AA2F4DA9-6437-1398-EDEA-F63A4CAED054}"/>
              </a:ext>
            </a:extLst>
          </p:cNvPr>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2c73a1783f5_1_12:notes">
            <a:extLst>
              <a:ext uri="{FF2B5EF4-FFF2-40B4-BE49-F238E27FC236}">
                <a16:creationId xmlns:a16="http://schemas.microsoft.com/office/drawing/2014/main" id="{FBB61242-CF04-0254-5AEA-539ACDE66FD3}"/>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0279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07CA6AE5-B0A5-BA49-E067-73D51536B85B}"/>
            </a:ext>
          </a:extLst>
        </p:cNvPr>
        <p:cNvGrpSpPr/>
        <p:nvPr/>
      </p:nvGrpSpPr>
      <p:grpSpPr>
        <a:xfrm>
          <a:off x="0" y="0"/>
          <a:ext cx="0" cy="0"/>
          <a:chOff x="0" y="0"/>
          <a:chExt cx="0" cy="0"/>
        </a:xfrm>
      </p:grpSpPr>
      <p:sp>
        <p:nvSpPr>
          <p:cNvPr id="143" name="Google Shape;143;p4:notes">
            <a:extLst>
              <a:ext uri="{FF2B5EF4-FFF2-40B4-BE49-F238E27FC236}">
                <a16:creationId xmlns:a16="http://schemas.microsoft.com/office/drawing/2014/main" id="{851C2AED-6855-870D-14AE-27CD4F926A5D}"/>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4" name="Google Shape;144;p4:notes">
            <a:extLst>
              <a:ext uri="{FF2B5EF4-FFF2-40B4-BE49-F238E27FC236}">
                <a16:creationId xmlns:a16="http://schemas.microsoft.com/office/drawing/2014/main" id="{174E2993-65F4-1051-D546-CF42FE103D5D}"/>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86935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952DA127-0244-A289-CDFA-01B6DDD87B5F}"/>
            </a:ext>
          </a:extLst>
        </p:cNvPr>
        <p:cNvGrpSpPr/>
        <p:nvPr/>
      </p:nvGrpSpPr>
      <p:grpSpPr>
        <a:xfrm>
          <a:off x="0" y="0"/>
          <a:ext cx="0" cy="0"/>
          <a:chOff x="0" y="0"/>
          <a:chExt cx="0" cy="0"/>
        </a:xfrm>
      </p:grpSpPr>
      <p:sp>
        <p:nvSpPr>
          <p:cNvPr id="163" name="Google Shape;163;g2c73a1783f5_1_12:notes">
            <a:extLst>
              <a:ext uri="{FF2B5EF4-FFF2-40B4-BE49-F238E27FC236}">
                <a16:creationId xmlns:a16="http://schemas.microsoft.com/office/drawing/2014/main" id="{B8C23AE1-1C92-98D7-DDEB-33105E8D67EA}"/>
              </a:ext>
            </a:extLst>
          </p:cNvPr>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2c73a1783f5_1_12:notes">
            <a:extLst>
              <a:ext uri="{FF2B5EF4-FFF2-40B4-BE49-F238E27FC236}">
                <a16:creationId xmlns:a16="http://schemas.microsoft.com/office/drawing/2014/main" id="{1A5F4488-9DEC-1ACD-2922-A0E1DB08F4F8}"/>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0550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233CC4C0-9981-DB14-D90D-4A383E3F0C4F}"/>
            </a:ext>
          </a:extLst>
        </p:cNvPr>
        <p:cNvGrpSpPr/>
        <p:nvPr/>
      </p:nvGrpSpPr>
      <p:grpSpPr>
        <a:xfrm>
          <a:off x="0" y="0"/>
          <a:ext cx="0" cy="0"/>
          <a:chOff x="0" y="0"/>
          <a:chExt cx="0" cy="0"/>
        </a:xfrm>
      </p:grpSpPr>
      <p:sp>
        <p:nvSpPr>
          <p:cNvPr id="163" name="Google Shape;163;g2c73a1783f5_1_12:notes">
            <a:extLst>
              <a:ext uri="{FF2B5EF4-FFF2-40B4-BE49-F238E27FC236}">
                <a16:creationId xmlns:a16="http://schemas.microsoft.com/office/drawing/2014/main" id="{D47A3DA5-E0DD-33A2-7358-4C60D15CE258}"/>
              </a:ext>
            </a:extLst>
          </p:cNvPr>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2c73a1783f5_1_12:notes">
            <a:extLst>
              <a:ext uri="{FF2B5EF4-FFF2-40B4-BE49-F238E27FC236}">
                <a16:creationId xmlns:a16="http://schemas.microsoft.com/office/drawing/2014/main" id="{B8F8BE2B-A144-3879-3457-519722B0BEA1}"/>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71106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15039E3E-8CD7-AC26-B111-BE1373E07AD4}"/>
            </a:ext>
          </a:extLst>
        </p:cNvPr>
        <p:cNvGrpSpPr/>
        <p:nvPr/>
      </p:nvGrpSpPr>
      <p:grpSpPr>
        <a:xfrm>
          <a:off x="0" y="0"/>
          <a:ext cx="0" cy="0"/>
          <a:chOff x="0" y="0"/>
          <a:chExt cx="0" cy="0"/>
        </a:xfrm>
      </p:grpSpPr>
      <p:sp>
        <p:nvSpPr>
          <p:cNvPr id="163" name="Google Shape;163;g2c73a1783f5_1_12:notes">
            <a:extLst>
              <a:ext uri="{FF2B5EF4-FFF2-40B4-BE49-F238E27FC236}">
                <a16:creationId xmlns:a16="http://schemas.microsoft.com/office/drawing/2014/main" id="{B952F623-857C-1D75-7D8F-4FAF7A997F8A}"/>
              </a:ext>
            </a:extLst>
          </p:cNvPr>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2c73a1783f5_1_12:notes">
            <a:extLst>
              <a:ext uri="{FF2B5EF4-FFF2-40B4-BE49-F238E27FC236}">
                <a16:creationId xmlns:a16="http://schemas.microsoft.com/office/drawing/2014/main" id="{5A298660-62B9-9D09-FFC3-4711A8173A07}"/>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24473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A5813E15-5333-CD02-9EB6-40531860A36A}"/>
            </a:ext>
          </a:extLst>
        </p:cNvPr>
        <p:cNvGrpSpPr/>
        <p:nvPr/>
      </p:nvGrpSpPr>
      <p:grpSpPr>
        <a:xfrm>
          <a:off x="0" y="0"/>
          <a:ext cx="0" cy="0"/>
          <a:chOff x="0" y="0"/>
          <a:chExt cx="0" cy="0"/>
        </a:xfrm>
      </p:grpSpPr>
      <p:sp>
        <p:nvSpPr>
          <p:cNvPr id="163" name="Google Shape;163;g2c73a1783f5_1_12:notes">
            <a:extLst>
              <a:ext uri="{FF2B5EF4-FFF2-40B4-BE49-F238E27FC236}">
                <a16:creationId xmlns:a16="http://schemas.microsoft.com/office/drawing/2014/main" id="{C8B42F27-D524-D9E4-63EB-7C4AF7D0A2EC}"/>
              </a:ext>
            </a:extLst>
          </p:cNvPr>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2c73a1783f5_1_12:notes">
            <a:extLst>
              <a:ext uri="{FF2B5EF4-FFF2-40B4-BE49-F238E27FC236}">
                <a16:creationId xmlns:a16="http://schemas.microsoft.com/office/drawing/2014/main" id="{BB94C196-318E-4D90-F204-8A894E8C0ADD}"/>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66773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F74F1505-E94F-5D05-B268-CF8587B799EE}"/>
            </a:ext>
          </a:extLst>
        </p:cNvPr>
        <p:cNvGrpSpPr/>
        <p:nvPr/>
      </p:nvGrpSpPr>
      <p:grpSpPr>
        <a:xfrm>
          <a:off x="0" y="0"/>
          <a:ext cx="0" cy="0"/>
          <a:chOff x="0" y="0"/>
          <a:chExt cx="0" cy="0"/>
        </a:xfrm>
      </p:grpSpPr>
      <p:sp>
        <p:nvSpPr>
          <p:cNvPr id="163" name="Google Shape;163;g2c73a1783f5_1_12:notes">
            <a:extLst>
              <a:ext uri="{FF2B5EF4-FFF2-40B4-BE49-F238E27FC236}">
                <a16:creationId xmlns:a16="http://schemas.microsoft.com/office/drawing/2014/main" id="{D2BE381B-AF25-1CD1-D94A-8AC0FC1D8E4A}"/>
              </a:ext>
            </a:extLst>
          </p:cNvPr>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2c73a1783f5_1_12:notes">
            <a:extLst>
              <a:ext uri="{FF2B5EF4-FFF2-40B4-BE49-F238E27FC236}">
                <a16:creationId xmlns:a16="http://schemas.microsoft.com/office/drawing/2014/main" id="{1369D958-3EFD-551E-9695-C5ECD3640906}"/>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8219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ED7B9726-E1B2-3ACE-5C14-F1F078EDCA72}"/>
            </a:ext>
          </a:extLst>
        </p:cNvPr>
        <p:cNvGrpSpPr/>
        <p:nvPr/>
      </p:nvGrpSpPr>
      <p:grpSpPr>
        <a:xfrm>
          <a:off x="0" y="0"/>
          <a:ext cx="0" cy="0"/>
          <a:chOff x="0" y="0"/>
          <a:chExt cx="0" cy="0"/>
        </a:xfrm>
      </p:grpSpPr>
      <p:sp>
        <p:nvSpPr>
          <p:cNvPr id="163" name="Google Shape;163;g2c73a1783f5_1_12:notes">
            <a:extLst>
              <a:ext uri="{FF2B5EF4-FFF2-40B4-BE49-F238E27FC236}">
                <a16:creationId xmlns:a16="http://schemas.microsoft.com/office/drawing/2014/main" id="{68B163A7-39A5-5E4C-5C53-AEC11A1A226C}"/>
              </a:ext>
            </a:extLst>
          </p:cNvPr>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2c73a1783f5_1_12:notes">
            <a:extLst>
              <a:ext uri="{FF2B5EF4-FFF2-40B4-BE49-F238E27FC236}">
                <a16:creationId xmlns:a16="http://schemas.microsoft.com/office/drawing/2014/main" id="{E0490DD9-DFD8-2E07-2B59-FB0B5C58CA07}"/>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783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5ADC343D-5881-89F6-2A36-480856651C39}"/>
            </a:ext>
          </a:extLst>
        </p:cNvPr>
        <p:cNvGrpSpPr/>
        <p:nvPr/>
      </p:nvGrpSpPr>
      <p:grpSpPr>
        <a:xfrm>
          <a:off x="0" y="0"/>
          <a:ext cx="0" cy="0"/>
          <a:chOff x="0" y="0"/>
          <a:chExt cx="0" cy="0"/>
        </a:xfrm>
      </p:grpSpPr>
      <p:sp>
        <p:nvSpPr>
          <p:cNvPr id="163" name="Google Shape;163;g2c73a1783f5_1_12:notes">
            <a:extLst>
              <a:ext uri="{FF2B5EF4-FFF2-40B4-BE49-F238E27FC236}">
                <a16:creationId xmlns:a16="http://schemas.microsoft.com/office/drawing/2014/main" id="{DAD1182C-EA96-AB0A-22B1-AEBCE44F4219}"/>
              </a:ext>
            </a:extLst>
          </p:cNvPr>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2c73a1783f5_1_12:notes">
            <a:extLst>
              <a:ext uri="{FF2B5EF4-FFF2-40B4-BE49-F238E27FC236}">
                <a16:creationId xmlns:a16="http://schemas.microsoft.com/office/drawing/2014/main" id="{A14989FD-5636-0251-0102-4C6AF997E3CB}"/>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75000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FEFDE74F-5B09-57E4-F6EC-7013EFDB3B37}"/>
            </a:ext>
          </a:extLst>
        </p:cNvPr>
        <p:cNvGrpSpPr/>
        <p:nvPr/>
      </p:nvGrpSpPr>
      <p:grpSpPr>
        <a:xfrm>
          <a:off x="0" y="0"/>
          <a:ext cx="0" cy="0"/>
          <a:chOff x="0" y="0"/>
          <a:chExt cx="0" cy="0"/>
        </a:xfrm>
      </p:grpSpPr>
      <p:sp>
        <p:nvSpPr>
          <p:cNvPr id="163" name="Google Shape;163;g2c73a1783f5_1_12:notes">
            <a:extLst>
              <a:ext uri="{FF2B5EF4-FFF2-40B4-BE49-F238E27FC236}">
                <a16:creationId xmlns:a16="http://schemas.microsoft.com/office/drawing/2014/main" id="{32917D7F-8BD4-8F81-D4A6-EEDA3E3D118E}"/>
              </a:ext>
            </a:extLst>
          </p:cNvPr>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2c73a1783f5_1_12:notes">
            <a:extLst>
              <a:ext uri="{FF2B5EF4-FFF2-40B4-BE49-F238E27FC236}">
                <a16:creationId xmlns:a16="http://schemas.microsoft.com/office/drawing/2014/main" id="{994BCADC-6B31-42A9-9377-3D4F0A7171F3}"/>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63149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ECBD3732-952A-8071-B39F-FC5995DC3AF1}"/>
            </a:ext>
          </a:extLst>
        </p:cNvPr>
        <p:cNvGrpSpPr/>
        <p:nvPr/>
      </p:nvGrpSpPr>
      <p:grpSpPr>
        <a:xfrm>
          <a:off x="0" y="0"/>
          <a:ext cx="0" cy="0"/>
          <a:chOff x="0" y="0"/>
          <a:chExt cx="0" cy="0"/>
        </a:xfrm>
      </p:grpSpPr>
      <p:sp>
        <p:nvSpPr>
          <p:cNvPr id="163" name="Google Shape;163;g2c73a1783f5_1_12:notes">
            <a:extLst>
              <a:ext uri="{FF2B5EF4-FFF2-40B4-BE49-F238E27FC236}">
                <a16:creationId xmlns:a16="http://schemas.microsoft.com/office/drawing/2014/main" id="{5BF9B802-62FD-82CD-71A2-9948AC9FEDC9}"/>
              </a:ext>
            </a:extLst>
          </p:cNvPr>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2c73a1783f5_1_12:notes">
            <a:extLst>
              <a:ext uri="{FF2B5EF4-FFF2-40B4-BE49-F238E27FC236}">
                <a16:creationId xmlns:a16="http://schemas.microsoft.com/office/drawing/2014/main" id="{E6165717-2141-1C31-A7C8-52A315300A5C}"/>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2748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3866639D-8D6C-9611-C6A2-CBBD4E23AAE4}"/>
            </a:ext>
          </a:extLst>
        </p:cNvPr>
        <p:cNvGrpSpPr/>
        <p:nvPr/>
      </p:nvGrpSpPr>
      <p:grpSpPr>
        <a:xfrm>
          <a:off x="0" y="0"/>
          <a:ext cx="0" cy="0"/>
          <a:chOff x="0" y="0"/>
          <a:chExt cx="0" cy="0"/>
        </a:xfrm>
      </p:grpSpPr>
      <p:sp>
        <p:nvSpPr>
          <p:cNvPr id="163" name="Google Shape;163;g2c73a1783f5_1_12:notes">
            <a:extLst>
              <a:ext uri="{FF2B5EF4-FFF2-40B4-BE49-F238E27FC236}">
                <a16:creationId xmlns:a16="http://schemas.microsoft.com/office/drawing/2014/main" id="{66400CFE-672C-1B23-D4FE-2F35049E7749}"/>
              </a:ext>
            </a:extLst>
          </p:cNvPr>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2c73a1783f5_1_12:notes">
            <a:extLst>
              <a:ext uri="{FF2B5EF4-FFF2-40B4-BE49-F238E27FC236}">
                <a16:creationId xmlns:a16="http://schemas.microsoft.com/office/drawing/2014/main" id="{7CB61982-BDDE-288F-4D42-383BBDF1830B}"/>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3322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4" name="Google Shape;144;p4: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DC97D85B-4E83-7D44-0AC2-2357680418BF}"/>
            </a:ext>
          </a:extLst>
        </p:cNvPr>
        <p:cNvGrpSpPr/>
        <p:nvPr/>
      </p:nvGrpSpPr>
      <p:grpSpPr>
        <a:xfrm>
          <a:off x="0" y="0"/>
          <a:ext cx="0" cy="0"/>
          <a:chOff x="0" y="0"/>
          <a:chExt cx="0" cy="0"/>
        </a:xfrm>
      </p:grpSpPr>
      <p:sp>
        <p:nvSpPr>
          <p:cNvPr id="163" name="Google Shape;163;g2c73a1783f5_1_12:notes">
            <a:extLst>
              <a:ext uri="{FF2B5EF4-FFF2-40B4-BE49-F238E27FC236}">
                <a16:creationId xmlns:a16="http://schemas.microsoft.com/office/drawing/2014/main" id="{AF7E60CF-9258-7AE9-FFD6-0D46409EB983}"/>
              </a:ext>
            </a:extLst>
          </p:cNvPr>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2c73a1783f5_1_12:notes">
            <a:extLst>
              <a:ext uri="{FF2B5EF4-FFF2-40B4-BE49-F238E27FC236}">
                <a16:creationId xmlns:a16="http://schemas.microsoft.com/office/drawing/2014/main" id="{931F0295-9ECE-7EEB-06BC-4AB99EF0E9FB}"/>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43724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69EEDE0C-1399-7B3A-FC04-69ACFFBDB58A}"/>
            </a:ext>
          </a:extLst>
        </p:cNvPr>
        <p:cNvGrpSpPr/>
        <p:nvPr/>
      </p:nvGrpSpPr>
      <p:grpSpPr>
        <a:xfrm>
          <a:off x="0" y="0"/>
          <a:ext cx="0" cy="0"/>
          <a:chOff x="0" y="0"/>
          <a:chExt cx="0" cy="0"/>
        </a:xfrm>
      </p:grpSpPr>
      <p:sp>
        <p:nvSpPr>
          <p:cNvPr id="163" name="Google Shape;163;g2c73a1783f5_1_12:notes">
            <a:extLst>
              <a:ext uri="{FF2B5EF4-FFF2-40B4-BE49-F238E27FC236}">
                <a16:creationId xmlns:a16="http://schemas.microsoft.com/office/drawing/2014/main" id="{F3CE5F66-DB0F-2BD2-665D-58C970CB1033}"/>
              </a:ext>
            </a:extLst>
          </p:cNvPr>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2c73a1783f5_1_12:notes">
            <a:extLst>
              <a:ext uri="{FF2B5EF4-FFF2-40B4-BE49-F238E27FC236}">
                <a16:creationId xmlns:a16="http://schemas.microsoft.com/office/drawing/2014/main" id="{334A9228-BDF9-B2AB-E767-FF498A3E1F82}"/>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02828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E32A52AD-C726-8B74-CF65-ED0B88403009}"/>
            </a:ext>
          </a:extLst>
        </p:cNvPr>
        <p:cNvGrpSpPr/>
        <p:nvPr/>
      </p:nvGrpSpPr>
      <p:grpSpPr>
        <a:xfrm>
          <a:off x="0" y="0"/>
          <a:ext cx="0" cy="0"/>
          <a:chOff x="0" y="0"/>
          <a:chExt cx="0" cy="0"/>
        </a:xfrm>
      </p:grpSpPr>
      <p:sp>
        <p:nvSpPr>
          <p:cNvPr id="163" name="Google Shape;163;g2c73a1783f5_1_12:notes">
            <a:extLst>
              <a:ext uri="{FF2B5EF4-FFF2-40B4-BE49-F238E27FC236}">
                <a16:creationId xmlns:a16="http://schemas.microsoft.com/office/drawing/2014/main" id="{8C0E37FE-A7E2-9768-7DD5-86319BF41D0D}"/>
              </a:ext>
            </a:extLst>
          </p:cNvPr>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2c73a1783f5_1_12:notes">
            <a:extLst>
              <a:ext uri="{FF2B5EF4-FFF2-40B4-BE49-F238E27FC236}">
                <a16:creationId xmlns:a16="http://schemas.microsoft.com/office/drawing/2014/main" id="{78245ADA-8453-2EF5-E0D3-5B9AA3E920A0}"/>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71165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656F92E8-EA3E-1699-ECD8-080001836A1C}"/>
            </a:ext>
          </a:extLst>
        </p:cNvPr>
        <p:cNvGrpSpPr/>
        <p:nvPr/>
      </p:nvGrpSpPr>
      <p:grpSpPr>
        <a:xfrm>
          <a:off x="0" y="0"/>
          <a:ext cx="0" cy="0"/>
          <a:chOff x="0" y="0"/>
          <a:chExt cx="0" cy="0"/>
        </a:xfrm>
      </p:grpSpPr>
      <p:sp>
        <p:nvSpPr>
          <p:cNvPr id="163" name="Google Shape;163;g2c73a1783f5_1_12:notes">
            <a:extLst>
              <a:ext uri="{FF2B5EF4-FFF2-40B4-BE49-F238E27FC236}">
                <a16:creationId xmlns:a16="http://schemas.microsoft.com/office/drawing/2014/main" id="{E4213FD4-C4CF-9BFC-71C1-D1A4DDAB3452}"/>
              </a:ext>
            </a:extLst>
          </p:cNvPr>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2c73a1783f5_1_12:notes">
            <a:extLst>
              <a:ext uri="{FF2B5EF4-FFF2-40B4-BE49-F238E27FC236}">
                <a16:creationId xmlns:a16="http://schemas.microsoft.com/office/drawing/2014/main" id="{191E71B7-31B9-AE79-6A1B-FBFF8EDCE12C}"/>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74196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49E04A30-AE65-ADC9-1D65-DC9FDBF37A91}"/>
            </a:ext>
          </a:extLst>
        </p:cNvPr>
        <p:cNvGrpSpPr/>
        <p:nvPr/>
      </p:nvGrpSpPr>
      <p:grpSpPr>
        <a:xfrm>
          <a:off x="0" y="0"/>
          <a:ext cx="0" cy="0"/>
          <a:chOff x="0" y="0"/>
          <a:chExt cx="0" cy="0"/>
        </a:xfrm>
      </p:grpSpPr>
      <p:sp>
        <p:nvSpPr>
          <p:cNvPr id="163" name="Google Shape;163;g2c73a1783f5_1_12:notes">
            <a:extLst>
              <a:ext uri="{FF2B5EF4-FFF2-40B4-BE49-F238E27FC236}">
                <a16:creationId xmlns:a16="http://schemas.microsoft.com/office/drawing/2014/main" id="{69794EE5-B454-6010-4A61-F0B0DDE310A5}"/>
              </a:ext>
            </a:extLst>
          </p:cNvPr>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2c73a1783f5_1_12:notes">
            <a:extLst>
              <a:ext uri="{FF2B5EF4-FFF2-40B4-BE49-F238E27FC236}">
                <a16:creationId xmlns:a16="http://schemas.microsoft.com/office/drawing/2014/main" id="{603AC3D5-3982-1F0C-004F-2B2191390DF3}"/>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98426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4368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8" name="Google Shape;138;p3: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21C45310-F2F6-D3F8-F90A-8994B4869A59}"/>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67971D98-E257-CC7D-96D1-D1C7735BF9ED}"/>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8" name="Google Shape;138;p3:notes">
            <a:extLst>
              <a:ext uri="{FF2B5EF4-FFF2-40B4-BE49-F238E27FC236}">
                <a16:creationId xmlns:a16="http://schemas.microsoft.com/office/drawing/2014/main" id="{B8A45C9B-91D5-ABFF-E8F2-A089EE82E33F}"/>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5223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a:extLst>
            <a:ext uri="{FF2B5EF4-FFF2-40B4-BE49-F238E27FC236}">
              <a16:creationId xmlns:a16="http://schemas.microsoft.com/office/drawing/2014/main" id="{898A98E4-002C-AFA7-2816-1D6E564A739F}"/>
            </a:ext>
          </a:extLst>
        </p:cNvPr>
        <p:cNvGrpSpPr/>
        <p:nvPr/>
      </p:nvGrpSpPr>
      <p:grpSpPr>
        <a:xfrm>
          <a:off x="0" y="0"/>
          <a:ext cx="0" cy="0"/>
          <a:chOff x="0" y="0"/>
          <a:chExt cx="0" cy="0"/>
        </a:xfrm>
      </p:grpSpPr>
      <p:sp>
        <p:nvSpPr>
          <p:cNvPr id="137" name="Google Shape;137;p3:notes">
            <a:extLst>
              <a:ext uri="{FF2B5EF4-FFF2-40B4-BE49-F238E27FC236}">
                <a16:creationId xmlns:a16="http://schemas.microsoft.com/office/drawing/2014/main" id="{D8AF8090-B0FF-1B10-ABA0-E2EC72625549}"/>
              </a:ext>
            </a:extLst>
          </p:cNvPr>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8" name="Google Shape;138;p3:notes">
            <a:extLst>
              <a:ext uri="{FF2B5EF4-FFF2-40B4-BE49-F238E27FC236}">
                <a16:creationId xmlns:a16="http://schemas.microsoft.com/office/drawing/2014/main" id="{E86071E3-C39B-0B60-F6C5-AF132C6C0397}"/>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0616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c73a1783f5_1_0:notes"/>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c73a1783f5_1_0: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a:extLst>
            <a:ext uri="{FF2B5EF4-FFF2-40B4-BE49-F238E27FC236}">
              <a16:creationId xmlns:a16="http://schemas.microsoft.com/office/drawing/2014/main" id="{0A613336-D6C1-076A-E81D-58F7B9AF8B36}"/>
            </a:ext>
          </a:extLst>
        </p:cNvPr>
        <p:cNvGrpSpPr/>
        <p:nvPr/>
      </p:nvGrpSpPr>
      <p:grpSpPr>
        <a:xfrm>
          <a:off x="0" y="0"/>
          <a:ext cx="0" cy="0"/>
          <a:chOff x="0" y="0"/>
          <a:chExt cx="0" cy="0"/>
        </a:xfrm>
      </p:grpSpPr>
      <p:sp>
        <p:nvSpPr>
          <p:cNvPr id="149" name="Google Shape;149;g2c73a1783f5_1_0:notes">
            <a:extLst>
              <a:ext uri="{FF2B5EF4-FFF2-40B4-BE49-F238E27FC236}">
                <a16:creationId xmlns:a16="http://schemas.microsoft.com/office/drawing/2014/main" id="{2A5064AB-5BA5-D866-0EF7-C5F646280C77}"/>
              </a:ext>
            </a:extLst>
          </p:cNvPr>
          <p:cNvSpPr txBox="1">
            <a:spLocks noGrp="1"/>
          </p:cNvSpPr>
          <p:nvPr>
            <p:ph type="body" idx="1"/>
          </p:nvPr>
        </p:nvSpPr>
        <p:spPr>
          <a:xfrm>
            <a:off x="695150" y="4789025"/>
            <a:ext cx="5561400" cy="45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g2c73a1783f5_1_0:notes">
            <a:extLst>
              <a:ext uri="{FF2B5EF4-FFF2-40B4-BE49-F238E27FC236}">
                <a16:creationId xmlns:a16="http://schemas.microsoft.com/office/drawing/2014/main" id="{6700AFAB-1A6F-09EC-E79D-739930EFC0F5}"/>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933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1"/>
        <p:cNvGrpSpPr/>
        <p:nvPr/>
      </p:nvGrpSpPr>
      <p:grpSpPr>
        <a:xfrm>
          <a:off x="0" y="0"/>
          <a:ext cx="0" cy="0"/>
          <a:chOff x="0" y="0"/>
          <a:chExt cx="0" cy="0"/>
        </a:xfrm>
      </p:grpSpPr>
      <p:sp>
        <p:nvSpPr>
          <p:cNvPr id="92" name="Google Shape;92;p91"/>
          <p:cNvSpPr/>
          <p:nvPr/>
        </p:nvSpPr>
        <p:spPr>
          <a:xfrm>
            <a:off x="914400" y="1346948"/>
            <a:ext cx="10363200" cy="80683"/>
          </a:xfrm>
          <a:prstGeom prst="rect">
            <a:avLst/>
          </a:prstGeom>
          <a:blipFill rotWithShape="1">
            <a:blip r:embed="rId2">
              <a:alphaModFix amt="80000"/>
            </a:blip>
            <a:tile tx="0" ty="-76200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91"/>
          <p:cNvSpPr/>
          <p:nvPr/>
        </p:nvSpPr>
        <p:spPr>
          <a:xfrm>
            <a:off x="914400" y="4282764"/>
            <a:ext cx="10363200" cy="80683"/>
          </a:xfrm>
          <a:prstGeom prst="rect">
            <a:avLst/>
          </a:prstGeom>
          <a:blipFill rotWithShape="1">
            <a:blip r:embed="rId2">
              <a:alphaModFix amt="80000"/>
            </a:blip>
            <a:tile tx="0" ty="-7175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1"/>
          <p:cNvSpPr/>
          <p:nvPr/>
        </p:nvSpPr>
        <p:spPr>
          <a:xfrm>
            <a:off x="914400" y="1484779"/>
            <a:ext cx="10363200" cy="2743200"/>
          </a:xfrm>
          <a:prstGeom prst="rect">
            <a:avLst/>
          </a:prstGeom>
          <a:blipFill rotWithShape="1">
            <a:blip r:embed="rId2">
              <a:alphaModFix amt="80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 name="Google Shape;95;p91"/>
          <p:cNvGrpSpPr/>
          <p:nvPr/>
        </p:nvGrpSpPr>
        <p:grpSpPr>
          <a:xfrm>
            <a:off x="9646373" y="4107023"/>
            <a:ext cx="1219200" cy="914400"/>
            <a:chOff x="9685338" y="4460675"/>
            <a:chExt cx="1080904" cy="1080902"/>
          </a:xfrm>
        </p:grpSpPr>
        <p:sp>
          <p:nvSpPr>
            <p:cNvPr id="96" name="Google Shape;96;p91"/>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1"/>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91"/>
          <p:cNvSpPr txBox="1">
            <a:spLocks noGrp="1"/>
          </p:cNvSpPr>
          <p:nvPr>
            <p:ph type="ctrTitle"/>
          </p:nvPr>
        </p:nvSpPr>
        <p:spPr>
          <a:xfrm>
            <a:off x="1051560" y="1432223"/>
            <a:ext cx="10124440" cy="303580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4400"/>
              <a:buNone/>
              <a:defRPr sz="6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91"/>
          <p:cNvSpPr txBox="1">
            <a:spLocks noGrp="1"/>
          </p:cNvSpPr>
          <p:nvPr>
            <p:ph type="subTitle" idx="1"/>
          </p:nvPr>
        </p:nvSpPr>
        <p:spPr>
          <a:xfrm>
            <a:off x="1069848" y="4389120"/>
            <a:ext cx="7891272" cy="106984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800"/>
              <a:buNone/>
              <a:defRPr sz="1800" b="0">
                <a:solidFill>
                  <a:schemeClr val="dk1"/>
                </a:solidFill>
              </a:defRPr>
            </a:lvl1pPr>
            <a:lvl2pPr lvl="1" algn="ctr">
              <a:lnSpc>
                <a:spcPct val="90000"/>
              </a:lnSpc>
              <a:spcBef>
                <a:spcPts val="500"/>
              </a:spcBef>
              <a:spcAft>
                <a:spcPts val="0"/>
              </a:spcAft>
              <a:buSzPts val="2400"/>
              <a:buNone/>
              <a:defRPr sz="18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800"/>
            </a:lvl4pPr>
            <a:lvl5pPr lvl="4" algn="ctr">
              <a:lnSpc>
                <a:spcPct val="90000"/>
              </a:lnSpc>
              <a:spcBef>
                <a:spcPts val="500"/>
              </a:spcBef>
              <a:spcAft>
                <a:spcPts val="0"/>
              </a:spcAft>
              <a:buSzPts val="1800"/>
              <a:buNone/>
              <a:defRPr sz="1800"/>
            </a:lvl5pPr>
            <a:lvl6pPr lvl="5" algn="ctr">
              <a:lnSpc>
                <a:spcPct val="90000"/>
              </a:lnSpc>
              <a:spcBef>
                <a:spcPts val="500"/>
              </a:spcBef>
              <a:spcAft>
                <a:spcPts val="0"/>
              </a:spcAft>
              <a:buSzPts val="1800"/>
              <a:buNone/>
              <a:defRPr sz="1800"/>
            </a:lvl6pPr>
            <a:lvl7pPr lvl="6" algn="ctr">
              <a:lnSpc>
                <a:spcPct val="90000"/>
              </a:lnSpc>
              <a:spcBef>
                <a:spcPts val="500"/>
              </a:spcBef>
              <a:spcAft>
                <a:spcPts val="0"/>
              </a:spcAft>
              <a:buSzPts val="1800"/>
              <a:buNone/>
              <a:defRPr sz="1800"/>
            </a:lvl7pPr>
            <a:lvl8pPr lvl="7" algn="ctr">
              <a:lnSpc>
                <a:spcPct val="90000"/>
              </a:lnSpc>
              <a:spcBef>
                <a:spcPts val="500"/>
              </a:spcBef>
              <a:spcAft>
                <a:spcPts val="0"/>
              </a:spcAft>
              <a:buSzPts val="1800"/>
              <a:buNone/>
              <a:defRPr sz="1800"/>
            </a:lvl8pPr>
            <a:lvl9pPr lvl="8" algn="ctr">
              <a:lnSpc>
                <a:spcPct val="90000"/>
              </a:lnSpc>
              <a:spcBef>
                <a:spcPts val="500"/>
              </a:spcBef>
              <a:spcAft>
                <a:spcPts val="0"/>
              </a:spcAft>
              <a:buSzPts val="1800"/>
              <a:buNone/>
              <a:defRPr sz="1800"/>
            </a:lvl9pPr>
          </a:lstStyle>
          <a:p>
            <a:endParaRPr/>
          </a:p>
        </p:txBody>
      </p:sp>
      <p:sp>
        <p:nvSpPr>
          <p:cNvPr id="100" name="Google Shape;100;p9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1" name="Google Shape;101;p91"/>
          <p:cNvSpPr txBox="1">
            <a:spLocks noGrp="1"/>
          </p:cNvSpPr>
          <p:nvPr>
            <p:ph type="ftr" idx="11"/>
          </p:nvPr>
        </p:nvSpPr>
        <p:spPr>
          <a:xfrm>
            <a:off x="1083740" y="6272786"/>
            <a:ext cx="6327648"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2" name="Google Shape;102;p91"/>
          <p:cNvSpPr txBox="1">
            <a:spLocks noGrp="1"/>
          </p:cNvSpPr>
          <p:nvPr>
            <p:ph type="sldNum" idx="12"/>
          </p:nvPr>
        </p:nvSpPr>
        <p:spPr>
          <a:xfrm>
            <a:off x="9659041" y="4227195"/>
            <a:ext cx="1193868" cy="64008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2800" b="1"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2800" b="1"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2800" b="1"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2800" b="1"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2800" b="1"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2800" b="1"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2800" b="1"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2800" b="1"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2800" b="1"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7" name="Google Shape;4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{017DC2EA-C144-4DEB-933D-79FAE1ED7897}</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900"/>
                        <a:buFont typeface="Arial"/>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Clr>
                          <a:srgbClr val="000000"/>
                        </a:buClr>
                        <a:buSzPts val="900"/>
                        <a:buFont typeface="Arial"/>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1"/>
        <p:cNvGrpSpPr/>
        <p:nvPr/>
      </p:nvGrpSpPr>
      <p:grpSpPr>
        <a:xfrm>
          <a:off x="0" y="0"/>
          <a:ext cx="0" cy="0"/>
          <a:chOff x="0" y="0"/>
          <a:chExt cx="0" cy="0"/>
        </a:xfrm>
      </p:grpSpPr>
      <p:sp>
        <p:nvSpPr>
          <p:cNvPr id="72" name="Google Shape;72;p88"/>
          <p:cNvSpPr txBox="1">
            <a:spLocks noGrp="1"/>
          </p:cNvSpPr>
          <p:nvPr>
            <p:ph type="title"/>
          </p:nvPr>
        </p:nvSpPr>
        <p:spPr>
          <a:xfrm>
            <a:off x="838199" y="566928"/>
            <a:ext cx="10537683" cy="87343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4400"/>
              <a:buNone/>
              <a:defRPr sz="28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88"/>
          <p:cNvSpPr txBox="1">
            <a:spLocks noGrp="1"/>
          </p:cNvSpPr>
          <p:nvPr>
            <p:ph type="body" idx="1"/>
          </p:nvPr>
        </p:nvSpPr>
        <p:spPr>
          <a:xfrm>
            <a:off x="838199" y="1780031"/>
            <a:ext cx="10537683" cy="4576318"/>
          </a:xfrm>
          <a:prstGeom prst="rect">
            <a:avLst/>
          </a:prstGeom>
          <a:solidFill>
            <a:schemeClr val="accent1"/>
          </a:solidFill>
          <a:ln>
            <a:noFill/>
          </a:ln>
        </p:spPr>
        <p:txBody>
          <a:bodyPr spcFirstLastPara="1" wrap="square" lIns="91425" tIns="45700" rIns="91425" bIns="45700" anchor="ctr" anchorCtr="0">
            <a:normAutofit/>
          </a:bodyPr>
          <a:lstStyle>
            <a:lvl1pPr marL="457200" lvl="0" indent="-406400" algn="ctr">
              <a:lnSpc>
                <a:spcPct val="90000"/>
              </a:lnSpc>
              <a:spcBef>
                <a:spcPts val="1000"/>
              </a:spcBef>
              <a:spcAft>
                <a:spcPts val="0"/>
              </a:spcAft>
              <a:buSzPts val="2800"/>
              <a:buChar char="•"/>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74" name="Google Shape;74;p88"/>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81"/>
        <p:cNvGrpSpPr/>
        <p:nvPr/>
      </p:nvGrpSpPr>
      <p:grpSpPr>
        <a:xfrm>
          <a:off x="0" y="0"/>
          <a:ext cx="0" cy="0"/>
          <a:chOff x="0" y="0"/>
          <a:chExt cx="0" cy="0"/>
        </a:xfrm>
      </p:grpSpPr>
      <p:sp>
        <p:nvSpPr>
          <p:cNvPr id="82" name="Google Shape;82;p90"/>
          <p:cNvSpPr/>
          <p:nvPr/>
        </p:nvSpPr>
        <p:spPr>
          <a:xfrm>
            <a:off x="0" y="4917989"/>
            <a:ext cx="12192000" cy="1940010"/>
          </a:xfrm>
          <a:prstGeom prst="rect">
            <a:avLst/>
          </a:prstGeom>
          <a:blipFill rotWithShape="1">
            <a:blip r:embed="rId2">
              <a:alphaModFix amt="80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90"/>
          <p:cNvSpPr txBox="1">
            <a:spLocks noGrp="1"/>
          </p:cNvSpPr>
          <p:nvPr>
            <p:ph type="title"/>
          </p:nvPr>
        </p:nvSpPr>
        <p:spPr>
          <a:xfrm>
            <a:off x="2167128" y="1225296"/>
            <a:ext cx="9281160" cy="3520440"/>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SzPts val="4400"/>
              <a:buNone/>
              <a:defRPr sz="6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90"/>
          <p:cNvSpPr txBox="1">
            <a:spLocks noGrp="1"/>
          </p:cNvSpPr>
          <p:nvPr>
            <p:ph type="body" idx="1"/>
          </p:nvPr>
        </p:nvSpPr>
        <p:spPr>
          <a:xfrm>
            <a:off x="2165773" y="5020056"/>
            <a:ext cx="9052560" cy="1066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sz="1800" b="0">
                <a:solidFill>
                  <a:srgbClr val="1F3864"/>
                </a:solidFill>
              </a:defRPr>
            </a:lvl1pPr>
            <a:lvl2pPr marL="914400" lvl="1" indent="-228600" algn="l">
              <a:lnSpc>
                <a:spcPct val="90000"/>
              </a:lnSpc>
              <a:spcBef>
                <a:spcPts val="500"/>
              </a:spcBef>
              <a:spcAft>
                <a:spcPts val="0"/>
              </a:spcAft>
              <a:buSzPts val="2400"/>
              <a:buNone/>
              <a:defRPr sz="1800">
                <a:solidFill>
                  <a:srgbClr val="888888"/>
                </a:solidFill>
              </a:defRPr>
            </a:lvl2pPr>
            <a:lvl3pPr marL="1371600" lvl="2" indent="-228600" algn="l">
              <a:lnSpc>
                <a:spcPct val="90000"/>
              </a:lnSpc>
              <a:spcBef>
                <a:spcPts val="500"/>
              </a:spcBef>
              <a:spcAft>
                <a:spcPts val="0"/>
              </a:spcAft>
              <a:buSzPts val="2000"/>
              <a:buNone/>
              <a:defRPr sz="1600">
                <a:solidFill>
                  <a:srgbClr val="888888"/>
                </a:solidFill>
              </a:defRPr>
            </a:lvl3pPr>
            <a:lvl4pPr marL="1828800" lvl="3" indent="-228600" algn="l">
              <a:lnSpc>
                <a:spcPct val="90000"/>
              </a:lnSpc>
              <a:spcBef>
                <a:spcPts val="500"/>
              </a:spcBef>
              <a:spcAft>
                <a:spcPts val="0"/>
              </a:spcAft>
              <a:buSzPts val="1800"/>
              <a:buNone/>
              <a:defRPr sz="1400">
                <a:solidFill>
                  <a:srgbClr val="888888"/>
                </a:solidFill>
              </a:defRPr>
            </a:lvl4pPr>
            <a:lvl5pPr marL="2286000" lvl="4" indent="-228600" algn="l">
              <a:lnSpc>
                <a:spcPct val="90000"/>
              </a:lnSpc>
              <a:spcBef>
                <a:spcPts val="500"/>
              </a:spcBef>
              <a:spcAft>
                <a:spcPts val="0"/>
              </a:spcAft>
              <a:buSzPts val="1800"/>
              <a:buNone/>
              <a:defRPr sz="1400">
                <a:solidFill>
                  <a:srgbClr val="888888"/>
                </a:solidFill>
              </a:defRPr>
            </a:lvl5pPr>
            <a:lvl6pPr marL="2743200" lvl="5" indent="-228600" algn="l">
              <a:lnSpc>
                <a:spcPct val="90000"/>
              </a:lnSpc>
              <a:spcBef>
                <a:spcPts val="500"/>
              </a:spcBef>
              <a:spcAft>
                <a:spcPts val="0"/>
              </a:spcAft>
              <a:buSzPts val="1800"/>
              <a:buNone/>
              <a:defRPr sz="1400">
                <a:solidFill>
                  <a:srgbClr val="888888"/>
                </a:solidFill>
              </a:defRPr>
            </a:lvl6pPr>
            <a:lvl7pPr marL="3200400" lvl="6" indent="-228600" algn="l">
              <a:lnSpc>
                <a:spcPct val="90000"/>
              </a:lnSpc>
              <a:spcBef>
                <a:spcPts val="500"/>
              </a:spcBef>
              <a:spcAft>
                <a:spcPts val="0"/>
              </a:spcAft>
              <a:buSzPts val="1800"/>
              <a:buNone/>
              <a:defRPr sz="1400">
                <a:solidFill>
                  <a:srgbClr val="888888"/>
                </a:solidFill>
              </a:defRPr>
            </a:lvl7pPr>
            <a:lvl8pPr marL="3657600" lvl="7" indent="-228600" algn="l">
              <a:lnSpc>
                <a:spcPct val="90000"/>
              </a:lnSpc>
              <a:spcBef>
                <a:spcPts val="500"/>
              </a:spcBef>
              <a:spcAft>
                <a:spcPts val="0"/>
              </a:spcAft>
              <a:buSzPts val="1800"/>
              <a:buNone/>
              <a:defRPr sz="1400">
                <a:solidFill>
                  <a:srgbClr val="888888"/>
                </a:solidFill>
              </a:defRPr>
            </a:lvl8pPr>
            <a:lvl9pPr marL="4114800" lvl="8" indent="-228600" algn="l">
              <a:lnSpc>
                <a:spcPct val="90000"/>
              </a:lnSpc>
              <a:spcBef>
                <a:spcPts val="500"/>
              </a:spcBef>
              <a:spcAft>
                <a:spcPts val="0"/>
              </a:spcAft>
              <a:buSzPts val="1800"/>
              <a:buNone/>
              <a:defRPr sz="1400">
                <a:solidFill>
                  <a:srgbClr val="888888"/>
                </a:solidFill>
              </a:defRPr>
            </a:lvl9pPr>
          </a:lstStyle>
          <a:p>
            <a:endParaRPr/>
          </a:p>
        </p:txBody>
      </p:sp>
      <p:sp>
        <p:nvSpPr>
          <p:cNvPr id="85" name="Google Shape;85;p90"/>
          <p:cNvSpPr txBox="1">
            <a:spLocks noGrp="1"/>
          </p:cNvSpPr>
          <p:nvPr>
            <p:ph type="dt" idx="10"/>
          </p:nvPr>
        </p:nvSpPr>
        <p:spPr>
          <a:xfrm>
            <a:off x="8593668" y="6272786"/>
            <a:ext cx="2644309"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1F3864"/>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6" name="Google Shape;86;p90"/>
          <p:cNvSpPr txBox="1">
            <a:spLocks noGrp="1"/>
          </p:cNvSpPr>
          <p:nvPr>
            <p:ph type="ftr" idx="11"/>
          </p:nvPr>
        </p:nvSpPr>
        <p:spPr>
          <a:xfrm>
            <a:off x="2181465" y="6272785"/>
            <a:ext cx="6327648"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1F3864"/>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grpSp>
        <p:nvGrpSpPr>
          <p:cNvPr id="87" name="Google Shape;87;p90"/>
          <p:cNvGrpSpPr/>
          <p:nvPr/>
        </p:nvGrpSpPr>
        <p:grpSpPr>
          <a:xfrm>
            <a:off x="845149" y="2430623"/>
            <a:ext cx="1219200" cy="914400"/>
            <a:chOff x="9685338" y="4460675"/>
            <a:chExt cx="1080904" cy="1080902"/>
          </a:xfrm>
        </p:grpSpPr>
        <p:sp>
          <p:nvSpPr>
            <p:cNvPr id="88" name="Google Shape;88;p90"/>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90"/>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90"/>
          <p:cNvSpPr txBox="1">
            <a:spLocks noGrp="1"/>
          </p:cNvSpPr>
          <p:nvPr>
            <p:ph type="sldNum" idx="12"/>
          </p:nvPr>
        </p:nvSpPr>
        <p:spPr>
          <a:xfrm>
            <a:off x="860600" y="2508607"/>
            <a:ext cx="1188299" cy="720332"/>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1" r:id="rId3"/>
    <p:sldLayoutId id="214748366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2.jp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8" Type="http://schemas.openxmlformats.org/officeDocument/2006/relationships/hyperlink" Target="https://www.researchgate.net/profile/Innocent-Oyori/publication/374674973_CHAPTER_ONE_THE_ENVIRONMENT_AND_THE_LAW/links/653ea0203cc79d48c5b9f5c6/CHAPTER-ONE-THE-ENVIRONMENT-AND-THE-LAW.pdf" TargetMode="External"/><Relationship Id="rId3" Type="http://schemas.openxmlformats.org/officeDocument/2006/relationships/hyperlink" Target="https://users.ox.ac.uk/~sfop0060/pdf/The%20ethics%20of%20climate%20change.pdf" TargetMode="External"/><Relationship Id="rId7" Type="http://schemas.openxmlformats.org/officeDocument/2006/relationships/hyperlink" Target="https://iau-hesd.net/sites/default/files/documents/370032eng.pdf" TargetMode="External"/><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hyperlink" Target="https://www.researchgate.net/publication/326316727_ETHICAL_ISSUES_ON_THE_ENVIRONMENT" TargetMode="External"/><Relationship Id="rId5" Type="http://schemas.openxmlformats.org/officeDocument/2006/relationships/hyperlink" Target="https://www.researchgate.net/journal/Palgrave-Communications-2055-1045/publication/338958197_What_does_'nature'_mean/links/5fc49663299bf104cf94cfa1/What-does-nature-mean.pdf" TargetMode="External"/><Relationship Id="rId4" Type="http://schemas.openxmlformats.org/officeDocument/2006/relationships/hyperlink" Target="https://eprints.lse.ac.uk/21190/1/Environmental_ethics_(LSERO).pdf" TargetMode="External"/><Relationship Id="rId9" Type="http://schemas.openxmlformats.org/officeDocument/2006/relationships/hyperlink" Target="https://college.lclark.edu/live/files/11230-isebs2001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pic>
        <p:nvPicPr>
          <p:cNvPr id="108" name="Google Shape;108;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09" name="Google Shape;109;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rgbClr val="000000"/>
              </a:buClr>
              <a:buSzPts val="2700"/>
              <a:buFont typeface="Arial"/>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Clr>
                <a:srgbClr val="000000"/>
              </a:buClr>
              <a:buSzPts val="2700"/>
              <a:buFont typeface="Arial"/>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Clr>
                <a:srgbClr val="000000"/>
              </a:buClr>
              <a:buSzPts val="1800"/>
              <a:buFont typeface="Arial"/>
              <a:buNone/>
            </a:pPr>
            <a:endParaRPr sz="1800" b="0" i="0" u="none" strike="noStrike" cap="none" dirty="0">
              <a:solidFill>
                <a:srgbClr val="000000"/>
              </a:solidFill>
              <a:latin typeface="Century Gothic"/>
              <a:ea typeface="Century Gothic"/>
              <a:cs typeface="Century Gothic"/>
              <a:sym typeface="Century Gothic"/>
            </a:endParaRPr>
          </a:p>
        </p:txBody>
      </p:sp>
      <p:pic>
        <p:nvPicPr>
          <p:cNvPr id="110" name="Google Shape;110;p1"/>
          <p:cNvPicPr preferRelativeResize="0"/>
          <p:nvPr/>
        </p:nvPicPr>
        <p:blipFill rotWithShape="1">
          <a:blip r:embed="rId4">
            <a:alphaModFix/>
          </a:blip>
          <a:srcRect l="26643" t="10967" r="39273" b="27094"/>
          <a:stretch/>
        </p:blipFill>
        <p:spPr>
          <a:xfrm>
            <a:off x="10737335" y="339087"/>
            <a:ext cx="1305303" cy="1266981"/>
          </a:xfrm>
          <a:prstGeom prst="rect">
            <a:avLst/>
          </a:prstGeom>
          <a:noFill/>
          <a:ln>
            <a:noFill/>
          </a:ln>
        </p:spPr>
      </p:pic>
      <p:sp>
        <p:nvSpPr>
          <p:cNvPr id="111" name="Google Shape;111;p1"/>
          <p:cNvSpPr txBox="1"/>
          <p:nvPr/>
        </p:nvSpPr>
        <p:spPr>
          <a:xfrm>
            <a:off x="239643" y="2908665"/>
            <a:ext cx="11150343" cy="1309549"/>
          </a:xfrm>
          <a:prstGeom prst="rect">
            <a:avLst/>
          </a:prstGeom>
          <a:noFill/>
          <a:ln>
            <a:noFill/>
          </a:ln>
        </p:spPr>
        <p:txBody>
          <a:bodyPr spcFirstLastPara="1" wrap="square" lIns="91425" tIns="45700" rIns="91425" bIns="45700" anchor="t" anchorCtr="0">
            <a:spAutoFit/>
          </a:bodyPr>
          <a:lstStyle/>
          <a:p>
            <a:pPr>
              <a:lnSpc>
                <a:spcPct val="107000"/>
              </a:lnSpc>
              <a:spcBef>
                <a:spcPts val="800"/>
              </a:spcBef>
              <a:buSzPts val="2700"/>
            </a:pPr>
            <a:r>
              <a:rPr lang="en-US" sz="2700" b="1" i="0" u="none" strike="noStrike" cap="none" dirty="0">
                <a:solidFill>
                  <a:srgbClr val="003399"/>
                </a:solidFill>
                <a:latin typeface="Century Gothic"/>
                <a:ea typeface="Century Gothic"/>
                <a:cs typeface="Century Gothic"/>
                <a:sym typeface="Century Gothic"/>
              </a:rPr>
              <a:t>Subject title: Climate Change Ethics</a:t>
            </a:r>
            <a:endParaRPr sz="2700" b="1" i="0" u="none" strike="noStrike" cap="none" dirty="0">
              <a:solidFill>
                <a:srgbClr val="003399"/>
              </a:solidFill>
              <a:latin typeface="Century Gothic"/>
              <a:ea typeface="Century Gothic"/>
              <a:cs typeface="Century Gothic"/>
              <a:sym typeface="Century Gothic"/>
            </a:endParaRPr>
          </a:p>
          <a:p>
            <a:pPr marL="0" marR="0" lvl="0" indent="0" algn="l" rtl="0">
              <a:lnSpc>
                <a:spcPct val="107000"/>
              </a:lnSpc>
              <a:spcBef>
                <a:spcPts val="1600"/>
              </a:spcBef>
              <a:spcAft>
                <a:spcPts val="800"/>
              </a:spcAft>
              <a:buClr>
                <a:srgbClr val="000000"/>
              </a:buClr>
              <a:buSzPts val="2200"/>
              <a:buFont typeface="Arial"/>
              <a:buNone/>
            </a:pPr>
            <a:r>
              <a:rPr lang="en-US" sz="2200" b="1" i="0" u="none" strike="noStrike" cap="none" dirty="0">
                <a:solidFill>
                  <a:srgbClr val="003399"/>
                </a:solidFill>
                <a:latin typeface="Century Gothic"/>
                <a:ea typeface="Century Gothic"/>
                <a:cs typeface="Century Gothic"/>
                <a:sym typeface="Century Gothic"/>
              </a:rPr>
              <a:t>Instructor Name: Dr. Albert Ruda</a:t>
            </a:r>
            <a:endParaRPr sz="2200" b="0" i="0" u="none" strike="noStrike" cap="none" dirty="0">
              <a:solidFill>
                <a:srgbClr val="000000"/>
              </a:solidFill>
              <a:latin typeface="Century Gothic"/>
              <a:ea typeface="Century Gothic"/>
              <a:cs typeface="Century Gothic"/>
              <a:sym typeface="Century Gothic"/>
            </a:endParaRPr>
          </a:p>
        </p:txBody>
      </p:sp>
      <p:grpSp>
        <p:nvGrpSpPr>
          <p:cNvPr id="112" name="Google Shape;112;p1"/>
          <p:cNvGrpSpPr/>
          <p:nvPr/>
        </p:nvGrpSpPr>
        <p:grpSpPr>
          <a:xfrm>
            <a:off x="0" y="5223940"/>
            <a:ext cx="12192000" cy="1634061"/>
            <a:chOff x="0" y="5223940"/>
            <a:chExt cx="12192000" cy="1634061"/>
          </a:xfrm>
        </p:grpSpPr>
        <p:sp>
          <p:nvSpPr>
            <p:cNvPr id="113" name="Google Shape;113;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latin typeface="Calibri"/>
                  <a:ea typeface="Calibri"/>
                  <a:cs typeface="Calibri"/>
                  <a:sym typeface="Calibri"/>
                </a:rPr>
                <a:t>Project No of Reference: 618874-EPP-1-2020-1-VN-EPPKA2-CBHE-JP:</a:t>
              </a:r>
              <a:r>
                <a:rPr lang="en-US" sz="1200" b="0" i="0" u="none" strike="noStrike" cap="none" dirty="0">
                  <a:solidFill>
                    <a:srgbClr val="000000"/>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pic>
          <p:nvPicPr>
            <p:cNvPr id="114" name="Google Shape;114;p1"/>
            <p:cNvPicPr preferRelativeResize="0"/>
            <p:nvPr/>
          </p:nvPicPr>
          <p:blipFill rotWithShape="1">
            <a:blip r:embed="rId5">
              <a:alphaModFix/>
            </a:blip>
            <a:srcRect/>
            <a:stretch/>
          </p:blipFill>
          <p:spPr>
            <a:xfrm>
              <a:off x="2259248" y="5288834"/>
              <a:ext cx="1448292" cy="404478"/>
            </a:xfrm>
            <a:prstGeom prst="rect">
              <a:avLst/>
            </a:prstGeom>
            <a:noFill/>
            <a:ln>
              <a:noFill/>
            </a:ln>
          </p:spPr>
        </p:pic>
        <p:pic>
          <p:nvPicPr>
            <p:cNvPr id="115" name="Google Shape;115;p1"/>
            <p:cNvPicPr preferRelativeResize="0"/>
            <p:nvPr/>
          </p:nvPicPr>
          <p:blipFill rotWithShape="1">
            <a:blip r:embed="rId6">
              <a:alphaModFix/>
            </a:blip>
            <a:srcRect r="20177"/>
            <a:stretch/>
          </p:blipFill>
          <p:spPr>
            <a:xfrm>
              <a:off x="10603618" y="5288834"/>
              <a:ext cx="1533649" cy="419377"/>
            </a:xfrm>
            <a:prstGeom prst="rect">
              <a:avLst/>
            </a:prstGeom>
            <a:noFill/>
            <a:ln>
              <a:noFill/>
            </a:ln>
          </p:spPr>
        </p:pic>
        <p:pic>
          <p:nvPicPr>
            <p:cNvPr id="116" name="Google Shape;116;p1"/>
            <p:cNvPicPr preferRelativeResize="0"/>
            <p:nvPr/>
          </p:nvPicPr>
          <p:blipFill rotWithShape="1">
            <a:blip r:embed="rId7">
              <a:alphaModFix/>
            </a:blip>
            <a:srcRect/>
            <a:stretch/>
          </p:blipFill>
          <p:spPr>
            <a:xfrm>
              <a:off x="7460330" y="5245638"/>
              <a:ext cx="485416" cy="490870"/>
            </a:xfrm>
            <a:prstGeom prst="rect">
              <a:avLst/>
            </a:prstGeom>
            <a:noFill/>
            <a:ln>
              <a:noFill/>
            </a:ln>
          </p:spPr>
        </p:pic>
        <p:pic>
          <p:nvPicPr>
            <p:cNvPr id="117" name="Google Shape;117;p1"/>
            <p:cNvPicPr preferRelativeResize="0"/>
            <p:nvPr/>
          </p:nvPicPr>
          <p:blipFill rotWithShape="1">
            <a:blip r:embed="rId8">
              <a:alphaModFix/>
            </a:blip>
            <a:srcRect/>
            <a:stretch/>
          </p:blipFill>
          <p:spPr>
            <a:xfrm>
              <a:off x="54733" y="5223940"/>
              <a:ext cx="485417" cy="509388"/>
            </a:xfrm>
            <a:prstGeom prst="rect">
              <a:avLst/>
            </a:prstGeom>
            <a:noFill/>
            <a:ln>
              <a:noFill/>
            </a:ln>
          </p:spPr>
        </p:pic>
        <p:pic>
          <p:nvPicPr>
            <p:cNvPr id="118" name="Google Shape;118;p1"/>
            <p:cNvPicPr preferRelativeResize="0"/>
            <p:nvPr/>
          </p:nvPicPr>
          <p:blipFill rotWithShape="1">
            <a:blip r:embed="rId9">
              <a:alphaModFix/>
            </a:blip>
            <a:srcRect/>
            <a:stretch/>
          </p:blipFill>
          <p:spPr>
            <a:xfrm>
              <a:off x="540150" y="5259686"/>
              <a:ext cx="1638414" cy="419377"/>
            </a:xfrm>
            <a:prstGeom prst="rect">
              <a:avLst/>
            </a:prstGeom>
            <a:noFill/>
            <a:ln>
              <a:noFill/>
            </a:ln>
          </p:spPr>
        </p:pic>
        <p:pic>
          <p:nvPicPr>
            <p:cNvPr id="119" name="Google Shape;119;p1"/>
            <p:cNvPicPr preferRelativeResize="0"/>
            <p:nvPr/>
          </p:nvPicPr>
          <p:blipFill rotWithShape="1">
            <a:blip r:embed="rId10">
              <a:alphaModFix/>
            </a:blip>
            <a:srcRect/>
            <a:stretch/>
          </p:blipFill>
          <p:spPr>
            <a:xfrm>
              <a:off x="4914914" y="5357692"/>
              <a:ext cx="1489026" cy="367595"/>
            </a:xfrm>
            <a:prstGeom prst="rect">
              <a:avLst/>
            </a:prstGeom>
            <a:noFill/>
            <a:ln>
              <a:noFill/>
            </a:ln>
          </p:spPr>
        </p:pic>
        <p:pic>
          <p:nvPicPr>
            <p:cNvPr id="120" name="Google Shape;120;p1"/>
            <p:cNvPicPr preferRelativeResize="0"/>
            <p:nvPr/>
          </p:nvPicPr>
          <p:blipFill rotWithShape="1">
            <a:blip r:embed="rId11">
              <a:alphaModFix/>
            </a:blip>
            <a:srcRect r="10406" b="8447"/>
            <a:stretch/>
          </p:blipFill>
          <p:spPr>
            <a:xfrm>
              <a:off x="8705701" y="5233834"/>
              <a:ext cx="1795277" cy="489486"/>
            </a:xfrm>
            <a:prstGeom prst="rect">
              <a:avLst/>
            </a:prstGeom>
            <a:noFill/>
            <a:ln>
              <a:noFill/>
            </a:ln>
          </p:spPr>
        </p:pic>
        <p:pic>
          <p:nvPicPr>
            <p:cNvPr id="121" name="Google Shape;121;p1"/>
            <p:cNvPicPr preferRelativeResize="0"/>
            <p:nvPr/>
          </p:nvPicPr>
          <p:blipFill rotWithShape="1">
            <a:blip r:embed="rId12">
              <a:alphaModFix/>
            </a:blip>
            <a:srcRect/>
            <a:stretch/>
          </p:blipFill>
          <p:spPr>
            <a:xfrm>
              <a:off x="6451188" y="5331800"/>
              <a:ext cx="980435" cy="419377"/>
            </a:xfrm>
            <a:prstGeom prst="rect">
              <a:avLst/>
            </a:prstGeom>
            <a:noFill/>
            <a:ln>
              <a:noFill/>
            </a:ln>
          </p:spPr>
        </p:pic>
        <p:pic>
          <p:nvPicPr>
            <p:cNvPr id="122" name="Google Shape;122;p1"/>
            <p:cNvPicPr preferRelativeResize="0"/>
            <p:nvPr/>
          </p:nvPicPr>
          <p:blipFill rotWithShape="1">
            <a:blip r:embed="rId13">
              <a:alphaModFix/>
            </a:blip>
            <a:srcRect/>
            <a:stretch/>
          </p:blipFill>
          <p:spPr>
            <a:xfrm>
              <a:off x="8018929" y="5259686"/>
              <a:ext cx="719168" cy="489486"/>
            </a:xfrm>
            <a:prstGeom prst="rect">
              <a:avLst/>
            </a:prstGeom>
            <a:noFill/>
            <a:ln>
              <a:noFill/>
            </a:ln>
          </p:spPr>
        </p:pic>
        <p:pic>
          <p:nvPicPr>
            <p:cNvPr id="123" name="Google Shape;123;p1"/>
            <p:cNvPicPr preferRelativeResize="0"/>
            <p:nvPr/>
          </p:nvPicPr>
          <p:blipFill rotWithShape="1">
            <a:blip r:embed="rId14">
              <a:alphaModFix/>
            </a:blip>
            <a:srcRect/>
            <a:stretch/>
          </p:blipFill>
          <p:spPr>
            <a:xfrm>
              <a:off x="3774016" y="5265789"/>
              <a:ext cx="1131082" cy="502703"/>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a:extLst>
            <a:ext uri="{FF2B5EF4-FFF2-40B4-BE49-F238E27FC236}">
              <a16:creationId xmlns:a16="http://schemas.microsoft.com/office/drawing/2014/main" id="{289D7191-EE77-D378-C0C9-9887DBD69EE1}"/>
            </a:ext>
          </a:extLst>
        </p:cNvPr>
        <p:cNvGrpSpPr/>
        <p:nvPr/>
      </p:nvGrpSpPr>
      <p:grpSpPr>
        <a:xfrm>
          <a:off x="0" y="0"/>
          <a:ext cx="0" cy="0"/>
          <a:chOff x="0" y="0"/>
          <a:chExt cx="0" cy="0"/>
        </a:xfrm>
      </p:grpSpPr>
      <p:sp>
        <p:nvSpPr>
          <p:cNvPr id="152" name="Google Shape;152;g2c73a1783f5_1_0">
            <a:extLst>
              <a:ext uri="{FF2B5EF4-FFF2-40B4-BE49-F238E27FC236}">
                <a16:creationId xmlns:a16="http://schemas.microsoft.com/office/drawing/2014/main" id="{F8AE6696-3A61-07AB-C6B9-26FC96B01188}"/>
              </a:ext>
            </a:extLst>
          </p:cNvPr>
          <p:cNvSpPr txBox="1">
            <a:spLocks noGrp="1"/>
          </p:cNvSpPr>
          <p:nvPr>
            <p:ph type="title"/>
          </p:nvPr>
        </p:nvSpPr>
        <p:spPr>
          <a:xfrm>
            <a:off x="838199" y="566928"/>
            <a:ext cx="10537800" cy="873300"/>
          </a:xfrm>
          <a:prstGeom prst="rect">
            <a:avLst/>
          </a:prstGeom>
          <a:solidFill>
            <a:srgbClr val="003399"/>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4400"/>
              <a:buFont typeface="Arial"/>
              <a:buNone/>
            </a:pPr>
            <a:r>
              <a:rPr lang="en-US" b="0">
                <a:solidFill>
                  <a:srgbClr val="FFFFFF"/>
                </a:solidFill>
                <a:latin typeface="Quattrocento Sans"/>
                <a:ea typeface="Quattrocento Sans"/>
                <a:cs typeface="Quattrocento Sans"/>
                <a:sym typeface="Quattrocento Sans"/>
              </a:rPr>
              <a:t>Ethics in General</a:t>
            </a:r>
            <a:endParaRPr/>
          </a:p>
        </p:txBody>
      </p:sp>
      <p:sp>
        <p:nvSpPr>
          <p:cNvPr id="153" name="Google Shape;153;g2c73a1783f5_1_0">
            <a:extLst>
              <a:ext uri="{FF2B5EF4-FFF2-40B4-BE49-F238E27FC236}">
                <a16:creationId xmlns:a16="http://schemas.microsoft.com/office/drawing/2014/main" id="{5743CFF2-083F-D4E0-9F2C-BA509CFCC6CA}"/>
              </a:ext>
            </a:extLst>
          </p:cNvPr>
          <p:cNvSpPr txBox="1">
            <a:spLocks noGrp="1"/>
          </p:cNvSpPr>
          <p:nvPr>
            <p:ph type="body" idx="1"/>
          </p:nvPr>
        </p:nvSpPr>
        <p:spPr>
          <a:xfrm>
            <a:off x="838199" y="1780031"/>
            <a:ext cx="10537800" cy="4576200"/>
          </a:xfrm>
          <a:prstGeom prst="rect">
            <a:avLst/>
          </a:prstGeom>
          <a:noFill/>
          <a:ln w="9525" cap="flat" cmpd="sng">
            <a:solidFill>
              <a:srgbClr val="548135"/>
            </a:solidFill>
            <a:prstDash val="solid"/>
            <a:round/>
            <a:headEnd type="none" w="sm" len="sm"/>
            <a:tailEnd type="none" w="sm" len="sm"/>
          </a:ln>
        </p:spPr>
        <p:txBody>
          <a:bodyPr spcFirstLastPara="1" wrap="square" lIns="91425" tIns="45700" rIns="91425" bIns="45700" anchor="ctr" anchorCtr="0">
            <a:normAutofit/>
          </a:bodyPr>
          <a:lstStyle/>
          <a:p>
            <a:pPr marL="50800" indent="0" algn="just">
              <a:buNone/>
            </a:pPr>
            <a:r>
              <a:rPr lang="en-IN" sz="2000" b="1"/>
              <a:t>Etymologically, the word "ethics" is derived from the ancient Greek term "ethos," which originally meant a place of dwelling or location, but also referred to habit, custom, or convention. </a:t>
            </a:r>
          </a:p>
          <a:p>
            <a:pPr marL="50800" indent="0" algn="just">
              <a:buNone/>
            </a:pPr>
            <a:endParaRPr lang="en-IN" sz="2000" b="1"/>
          </a:p>
          <a:p>
            <a:pPr marL="50800" indent="0" algn="just">
              <a:buNone/>
            </a:pPr>
            <a:r>
              <a:rPr lang="en-IN" sz="2000" b="1"/>
              <a:t>Cicero translated the Greek "ethos" into the Latin term "mores" (meaning customs), from which the modern concept of "morality" is derived (Cicero, 44 BC). </a:t>
            </a:r>
          </a:p>
          <a:p>
            <a:pPr marL="50800" indent="0" algn="just">
              <a:buNone/>
            </a:pPr>
            <a:endParaRPr lang="en-IN" sz="2000" b="1"/>
          </a:p>
          <a:p>
            <a:pPr marL="50800" indent="0" algn="just">
              <a:buNone/>
            </a:pPr>
            <a:r>
              <a:rPr lang="en-IN" sz="2000" b="1"/>
              <a:t>The German philosopher Immanuel Kant characterized ethics as addressing the question, "What should I do?" (Kant, 1788). Various schools of thought have developed around ethics.</a:t>
            </a:r>
          </a:p>
        </p:txBody>
      </p:sp>
    </p:spTree>
    <p:extLst>
      <p:ext uri="{BB962C8B-B14F-4D97-AF65-F5344CB8AC3E}">
        <p14:creationId xmlns:p14="http://schemas.microsoft.com/office/powerpoint/2010/main" val="2066505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a:extLst>
            <a:ext uri="{FF2B5EF4-FFF2-40B4-BE49-F238E27FC236}">
              <a16:creationId xmlns:a16="http://schemas.microsoft.com/office/drawing/2014/main" id="{FCDF4CD9-0802-27AE-C6FF-B828DB9F718B}"/>
            </a:ext>
          </a:extLst>
        </p:cNvPr>
        <p:cNvGrpSpPr/>
        <p:nvPr/>
      </p:nvGrpSpPr>
      <p:grpSpPr>
        <a:xfrm>
          <a:off x="0" y="0"/>
          <a:ext cx="0" cy="0"/>
          <a:chOff x="0" y="0"/>
          <a:chExt cx="0" cy="0"/>
        </a:xfrm>
      </p:grpSpPr>
      <p:sp>
        <p:nvSpPr>
          <p:cNvPr id="152" name="Google Shape;152;g2c73a1783f5_1_0">
            <a:extLst>
              <a:ext uri="{FF2B5EF4-FFF2-40B4-BE49-F238E27FC236}">
                <a16:creationId xmlns:a16="http://schemas.microsoft.com/office/drawing/2014/main" id="{F08B7D08-07F5-5A4A-A50A-A110C86C2B64}"/>
              </a:ext>
            </a:extLst>
          </p:cNvPr>
          <p:cNvSpPr txBox="1">
            <a:spLocks noGrp="1"/>
          </p:cNvSpPr>
          <p:nvPr>
            <p:ph type="title"/>
          </p:nvPr>
        </p:nvSpPr>
        <p:spPr>
          <a:xfrm>
            <a:off x="838199" y="566928"/>
            <a:ext cx="10537800" cy="873300"/>
          </a:xfrm>
          <a:prstGeom prst="rect">
            <a:avLst/>
          </a:prstGeom>
          <a:solidFill>
            <a:srgbClr val="003399"/>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4400"/>
              <a:buFont typeface="Arial"/>
              <a:buNone/>
            </a:pPr>
            <a:r>
              <a:rPr lang="en-US" b="0">
                <a:solidFill>
                  <a:srgbClr val="FFFFFF"/>
                </a:solidFill>
                <a:latin typeface="Quattrocento Sans"/>
                <a:ea typeface="Quattrocento Sans"/>
                <a:cs typeface="Quattrocento Sans"/>
                <a:sym typeface="Quattrocento Sans"/>
              </a:rPr>
              <a:t>Descriptive Ethics</a:t>
            </a:r>
            <a:endParaRPr/>
          </a:p>
        </p:txBody>
      </p:sp>
      <p:sp>
        <p:nvSpPr>
          <p:cNvPr id="153" name="Google Shape;153;g2c73a1783f5_1_0">
            <a:extLst>
              <a:ext uri="{FF2B5EF4-FFF2-40B4-BE49-F238E27FC236}">
                <a16:creationId xmlns:a16="http://schemas.microsoft.com/office/drawing/2014/main" id="{B3C556CE-6811-563B-35C7-C6281312E098}"/>
              </a:ext>
            </a:extLst>
          </p:cNvPr>
          <p:cNvSpPr txBox="1">
            <a:spLocks noGrp="1"/>
          </p:cNvSpPr>
          <p:nvPr>
            <p:ph type="body" idx="1"/>
          </p:nvPr>
        </p:nvSpPr>
        <p:spPr>
          <a:xfrm>
            <a:off x="838199" y="1780031"/>
            <a:ext cx="10537800" cy="4576200"/>
          </a:xfrm>
          <a:prstGeom prst="rect">
            <a:avLst/>
          </a:prstGeom>
          <a:noFill/>
          <a:ln w="9525" cap="flat" cmpd="sng">
            <a:solidFill>
              <a:srgbClr val="548135"/>
            </a:solidFill>
            <a:prstDash val="solid"/>
            <a:round/>
            <a:headEnd type="none" w="sm" len="sm"/>
            <a:tailEnd type="none" w="sm" len="sm"/>
          </a:ln>
        </p:spPr>
        <p:txBody>
          <a:bodyPr spcFirstLastPara="1" wrap="square" lIns="91425" tIns="45700" rIns="91425" bIns="45700" anchor="ctr" anchorCtr="0">
            <a:normAutofit/>
          </a:bodyPr>
          <a:lstStyle/>
          <a:p>
            <a:pPr marL="50800" indent="0" algn="just">
              <a:buNone/>
            </a:pPr>
            <a:r>
              <a:rPr lang="en-IN" sz="2000" b="1"/>
              <a:t>When most people think of ethics, they are usually referring to </a:t>
            </a:r>
            <a:r>
              <a:rPr lang="en-IN" sz="2000" b="1">
                <a:solidFill>
                  <a:srgbClr val="FF0000"/>
                </a:solidFill>
              </a:rPr>
              <a:t>normative ethics</a:t>
            </a:r>
            <a:r>
              <a:rPr lang="en-IN" sz="2000" b="1"/>
              <a:t>, which is concerned with establishing how people ought to act. </a:t>
            </a:r>
          </a:p>
          <a:p>
            <a:pPr marL="50800" indent="0" algn="just">
              <a:buNone/>
            </a:pPr>
            <a:r>
              <a:rPr lang="en-IN" sz="2000" b="1"/>
              <a:t>In contrast, </a:t>
            </a:r>
            <a:r>
              <a:rPr lang="en-IN" sz="2000" b="1">
                <a:solidFill>
                  <a:srgbClr val="FF0000"/>
                </a:solidFill>
              </a:rPr>
              <a:t>descriptive ethics</a:t>
            </a:r>
            <a:r>
              <a:rPr lang="en-IN" sz="2000" b="1"/>
              <a:t>, like ethnology, moral psychology, or experimental economics, focuses on describing and explaining existing normative systems. </a:t>
            </a:r>
          </a:p>
          <a:p>
            <a:pPr marL="50800" indent="0" algn="just">
              <a:buNone/>
            </a:pPr>
            <a:r>
              <a:rPr lang="en-IN" sz="2000" b="1"/>
              <a:t>For example, experimental studies such as the “ultimatum game” have revealed certain aspects of people's moral intuitions, demonstrating that many individuals have strong notions about fairness and are even willing to forgo personal gains to uphold these principles (</a:t>
            </a:r>
            <a:r>
              <a:rPr lang="en-IN" sz="2000" b="1" err="1"/>
              <a:t>Güth</a:t>
            </a:r>
            <a:r>
              <a:rPr lang="en-IN" sz="2000" b="1"/>
              <a:t> et al., 1982). These empirical findings provide the foundation for descriptive ethics, which, in turn, is crucial for informing normative ethics. </a:t>
            </a:r>
          </a:p>
          <a:p>
            <a:pPr marL="50800" indent="0" algn="just">
              <a:buNone/>
            </a:pPr>
            <a:r>
              <a:rPr lang="en-IN" sz="2000" b="1"/>
              <a:t>A normative evaluation of actions is not feasible without incorporating descriptive elements derived from empirical insights. In recent years, a sub-discipline known as “experimental ethics” has emerged to further explore these intersections (</a:t>
            </a:r>
            <a:r>
              <a:rPr lang="en-IN" sz="2000" b="1" err="1"/>
              <a:t>Lütge</a:t>
            </a:r>
            <a:r>
              <a:rPr lang="en-IN" sz="2000" b="1"/>
              <a:t> et al., 2014).</a:t>
            </a:r>
          </a:p>
          <a:p>
            <a:pPr marL="50800" indent="0" algn="just">
              <a:buNone/>
            </a:pPr>
            <a:endParaRPr lang="en-IN" sz="2000" b="1"/>
          </a:p>
        </p:txBody>
      </p:sp>
    </p:spTree>
    <p:extLst>
      <p:ext uri="{BB962C8B-B14F-4D97-AF65-F5344CB8AC3E}">
        <p14:creationId xmlns:p14="http://schemas.microsoft.com/office/powerpoint/2010/main" val="243919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a:extLst>
            <a:ext uri="{FF2B5EF4-FFF2-40B4-BE49-F238E27FC236}">
              <a16:creationId xmlns:a16="http://schemas.microsoft.com/office/drawing/2014/main" id="{C9BA12DE-F9E6-0D51-A41A-7C7AF2B7C7D2}"/>
            </a:ext>
          </a:extLst>
        </p:cNvPr>
        <p:cNvGrpSpPr/>
        <p:nvPr/>
      </p:nvGrpSpPr>
      <p:grpSpPr>
        <a:xfrm>
          <a:off x="0" y="0"/>
          <a:ext cx="0" cy="0"/>
          <a:chOff x="0" y="0"/>
          <a:chExt cx="0" cy="0"/>
        </a:xfrm>
      </p:grpSpPr>
      <p:sp>
        <p:nvSpPr>
          <p:cNvPr id="152" name="Google Shape;152;g2c73a1783f5_1_0">
            <a:extLst>
              <a:ext uri="{FF2B5EF4-FFF2-40B4-BE49-F238E27FC236}">
                <a16:creationId xmlns:a16="http://schemas.microsoft.com/office/drawing/2014/main" id="{87C0B390-A88D-73D0-814E-D56B52DDB1C4}"/>
              </a:ext>
            </a:extLst>
          </p:cNvPr>
          <p:cNvSpPr txBox="1">
            <a:spLocks noGrp="1"/>
          </p:cNvSpPr>
          <p:nvPr>
            <p:ph type="title"/>
          </p:nvPr>
        </p:nvSpPr>
        <p:spPr>
          <a:xfrm>
            <a:off x="838199" y="566928"/>
            <a:ext cx="10537800" cy="873300"/>
          </a:xfrm>
          <a:prstGeom prst="rect">
            <a:avLst/>
          </a:prstGeom>
          <a:solidFill>
            <a:srgbClr val="003399"/>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4400"/>
              <a:buFont typeface="Arial"/>
              <a:buNone/>
            </a:pPr>
            <a:r>
              <a:rPr lang="en-US" b="0">
                <a:solidFill>
                  <a:srgbClr val="FFFFFF"/>
                </a:solidFill>
                <a:latin typeface="Quattrocento Sans"/>
                <a:ea typeface="Quattrocento Sans"/>
                <a:cs typeface="Quattrocento Sans"/>
                <a:sym typeface="Quattrocento Sans"/>
              </a:rPr>
              <a:t>Normative Ethics</a:t>
            </a:r>
            <a:endParaRPr/>
          </a:p>
        </p:txBody>
      </p:sp>
      <p:sp>
        <p:nvSpPr>
          <p:cNvPr id="153" name="Google Shape;153;g2c73a1783f5_1_0">
            <a:extLst>
              <a:ext uri="{FF2B5EF4-FFF2-40B4-BE49-F238E27FC236}">
                <a16:creationId xmlns:a16="http://schemas.microsoft.com/office/drawing/2014/main" id="{96D986D2-BD6D-308E-F31F-238CE598DF3F}"/>
              </a:ext>
            </a:extLst>
          </p:cNvPr>
          <p:cNvSpPr txBox="1">
            <a:spLocks noGrp="1"/>
          </p:cNvSpPr>
          <p:nvPr>
            <p:ph type="body" idx="1"/>
          </p:nvPr>
        </p:nvSpPr>
        <p:spPr>
          <a:xfrm>
            <a:off x="838199" y="1780031"/>
            <a:ext cx="10537800" cy="4576200"/>
          </a:xfrm>
          <a:prstGeom prst="rect">
            <a:avLst/>
          </a:prstGeom>
          <a:noFill/>
          <a:ln w="9525" cap="flat" cmpd="sng">
            <a:solidFill>
              <a:srgbClr val="548135"/>
            </a:solidFill>
            <a:prstDash val="solid"/>
            <a:round/>
            <a:headEnd type="none" w="sm" len="sm"/>
            <a:tailEnd type="none" w="sm" len="sm"/>
          </a:ln>
        </p:spPr>
        <p:txBody>
          <a:bodyPr spcFirstLastPara="1" wrap="square" lIns="91425" tIns="45700" rIns="91425" bIns="45700" anchor="ctr" anchorCtr="0">
            <a:normAutofit/>
          </a:bodyPr>
          <a:lstStyle/>
          <a:p>
            <a:pPr marL="50800" indent="0" algn="just">
              <a:buNone/>
            </a:pPr>
            <a:r>
              <a:rPr lang="en-IN" sz="2000" b="1"/>
              <a:t>Ethics can be defined as the examination of human actions in terms of "good" and "evil," or "morally correct" and "morally wrong." When ethics involves categorizing actions and norms as morally right or wrong, it is referred to as </a:t>
            </a:r>
            <a:r>
              <a:rPr lang="en-IN" sz="2000" b="1">
                <a:solidFill>
                  <a:srgbClr val="FF0000"/>
                </a:solidFill>
              </a:rPr>
              <a:t>normative or prescriptive ethics</a:t>
            </a:r>
            <a:r>
              <a:rPr lang="en-IN" sz="2000" b="1"/>
              <a:t>. For instance, the norm that stealing is morally wrong is a common example. Normative ethics is generally viewed as a matter of general validity rather than subjectivity—stealing is considered wrong for everyone.</a:t>
            </a:r>
          </a:p>
          <a:p>
            <a:pPr marL="50800" indent="0" algn="just">
              <a:buNone/>
            </a:pPr>
            <a:endParaRPr lang="en-IN" sz="2000" b="1"/>
          </a:p>
          <a:p>
            <a:pPr marL="50800" indent="0" algn="just">
              <a:buNone/>
            </a:pPr>
            <a:r>
              <a:rPr lang="en-IN" sz="2000" b="1"/>
              <a:t>Different approaches within normative ethics judge actions based on various considerations. The most significant distinction is typically made between two types of ethical theories: </a:t>
            </a:r>
            <a:r>
              <a:rPr lang="en-IN" sz="2000" b="1">
                <a:solidFill>
                  <a:srgbClr val="FF0000"/>
                </a:solidFill>
              </a:rPr>
              <a:t>deontological </a:t>
            </a:r>
            <a:r>
              <a:rPr lang="en-IN" sz="2000" b="1"/>
              <a:t>and </a:t>
            </a:r>
            <a:r>
              <a:rPr lang="en-IN" sz="2000" b="1">
                <a:solidFill>
                  <a:srgbClr val="FF0000"/>
                </a:solidFill>
              </a:rPr>
              <a:t>consequentialist</a:t>
            </a:r>
            <a:r>
              <a:rPr lang="en-IN" sz="2000" b="1"/>
              <a:t> ethics, to which </a:t>
            </a:r>
            <a:r>
              <a:rPr lang="en-IN" sz="2000" b="1">
                <a:solidFill>
                  <a:srgbClr val="FF0000"/>
                </a:solidFill>
              </a:rPr>
              <a:t>virtue ethics </a:t>
            </a:r>
            <a:r>
              <a:rPr lang="en-IN" sz="2000" b="1"/>
              <a:t>may also be added.</a:t>
            </a:r>
          </a:p>
        </p:txBody>
      </p:sp>
    </p:spTree>
    <p:extLst>
      <p:ext uri="{BB962C8B-B14F-4D97-AF65-F5344CB8AC3E}">
        <p14:creationId xmlns:p14="http://schemas.microsoft.com/office/powerpoint/2010/main" val="1774800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2c73a1783f5_1_6"/>
          <p:cNvSpPr txBox="1">
            <a:spLocks noGrp="1"/>
          </p:cNvSpPr>
          <p:nvPr>
            <p:ph type="title"/>
          </p:nvPr>
        </p:nvSpPr>
        <p:spPr>
          <a:xfrm>
            <a:off x="838199" y="566928"/>
            <a:ext cx="10537800" cy="544500"/>
          </a:xfrm>
          <a:prstGeom prst="rect">
            <a:avLst/>
          </a:prstGeom>
          <a:solidFill>
            <a:srgbClr val="003399"/>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4400"/>
              <a:buFont typeface="Arial"/>
              <a:buNone/>
            </a:pPr>
            <a:r>
              <a:rPr lang="en-US" b="0">
                <a:solidFill>
                  <a:srgbClr val="FFFFFF"/>
                </a:solidFill>
                <a:latin typeface="Quattrocento Sans"/>
                <a:ea typeface="Quattrocento Sans"/>
                <a:cs typeface="Quattrocento Sans"/>
                <a:sym typeface="Quattrocento Sans"/>
              </a:rPr>
              <a:t>Schools of Ethics</a:t>
            </a:r>
            <a:endParaRPr/>
          </a:p>
        </p:txBody>
      </p:sp>
      <p:sp>
        <p:nvSpPr>
          <p:cNvPr id="160" name="Google Shape;160;g2c73a1783f5_1_6"/>
          <p:cNvSpPr txBox="1">
            <a:spLocks noGrp="1"/>
          </p:cNvSpPr>
          <p:nvPr>
            <p:ph type="body" idx="1"/>
          </p:nvPr>
        </p:nvSpPr>
        <p:spPr>
          <a:xfrm>
            <a:off x="838199" y="1350498"/>
            <a:ext cx="10537800" cy="50058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rmAutofit/>
          </a:bodyPr>
          <a:lstStyle/>
          <a:p>
            <a:pPr algn="just"/>
            <a:r>
              <a:rPr lang="en-IN" b="1" err="1"/>
              <a:t>Deontologism</a:t>
            </a:r>
            <a:r>
              <a:rPr lang="en-IN" b="1"/>
              <a:t> (Rights) – Immanuel Kant</a:t>
            </a:r>
          </a:p>
          <a:p>
            <a:pPr lvl="1" algn="just"/>
            <a:r>
              <a:rPr lang="en-IN" sz="1800"/>
              <a:t>Categorical imperative</a:t>
            </a:r>
          </a:p>
          <a:p>
            <a:pPr lvl="2" algn="just"/>
            <a:r>
              <a:rPr lang="en-IN" sz="1600"/>
              <a:t>“Act only according to that maxim whereby you can at the same time will that it should become a universal law.</a:t>
            </a:r>
            <a:r>
              <a:rPr lang="en-IN" sz="1400"/>
              <a:t>”</a:t>
            </a:r>
          </a:p>
          <a:p>
            <a:pPr algn="just"/>
            <a:r>
              <a:rPr lang="en-IN" b="1"/>
              <a:t>Consequentialism (Effects) – Jeremy Bentham, JS Mill</a:t>
            </a:r>
          </a:p>
          <a:p>
            <a:pPr lvl="1" algn="just"/>
            <a:r>
              <a:rPr lang="en-IN" sz="1800"/>
              <a:t>Utilitarianism</a:t>
            </a:r>
          </a:p>
          <a:p>
            <a:pPr lvl="2" algn="just"/>
            <a:r>
              <a:rPr lang="en-IN" sz="1800"/>
              <a:t>Please note there are many different schools of thought within </a:t>
            </a:r>
            <a:r>
              <a:rPr lang="en-IN" sz="1800" err="1"/>
              <a:t>utilitatianism</a:t>
            </a:r>
            <a:r>
              <a:rPr lang="en-IN" sz="1800"/>
              <a:t> </a:t>
            </a:r>
            <a:r>
              <a:rPr lang="en-IN" sz="1800" err="1"/>
              <a:t>irself</a:t>
            </a:r>
            <a:r>
              <a:rPr lang="en-IN" sz="1800"/>
              <a:t>!</a:t>
            </a:r>
          </a:p>
          <a:p>
            <a:pPr algn="just"/>
            <a:r>
              <a:rPr lang="en-IN" b="1"/>
              <a:t>Virtue Ethics (Virtues) – Aristotle</a:t>
            </a:r>
          </a:p>
          <a:p>
            <a:pPr lvl="1" algn="just"/>
            <a:r>
              <a:rPr lang="en-IN" sz="1800"/>
              <a:t>Green virtue ethics (GVE)</a:t>
            </a:r>
            <a:endParaRPr>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20FCDBD8-0741-CC60-F712-E592D67FF63D}"/>
            </a:ext>
          </a:extLst>
        </p:cNvPr>
        <p:cNvGrpSpPr/>
        <p:nvPr/>
      </p:nvGrpSpPr>
      <p:grpSpPr>
        <a:xfrm>
          <a:off x="0" y="0"/>
          <a:ext cx="0" cy="0"/>
          <a:chOff x="0" y="0"/>
          <a:chExt cx="0" cy="0"/>
        </a:xfrm>
      </p:grpSpPr>
      <p:sp>
        <p:nvSpPr>
          <p:cNvPr id="159" name="Google Shape;159;g2c73a1783f5_1_6">
            <a:extLst>
              <a:ext uri="{FF2B5EF4-FFF2-40B4-BE49-F238E27FC236}">
                <a16:creationId xmlns:a16="http://schemas.microsoft.com/office/drawing/2014/main" id="{4C087127-F108-8E1C-45DE-A02486A7CDAC}"/>
              </a:ext>
            </a:extLst>
          </p:cNvPr>
          <p:cNvSpPr txBox="1">
            <a:spLocks noGrp="1"/>
          </p:cNvSpPr>
          <p:nvPr>
            <p:ph type="title"/>
          </p:nvPr>
        </p:nvSpPr>
        <p:spPr>
          <a:xfrm>
            <a:off x="838199" y="566928"/>
            <a:ext cx="10537800" cy="544500"/>
          </a:xfrm>
          <a:prstGeom prst="rect">
            <a:avLst/>
          </a:prstGeom>
          <a:solidFill>
            <a:srgbClr val="003399"/>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4400"/>
              <a:buFont typeface="Arial"/>
              <a:buNone/>
            </a:pPr>
            <a:r>
              <a:rPr lang="en-US" b="0" err="1">
                <a:solidFill>
                  <a:srgbClr val="FFFFFF"/>
                </a:solidFill>
                <a:latin typeface="Quattrocento Sans"/>
                <a:ea typeface="Quattrocento Sans"/>
                <a:cs typeface="Quattrocento Sans"/>
                <a:sym typeface="Quattrocento Sans"/>
              </a:rPr>
              <a:t>Deontologism</a:t>
            </a:r>
            <a:endParaRPr/>
          </a:p>
        </p:txBody>
      </p:sp>
      <p:sp>
        <p:nvSpPr>
          <p:cNvPr id="160" name="Google Shape;160;g2c73a1783f5_1_6">
            <a:extLst>
              <a:ext uri="{FF2B5EF4-FFF2-40B4-BE49-F238E27FC236}">
                <a16:creationId xmlns:a16="http://schemas.microsoft.com/office/drawing/2014/main" id="{78A23B4A-2BED-188B-FADC-255A9A7F2A83}"/>
              </a:ext>
            </a:extLst>
          </p:cNvPr>
          <p:cNvSpPr txBox="1">
            <a:spLocks noGrp="1"/>
          </p:cNvSpPr>
          <p:nvPr>
            <p:ph type="body" idx="1"/>
          </p:nvPr>
        </p:nvSpPr>
        <p:spPr>
          <a:xfrm>
            <a:off x="838199" y="1350498"/>
            <a:ext cx="10537800" cy="50058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rmAutofit/>
          </a:bodyPr>
          <a:lstStyle/>
          <a:p>
            <a:pPr algn="just"/>
            <a:r>
              <a:rPr lang="en-GB" sz="2000" b="1">
                <a:sym typeface="Times New Roman"/>
              </a:rPr>
              <a:t>Deontological ethics is characterized by its </a:t>
            </a:r>
            <a:r>
              <a:rPr lang="en-GB" sz="2000" b="1">
                <a:solidFill>
                  <a:srgbClr val="FF0000"/>
                </a:solidFill>
                <a:sym typeface="Times New Roman"/>
              </a:rPr>
              <a:t>evaluation</a:t>
            </a:r>
            <a:r>
              <a:rPr lang="en-GB" sz="2000" b="1">
                <a:sym typeface="Times New Roman"/>
              </a:rPr>
              <a:t> of the ethical correctness of actions based on features inherent to the actions themselves. </a:t>
            </a:r>
          </a:p>
          <a:p>
            <a:pPr algn="just"/>
            <a:r>
              <a:rPr lang="en-GB" sz="2000" b="1">
                <a:sym typeface="Times New Roman"/>
              </a:rPr>
              <a:t>For example, this could involve considering the intention behind an action or its alignment with a specific formal principle. While the consequences of an action may be taken into account, they are not the sole basis for ethical judgment. The term "deontology" comes from the Greek word "</a:t>
            </a:r>
            <a:r>
              <a:rPr lang="en-GB" sz="2000" b="1" err="1">
                <a:sym typeface="Times New Roman"/>
              </a:rPr>
              <a:t>deon</a:t>
            </a:r>
            <a:r>
              <a:rPr lang="en-GB" sz="2000" b="1">
                <a:sym typeface="Times New Roman"/>
              </a:rPr>
              <a:t>," meaning </a:t>
            </a:r>
            <a:r>
              <a:rPr lang="en-GB" sz="2000" b="1">
                <a:solidFill>
                  <a:srgbClr val="FF0000"/>
                </a:solidFill>
                <a:sym typeface="Times New Roman"/>
              </a:rPr>
              <a:t>duty</a:t>
            </a:r>
            <a:r>
              <a:rPr lang="en-GB" sz="2000" b="1">
                <a:sym typeface="Times New Roman"/>
              </a:rPr>
              <a:t> or obligation. </a:t>
            </a:r>
          </a:p>
          <a:p>
            <a:pPr algn="just"/>
            <a:r>
              <a:rPr lang="en-GB" sz="2000" b="1">
                <a:sym typeface="Times New Roman"/>
              </a:rPr>
              <a:t>Thus, deontology can be translated as "duty ethics," focusing on the idea that certain actions are morally required or prohibited, regardless of their outcomes.</a:t>
            </a:r>
            <a:endParaRPr sz="2000" b="1">
              <a:sym typeface="Times New Roman"/>
            </a:endParaRPr>
          </a:p>
        </p:txBody>
      </p:sp>
    </p:spTree>
    <p:extLst>
      <p:ext uri="{BB962C8B-B14F-4D97-AF65-F5344CB8AC3E}">
        <p14:creationId xmlns:p14="http://schemas.microsoft.com/office/powerpoint/2010/main" val="2831200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4CD6EE76-3374-F939-5FB7-B43AF9EC0E34}"/>
            </a:ext>
          </a:extLst>
        </p:cNvPr>
        <p:cNvGrpSpPr/>
        <p:nvPr/>
      </p:nvGrpSpPr>
      <p:grpSpPr>
        <a:xfrm>
          <a:off x="0" y="0"/>
          <a:ext cx="0" cy="0"/>
          <a:chOff x="0" y="0"/>
          <a:chExt cx="0" cy="0"/>
        </a:xfrm>
      </p:grpSpPr>
      <p:sp>
        <p:nvSpPr>
          <p:cNvPr id="159" name="Google Shape;159;g2c73a1783f5_1_6">
            <a:extLst>
              <a:ext uri="{FF2B5EF4-FFF2-40B4-BE49-F238E27FC236}">
                <a16:creationId xmlns:a16="http://schemas.microsoft.com/office/drawing/2014/main" id="{18334587-73AD-3985-793F-00C167E5C5D7}"/>
              </a:ext>
            </a:extLst>
          </p:cNvPr>
          <p:cNvSpPr txBox="1">
            <a:spLocks noGrp="1"/>
          </p:cNvSpPr>
          <p:nvPr>
            <p:ph type="title"/>
          </p:nvPr>
        </p:nvSpPr>
        <p:spPr>
          <a:xfrm>
            <a:off x="838199" y="566928"/>
            <a:ext cx="10537800" cy="544500"/>
          </a:xfrm>
          <a:prstGeom prst="rect">
            <a:avLst/>
          </a:prstGeom>
          <a:solidFill>
            <a:srgbClr val="003399"/>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4400"/>
              <a:buFont typeface="Arial"/>
              <a:buNone/>
            </a:pPr>
            <a:r>
              <a:rPr lang="en-US" b="0" err="1">
                <a:solidFill>
                  <a:srgbClr val="FFFFFF"/>
                </a:solidFill>
                <a:latin typeface="Quattrocento Sans"/>
                <a:ea typeface="Quattrocento Sans"/>
                <a:cs typeface="Quattrocento Sans"/>
                <a:sym typeface="Quattrocento Sans"/>
              </a:rPr>
              <a:t>Deontologism</a:t>
            </a:r>
            <a:endParaRPr/>
          </a:p>
        </p:txBody>
      </p:sp>
      <p:sp>
        <p:nvSpPr>
          <p:cNvPr id="160" name="Google Shape;160;g2c73a1783f5_1_6">
            <a:extLst>
              <a:ext uri="{FF2B5EF4-FFF2-40B4-BE49-F238E27FC236}">
                <a16:creationId xmlns:a16="http://schemas.microsoft.com/office/drawing/2014/main" id="{86BC28C2-ADA4-C1A8-F915-598C626BCE69}"/>
              </a:ext>
            </a:extLst>
          </p:cNvPr>
          <p:cNvSpPr txBox="1">
            <a:spLocks noGrp="1"/>
          </p:cNvSpPr>
          <p:nvPr>
            <p:ph type="body" idx="1"/>
          </p:nvPr>
        </p:nvSpPr>
        <p:spPr>
          <a:xfrm>
            <a:off x="838199" y="1350498"/>
            <a:ext cx="10537800" cy="50058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rmAutofit/>
          </a:bodyPr>
          <a:lstStyle/>
          <a:p>
            <a:pPr algn="just"/>
            <a:r>
              <a:rPr lang="en-GB" sz="2000" b="1">
                <a:solidFill>
                  <a:srgbClr val="FF0000"/>
                </a:solidFill>
                <a:sym typeface="Times New Roman"/>
              </a:rPr>
              <a:t>Immanuel Kant</a:t>
            </a:r>
            <a:r>
              <a:rPr lang="en-GB" sz="2000" b="1">
                <a:sym typeface="Times New Roman"/>
              </a:rPr>
              <a:t> is known for developing one of the most well-known deontological ethical theories. He argues that an action is morally obligatory only if it meets the criteria of the "categorical imperative." </a:t>
            </a:r>
          </a:p>
          <a:p>
            <a:pPr algn="just"/>
            <a:r>
              <a:rPr lang="en-GB" sz="2000" b="1">
                <a:sym typeface="Times New Roman"/>
              </a:rPr>
              <a:t>The categorical imperative has several formulations, but it is fundamentally a method for determining what types of behaviour are ethically permissible. The most frequently cited version states, "Act only according to that maxim which you can at the same time will that it should become a universal law without contradiction." This principle suggests that an action is ethical if it can be universally applied without leading to a contradiction.</a:t>
            </a:r>
            <a:endParaRPr sz="2000" b="1">
              <a:sym typeface="Times New Roman"/>
            </a:endParaRPr>
          </a:p>
        </p:txBody>
      </p:sp>
    </p:spTree>
    <p:extLst>
      <p:ext uri="{BB962C8B-B14F-4D97-AF65-F5344CB8AC3E}">
        <p14:creationId xmlns:p14="http://schemas.microsoft.com/office/powerpoint/2010/main" val="3946186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2FADAEBD-5E21-54D6-9760-01BF2A26B5DD}"/>
            </a:ext>
          </a:extLst>
        </p:cNvPr>
        <p:cNvGrpSpPr/>
        <p:nvPr/>
      </p:nvGrpSpPr>
      <p:grpSpPr>
        <a:xfrm>
          <a:off x="0" y="0"/>
          <a:ext cx="0" cy="0"/>
          <a:chOff x="0" y="0"/>
          <a:chExt cx="0" cy="0"/>
        </a:xfrm>
      </p:grpSpPr>
      <p:sp>
        <p:nvSpPr>
          <p:cNvPr id="159" name="Google Shape;159;g2c73a1783f5_1_6">
            <a:extLst>
              <a:ext uri="{FF2B5EF4-FFF2-40B4-BE49-F238E27FC236}">
                <a16:creationId xmlns:a16="http://schemas.microsoft.com/office/drawing/2014/main" id="{3C2EC6D3-235B-9E5F-3D28-7AF702DE9DA3}"/>
              </a:ext>
            </a:extLst>
          </p:cNvPr>
          <p:cNvSpPr txBox="1">
            <a:spLocks noGrp="1"/>
          </p:cNvSpPr>
          <p:nvPr>
            <p:ph type="title"/>
          </p:nvPr>
        </p:nvSpPr>
        <p:spPr>
          <a:xfrm>
            <a:off x="838199" y="566928"/>
            <a:ext cx="10537800" cy="544500"/>
          </a:xfrm>
          <a:prstGeom prst="rect">
            <a:avLst/>
          </a:prstGeom>
          <a:solidFill>
            <a:srgbClr val="003399"/>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4400"/>
              <a:buFont typeface="Arial"/>
              <a:buNone/>
            </a:pPr>
            <a:r>
              <a:rPr lang="en-US" b="0">
                <a:solidFill>
                  <a:srgbClr val="FFFFFF"/>
                </a:solidFill>
                <a:latin typeface="Quattrocento Sans"/>
                <a:ea typeface="Quattrocento Sans"/>
                <a:cs typeface="Quattrocento Sans"/>
                <a:sym typeface="Quattrocento Sans"/>
              </a:rPr>
              <a:t>Consequentialism</a:t>
            </a:r>
            <a:endParaRPr/>
          </a:p>
        </p:txBody>
      </p:sp>
      <p:sp>
        <p:nvSpPr>
          <p:cNvPr id="160" name="Google Shape;160;g2c73a1783f5_1_6">
            <a:extLst>
              <a:ext uri="{FF2B5EF4-FFF2-40B4-BE49-F238E27FC236}">
                <a16:creationId xmlns:a16="http://schemas.microsoft.com/office/drawing/2014/main" id="{70542BEE-075D-10AE-3A07-8C67C1CD3264}"/>
              </a:ext>
            </a:extLst>
          </p:cNvPr>
          <p:cNvSpPr txBox="1">
            <a:spLocks noGrp="1"/>
          </p:cNvSpPr>
          <p:nvPr>
            <p:ph type="body" idx="1"/>
          </p:nvPr>
        </p:nvSpPr>
        <p:spPr>
          <a:xfrm>
            <a:off x="838199" y="1350498"/>
            <a:ext cx="10537800" cy="50058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rmAutofit/>
          </a:bodyPr>
          <a:lstStyle/>
          <a:p>
            <a:pPr algn="just"/>
            <a:r>
              <a:rPr lang="en-GB" sz="2000" b="1">
                <a:sym typeface="Times New Roman"/>
              </a:rPr>
              <a:t>Consequentialism is another major ethical theory that evaluates the moral correctness of an action or norm solely based on its (foreseeable) </a:t>
            </a:r>
            <a:r>
              <a:rPr lang="en-GB" sz="2000" b="1">
                <a:solidFill>
                  <a:srgbClr val="FF0000"/>
                </a:solidFill>
                <a:sym typeface="Times New Roman"/>
              </a:rPr>
              <a:t>consequences</a:t>
            </a:r>
            <a:r>
              <a:rPr lang="en-GB" sz="2000" b="1">
                <a:sym typeface="Times New Roman"/>
              </a:rPr>
              <a:t>. </a:t>
            </a:r>
          </a:p>
          <a:p>
            <a:pPr algn="just"/>
            <a:r>
              <a:rPr lang="en-GB" sz="2000" b="1">
                <a:sym typeface="Times New Roman"/>
              </a:rPr>
              <a:t>The key difference between consequentialism and deontological ethics can be illustrated using the example (Cochrane, 2006) of Corporate Social Responsibility (CSR). From a consequentialist perspective, the motives behind a company's decision to invest in CSR are irrelevant. The ethical evaluation of a company's CSR program focuses solely on its impact on society, wildlife, nature, or social harmony. As long as the CSR program promotes certain values or effectively addresses social problems, it is considered ethical. This remains true even if the program is motivated purely by a desire to improve the company's image or boost sales.</a:t>
            </a:r>
            <a:endParaRPr sz="2000" b="1">
              <a:sym typeface="Times New Roman"/>
            </a:endParaRPr>
          </a:p>
        </p:txBody>
      </p:sp>
    </p:spTree>
    <p:extLst>
      <p:ext uri="{BB962C8B-B14F-4D97-AF65-F5344CB8AC3E}">
        <p14:creationId xmlns:p14="http://schemas.microsoft.com/office/powerpoint/2010/main" val="1349168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EFCA7B0F-A6B5-5A02-470E-0F5E38BD1B99}"/>
            </a:ext>
          </a:extLst>
        </p:cNvPr>
        <p:cNvGrpSpPr/>
        <p:nvPr/>
      </p:nvGrpSpPr>
      <p:grpSpPr>
        <a:xfrm>
          <a:off x="0" y="0"/>
          <a:ext cx="0" cy="0"/>
          <a:chOff x="0" y="0"/>
          <a:chExt cx="0" cy="0"/>
        </a:xfrm>
      </p:grpSpPr>
      <p:sp>
        <p:nvSpPr>
          <p:cNvPr id="159" name="Google Shape;159;g2c73a1783f5_1_6">
            <a:extLst>
              <a:ext uri="{FF2B5EF4-FFF2-40B4-BE49-F238E27FC236}">
                <a16:creationId xmlns:a16="http://schemas.microsoft.com/office/drawing/2014/main" id="{980DB839-C767-290D-87D2-10D82E466A40}"/>
              </a:ext>
            </a:extLst>
          </p:cNvPr>
          <p:cNvSpPr txBox="1">
            <a:spLocks noGrp="1"/>
          </p:cNvSpPr>
          <p:nvPr>
            <p:ph type="title"/>
          </p:nvPr>
        </p:nvSpPr>
        <p:spPr>
          <a:xfrm>
            <a:off x="838199" y="566928"/>
            <a:ext cx="10537800" cy="544500"/>
          </a:xfrm>
          <a:prstGeom prst="rect">
            <a:avLst/>
          </a:prstGeom>
          <a:solidFill>
            <a:srgbClr val="003399"/>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4400"/>
              <a:buFont typeface="Arial"/>
              <a:buNone/>
            </a:pPr>
            <a:r>
              <a:rPr lang="en-US" b="0">
                <a:solidFill>
                  <a:srgbClr val="FFFFFF"/>
                </a:solidFill>
                <a:latin typeface="Quattrocento Sans"/>
                <a:ea typeface="Quattrocento Sans"/>
                <a:cs typeface="Quattrocento Sans"/>
                <a:sym typeface="Quattrocento Sans"/>
              </a:rPr>
              <a:t>Virtue Ethics</a:t>
            </a:r>
            <a:endParaRPr/>
          </a:p>
        </p:txBody>
      </p:sp>
      <p:sp>
        <p:nvSpPr>
          <p:cNvPr id="160" name="Google Shape;160;g2c73a1783f5_1_6">
            <a:extLst>
              <a:ext uri="{FF2B5EF4-FFF2-40B4-BE49-F238E27FC236}">
                <a16:creationId xmlns:a16="http://schemas.microsoft.com/office/drawing/2014/main" id="{71DC5CF6-B15D-ADFC-EEA0-7FCE40821B11}"/>
              </a:ext>
            </a:extLst>
          </p:cNvPr>
          <p:cNvSpPr txBox="1">
            <a:spLocks noGrp="1"/>
          </p:cNvSpPr>
          <p:nvPr>
            <p:ph type="body" idx="1"/>
          </p:nvPr>
        </p:nvSpPr>
        <p:spPr>
          <a:xfrm>
            <a:off x="838199" y="1350498"/>
            <a:ext cx="10537800" cy="50058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rmAutofit/>
          </a:bodyPr>
          <a:lstStyle/>
          <a:p>
            <a:pPr algn="just"/>
            <a:r>
              <a:rPr lang="en-GB" sz="2000" b="1">
                <a:sym typeface="Times New Roman"/>
              </a:rPr>
              <a:t>The concept of virtue ethics primarily traces back to the Greek philosophers Plato and Aristotle. Plato introduced the idea of the </a:t>
            </a:r>
            <a:r>
              <a:rPr lang="en-GB" sz="2000" b="1">
                <a:solidFill>
                  <a:srgbClr val="FF0000"/>
                </a:solidFill>
                <a:sym typeface="Times New Roman"/>
              </a:rPr>
              <a:t>cardinal virtues</a:t>
            </a:r>
            <a:r>
              <a:rPr lang="en-GB" sz="2000" b="1">
                <a:sym typeface="Times New Roman"/>
              </a:rPr>
              <a:t>—wisdom, justice, fortitude, and temperance—while Aristotle expanded this list to include eleven moral virtues and even added intellectual virtues, such as *Sophia* (theoretical wisdom). </a:t>
            </a:r>
          </a:p>
          <a:p>
            <a:pPr algn="just"/>
            <a:r>
              <a:rPr lang="en-GB" sz="2000" b="1">
                <a:sym typeface="Times New Roman"/>
              </a:rPr>
              <a:t>The classical perspective on virtues held that acting according to these virtues was beneficial both for the individual performing the action and for those affected by it. However, whether this view still holds true in modern, complex societies is a matter of debate.</a:t>
            </a:r>
            <a:endParaRPr sz="2000" b="1">
              <a:sym typeface="Times New Roman"/>
            </a:endParaRPr>
          </a:p>
        </p:txBody>
      </p:sp>
    </p:spTree>
    <p:extLst>
      <p:ext uri="{BB962C8B-B14F-4D97-AF65-F5344CB8AC3E}">
        <p14:creationId xmlns:p14="http://schemas.microsoft.com/office/powerpoint/2010/main" val="1874920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C2A604A2-46B6-26FF-A34B-969E86650E56}"/>
            </a:ext>
          </a:extLst>
        </p:cNvPr>
        <p:cNvGrpSpPr/>
        <p:nvPr/>
      </p:nvGrpSpPr>
      <p:grpSpPr>
        <a:xfrm>
          <a:off x="0" y="0"/>
          <a:ext cx="0" cy="0"/>
          <a:chOff x="0" y="0"/>
          <a:chExt cx="0" cy="0"/>
        </a:xfrm>
      </p:grpSpPr>
      <p:sp>
        <p:nvSpPr>
          <p:cNvPr id="159" name="Google Shape;159;g2c73a1783f5_1_6">
            <a:extLst>
              <a:ext uri="{FF2B5EF4-FFF2-40B4-BE49-F238E27FC236}">
                <a16:creationId xmlns:a16="http://schemas.microsoft.com/office/drawing/2014/main" id="{A60D864E-7313-69B3-6F1E-9F4D149F146F}"/>
              </a:ext>
            </a:extLst>
          </p:cNvPr>
          <p:cNvSpPr txBox="1">
            <a:spLocks noGrp="1"/>
          </p:cNvSpPr>
          <p:nvPr>
            <p:ph type="title"/>
          </p:nvPr>
        </p:nvSpPr>
        <p:spPr>
          <a:xfrm>
            <a:off x="838199" y="566928"/>
            <a:ext cx="10537800" cy="544500"/>
          </a:xfrm>
          <a:prstGeom prst="rect">
            <a:avLst/>
          </a:prstGeom>
          <a:solidFill>
            <a:srgbClr val="003399"/>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4400"/>
              <a:buFont typeface="Arial"/>
              <a:buNone/>
            </a:pPr>
            <a:r>
              <a:rPr lang="en-US" b="0">
                <a:solidFill>
                  <a:srgbClr val="FFFFFF"/>
                </a:solidFill>
                <a:latin typeface="Quattrocento Sans"/>
                <a:ea typeface="Quattrocento Sans"/>
                <a:cs typeface="Quattrocento Sans"/>
                <a:sym typeface="Quattrocento Sans"/>
              </a:rPr>
              <a:t>Meta-Ethics</a:t>
            </a:r>
            <a:endParaRPr/>
          </a:p>
        </p:txBody>
      </p:sp>
      <p:sp>
        <p:nvSpPr>
          <p:cNvPr id="160" name="Google Shape;160;g2c73a1783f5_1_6">
            <a:extLst>
              <a:ext uri="{FF2B5EF4-FFF2-40B4-BE49-F238E27FC236}">
                <a16:creationId xmlns:a16="http://schemas.microsoft.com/office/drawing/2014/main" id="{3BF441A6-239D-1AF9-7CEE-2F61117F0658}"/>
              </a:ext>
            </a:extLst>
          </p:cNvPr>
          <p:cNvSpPr txBox="1">
            <a:spLocks noGrp="1"/>
          </p:cNvSpPr>
          <p:nvPr>
            <p:ph type="body" idx="1"/>
          </p:nvPr>
        </p:nvSpPr>
        <p:spPr>
          <a:xfrm>
            <a:off x="838199" y="1350498"/>
            <a:ext cx="10537800" cy="50058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rmAutofit/>
          </a:bodyPr>
          <a:lstStyle/>
          <a:p>
            <a:pPr algn="just"/>
            <a:r>
              <a:rPr lang="en-GB" sz="2000" b="1">
                <a:sym typeface="Times New Roman"/>
              </a:rPr>
              <a:t>As we have seen, ethics is considered the theory of morality.</a:t>
            </a:r>
          </a:p>
          <a:p>
            <a:pPr algn="just"/>
            <a:r>
              <a:rPr lang="en-GB" sz="2000" b="1">
                <a:sym typeface="Times New Roman"/>
              </a:rPr>
              <a:t>Meta-ethics is the </a:t>
            </a:r>
            <a:r>
              <a:rPr lang="en-GB" sz="2000" b="1">
                <a:solidFill>
                  <a:srgbClr val="FF0000"/>
                </a:solidFill>
                <a:sym typeface="Times New Roman"/>
              </a:rPr>
              <a:t>theory of (normative) ethics</a:t>
            </a:r>
            <a:r>
              <a:rPr lang="en-GB" sz="2000" b="1">
                <a:sym typeface="Times New Roman"/>
              </a:rPr>
              <a:t>. Meta-ethics specifically deals with questions related to existence (ontology), meaning (semantics), and knowledge (epistemology) within the realm of ethics. </a:t>
            </a:r>
          </a:p>
          <a:p>
            <a:pPr algn="just"/>
            <a:r>
              <a:rPr lang="en-GB" sz="2000" b="1">
                <a:sym typeface="Times New Roman"/>
              </a:rPr>
              <a:t>Moral ontology examines which aspects of the world possess moral significance or value. Moral semantics explores the meaning of moral terms such as "right," "wrong," "good," "bad," and "ought." </a:t>
            </a:r>
          </a:p>
          <a:p>
            <a:pPr algn="just"/>
            <a:r>
              <a:rPr lang="en-GB" sz="2000" b="1">
                <a:sym typeface="Times New Roman"/>
              </a:rPr>
              <a:t>Moral epistemology, on the other hand, focuses on how we can come to know or understand moral truths.</a:t>
            </a:r>
            <a:endParaRPr sz="2000" b="1">
              <a:sym typeface="Times New Roman"/>
            </a:endParaRPr>
          </a:p>
        </p:txBody>
      </p:sp>
    </p:spTree>
    <p:extLst>
      <p:ext uri="{BB962C8B-B14F-4D97-AF65-F5344CB8AC3E}">
        <p14:creationId xmlns:p14="http://schemas.microsoft.com/office/powerpoint/2010/main" val="1888300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00588A61-7BDA-E8D6-0445-0C32F708311D}"/>
            </a:ext>
          </a:extLst>
        </p:cNvPr>
        <p:cNvGrpSpPr/>
        <p:nvPr/>
      </p:nvGrpSpPr>
      <p:grpSpPr>
        <a:xfrm>
          <a:off x="0" y="0"/>
          <a:ext cx="0" cy="0"/>
          <a:chOff x="0" y="0"/>
          <a:chExt cx="0" cy="0"/>
        </a:xfrm>
      </p:grpSpPr>
      <p:sp>
        <p:nvSpPr>
          <p:cNvPr id="159" name="Google Shape;159;g2c73a1783f5_1_6">
            <a:extLst>
              <a:ext uri="{FF2B5EF4-FFF2-40B4-BE49-F238E27FC236}">
                <a16:creationId xmlns:a16="http://schemas.microsoft.com/office/drawing/2014/main" id="{87E62E0E-45BD-CA10-5E3F-F44AA56EB11E}"/>
              </a:ext>
            </a:extLst>
          </p:cNvPr>
          <p:cNvSpPr txBox="1">
            <a:spLocks noGrp="1"/>
          </p:cNvSpPr>
          <p:nvPr>
            <p:ph type="title"/>
          </p:nvPr>
        </p:nvSpPr>
        <p:spPr>
          <a:xfrm>
            <a:off x="838199" y="566928"/>
            <a:ext cx="10537800" cy="544500"/>
          </a:xfrm>
          <a:prstGeom prst="rect">
            <a:avLst/>
          </a:prstGeom>
          <a:solidFill>
            <a:srgbClr val="003399"/>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4400"/>
              <a:buFont typeface="Arial"/>
              <a:buNone/>
            </a:pPr>
            <a:r>
              <a:rPr lang="en-US" b="0">
                <a:solidFill>
                  <a:srgbClr val="FFFFFF"/>
                </a:solidFill>
                <a:latin typeface="Quattrocento Sans"/>
                <a:ea typeface="Quattrocento Sans"/>
                <a:cs typeface="Quattrocento Sans"/>
                <a:sym typeface="Quattrocento Sans"/>
              </a:rPr>
              <a:t>Applied Ethics</a:t>
            </a:r>
            <a:endParaRPr/>
          </a:p>
        </p:txBody>
      </p:sp>
      <p:sp>
        <p:nvSpPr>
          <p:cNvPr id="160" name="Google Shape;160;g2c73a1783f5_1_6">
            <a:extLst>
              <a:ext uri="{FF2B5EF4-FFF2-40B4-BE49-F238E27FC236}">
                <a16:creationId xmlns:a16="http://schemas.microsoft.com/office/drawing/2014/main" id="{51FB28C4-DCF9-8341-B0FB-AF1EF922ECD3}"/>
              </a:ext>
            </a:extLst>
          </p:cNvPr>
          <p:cNvSpPr txBox="1">
            <a:spLocks noGrp="1"/>
          </p:cNvSpPr>
          <p:nvPr>
            <p:ph type="body" idx="1"/>
          </p:nvPr>
        </p:nvSpPr>
        <p:spPr>
          <a:xfrm>
            <a:off x="838199" y="1350498"/>
            <a:ext cx="10537800" cy="50058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rmAutofit/>
          </a:bodyPr>
          <a:lstStyle/>
          <a:p>
            <a:pPr algn="just"/>
            <a:r>
              <a:rPr lang="en-GB" sz="2000" b="1">
                <a:sym typeface="Times New Roman"/>
              </a:rPr>
              <a:t>Applied ethics focuses on </a:t>
            </a:r>
            <a:r>
              <a:rPr lang="en-GB" sz="2000" b="1">
                <a:solidFill>
                  <a:srgbClr val="FF0000"/>
                </a:solidFill>
                <a:sym typeface="Times New Roman"/>
              </a:rPr>
              <a:t>specific fields </a:t>
            </a:r>
            <a:r>
              <a:rPr lang="en-GB" sz="2000" b="1">
                <a:sym typeface="Times New Roman"/>
              </a:rPr>
              <a:t>where ethical judgments are made, such as in medicine (medical ethics), biotechnology (bioethics), or business (business ethics). </a:t>
            </a:r>
          </a:p>
          <a:p>
            <a:pPr algn="just"/>
            <a:r>
              <a:rPr lang="en-GB" sz="2000" b="1">
                <a:sym typeface="Times New Roman"/>
              </a:rPr>
              <a:t>In this context, general normative considerations can be differentiated from more applied ones. However, the relationship between general and applied ethics should not be viewed as one-directional, where general ("armchair") ethical theories are developed first and then applied to real-world situations. Instead, the relationship can be bidirectional, with the specific conditions of a given area influencing broader ethical questions.</a:t>
            </a:r>
          </a:p>
          <a:p>
            <a:pPr algn="just"/>
            <a:r>
              <a:rPr lang="en-GB" sz="2000" b="1">
                <a:sym typeface="Times New Roman"/>
              </a:rPr>
              <a:t>For example, the general ethical principle of solidarity may have different implications depending on the context. In a small group, solidarity might involve directly sharing resources with friends and family. However, in a larger group or society, it could imply different actions, such as ensuring fair competition among individuals (Cochrane, 2006).</a:t>
            </a:r>
            <a:endParaRPr sz="2000" b="1">
              <a:sym typeface="Times New Roman"/>
            </a:endParaRPr>
          </a:p>
        </p:txBody>
      </p:sp>
    </p:spTree>
    <p:extLst>
      <p:ext uri="{BB962C8B-B14F-4D97-AF65-F5344CB8AC3E}">
        <p14:creationId xmlns:p14="http://schemas.microsoft.com/office/powerpoint/2010/main" val="3494251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2c6e256e594_0_7"/>
          <p:cNvSpPr/>
          <p:nvPr/>
        </p:nvSpPr>
        <p:spPr>
          <a:xfrm>
            <a:off x="993058" y="468080"/>
            <a:ext cx="9488100" cy="523200"/>
          </a:xfrm>
          <a:prstGeom prst="rect">
            <a:avLst/>
          </a:prstGeom>
          <a:solidFill>
            <a:srgbClr val="00339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FFFFFF"/>
                </a:solidFill>
                <a:latin typeface="Quattrocento Sans"/>
                <a:ea typeface="Quattrocento Sans"/>
                <a:cs typeface="Quattrocento Sans"/>
                <a:sym typeface="Quattrocento Sans"/>
              </a:rPr>
              <a:t>TOPIC 2</a:t>
            </a:r>
            <a:endParaRPr sz="1400" b="0" i="0" u="none" strike="noStrike" cap="none" dirty="0">
              <a:solidFill>
                <a:srgbClr val="000000"/>
              </a:solidFill>
              <a:latin typeface="Arial"/>
              <a:ea typeface="Arial"/>
              <a:cs typeface="Arial"/>
              <a:sym typeface="Arial"/>
            </a:endParaRPr>
          </a:p>
        </p:txBody>
      </p:sp>
      <p:sp>
        <p:nvSpPr>
          <p:cNvPr id="4" name="Google Shape;141;p3">
            <a:extLst>
              <a:ext uri="{FF2B5EF4-FFF2-40B4-BE49-F238E27FC236}">
                <a16:creationId xmlns:a16="http://schemas.microsoft.com/office/drawing/2014/main" id="{994ED12C-BC30-D065-CCFE-F7CE09C0909C}"/>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0" algn="ctr">
              <a:lnSpc>
                <a:spcPct val="150000"/>
              </a:lnSpc>
              <a:buSzPts val="1600"/>
            </a:pPr>
            <a:endParaRPr lang="en-GB" sz="3200" dirty="0"/>
          </a:p>
          <a:p>
            <a:pPr lvl="0" algn="ctr">
              <a:lnSpc>
                <a:spcPct val="150000"/>
              </a:lnSpc>
              <a:buSzPts val="1600"/>
            </a:pPr>
            <a:endParaRPr lang="en-GB" sz="3200" dirty="0"/>
          </a:p>
          <a:p>
            <a:pPr lvl="0" algn="ctr">
              <a:lnSpc>
                <a:spcPct val="150000"/>
              </a:lnSpc>
              <a:buSzPts val="1600"/>
            </a:pPr>
            <a:r>
              <a:rPr lang="en-GB" sz="3200" dirty="0"/>
              <a:t>Environmental Ethics</a:t>
            </a:r>
            <a:endParaRPr sz="3200" b="0" i="0" u="none" strike="noStrike" cap="none" dirty="0">
              <a:solidFill>
                <a:srgbClr val="000000"/>
              </a:solidFil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c73a1783f5_1_12"/>
          <p:cNvSpPr txBox="1">
            <a:spLocks noGrp="1"/>
          </p:cNvSpPr>
          <p:nvPr>
            <p:ph type="title"/>
          </p:nvPr>
        </p:nvSpPr>
        <p:spPr>
          <a:xfrm>
            <a:off x="838199" y="566928"/>
            <a:ext cx="10537800" cy="596854"/>
          </a:xfrm>
          <a:prstGeom prst="rect">
            <a:avLst/>
          </a:prstGeom>
          <a:solidFill>
            <a:srgbClr val="003399"/>
          </a:solidFill>
          <a:ln>
            <a:noFill/>
          </a:ln>
        </p:spPr>
        <p:txBody>
          <a:bodyPr spcFirstLastPara="1" wrap="square" lIns="91425" tIns="45700" rIns="91425" bIns="45700" anchor="t" anchorCtr="0">
            <a:noAutofit/>
          </a:bodyPr>
          <a:lstStyle/>
          <a:p>
            <a:pPr>
              <a:lnSpc>
                <a:spcPct val="100000"/>
              </a:lnSpc>
              <a:buClr>
                <a:srgbClr val="000000"/>
              </a:buClr>
            </a:pPr>
            <a:r>
              <a:rPr lang="en-US" b="0">
                <a:solidFill>
                  <a:srgbClr val="FFFFFF"/>
                </a:solidFill>
                <a:latin typeface="Quattrocento Sans"/>
                <a:ea typeface="Quattrocento Sans"/>
                <a:cs typeface="Quattrocento Sans"/>
                <a:sym typeface="Quattrocento Sans"/>
              </a:rPr>
              <a:t>Ethical implications of climate change</a:t>
            </a:r>
            <a:endParaRPr/>
          </a:p>
        </p:txBody>
      </p:sp>
      <p:sp>
        <p:nvSpPr>
          <p:cNvPr id="167" name="Google Shape;167;g2c73a1783f5_1_12"/>
          <p:cNvSpPr txBox="1">
            <a:spLocks noGrp="1"/>
          </p:cNvSpPr>
          <p:nvPr>
            <p:ph type="body" idx="1"/>
          </p:nvPr>
        </p:nvSpPr>
        <p:spPr>
          <a:xfrm>
            <a:off x="838199" y="1425039"/>
            <a:ext cx="10537800" cy="4931192"/>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rmAutofit/>
          </a:bodyPr>
          <a:lstStyle/>
          <a:p>
            <a:pPr marL="50800" lvl="0" indent="0" algn="just" rtl="0">
              <a:lnSpc>
                <a:spcPct val="90000"/>
              </a:lnSpc>
              <a:spcBef>
                <a:spcPts val="1000"/>
              </a:spcBef>
              <a:spcAft>
                <a:spcPts val="0"/>
              </a:spcAft>
              <a:buSzPts val="2800"/>
              <a:buNone/>
            </a:pPr>
            <a:r>
              <a:rPr lang="en-GB"/>
              <a:t>Climate change, a major challenge of our time, affects both our daily lives and the global geopolitical order. It is one aspect of a broader ecological crisis that arises from the complex interactions between humans and nature. These relationships can be understood through different approaches (Feltz, 2019).</a:t>
            </a:r>
          </a:p>
          <a:p>
            <a:pPr marL="50800" lvl="0" indent="0" algn="just" rtl="0">
              <a:lnSpc>
                <a:spcPct val="90000"/>
              </a:lnSpc>
              <a:spcBef>
                <a:spcPts val="1000"/>
              </a:spcBef>
              <a:spcAft>
                <a:spcPts val="0"/>
              </a:spcAft>
              <a:buSzPts val="2800"/>
              <a:buNone/>
            </a:pPr>
            <a:endParaRPr lang="en-GB"/>
          </a:p>
          <a:p>
            <a:pPr marL="50800" lvl="0" indent="0" algn="just" rtl="0">
              <a:lnSpc>
                <a:spcPct val="90000"/>
              </a:lnSpc>
              <a:spcBef>
                <a:spcPts val="1000"/>
              </a:spcBef>
              <a:spcAft>
                <a:spcPts val="0"/>
              </a:spcAft>
              <a:buSzPts val="2800"/>
              <a:buNone/>
            </a:pPr>
            <a:r>
              <a:rPr lang="en-GB"/>
              <a:t>The </a:t>
            </a:r>
            <a:r>
              <a:rPr lang="en-GB" b="1">
                <a:solidFill>
                  <a:srgbClr val="FF0000"/>
                </a:solidFill>
              </a:rPr>
              <a:t>first approach</a:t>
            </a:r>
            <a:r>
              <a:rPr lang="en-GB"/>
              <a:t>, rooted in the philosophy of Descartes, views nature as a collection of objects that exist for human use. Descartes, a 17th-century philosopher and a contemporary of Galileo, is considered a key figure in the development of modern thought. He advocated for life sciences that resembled the emerging physical sciences of his time. He proposed the concept of the "</a:t>
            </a:r>
            <a:r>
              <a:rPr lang="en-GB" b="1">
                <a:solidFill>
                  <a:srgbClr val="FF0000"/>
                </a:solidFill>
              </a:rPr>
              <a:t>animal machine</a:t>
            </a:r>
            <a:r>
              <a:rPr lang="en-GB"/>
              <a:t>," suggesting that living beings are merely inert matter organized in a complex way. According to Descartes, only humans possess a substantial soul distinct from the body, making humans the only species worthy of moral consideration. The rest of nature, whether living or non-living, belongs to the realm of objects available for human exploitation. Descartes' perspective is inherently utilitarian, viewing the environment as an infinite resource to be used by humans without concern.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a:extLst>
            <a:ext uri="{FF2B5EF4-FFF2-40B4-BE49-F238E27FC236}">
              <a16:creationId xmlns:a16="http://schemas.microsoft.com/office/drawing/2014/main" id="{F85E5B7C-9C0B-B1C0-6F38-5364E7DF6454}"/>
            </a:ext>
          </a:extLst>
        </p:cNvPr>
        <p:cNvGrpSpPr/>
        <p:nvPr/>
      </p:nvGrpSpPr>
      <p:grpSpPr>
        <a:xfrm>
          <a:off x="0" y="0"/>
          <a:ext cx="0" cy="0"/>
          <a:chOff x="0" y="0"/>
          <a:chExt cx="0" cy="0"/>
        </a:xfrm>
      </p:grpSpPr>
      <p:sp>
        <p:nvSpPr>
          <p:cNvPr id="166" name="Google Shape;166;g2c73a1783f5_1_12">
            <a:extLst>
              <a:ext uri="{FF2B5EF4-FFF2-40B4-BE49-F238E27FC236}">
                <a16:creationId xmlns:a16="http://schemas.microsoft.com/office/drawing/2014/main" id="{442B2D8D-3054-86C7-D3CD-2965C3121572}"/>
              </a:ext>
            </a:extLst>
          </p:cNvPr>
          <p:cNvSpPr txBox="1">
            <a:spLocks noGrp="1"/>
          </p:cNvSpPr>
          <p:nvPr>
            <p:ph type="title"/>
          </p:nvPr>
        </p:nvSpPr>
        <p:spPr>
          <a:xfrm>
            <a:off x="838199" y="566928"/>
            <a:ext cx="10537800" cy="596854"/>
          </a:xfrm>
          <a:prstGeom prst="rect">
            <a:avLst/>
          </a:prstGeom>
          <a:solidFill>
            <a:srgbClr val="003399"/>
          </a:solidFill>
          <a:ln>
            <a:noFill/>
          </a:ln>
        </p:spPr>
        <p:txBody>
          <a:bodyPr spcFirstLastPara="1" wrap="square" lIns="91425" tIns="45700" rIns="91425" bIns="45700" anchor="t" anchorCtr="0">
            <a:noAutofit/>
          </a:bodyPr>
          <a:lstStyle/>
          <a:p>
            <a:pPr>
              <a:lnSpc>
                <a:spcPct val="100000"/>
              </a:lnSpc>
              <a:buClr>
                <a:srgbClr val="000000"/>
              </a:buClr>
            </a:pPr>
            <a:r>
              <a:rPr lang="en-US" b="0">
                <a:solidFill>
                  <a:srgbClr val="FFFFFF"/>
                </a:solidFill>
                <a:latin typeface="Quattrocento Sans"/>
                <a:ea typeface="Quattrocento Sans"/>
                <a:cs typeface="Quattrocento Sans"/>
                <a:sym typeface="Quattrocento Sans"/>
              </a:rPr>
              <a:t>Ethical implications of climate change</a:t>
            </a:r>
            <a:endParaRPr/>
          </a:p>
        </p:txBody>
      </p:sp>
      <p:sp>
        <p:nvSpPr>
          <p:cNvPr id="167" name="Google Shape;167;g2c73a1783f5_1_12">
            <a:extLst>
              <a:ext uri="{FF2B5EF4-FFF2-40B4-BE49-F238E27FC236}">
                <a16:creationId xmlns:a16="http://schemas.microsoft.com/office/drawing/2014/main" id="{A5E20340-44DD-E44F-E581-7EFD87ACD847}"/>
              </a:ext>
            </a:extLst>
          </p:cNvPr>
          <p:cNvSpPr txBox="1">
            <a:spLocks noGrp="1"/>
          </p:cNvSpPr>
          <p:nvPr>
            <p:ph type="body" idx="1"/>
          </p:nvPr>
        </p:nvSpPr>
        <p:spPr>
          <a:xfrm>
            <a:off x="838199" y="1425039"/>
            <a:ext cx="10537800" cy="4931192"/>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rmAutofit/>
          </a:bodyPr>
          <a:lstStyle/>
          <a:p>
            <a:pPr marL="457200" lvl="0" indent="-406400" algn="just" rtl="0">
              <a:lnSpc>
                <a:spcPct val="90000"/>
              </a:lnSpc>
              <a:spcBef>
                <a:spcPts val="1000"/>
              </a:spcBef>
              <a:spcAft>
                <a:spcPts val="0"/>
              </a:spcAft>
              <a:buSzPts val="2800"/>
              <a:buChar char="•"/>
            </a:pPr>
            <a:r>
              <a:rPr lang="en-GB"/>
              <a:t>We can observe how such assumptions have led to the relentless exploitation of nature in all its forms—agriculture, fishing, intensive livestock farming, mineral depletion, and pollution of various kinds.</a:t>
            </a:r>
          </a:p>
          <a:p>
            <a:pPr marL="457200" lvl="0" indent="-406400" algn="just" rtl="0">
              <a:lnSpc>
                <a:spcPct val="90000"/>
              </a:lnSpc>
              <a:spcBef>
                <a:spcPts val="1000"/>
              </a:spcBef>
              <a:spcAft>
                <a:spcPts val="0"/>
              </a:spcAft>
              <a:buSzPts val="2800"/>
              <a:buChar char="•"/>
            </a:pPr>
            <a:endParaRPr lang="en-GB"/>
          </a:p>
          <a:p>
            <a:pPr marL="457200" lvl="0" indent="-406400" algn="just" rtl="0">
              <a:lnSpc>
                <a:spcPct val="90000"/>
              </a:lnSpc>
              <a:spcBef>
                <a:spcPts val="1000"/>
              </a:spcBef>
              <a:spcAft>
                <a:spcPts val="0"/>
              </a:spcAft>
              <a:buSzPts val="2800"/>
              <a:buChar char="•"/>
            </a:pPr>
            <a:r>
              <a:rPr lang="en-GB" b="1">
                <a:solidFill>
                  <a:srgbClr val="FF0000"/>
                </a:solidFill>
              </a:rPr>
              <a:t>Ecological science </a:t>
            </a:r>
            <a:r>
              <a:rPr lang="en-GB"/>
              <a:t>offers a contrasting approach, presenting a fundamentally different worldview. In 1937, British botanist Arthur George </a:t>
            </a:r>
            <a:r>
              <a:rPr lang="en-GB" err="1"/>
              <a:t>Tansley</a:t>
            </a:r>
            <a:r>
              <a:rPr lang="en-GB"/>
              <a:t> introduced the concept of the ecosystem, which would go on to transform the scientific understanding of nature. The ecosystem concept encompasses all the interactions among various living species, as well as between living organisms and their physical environment—such as soil, air, and climate. Within this framework, humans are reimagined as a part of nature, an element within the ecosystem. Additionally, the ecosystem is recognized as a finite environment with limited resources, both in terms of what it can provide and what it can absorb from human activities.</a:t>
            </a:r>
          </a:p>
          <a:p>
            <a:pPr marL="457200" lvl="0" indent="-406400" algn="just" rtl="0">
              <a:lnSpc>
                <a:spcPct val="90000"/>
              </a:lnSpc>
              <a:spcBef>
                <a:spcPts val="1000"/>
              </a:spcBef>
              <a:spcAft>
                <a:spcPts val="0"/>
              </a:spcAft>
              <a:buSzPts val="2800"/>
              <a:buChar char="•"/>
            </a:pPr>
            <a:endParaRPr lang="en-GB"/>
          </a:p>
          <a:p>
            <a:pPr marL="457200" lvl="0" indent="-406400" algn="just" rtl="0">
              <a:lnSpc>
                <a:spcPct val="90000"/>
              </a:lnSpc>
              <a:spcBef>
                <a:spcPts val="1000"/>
              </a:spcBef>
              <a:spcAft>
                <a:spcPts val="0"/>
              </a:spcAft>
              <a:buSzPts val="2800"/>
              <a:buChar char="•"/>
            </a:pPr>
            <a:r>
              <a:rPr lang="en-GB"/>
              <a:t>However, many thinkers argue that the ecological science approach does not go far enough. </a:t>
            </a:r>
            <a:r>
              <a:rPr lang="en-GB" b="1">
                <a:solidFill>
                  <a:srgbClr val="FF0000"/>
                </a:solidFill>
              </a:rPr>
              <a:t>Deep ecologists</a:t>
            </a:r>
            <a:r>
              <a:rPr lang="en-GB"/>
              <a:t>, for example, contend that the core issue with scientific approaches—including ecological science—is their anthropocentrism. They advocate for a </a:t>
            </a:r>
            <a:r>
              <a:rPr lang="en-GB" b="1"/>
              <a:t>holistic philosophy </a:t>
            </a:r>
            <a:r>
              <a:rPr lang="en-GB"/>
              <a:t>that integrates humans with all living organisms, without assigning any special status to humans. In this view, respect for animals is regarded as equally important as respect for humans.</a:t>
            </a:r>
            <a:endParaRPr/>
          </a:p>
        </p:txBody>
      </p:sp>
    </p:spTree>
    <p:extLst>
      <p:ext uri="{BB962C8B-B14F-4D97-AF65-F5344CB8AC3E}">
        <p14:creationId xmlns:p14="http://schemas.microsoft.com/office/powerpoint/2010/main" val="729548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5">
          <a:extLst>
            <a:ext uri="{FF2B5EF4-FFF2-40B4-BE49-F238E27FC236}">
              <a16:creationId xmlns:a16="http://schemas.microsoft.com/office/drawing/2014/main" id="{947ADE43-81D1-E855-40D9-D0AEDF6D9E16}"/>
            </a:ext>
          </a:extLst>
        </p:cNvPr>
        <p:cNvGrpSpPr/>
        <p:nvPr/>
      </p:nvGrpSpPr>
      <p:grpSpPr>
        <a:xfrm>
          <a:off x="0" y="0"/>
          <a:ext cx="0" cy="0"/>
          <a:chOff x="0" y="0"/>
          <a:chExt cx="0" cy="0"/>
        </a:xfrm>
      </p:grpSpPr>
      <p:sp>
        <p:nvSpPr>
          <p:cNvPr id="166" name="Google Shape;166;g2c73a1783f5_1_12">
            <a:extLst>
              <a:ext uri="{FF2B5EF4-FFF2-40B4-BE49-F238E27FC236}">
                <a16:creationId xmlns:a16="http://schemas.microsoft.com/office/drawing/2014/main" id="{87D4CAD0-EADF-CF93-E994-F383B01AB7FE}"/>
              </a:ext>
            </a:extLst>
          </p:cNvPr>
          <p:cNvSpPr txBox="1">
            <a:spLocks noGrp="1"/>
          </p:cNvSpPr>
          <p:nvPr>
            <p:ph type="title"/>
          </p:nvPr>
        </p:nvSpPr>
        <p:spPr>
          <a:xfrm>
            <a:off x="838199" y="566928"/>
            <a:ext cx="10537800" cy="596854"/>
          </a:xfrm>
          <a:prstGeom prst="rect">
            <a:avLst/>
          </a:prstGeom>
          <a:solidFill>
            <a:srgbClr val="003399"/>
          </a:solidFill>
          <a:ln>
            <a:noFill/>
          </a:ln>
        </p:spPr>
        <p:txBody>
          <a:bodyPr spcFirstLastPara="1" wrap="square" lIns="91425" tIns="45700" rIns="91425" bIns="45700" anchor="t" anchorCtr="0">
            <a:noAutofit/>
          </a:bodyPr>
          <a:lstStyle/>
          <a:p>
            <a:pPr>
              <a:lnSpc>
                <a:spcPct val="100000"/>
              </a:lnSpc>
              <a:buClr>
                <a:srgbClr val="000000"/>
              </a:buClr>
            </a:pPr>
            <a:r>
              <a:rPr lang="en-US" b="0">
                <a:solidFill>
                  <a:srgbClr val="FFFFFF"/>
                </a:solidFill>
                <a:latin typeface="Quattrocento Sans"/>
                <a:ea typeface="Quattrocento Sans"/>
                <a:cs typeface="Quattrocento Sans"/>
                <a:sym typeface="Quattrocento Sans"/>
              </a:rPr>
              <a:t>Ethical implications of climate change</a:t>
            </a:r>
            <a:endParaRPr/>
          </a:p>
        </p:txBody>
      </p:sp>
      <p:sp>
        <p:nvSpPr>
          <p:cNvPr id="167" name="Google Shape;167;g2c73a1783f5_1_12">
            <a:extLst>
              <a:ext uri="{FF2B5EF4-FFF2-40B4-BE49-F238E27FC236}">
                <a16:creationId xmlns:a16="http://schemas.microsoft.com/office/drawing/2014/main" id="{222FF4DB-B55F-719D-58BF-F759CBEB2F28}"/>
              </a:ext>
            </a:extLst>
          </p:cNvPr>
          <p:cNvSpPr txBox="1">
            <a:spLocks noGrp="1"/>
          </p:cNvSpPr>
          <p:nvPr>
            <p:ph type="body" idx="1"/>
          </p:nvPr>
        </p:nvSpPr>
        <p:spPr>
          <a:xfrm>
            <a:off x="838199" y="1425039"/>
            <a:ext cx="10537800" cy="4931192"/>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rmAutofit/>
          </a:bodyPr>
          <a:lstStyle/>
          <a:p>
            <a:pPr marL="457200" lvl="0" indent="-406400" algn="just" rtl="0">
              <a:lnSpc>
                <a:spcPct val="90000"/>
              </a:lnSpc>
              <a:spcBef>
                <a:spcPts val="1000"/>
              </a:spcBef>
              <a:spcAft>
                <a:spcPts val="0"/>
              </a:spcAft>
              <a:buSzPts val="2800"/>
              <a:buChar char="•"/>
            </a:pPr>
            <a:r>
              <a:rPr lang="en-GB"/>
              <a:t>A final perspective on human-nature relationships seeks a </a:t>
            </a:r>
            <a:r>
              <a:rPr lang="en-GB" b="1">
                <a:solidFill>
                  <a:srgbClr val="FF0000"/>
                </a:solidFill>
              </a:rPr>
              <a:t>balanced approach</a:t>
            </a:r>
            <a:r>
              <a:rPr lang="en-GB"/>
              <a:t>, distancing itself from the radicalism of deep ecology while acknowledging the validity of criticisms of ecological science. This view promotes coexistence and mutual interpenetration between nature and humans in a more respectful manner. An animal can be valued for its own sake, without being assigned the same status as a human being.</a:t>
            </a:r>
          </a:p>
          <a:p>
            <a:pPr marL="457200" lvl="0" indent="-406400" algn="just" rtl="0">
              <a:lnSpc>
                <a:spcPct val="90000"/>
              </a:lnSpc>
              <a:spcBef>
                <a:spcPts val="1000"/>
              </a:spcBef>
              <a:spcAft>
                <a:spcPts val="0"/>
              </a:spcAft>
              <a:buSzPts val="2800"/>
              <a:buChar char="•"/>
            </a:pPr>
            <a:endParaRPr lang="en-GB"/>
          </a:p>
          <a:p>
            <a:pPr marL="457200" lvl="0" indent="-406400" algn="just" rtl="0">
              <a:lnSpc>
                <a:spcPct val="90000"/>
              </a:lnSpc>
              <a:spcBef>
                <a:spcPts val="1000"/>
              </a:spcBef>
              <a:spcAft>
                <a:spcPts val="0"/>
              </a:spcAft>
              <a:buSzPts val="2800"/>
              <a:buChar char="•"/>
            </a:pPr>
            <a:r>
              <a:rPr lang="en-GB"/>
              <a:t>A living species or a specific ecosystem can be respected as remarkable achievements of nature, much like a work of art is considered a remarkable accomplishment of humanity. The aesthetic quality of a work of art reflects a fundamental aspect of reality that only the artist can reveal. However, this respect for the artwork does not imply that it holds the same status as a human. In this framework, a hierarchy of values is possible. Animals, certain ecosystems, and landscapes are deemed worthy of respect in two distinct ways: it is humans who choose to respect them, and this form of respect is not the same as the respect accorded to humans (Feltz, 2019).</a:t>
            </a:r>
            <a:endParaRPr/>
          </a:p>
        </p:txBody>
      </p:sp>
    </p:spTree>
    <p:extLst>
      <p:ext uri="{BB962C8B-B14F-4D97-AF65-F5344CB8AC3E}">
        <p14:creationId xmlns:p14="http://schemas.microsoft.com/office/powerpoint/2010/main" val="577188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5">
          <a:extLst>
            <a:ext uri="{FF2B5EF4-FFF2-40B4-BE49-F238E27FC236}">
              <a16:creationId xmlns:a16="http://schemas.microsoft.com/office/drawing/2014/main" id="{1689F6F4-F5DC-CC83-F34F-DDC73B84EAAF}"/>
            </a:ext>
          </a:extLst>
        </p:cNvPr>
        <p:cNvGrpSpPr/>
        <p:nvPr/>
      </p:nvGrpSpPr>
      <p:grpSpPr>
        <a:xfrm>
          <a:off x="0" y="0"/>
          <a:ext cx="0" cy="0"/>
          <a:chOff x="0" y="0"/>
          <a:chExt cx="0" cy="0"/>
        </a:xfrm>
      </p:grpSpPr>
      <p:sp>
        <p:nvSpPr>
          <p:cNvPr id="166" name="Google Shape;166;g2c73a1783f5_1_12">
            <a:extLst>
              <a:ext uri="{FF2B5EF4-FFF2-40B4-BE49-F238E27FC236}">
                <a16:creationId xmlns:a16="http://schemas.microsoft.com/office/drawing/2014/main" id="{03C03D54-3B01-809C-65D1-BC030910898A}"/>
              </a:ext>
            </a:extLst>
          </p:cNvPr>
          <p:cNvSpPr txBox="1">
            <a:spLocks noGrp="1"/>
          </p:cNvSpPr>
          <p:nvPr>
            <p:ph type="title"/>
          </p:nvPr>
        </p:nvSpPr>
        <p:spPr>
          <a:xfrm>
            <a:off x="838199" y="566928"/>
            <a:ext cx="10537800" cy="596854"/>
          </a:xfrm>
          <a:prstGeom prst="rect">
            <a:avLst/>
          </a:prstGeom>
          <a:solidFill>
            <a:srgbClr val="003399"/>
          </a:solidFill>
          <a:ln>
            <a:noFill/>
          </a:ln>
        </p:spPr>
        <p:txBody>
          <a:bodyPr spcFirstLastPara="1" wrap="square" lIns="91425" tIns="45700" rIns="91425" bIns="45700" anchor="t" anchorCtr="0">
            <a:noAutofit/>
          </a:bodyPr>
          <a:lstStyle/>
          <a:p>
            <a:pPr>
              <a:lnSpc>
                <a:spcPct val="100000"/>
              </a:lnSpc>
              <a:buClr>
                <a:srgbClr val="000000"/>
              </a:buClr>
            </a:pPr>
            <a:r>
              <a:rPr lang="en-US" b="0">
                <a:solidFill>
                  <a:srgbClr val="FFFFFF"/>
                </a:solidFill>
                <a:latin typeface="Quattrocento Sans"/>
                <a:ea typeface="Quattrocento Sans"/>
                <a:cs typeface="Quattrocento Sans"/>
                <a:sym typeface="Quattrocento Sans"/>
              </a:rPr>
              <a:t>Ethical implications of climate change</a:t>
            </a:r>
            <a:endParaRPr/>
          </a:p>
        </p:txBody>
      </p:sp>
      <p:sp>
        <p:nvSpPr>
          <p:cNvPr id="167" name="Google Shape;167;g2c73a1783f5_1_12">
            <a:extLst>
              <a:ext uri="{FF2B5EF4-FFF2-40B4-BE49-F238E27FC236}">
                <a16:creationId xmlns:a16="http://schemas.microsoft.com/office/drawing/2014/main" id="{E31FB34A-7B01-855A-0F4D-8A6E3BA73D94}"/>
              </a:ext>
            </a:extLst>
          </p:cNvPr>
          <p:cNvSpPr txBox="1">
            <a:spLocks noGrp="1"/>
          </p:cNvSpPr>
          <p:nvPr>
            <p:ph type="body" idx="1"/>
          </p:nvPr>
        </p:nvSpPr>
        <p:spPr>
          <a:xfrm>
            <a:off x="838199" y="1425039"/>
            <a:ext cx="10537800" cy="4931192"/>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rmAutofit lnSpcReduction="10000"/>
          </a:bodyPr>
          <a:lstStyle/>
          <a:p>
            <a:pPr marL="50800" lvl="0" indent="0" algn="just" rtl="0">
              <a:lnSpc>
                <a:spcPct val="90000"/>
              </a:lnSpc>
              <a:spcBef>
                <a:spcPts val="1000"/>
              </a:spcBef>
              <a:spcAft>
                <a:spcPts val="0"/>
              </a:spcAft>
              <a:buSzPts val="2800"/>
              <a:buNone/>
            </a:pPr>
            <a:r>
              <a:rPr lang="es-ES"/>
              <a:t>THE IMPERATIVE OF HUMAN RESPONSIBILIYY</a:t>
            </a:r>
          </a:p>
          <a:p>
            <a:pPr marL="457200" lvl="0" indent="-406400" algn="just" rtl="0">
              <a:lnSpc>
                <a:spcPct val="90000"/>
              </a:lnSpc>
              <a:spcBef>
                <a:spcPts val="1000"/>
              </a:spcBef>
              <a:spcAft>
                <a:spcPts val="0"/>
              </a:spcAft>
              <a:buSzPts val="2800"/>
              <a:buChar char="•"/>
            </a:pPr>
            <a:r>
              <a:rPr lang="en-GB"/>
              <a:t>The fundamental issue at stake is the future of humanity. What compels us to take action is the realization that uncontrolled climate change could make human life on Earth much more difficult, if not impossible. This aligns with the "imperative of human responsibility" principle developed by the German philosopher </a:t>
            </a:r>
            <a:r>
              <a:rPr lang="en-GB" b="1"/>
              <a:t>Hans Jonas </a:t>
            </a:r>
            <a:r>
              <a:rPr lang="en-GB"/>
              <a:t>in the late 1970s, specifically in the context of ecological concerns: "Act so that the effects of your actions are compatible with the permanence of genuine human life on Earth."</a:t>
            </a:r>
          </a:p>
          <a:p>
            <a:pPr marL="457200" lvl="0" indent="-406400" algn="just" rtl="0">
              <a:lnSpc>
                <a:spcPct val="90000"/>
              </a:lnSpc>
              <a:spcBef>
                <a:spcPts val="1000"/>
              </a:spcBef>
              <a:spcAft>
                <a:spcPts val="0"/>
              </a:spcAft>
              <a:buSzPts val="2800"/>
              <a:buChar char="•"/>
            </a:pPr>
            <a:endParaRPr lang="en-GB"/>
          </a:p>
          <a:p>
            <a:pPr marL="457200" lvl="0" indent="-406400" algn="just" rtl="0">
              <a:lnSpc>
                <a:spcPct val="90000"/>
              </a:lnSpc>
              <a:spcBef>
                <a:spcPts val="1000"/>
              </a:spcBef>
              <a:spcAft>
                <a:spcPts val="0"/>
              </a:spcAft>
              <a:buSzPts val="2800"/>
              <a:buChar char="•"/>
            </a:pPr>
            <a:r>
              <a:rPr lang="en-GB"/>
              <a:t>Today, the challenge is to rethink contemporary social life by integrating a commitment to the long-term sustainability of our systems, including future generations in our sphere of responsibility. These environmental concerns must align with current ethical imperatives, such as respecting human rights and ensuring equal consideration for all human beings. </a:t>
            </a:r>
          </a:p>
          <a:p>
            <a:pPr marL="457200" lvl="0" indent="-406400" algn="just" rtl="0">
              <a:lnSpc>
                <a:spcPct val="90000"/>
              </a:lnSpc>
              <a:spcBef>
                <a:spcPts val="1000"/>
              </a:spcBef>
              <a:spcAft>
                <a:spcPts val="0"/>
              </a:spcAft>
              <a:buSzPts val="2800"/>
              <a:buChar char="•"/>
            </a:pPr>
            <a:endParaRPr lang="en-GB"/>
          </a:p>
          <a:p>
            <a:pPr marL="457200" lvl="0" indent="-406400" algn="just" rtl="0">
              <a:lnSpc>
                <a:spcPct val="90000"/>
              </a:lnSpc>
              <a:spcBef>
                <a:spcPts val="1000"/>
              </a:spcBef>
              <a:spcAft>
                <a:spcPts val="0"/>
              </a:spcAft>
              <a:buSzPts val="2800"/>
              <a:buChar char="•"/>
            </a:pPr>
            <a:r>
              <a:rPr lang="en-GB"/>
              <a:t>However, not all human populations are equally equipped to face the climate crisis. Paradoxically, the poorest countries are often the most affected by uncontrolled global warming. Therefore, respect for human rights necessitates a principle of international solidarity—one that can ensure both a coordinated global response to climate change and the implementation of targeted measures for particularly vulnerable situations.</a:t>
            </a:r>
            <a:endParaRPr/>
          </a:p>
        </p:txBody>
      </p:sp>
    </p:spTree>
    <p:extLst>
      <p:ext uri="{BB962C8B-B14F-4D97-AF65-F5344CB8AC3E}">
        <p14:creationId xmlns:p14="http://schemas.microsoft.com/office/powerpoint/2010/main" val="2976804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5">
          <a:extLst>
            <a:ext uri="{FF2B5EF4-FFF2-40B4-BE49-F238E27FC236}">
              <a16:creationId xmlns:a16="http://schemas.microsoft.com/office/drawing/2014/main" id="{A521D7C5-6705-2E99-7605-88E957616017}"/>
            </a:ext>
          </a:extLst>
        </p:cNvPr>
        <p:cNvGrpSpPr/>
        <p:nvPr/>
      </p:nvGrpSpPr>
      <p:grpSpPr>
        <a:xfrm>
          <a:off x="0" y="0"/>
          <a:ext cx="0" cy="0"/>
          <a:chOff x="0" y="0"/>
          <a:chExt cx="0" cy="0"/>
        </a:xfrm>
      </p:grpSpPr>
      <p:sp>
        <p:nvSpPr>
          <p:cNvPr id="166" name="Google Shape;166;g2c73a1783f5_1_12">
            <a:extLst>
              <a:ext uri="{FF2B5EF4-FFF2-40B4-BE49-F238E27FC236}">
                <a16:creationId xmlns:a16="http://schemas.microsoft.com/office/drawing/2014/main" id="{30765E13-0BFA-4AF1-3528-5F21EFA88875}"/>
              </a:ext>
            </a:extLst>
          </p:cNvPr>
          <p:cNvSpPr txBox="1">
            <a:spLocks noGrp="1"/>
          </p:cNvSpPr>
          <p:nvPr>
            <p:ph type="title"/>
          </p:nvPr>
        </p:nvSpPr>
        <p:spPr>
          <a:xfrm>
            <a:off x="838199" y="566928"/>
            <a:ext cx="10537800" cy="596854"/>
          </a:xfrm>
          <a:prstGeom prst="rect">
            <a:avLst/>
          </a:prstGeom>
          <a:solidFill>
            <a:srgbClr val="003399"/>
          </a:solidFill>
          <a:ln>
            <a:noFill/>
          </a:ln>
        </p:spPr>
        <p:txBody>
          <a:bodyPr spcFirstLastPara="1" wrap="square" lIns="91425" tIns="45700" rIns="91425" bIns="45700" anchor="t" anchorCtr="0">
            <a:noAutofit/>
          </a:bodyPr>
          <a:lstStyle/>
          <a:p>
            <a:pPr>
              <a:lnSpc>
                <a:spcPct val="100000"/>
              </a:lnSpc>
              <a:buClr>
                <a:srgbClr val="000000"/>
              </a:buClr>
            </a:pPr>
            <a:r>
              <a:rPr lang="en-US" b="0">
                <a:solidFill>
                  <a:srgbClr val="FFFFFF"/>
                </a:solidFill>
                <a:latin typeface="Quattrocento Sans"/>
                <a:ea typeface="Quattrocento Sans"/>
                <a:cs typeface="Quattrocento Sans"/>
                <a:sym typeface="Quattrocento Sans"/>
              </a:rPr>
              <a:t>Ethical implications of climate change</a:t>
            </a:r>
            <a:endParaRPr/>
          </a:p>
        </p:txBody>
      </p:sp>
      <p:sp>
        <p:nvSpPr>
          <p:cNvPr id="167" name="Google Shape;167;g2c73a1783f5_1_12">
            <a:extLst>
              <a:ext uri="{FF2B5EF4-FFF2-40B4-BE49-F238E27FC236}">
                <a16:creationId xmlns:a16="http://schemas.microsoft.com/office/drawing/2014/main" id="{3DF9DC9D-7D08-7B76-6AAF-C1CCCFF63542}"/>
              </a:ext>
            </a:extLst>
          </p:cNvPr>
          <p:cNvSpPr txBox="1">
            <a:spLocks noGrp="1"/>
          </p:cNvSpPr>
          <p:nvPr>
            <p:ph type="body" idx="1"/>
          </p:nvPr>
        </p:nvSpPr>
        <p:spPr>
          <a:xfrm>
            <a:off x="838199" y="1425039"/>
            <a:ext cx="10537800" cy="4931192"/>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rmAutofit/>
          </a:bodyPr>
          <a:lstStyle/>
          <a:p>
            <a:pPr marL="50800" lvl="0" indent="0" algn="just" rtl="0">
              <a:lnSpc>
                <a:spcPct val="90000"/>
              </a:lnSpc>
              <a:spcBef>
                <a:spcPts val="1000"/>
              </a:spcBef>
              <a:spcAft>
                <a:spcPts val="0"/>
              </a:spcAft>
              <a:buSzPts val="2800"/>
              <a:buNone/>
            </a:pPr>
            <a:r>
              <a:rPr lang="es-ES"/>
              <a:t>UNESCO PRINCIPLES</a:t>
            </a:r>
          </a:p>
          <a:p>
            <a:pPr marL="457200" lvl="0" indent="-406400" algn="just" rtl="0">
              <a:lnSpc>
                <a:spcPct val="90000"/>
              </a:lnSpc>
              <a:spcBef>
                <a:spcPts val="1000"/>
              </a:spcBef>
              <a:spcAft>
                <a:spcPts val="0"/>
              </a:spcAft>
              <a:buSzPts val="2800"/>
              <a:buChar char="•"/>
            </a:pPr>
            <a:r>
              <a:rPr lang="en-GB"/>
              <a:t>To assist Member States and other stakeholders in making informed decisions and implementing effective policies for sustainable development, climate change adaptation, and mitigation of its adverse effects, UNESCO adopted a </a:t>
            </a:r>
            <a:r>
              <a:rPr lang="en-GB" b="1">
                <a:solidFill>
                  <a:srgbClr val="FF0000"/>
                </a:solidFill>
              </a:rPr>
              <a:t>Declaration of Ethical Principles in relation to Climate Change </a:t>
            </a:r>
            <a:r>
              <a:rPr lang="en-GB"/>
              <a:t>in November 2017.</a:t>
            </a:r>
          </a:p>
          <a:p>
            <a:pPr marL="457200" lvl="0" indent="-406400" algn="just" rtl="0">
              <a:lnSpc>
                <a:spcPct val="90000"/>
              </a:lnSpc>
              <a:spcBef>
                <a:spcPts val="1000"/>
              </a:spcBef>
              <a:spcAft>
                <a:spcPts val="0"/>
              </a:spcAft>
              <a:buSzPts val="2800"/>
              <a:buChar char="•"/>
            </a:pPr>
            <a:endParaRPr lang="en-GB"/>
          </a:p>
          <a:p>
            <a:pPr marL="457200" lvl="0" indent="-406400" algn="just" rtl="0">
              <a:lnSpc>
                <a:spcPct val="90000"/>
              </a:lnSpc>
              <a:spcBef>
                <a:spcPts val="1000"/>
              </a:spcBef>
              <a:spcAft>
                <a:spcPts val="0"/>
              </a:spcAft>
              <a:buSzPts val="2800"/>
              <a:buChar char="•"/>
            </a:pPr>
            <a:r>
              <a:rPr lang="en-GB"/>
              <a:t>Ethics form the fundamental core of any commitment. As a guiding force, ethics can drive action, facilitate decision-making, resolve conflicts of interest, and establish priorities. They have the ability to bridge theory and practice, link general principles to political will, and connect global awareness to local actions.</a:t>
            </a:r>
          </a:p>
          <a:p>
            <a:pPr marL="457200" lvl="0" indent="-406400" algn="just" rtl="0">
              <a:lnSpc>
                <a:spcPct val="90000"/>
              </a:lnSpc>
              <a:spcBef>
                <a:spcPts val="1000"/>
              </a:spcBef>
              <a:spcAft>
                <a:spcPts val="0"/>
              </a:spcAft>
              <a:buSzPts val="2800"/>
              <a:buChar char="•"/>
            </a:pPr>
            <a:endParaRPr lang="en-GB"/>
          </a:p>
        </p:txBody>
      </p:sp>
    </p:spTree>
    <p:extLst>
      <p:ext uri="{BB962C8B-B14F-4D97-AF65-F5344CB8AC3E}">
        <p14:creationId xmlns:p14="http://schemas.microsoft.com/office/powerpoint/2010/main" val="4010836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5">
          <a:extLst>
            <a:ext uri="{FF2B5EF4-FFF2-40B4-BE49-F238E27FC236}">
              <a16:creationId xmlns:a16="http://schemas.microsoft.com/office/drawing/2014/main" id="{8C951424-F275-EDD9-3DB6-B4FF649EADB5}"/>
            </a:ext>
          </a:extLst>
        </p:cNvPr>
        <p:cNvGrpSpPr/>
        <p:nvPr/>
      </p:nvGrpSpPr>
      <p:grpSpPr>
        <a:xfrm>
          <a:off x="0" y="0"/>
          <a:ext cx="0" cy="0"/>
          <a:chOff x="0" y="0"/>
          <a:chExt cx="0" cy="0"/>
        </a:xfrm>
      </p:grpSpPr>
      <p:sp>
        <p:nvSpPr>
          <p:cNvPr id="166" name="Google Shape;166;g2c73a1783f5_1_12">
            <a:extLst>
              <a:ext uri="{FF2B5EF4-FFF2-40B4-BE49-F238E27FC236}">
                <a16:creationId xmlns:a16="http://schemas.microsoft.com/office/drawing/2014/main" id="{1BB0D2B8-0F95-E9DD-CA82-84F767679973}"/>
              </a:ext>
            </a:extLst>
          </p:cNvPr>
          <p:cNvSpPr txBox="1">
            <a:spLocks noGrp="1"/>
          </p:cNvSpPr>
          <p:nvPr>
            <p:ph type="title"/>
          </p:nvPr>
        </p:nvSpPr>
        <p:spPr>
          <a:xfrm>
            <a:off x="838199" y="566928"/>
            <a:ext cx="10537800" cy="596854"/>
          </a:xfrm>
          <a:prstGeom prst="rect">
            <a:avLst/>
          </a:prstGeom>
          <a:solidFill>
            <a:srgbClr val="003399"/>
          </a:solidFill>
          <a:ln>
            <a:noFill/>
          </a:ln>
        </p:spPr>
        <p:txBody>
          <a:bodyPr spcFirstLastPara="1" wrap="square" lIns="91425" tIns="45700" rIns="91425" bIns="45700" anchor="t" anchorCtr="0">
            <a:noAutofit/>
          </a:bodyPr>
          <a:lstStyle/>
          <a:p>
            <a:pPr>
              <a:lnSpc>
                <a:spcPct val="100000"/>
              </a:lnSpc>
              <a:buClr>
                <a:srgbClr val="000000"/>
              </a:buClr>
            </a:pPr>
            <a:r>
              <a:rPr lang="en-US" b="0">
                <a:solidFill>
                  <a:srgbClr val="FFFFFF"/>
                </a:solidFill>
                <a:latin typeface="Quattrocento Sans"/>
                <a:ea typeface="Quattrocento Sans"/>
                <a:cs typeface="Quattrocento Sans"/>
                <a:sym typeface="Quattrocento Sans"/>
              </a:rPr>
              <a:t>Ethical implications of climate change</a:t>
            </a:r>
            <a:endParaRPr/>
          </a:p>
        </p:txBody>
      </p:sp>
      <p:sp>
        <p:nvSpPr>
          <p:cNvPr id="167" name="Google Shape;167;g2c73a1783f5_1_12">
            <a:extLst>
              <a:ext uri="{FF2B5EF4-FFF2-40B4-BE49-F238E27FC236}">
                <a16:creationId xmlns:a16="http://schemas.microsoft.com/office/drawing/2014/main" id="{EF49A453-C9C0-DAD5-D213-A311B62F664A}"/>
              </a:ext>
            </a:extLst>
          </p:cNvPr>
          <p:cNvSpPr txBox="1">
            <a:spLocks noGrp="1"/>
          </p:cNvSpPr>
          <p:nvPr>
            <p:ph type="body" idx="1"/>
          </p:nvPr>
        </p:nvSpPr>
        <p:spPr>
          <a:xfrm>
            <a:off x="838199" y="1425039"/>
            <a:ext cx="10537800" cy="4931192"/>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rmAutofit/>
          </a:bodyPr>
          <a:lstStyle/>
          <a:p>
            <a:pPr marL="50800" lvl="0" indent="0" algn="just" rtl="0">
              <a:lnSpc>
                <a:spcPct val="90000"/>
              </a:lnSpc>
              <a:spcBef>
                <a:spcPts val="1000"/>
              </a:spcBef>
              <a:spcAft>
                <a:spcPts val="0"/>
              </a:spcAft>
              <a:buSzPts val="2800"/>
              <a:buNone/>
            </a:pPr>
            <a:endParaRPr lang="en-GB"/>
          </a:p>
          <a:p>
            <a:pPr marL="50800" lvl="0" indent="0" algn="just" rtl="0">
              <a:lnSpc>
                <a:spcPct val="90000"/>
              </a:lnSpc>
              <a:spcBef>
                <a:spcPts val="1000"/>
              </a:spcBef>
              <a:spcAft>
                <a:spcPts val="0"/>
              </a:spcAft>
              <a:buSzPts val="2800"/>
              <a:buNone/>
            </a:pPr>
            <a:r>
              <a:rPr lang="en-GB"/>
              <a:t>The Declaration adopted by UNESCO is founded on six ethical principles:</a:t>
            </a:r>
          </a:p>
          <a:p>
            <a:pPr marL="457200" lvl="0" indent="-406400" algn="just" rtl="0">
              <a:lnSpc>
                <a:spcPct val="90000"/>
              </a:lnSpc>
              <a:spcBef>
                <a:spcPts val="1000"/>
              </a:spcBef>
              <a:spcAft>
                <a:spcPts val="0"/>
              </a:spcAft>
              <a:buSzPts val="2800"/>
              <a:buChar char="•"/>
            </a:pPr>
            <a:endParaRPr lang="en-GB"/>
          </a:p>
          <a:p>
            <a:pPr marL="457200" lvl="0" indent="-406400" algn="just" rtl="0">
              <a:lnSpc>
                <a:spcPct val="90000"/>
              </a:lnSpc>
              <a:spcBef>
                <a:spcPts val="1000"/>
              </a:spcBef>
              <a:spcAft>
                <a:spcPts val="0"/>
              </a:spcAft>
              <a:buSzPts val="2800"/>
              <a:buChar char="•"/>
            </a:pPr>
            <a:r>
              <a:rPr lang="en-GB"/>
              <a:t>1. </a:t>
            </a:r>
            <a:r>
              <a:rPr lang="en-GB" b="1"/>
              <a:t>Prevention of Harm</a:t>
            </a:r>
            <a:r>
              <a:rPr lang="en-GB"/>
              <a:t>: Anticipate the consequences of climate change more effectively and implement responsible and effective policies to mitigate and adapt to climate change. This includes promoting low greenhouse gas emissions development and initiatives to enhance climate resilience.</a:t>
            </a:r>
          </a:p>
          <a:p>
            <a:pPr marL="457200" lvl="0" indent="-406400" algn="just" rtl="0">
              <a:lnSpc>
                <a:spcPct val="90000"/>
              </a:lnSpc>
              <a:spcBef>
                <a:spcPts val="1000"/>
              </a:spcBef>
              <a:spcAft>
                <a:spcPts val="0"/>
              </a:spcAft>
              <a:buSzPts val="2800"/>
              <a:buChar char="•"/>
            </a:pPr>
            <a:endParaRPr lang="en-GB"/>
          </a:p>
          <a:p>
            <a:pPr marL="457200" lvl="0" indent="-406400" algn="just" rtl="0">
              <a:lnSpc>
                <a:spcPct val="90000"/>
              </a:lnSpc>
              <a:spcBef>
                <a:spcPts val="1000"/>
              </a:spcBef>
              <a:spcAft>
                <a:spcPts val="0"/>
              </a:spcAft>
              <a:buSzPts val="2800"/>
              <a:buChar char="•"/>
            </a:pPr>
            <a:r>
              <a:rPr lang="en-GB"/>
              <a:t>2. </a:t>
            </a:r>
            <a:r>
              <a:rPr lang="en-GB" b="1"/>
              <a:t>Precautionary Approach</a:t>
            </a:r>
            <a:r>
              <a:rPr lang="en-GB"/>
              <a:t>: Do not delay the adoption of measures to prevent or mitigate the adverse effects of climate change, even in the absence of definitive scientific evidence.</a:t>
            </a:r>
          </a:p>
          <a:p>
            <a:pPr marL="457200" lvl="0" indent="-406400" algn="just" rtl="0">
              <a:lnSpc>
                <a:spcPct val="90000"/>
              </a:lnSpc>
              <a:spcBef>
                <a:spcPts val="1000"/>
              </a:spcBef>
              <a:spcAft>
                <a:spcPts val="0"/>
              </a:spcAft>
              <a:buSzPts val="2800"/>
              <a:buChar char="•"/>
            </a:pPr>
            <a:endParaRPr lang="en-GB"/>
          </a:p>
          <a:p>
            <a:pPr marL="457200" lvl="0" indent="-406400" algn="just" rtl="0">
              <a:lnSpc>
                <a:spcPct val="90000"/>
              </a:lnSpc>
              <a:spcBef>
                <a:spcPts val="1000"/>
              </a:spcBef>
              <a:spcAft>
                <a:spcPts val="0"/>
              </a:spcAft>
              <a:buSzPts val="2800"/>
              <a:buChar char="•"/>
            </a:pPr>
            <a:r>
              <a:rPr lang="en-GB"/>
              <a:t>3. </a:t>
            </a:r>
            <a:r>
              <a:rPr lang="en-GB" b="1"/>
              <a:t>Equity and Justice</a:t>
            </a:r>
            <a:r>
              <a:rPr lang="en-GB"/>
              <a:t>: Address climate change in a manner that benefits everyone, in a spirit of justice and equity. Ensure that those unfairly impacted by climate change due to insufficient measures or inadequate policies have access to legal and administrative remedies.</a:t>
            </a:r>
          </a:p>
          <a:p>
            <a:pPr marL="457200" lvl="0" indent="-406400" algn="just" rtl="0">
              <a:lnSpc>
                <a:spcPct val="90000"/>
              </a:lnSpc>
              <a:spcBef>
                <a:spcPts val="1000"/>
              </a:spcBef>
              <a:spcAft>
                <a:spcPts val="0"/>
              </a:spcAft>
              <a:buSzPts val="2800"/>
              <a:buChar char="•"/>
            </a:pPr>
            <a:endParaRPr lang="en-GB"/>
          </a:p>
        </p:txBody>
      </p:sp>
    </p:spTree>
    <p:extLst>
      <p:ext uri="{BB962C8B-B14F-4D97-AF65-F5344CB8AC3E}">
        <p14:creationId xmlns:p14="http://schemas.microsoft.com/office/powerpoint/2010/main" val="1721477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5">
          <a:extLst>
            <a:ext uri="{FF2B5EF4-FFF2-40B4-BE49-F238E27FC236}">
              <a16:creationId xmlns:a16="http://schemas.microsoft.com/office/drawing/2014/main" id="{D2613B70-A561-DEEA-873C-A2A85A22C68F}"/>
            </a:ext>
          </a:extLst>
        </p:cNvPr>
        <p:cNvGrpSpPr/>
        <p:nvPr/>
      </p:nvGrpSpPr>
      <p:grpSpPr>
        <a:xfrm>
          <a:off x="0" y="0"/>
          <a:ext cx="0" cy="0"/>
          <a:chOff x="0" y="0"/>
          <a:chExt cx="0" cy="0"/>
        </a:xfrm>
      </p:grpSpPr>
      <p:sp>
        <p:nvSpPr>
          <p:cNvPr id="166" name="Google Shape;166;g2c73a1783f5_1_12">
            <a:extLst>
              <a:ext uri="{FF2B5EF4-FFF2-40B4-BE49-F238E27FC236}">
                <a16:creationId xmlns:a16="http://schemas.microsoft.com/office/drawing/2014/main" id="{7ADA2C91-96F5-29C8-7887-639F4A5FF800}"/>
              </a:ext>
            </a:extLst>
          </p:cNvPr>
          <p:cNvSpPr txBox="1">
            <a:spLocks noGrp="1"/>
          </p:cNvSpPr>
          <p:nvPr>
            <p:ph type="title"/>
          </p:nvPr>
        </p:nvSpPr>
        <p:spPr>
          <a:xfrm>
            <a:off x="838199" y="566928"/>
            <a:ext cx="10537800" cy="596854"/>
          </a:xfrm>
          <a:prstGeom prst="rect">
            <a:avLst/>
          </a:prstGeom>
          <a:solidFill>
            <a:srgbClr val="003399"/>
          </a:solidFill>
          <a:ln>
            <a:noFill/>
          </a:ln>
        </p:spPr>
        <p:txBody>
          <a:bodyPr spcFirstLastPara="1" wrap="square" lIns="91425" tIns="45700" rIns="91425" bIns="45700" anchor="t" anchorCtr="0">
            <a:noAutofit/>
          </a:bodyPr>
          <a:lstStyle/>
          <a:p>
            <a:pPr>
              <a:lnSpc>
                <a:spcPct val="100000"/>
              </a:lnSpc>
              <a:buClr>
                <a:srgbClr val="000000"/>
              </a:buClr>
            </a:pPr>
            <a:r>
              <a:rPr lang="en-US" b="0">
                <a:solidFill>
                  <a:srgbClr val="FFFFFF"/>
                </a:solidFill>
                <a:latin typeface="Quattrocento Sans"/>
                <a:ea typeface="Quattrocento Sans"/>
                <a:cs typeface="Quattrocento Sans"/>
                <a:sym typeface="Quattrocento Sans"/>
              </a:rPr>
              <a:t>Ethical implications of climate change</a:t>
            </a:r>
            <a:endParaRPr/>
          </a:p>
        </p:txBody>
      </p:sp>
      <p:sp>
        <p:nvSpPr>
          <p:cNvPr id="167" name="Google Shape;167;g2c73a1783f5_1_12">
            <a:extLst>
              <a:ext uri="{FF2B5EF4-FFF2-40B4-BE49-F238E27FC236}">
                <a16:creationId xmlns:a16="http://schemas.microsoft.com/office/drawing/2014/main" id="{97E78D58-AE85-C86C-93CA-BE9876A16F21}"/>
              </a:ext>
            </a:extLst>
          </p:cNvPr>
          <p:cNvSpPr txBox="1">
            <a:spLocks noGrp="1"/>
          </p:cNvSpPr>
          <p:nvPr>
            <p:ph type="body" idx="1"/>
          </p:nvPr>
        </p:nvSpPr>
        <p:spPr>
          <a:xfrm>
            <a:off x="838199" y="1425039"/>
            <a:ext cx="10537800" cy="4931192"/>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rmAutofit/>
          </a:bodyPr>
          <a:lstStyle/>
          <a:p>
            <a:pPr marL="50800" lvl="0" indent="0" algn="just" rtl="0">
              <a:lnSpc>
                <a:spcPct val="90000"/>
              </a:lnSpc>
              <a:spcBef>
                <a:spcPts val="1000"/>
              </a:spcBef>
              <a:spcAft>
                <a:spcPts val="0"/>
              </a:spcAft>
              <a:buSzPts val="2800"/>
              <a:buNone/>
            </a:pPr>
            <a:endParaRPr lang="en-GB"/>
          </a:p>
          <a:p>
            <a:pPr marL="457200" lvl="0" indent="-406400" algn="just" rtl="0">
              <a:lnSpc>
                <a:spcPct val="90000"/>
              </a:lnSpc>
              <a:spcBef>
                <a:spcPts val="1000"/>
              </a:spcBef>
              <a:spcAft>
                <a:spcPts val="0"/>
              </a:spcAft>
              <a:buSzPts val="2800"/>
              <a:buChar char="•"/>
            </a:pPr>
            <a:r>
              <a:rPr lang="en-GB"/>
              <a:t>4. </a:t>
            </a:r>
            <a:r>
              <a:rPr lang="en-GB" b="1"/>
              <a:t>Sustainable Development</a:t>
            </a:r>
            <a:r>
              <a:rPr lang="en-GB"/>
              <a:t>: Pursue new development pathways that enable the sustainable preservation of ecosystems while building a more just and responsible society that is resilient to climate change. Focus on areas where climate change may have severe humanitarian consequences, such as food, energy, and water insecurity, ocean degradation, desertification, land degradation, and natural disasters.</a:t>
            </a:r>
          </a:p>
          <a:p>
            <a:pPr marL="457200" lvl="0" indent="-406400" algn="just" rtl="0">
              <a:lnSpc>
                <a:spcPct val="90000"/>
              </a:lnSpc>
              <a:spcBef>
                <a:spcPts val="1000"/>
              </a:spcBef>
              <a:spcAft>
                <a:spcPts val="0"/>
              </a:spcAft>
              <a:buSzPts val="2800"/>
              <a:buChar char="•"/>
            </a:pPr>
            <a:endParaRPr lang="en-GB"/>
          </a:p>
          <a:p>
            <a:pPr marL="457200" lvl="0" indent="-406400" algn="just" rtl="0">
              <a:lnSpc>
                <a:spcPct val="90000"/>
              </a:lnSpc>
              <a:spcBef>
                <a:spcPts val="1000"/>
              </a:spcBef>
              <a:spcAft>
                <a:spcPts val="0"/>
              </a:spcAft>
              <a:buSzPts val="2800"/>
              <a:buChar char="•"/>
            </a:pPr>
            <a:r>
              <a:rPr lang="en-GB"/>
              <a:t>5. </a:t>
            </a:r>
            <a:r>
              <a:rPr lang="en-GB" b="1"/>
              <a:t>Solidarity</a:t>
            </a:r>
            <a:r>
              <a:rPr lang="en-GB"/>
              <a:t>: Support, both individually and collectively, the people and groups most vulnerable to climate change and natural disasters, particularly in Least Developed Countries (LDCs) and Small Island Developing States (SIDS). Promote cooperative actions in various areas, including technology development and transfer, knowledge-sharing, and capacity-building.</a:t>
            </a:r>
          </a:p>
          <a:p>
            <a:pPr marL="457200" lvl="0" indent="-406400" algn="just" rtl="0">
              <a:lnSpc>
                <a:spcPct val="90000"/>
              </a:lnSpc>
              <a:spcBef>
                <a:spcPts val="1000"/>
              </a:spcBef>
              <a:spcAft>
                <a:spcPts val="0"/>
              </a:spcAft>
              <a:buSzPts val="2800"/>
              <a:buChar char="•"/>
            </a:pPr>
            <a:endParaRPr lang="en-GB"/>
          </a:p>
          <a:p>
            <a:pPr marL="457200" lvl="0" indent="-406400" algn="just" rtl="0">
              <a:lnSpc>
                <a:spcPct val="90000"/>
              </a:lnSpc>
              <a:spcBef>
                <a:spcPts val="1000"/>
              </a:spcBef>
              <a:spcAft>
                <a:spcPts val="0"/>
              </a:spcAft>
              <a:buSzPts val="2800"/>
              <a:buChar char="•"/>
            </a:pPr>
            <a:r>
              <a:rPr lang="en-GB"/>
              <a:t>6. </a:t>
            </a:r>
            <a:r>
              <a:rPr lang="en-GB" b="1"/>
              <a:t>Scientific Knowledge and Integrity in Decision-Making</a:t>
            </a:r>
            <a:r>
              <a:rPr lang="en-GB"/>
              <a:t>: Strengthen the connection between science and policy to enhance decision-making and implement relevant long-term strategies, such as risk prediction. Promote the independence of scientific research and ensure its findings are widely disseminated for the benefit of all.</a:t>
            </a:r>
          </a:p>
          <a:p>
            <a:pPr marL="457200" lvl="0" indent="-406400" algn="just" rtl="0">
              <a:lnSpc>
                <a:spcPct val="90000"/>
              </a:lnSpc>
              <a:spcBef>
                <a:spcPts val="1000"/>
              </a:spcBef>
              <a:spcAft>
                <a:spcPts val="0"/>
              </a:spcAft>
              <a:buSzPts val="2800"/>
              <a:buChar char="•"/>
            </a:pPr>
            <a:endParaRPr lang="en-GB"/>
          </a:p>
        </p:txBody>
      </p:sp>
    </p:spTree>
    <p:extLst>
      <p:ext uri="{BB962C8B-B14F-4D97-AF65-F5344CB8AC3E}">
        <p14:creationId xmlns:p14="http://schemas.microsoft.com/office/powerpoint/2010/main" val="2420158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5">
          <a:extLst>
            <a:ext uri="{FF2B5EF4-FFF2-40B4-BE49-F238E27FC236}">
              <a16:creationId xmlns:a16="http://schemas.microsoft.com/office/drawing/2014/main" id="{20D0EA00-6339-2DB7-65A6-47068C583E58}"/>
            </a:ext>
          </a:extLst>
        </p:cNvPr>
        <p:cNvGrpSpPr/>
        <p:nvPr/>
      </p:nvGrpSpPr>
      <p:grpSpPr>
        <a:xfrm>
          <a:off x="0" y="0"/>
          <a:ext cx="0" cy="0"/>
          <a:chOff x="0" y="0"/>
          <a:chExt cx="0" cy="0"/>
        </a:xfrm>
      </p:grpSpPr>
      <p:sp>
        <p:nvSpPr>
          <p:cNvPr id="166" name="Google Shape;166;g2c73a1783f5_1_12">
            <a:extLst>
              <a:ext uri="{FF2B5EF4-FFF2-40B4-BE49-F238E27FC236}">
                <a16:creationId xmlns:a16="http://schemas.microsoft.com/office/drawing/2014/main" id="{FC5A7387-88A2-2A66-8536-2C4B7506C5AB}"/>
              </a:ext>
            </a:extLst>
          </p:cNvPr>
          <p:cNvSpPr txBox="1">
            <a:spLocks noGrp="1"/>
          </p:cNvSpPr>
          <p:nvPr>
            <p:ph type="title"/>
          </p:nvPr>
        </p:nvSpPr>
        <p:spPr>
          <a:xfrm>
            <a:off x="838199" y="566928"/>
            <a:ext cx="10537800" cy="596854"/>
          </a:xfrm>
          <a:prstGeom prst="rect">
            <a:avLst/>
          </a:prstGeom>
          <a:solidFill>
            <a:srgbClr val="003399"/>
          </a:solidFill>
          <a:ln>
            <a:noFill/>
          </a:ln>
        </p:spPr>
        <p:txBody>
          <a:bodyPr spcFirstLastPara="1" wrap="square" lIns="91425" tIns="45700" rIns="91425" bIns="45700" anchor="t" anchorCtr="0">
            <a:noAutofit/>
          </a:bodyPr>
          <a:lstStyle/>
          <a:p>
            <a:pPr>
              <a:lnSpc>
                <a:spcPct val="100000"/>
              </a:lnSpc>
              <a:buClr>
                <a:srgbClr val="000000"/>
              </a:buClr>
            </a:pPr>
            <a:r>
              <a:rPr lang="en-US" b="0">
                <a:solidFill>
                  <a:srgbClr val="FFFFFF"/>
                </a:solidFill>
                <a:latin typeface="Quattrocento Sans"/>
                <a:ea typeface="Quattrocento Sans"/>
                <a:cs typeface="Quattrocento Sans"/>
                <a:sym typeface="Quattrocento Sans"/>
              </a:rPr>
              <a:t>Ethical implications of climate change</a:t>
            </a:r>
            <a:endParaRPr/>
          </a:p>
        </p:txBody>
      </p:sp>
      <p:pic>
        <p:nvPicPr>
          <p:cNvPr id="2" name="Picture 1">
            <a:extLst>
              <a:ext uri="{FF2B5EF4-FFF2-40B4-BE49-F238E27FC236}">
                <a16:creationId xmlns:a16="http://schemas.microsoft.com/office/drawing/2014/main" id="{8E9CD94D-1F30-EFAA-3D3A-7C4416EFC425}"/>
              </a:ext>
            </a:extLst>
          </p:cNvPr>
          <p:cNvPicPr>
            <a:picLocks noChangeAspect="1"/>
          </p:cNvPicPr>
          <p:nvPr/>
        </p:nvPicPr>
        <p:blipFill>
          <a:blip r:embed="rId3"/>
          <a:stretch>
            <a:fillRect/>
          </a:stretch>
        </p:blipFill>
        <p:spPr>
          <a:xfrm>
            <a:off x="816001" y="1163782"/>
            <a:ext cx="7772400" cy="5440679"/>
          </a:xfrm>
          <a:prstGeom prst="rect">
            <a:avLst/>
          </a:prstGeom>
        </p:spPr>
      </p:pic>
      <p:sp>
        <p:nvSpPr>
          <p:cNvPr id="3" name="TextBox 2">
            <a:extLst>
              <a:ext uri="{FF2B5EF4-FFF2-40B4-BE49-F238E27FC236}">
                <a16:creationId xmlns:a16="http://schemas.microsoft.com/office/drawing/2014/main" id="{76BCFC37-F37E-3672-3A82-A88DD91B9E49}"/>
              </a:ext>
            </a:extLst>
          </p:cNvPr>
          <p:cNvSpPr txBox="1"/>
          <p:nvPr/>
        </p:nvSpPr>
        <p:spPr>
          <a:xfrm>
            <a:off x="9029700" y="6106886"/>
            <a:ext cx="2093843" cy="307777"/>
          </a:xfrm>
          <a:prstGeom prst="rect">
            <a:avLst/>
          </a:prstGeom>
          <a:noFill/>
        </p:spPr>
        <p:txBody>
          <a:bodyPr wrap="none" rtlCol="0">
            <a:spAutoFit/>
          </a:bodyPr>
          <a:lstStyle/>
          <a:p>
            <a:r>
              <a:rPr lang="en-ES"/>
              <a:t>(Source: Broome, 2008)</a:t>
            </a:r>
          </a:p>
        </p:txBody>
      </p:sp>
    </p:spTree>
    <p:extLst>
      <p:ext uri="{BB962C8B-B14F-4D97-AF65-F5344CB8AC3E}">
        <p14:creationId xmlns:p14="http://schemas.microsoft.com/office/powerpoint/2010/main" val="1733298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5">
          <a:extLst>
            <a:ext uri="{FF2B5EF4-FFF2-40B4-BE49-F238E27FC236}">
              <a16:creationId xmlns:a16="http://schemas.microsoft.com/office/drawing/2014/main" id="{CF6B15EA-4B69-5E38-9BFC-B956EB7C984A}"/>
            </a:ext>
          </a:extLst>
        </p:cNvPr>
        <p:cNvGrpSpPr/>
        <p:nvPr/>
      </p:nvGrpSpPr>
      <p:grpSpPr>
        <a:xfrm>
          <a:off x="0" y="0"/>
          <a:ext cx="0" cy="0"/>
          <a:chOff x="0" y="0"/>
          <a:chExt cx="0" cy="0"/>
        </a:xfrm>
      </p:grpSpPr>
      <p:sp>
        <p:nvSpPr>
          <p:cNvPr id="166" name="Google Shape;166;g2c73a1783f5_1_12">
            <a:extLst>
              <a:ext uri="{FF2B5EF4-FFF2-40B4-BE49-F238E27FC236}">
                <a16:creationId xmlns:a16="http://schemas.microsoft.com/office/drawing/2014/main" id="{05A87657-C002-6480-FD9B-B30CA4D31EAD}"/>
              </a:ext>
            </a:extLst>
          </p:cNvPr>
          <p:cNvSpPr txBox="1">
            <a:spLocks noGrp="1"/>
          </p:cNvSpPr>
          <p:nvPr>
            <p:ph type="title"/>
          </p:nvPr>
        </p:nvSpPr>
        <p:spPr>
          <a:xfrm>
            <a:off x="838199" y="566928"/>
            <a:ext cx="10537800" cy="596854"/>
          </a:xfrm>
          <a:prstGeom prst="rect">
            <a:avLst/>
          </a:prstGeom>
          <a:solidFill>
            <a:srgbClr val="003399"/>
          </a:solidFill>
          <a:ln>
            <a:noFill/>
          </a:ln>
        </p:spPr>
        <p:txBody>
          <a:bodyPr spcFirstLastPara="1" wrap="square" lIns="91425" tIns="45700" rIns="91425" bIns="45700" anchor="t" anchorCtr="0">
            <a:noAutofit/>
          </a:bodyPr>
          <a:lstStyle/>
          <a:p>
            <a:pPr>
              <a:lnSpc>
                <a:spcPct val="100000"/>
              </a:lnSpc>
              <a:buClr>
                <a:srgbClr val="000000"/>
              </a:buClr>
            </a:pPr>
            <a:r>
              <a:rPr lang="en-US" b="0">
                <a:solidFill>
                  <a:srgbClr val="FFFFFF"/>
                </a:solidFill>
                <a:latin typeface="Quattrocento Sans"/>
                <a:ea typeface="Quattrocento Sans"/>
                <a:cs typeface="Quattrocento Sans"/>
                <a:sym typeface="Quattrocento Sans"/>
              </a:rPr>
              <a:t>Ethical implications of climate change</a:t>
            </a:r>
            <a:endParaRPr/>
          </a:p>
        </p:txBody>
      </p:sp>
      <p:sp>
        <p:nvSpPr>
          <p:cNvPr id="167" name="Google Shape;167;g2c73a1783f5_1_12">
            <a:extLst>
              <a:ext uri="{FF2B5EF4-FFF2-40B4-BE49-F238E27FC236}">
                <a16:creationId xmlns:a16="http://schemas.microsoft.com/office/drawing/2014/main" id="{9C9B6A9C-C73F-66E2-AFC5-D91405D7BC36}"/>
              </a:ext>
            </a:extLst>
          </p:cNvPr>
          <p:cNvSpPr txBox="1">
            <a:spLocks noGrp="1"/>
          </p:cNvSpPr>
          <p:nvPr>
            <p:ph type="body" idx="1"/>
          </p:nvPr>
        </p:nvSpPr>
        <p:spPr>
          <a:xfrm>
            <a:off x="838199" y="1425039"/>
            <a:ext cx="10537800" cy="4931192"/>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rmAutofit fontScale="92500" lnSpcReduction="10000"/>
          </a:bodyPr>
          <a:lstStyle/>
          <a:p>
            <a:pPr marL="50800" lvl="0" indent="0" algn="just" rtl="0">
              <a:lnSpc>
                <a:spcPct val="90000"/>
              </a:lnSpc>
              <a:spcBef>
                <a:spcPts val="1000"/>
              </a:spcBef>
              <a:spcAft>
                <a:spcPts val="0"/>
              </a:spcAft>
              <a:buSzPts val="2800"/>
              <a:buNone/>
            </a:pPr>
            <a:r>
              <a:rPr lang="es-ES" dirty="0"/>
              <a:t>THE PROBLEM OF DISCOUNTING</a:t>
            </a:r>
          </a:p>
          <a:p>
            <a:pPr marL="457200" lvl="0" indent="-406400" algn="just" rtl="0">
              <a:lnSpc>
                <a:spcPct val="90000"/>
              </a:lnSpc>
              <a:spcBef>
                <a:spcPts val="1000"/>
              </a:spcBef>
              <a:spcAft>
                <a:spcPts val="0"/>
              </a:spcAft>
              <a:buSzPts val="2800"/>
              <a:buChar char="•"/>
            </a:pPr>
            <a:r>
              <a:rPr lang="es-ES" dirty="0" err="1"/>
              <a:t>The</a:t>
            </a:r>
            <a:r>
              <a:rPr lang="es-ES" dirty="0"/>
              <a:t> </a:t>
            </a:r>
            <a:r>
              <a:rPr lang="es-ES" dirty="0" err="1"/>
              <a:t>costs</a:t>
            </a:r>
            <a:r>
              <a:rPr lang="es-ES" dirty="0"/>
              <a:t> </a:t>
            </a:r>
            <a:r>
              <a:rPr lang="es-ES" dirty="0" err="1"/>
              <a:t>of</a:t>
            </a:r>
            <a:r>
              <a:rPr lang="es-ES" dirty="0"/>
              <a:t> </a:t>
            </a:r>
            <a:r>
              <a:rPr lang="es-ES" dirty="0" err="1"/>
              <a:t>mitigating</a:t>
            </a:r>
            <a:r>
              <a:rPr lang="es-ES" dirty="0"/>
              <a:t> </a:t>
            </a:r>
            <a:r>
              <a:rPr lang="es-ES" dirty="0" err="1"/>
              <a:t>climate</a:t>
            </a:r>
            <a:r>
              <a:rPr lang="es-ES" dirty="0"/>
              <a:t> </a:t>
            </a:r>
            <a:r>
              <a:rPr lang="es-ES" dirty="0" err="1"/>
              <a:t>change</a:t>
            </a:r>
            <a:r>
              <a:rPr lang="es-ES" dirty="0"/>
              <a:t> </a:t>
            </a:r>
            <a:r>
              <a:rPr lang="es-ES" dirty="0" err="1"/>
              <a:t>involve</a:t>
            </a:r>
            <a:r>
              <a:rPr lang="es-ES" dirty="0"/>
              <a:t> </a:t>
            </a:r>
            <a:r>
              <a:rPr lang="es-ES" dirty="0" err="1"/>
              <a:t>the</a:t>
            </a:r>
            <a:r>
              <a:rPr lang="es-ES" dirty="0"/>
              <a:t> </a:t>
            </a:r>
            <a:r>
              <a:rPr lang="es-ES" dirty="0" err="1"/>
              <a:t>sacrifices</a:t>
            </a:r>
            <a:r>
              <a:rPr lang="es-ES" dirty="0"/>
              <a:t> </a:t>
            </a:r>
            <a:r>
              <a:rPr lang="es-ES" dirty="0" err="1"/>
              <a:t>that</a:t>
            </a:r>
            <a:r>
              <a:rPr lang="es-ES" dirty="0"/>
              <a:t> </a:t>
            </a:r>
            <a:r>
              <a:rPr lang="es-ES" dirty="0" err="1"/>
              <a:t>the</a:t>
            </a:r>
            <a:r>
              <a:rPr lang="es-ES" dirty="0"/>
              <a:t> </a:t>
            </a:r>
            <a:r>
              <a:rPr lang="es-ES" dirty="0" err="1"/>
              <a:t>present</a:t>
            </a:r>
            <a:r>
              <a:rPr lang="es-ES" dirty="0"/>
              <a:t> </a:t>
            </a:r>
            <a:r>
              <a:rPr lang="es-ES" dirty="0" err="1"/>
              <a:t>generation</a:t>
            </a:r>
            <a:r>
              <a:rPr lang="es-ES" dirty="0"/>
              <a:t> </a:t>
            </a:r>
            <a:r>
              <a:rPr lang="es-ES" dirty="0" err="1"/>
              <a:t>must</a:t>
            </a:r>
            <a:r>
              <a:rPr lang="es-ES" dirty="0"/>
              <a:t> </a:t>
            </a:r>
            <a:r>
              <a:rPr lang="es-ES" dirty="0" err="1"/>
              <a:t>make</a:t>
            </a:r>
            <a:r>
              <a:rPr lang="es-ES" dirty="0"/>
              <a:t> </a:t>
            </a:r>
            <a:r>
              <a:rPr lang="es-ES" dirty="0" err="1"/>
              <a:t>to</a:t>
            </a:r>
            <a:r>
              <a:rPr lang="es-ES" dirty="0"/>
              <a:t> reduce </a:t>
            </a:r>
            <a:r>
              <a:rPr lang="es-ES" dirty="0" err="1"/>
              <a:t>greenhouse</a:t>
            </a:r>
            <a:r>
              <a:rPr lang="es-ES" dirty="0"/>
              <a:t> gas </a:t>
            </a:r>
            <a:r>
              <a:rPr lang="es-ES" dirty="0" err="1"/>
              <a:t>emissions</a:t>
            </a:r>
            <a:r>
              <a:rPr lang="es-ES" dirty="0"/>
              <a:t>. </a:t>
            </a:r>
            <a:r>
              <a:rPr lang="es-ES" dirty="0" err="1"/>
              <a:t>These</a:t>
            </a:r>
            <a:r>
              <a:rPr lang="es-ES" dirty="0"/>
              <a:t> </a:t>
            </a:r>
            <a:r>
              <a:rPr lang="es-ES" dirty="0" err="1"/>
              <a:t>sacrifices</a:t>
            </a:r>
            <a:r>
              <a:rPr lang="es-ES" dirty="0"/>
              <a:t> </a:t>
            </a:r>
            <a:r>
              <a:rPr lang="es-ES" dirty="0" err="1"/>
              <a:t>might</a:t>
            </a:r>
            <a:r>
              <a:rPr lang="es-ES" dirty="0"/>
              <a:t> </a:t>
            </a:r>
            <a:r>
              <a:rPr lang="es-ES" dirty="0" err="1"/>
              <a:t>include</a:t>
            </a:r>
            <a:r>
              <a:rPr lang="es-ES" dirty="0"/>
              <a:t> </a:t>
            </a:r>
            <a:r>
              <a:rPr lang="es-ES" dirty="0" err="1"/>
              <a:t>traveling</a:t>
            </a:r>
            <a:r>
              <a:rPr lang="es-ES" dirty="0"/>
              <a:t> </a:t>
            </a:r>
            <a:r>
              <a:rPr lang="es-ES" dirty="0" err="1"/>
              <a:t>less</a:t>
            </a:r>
            <a:r>
              <a:rPr lang="es-ES" dirty="0"/>
              <a:t>, </a:t>
            </a:r>
            <a:r>
              <a:rPr lang="es-ES" dirty="0" err="1"/>
              <a:t>better</a:t>
            </a:r>
            <a:r>
              <a:rPr lang="es-ES" dirty="0"/>
              <a:t> </a:t>
            </a:r>
            <a:r>
              <a:rPr lang="es-ES" dirty="0" err="1"/>
              <a:t>insulating</a:t>
            </a:r>
            <a:r>
              <a:rPr lang="es-ES" dirty="0"/>
              <a:t> </a:t>
            </a:r>
            <a:r>
              <a:rPr lang="es-ES" dirty="0" err="1"/>
              <a:t>our</a:t>
            </a:r>
            <a:r>
              <a:rPr lang="es-ES" dirty="0"/>
              <a:t> </a:t>
            </a:r>
            <a:r>
              <a:rPr lang="es-ES" dirty="0" err="1"/>
              <a:t>homes</a:t>
            </a:r>
            <a:r>
              <a:rPr lang="es-ES" dirty="0"/>
              <a:t>, </a:t>
            </a:r>
            <a:r>
              <a:rPr lang="es-ES" dirty="0" err="1"/>
              <a:t>eating</a:t>
            </a:r>
            <a:r>
              <a:rPr lang="es-ES" dirty="0"/>
              <a:t> </a:t>
            </a:r>
            <a:r>
              <a:rPr lang="es-ES" dirty="0" err="1"/>
              <a:t>less</a:t>
            </a:r>
            <a:r>
              <a:rPr lang="es-ES" dirty="0"/>
              <a:t> </a:t>
            </a:r>
            <a:r>
              <a:rPr lang="es-ES" dirty="0" err="1"/>
              <a:t>meat</a:t>
            </a:r>
            <a:r>
              <a:rPr lang="es-ES" dirty="0"/>
              <a:t>, and </a:t>
            </a:r>
            <a:r>
              <a:rPr lang="es-ES" dirty="0" err="1"/>
              <a:t>generally</a:t>
            </a:r>
            <a:r>
              <a:rPr lang="es-ES" dirty="0"/>
              <a:t> living more </a:t>
            </a:r>
            <a:r>
              <a:rPr lang="es-ES" dirty="0" err="1"/>
              <a:t>modestly</a:t>
            </a:r>
            <a:r>
              <a:rPr lang="es-ES" dirty="0"/>
              <a:t>. </a:t>
            </a:r>
            <a:r>
              <a:rPr lang="es-ES" dirty="0" err="1"/>
              <a:t>The</a:t>
            </a:r>
            <a:r>
              <a:rPr lang="es-ES" dirty="0"/>
              <a:t> </a:t>
            </a:r>
            <a:r>
              <a:rPr lang="es-ES" dirty="0" err="1"/>
              <a:t>benefits</a:t>
            </a:r>
            <a:r>
              <a:rPr lang="es-ES" dirty="0"/>
              <a:t>, </a:t>
            </a:r>
            <a:r>
              <a:rPr lang="es-ES" dirty="0" err="1"/>
              <a:t>on</a:t>
            </a:r>
            <a:r>
              <a:rPr lang="es-ES" dirty="0"/>
              <a:t> </a:t>
            </a:r>
            <a:r>
              <a:rPr lang="es-ES" dirty="0" err="1"/>
              <a:t>the</a:t>
            </a:r>
            <a:r>
              <a:rPr lang="es-ES" dirty="0"/>
              <a:t> </a:t>
            </a:r>
            <a:r>
              <a:rPr lang="es-ES" dirty="0" err="1"/>
              <a:t>other</a:t>
            </a:r>
            <a:r>
              <a:rPr lang="es-ES" dirty="0"/>
              <a:t> </a:t>
            </a:r>
            <a:r>
              <a:rPr lang="es-ES" dirty="0" err="1"/>
              <a:t>hand</a:t>
            </a:r>
            <a:r>
              <a:rPr lang="es-ES" dirty="0"/>
              <a:t>, are </a:t>
            </a:r>
            <a:r>
              <a:rPr lang="es-ES" dirty="0" err="1"/>
              <a:t>the</a:t>
            </a:r>
            <a:r>
              <a:rPr lang="es-ES" dirty="0"/>
              <a:t> </a:t>
            </a:r>
            <a:r>
              <a:rPr lang="es-ES" dirty="0" err="1"/>
              <a:t>improved</a:t>
            </a:r>
            <a:r>
              <a:rPr lang="es-ES" dirty="0"/>
              <a:t> </a:t>
            </a:r>
            <a:r>
              <a:rPr lang="es-ES" dirty="0" err="1"/>
              <a:t>lives</a:t>
            </a:r>
            <a:r>
              <a:rPr lang="es-ES" dirty="0"/>
              <a:t> </a:t>
            </a:r>
            <a:r>
              <a:rPr lang="es-ES" dirty="0" err="1"/>
              <a:t>that</a:t>
            </a:r>
            <a:r>
              <a:rPr lang="es-ES" dirty="0"/>
              <a:t> future </a:t>
            </a:r>
            <a:r>
              <a:rPr lang="es-ES" dirty="0" err="1"/>
              <a:t>generations</a:t>
            </a:r>
            <a:r>
              <a:rPr lang="es-ES" dirty="0"/>
              <a:t> </a:t>
            </a:r>
            <a:r>
              <a:rPr lang="es-ES" dirty="0" err="1"/>
              <a:t>will</a:t>
            </a:r>
            <a:r>
              <a:rPr lang="es-ES" dirty="0"/>
              <a:t> </a:t>
            </a:r>
            <a:r>
              <a:rPr lang="es-ES" dirty="0" err="1"/>
              <a:t>enjoy</a:t>
            </a:r>
            <a:r>
              <a:rPr lang="es-ES" dirty="0"/>
              <a:t>: </a:t>
            </a:r>
            <a:r>
              <a:rPr lang="es-ES" dirty="0" err="1"/>
              <a:t>they</a:t>
            </a:r>
            <a:r>
              <a:rPr lang="es-ES" dirty="0"/>
              <a:t> </a:t>
            </a:r>
            <a:r>
              <a:rPr lang="es-ES" dirty="0" err="1"/>
              <a:t>will</a:t>
            </a:r>
            <a:r>
              <a:rPr lang="es-ES" dirty="0"/>
              <a:t> be </a:t>
            </a:r>
            <a:r>
              <a:rPr lang="es-ES" dirty="0" err="1"/>
              <a:t>less</a:t>
            </a:r>
            <a:r>
              <a:rPr lang="es-ES" dirty="0"/>
              <a:t> </a:t>
            </a:r>
            <a:r>
              <a:rPr lang="es-ES" dirty="0" err="1"/>
              <a:t>affected</a:t>
            </a:r>
            <a:r>
              <a:rPr lang="es-ES" dirty="0"/>
              <a:t> </a:t>
            </a:r>
            <a:r>
              <a:rPr lang="es-ES" dirty="0" err="1"/>
              <a:t>by</a:t>
            </a:r>
            <a:r>
              <a:rPr lang="es-ES" dirty="0"/>
              <a:t> </a:t>
            </a:r>
            <a:r>
              <a:rPr lang="es-ES" dirty="0" err="1"/>
              <a:t>expanding</a:t>
            </a:r>
            <a:r>
              <a:rPr lang="es-ES" dirty="0"/>
              <a:t> </a:t>
            </a:r>
            <a:r>
              <a:rPr lang="es-ES" dirty="0" err="1"/>
              <a:t>deserts</a:t>
            </a:r>
            <a:r>
              <a:rPr lang="es-ES" dirty="0"/>
              <a:t>, </a:t>
            </a:r>
            <a:r>
              <a:rPr lang="es-ES" dirty="0" err="1"/>
              <a:t>the</a:t>
            </a:r>
            <a:r>
              <a:rPr lang="es-ES" dirty="0"/>
              <a:t> </a:t>
            </a:r>
            <a:r>
              <a:rPr lang="es-ES" dirty="0" err="1"/>
              <a:t>loss</a:t>
            </a:r>
            <a:r>
              <a:rPr lang="es-ES" dirty="0"/>
              <a:t> </a:t>
            </a:r>
            <a:r>
              <a:rPr lang="es-ES" dirty="0" err="1"/>
              <a:t>of</a:t>
            </a:r>
            <a:r>
              <a:rPr lang="es-ES" dirty="0"/>
              <a:t> </a:t>
            </a:r>
            <a:r>
              <a:rPr lang="es-ES" dirty="0" err="1"/>
              <a:t>homes</a:t>
            </a:r>
            <a:r>
              <a:rPr lang="es-ES" dirty="0"/>
              <a:t> </a:t>
            </a:r>
            <a:r>
              <a:rPr lang="es-ES" dirty="0" err="1"/>
              <a:t>due</a:t>
            </a:r>
            <a:r>
              <a:rPr lang="es-ES" dirty="0"/>
              <a:t> </a:t>
            </a:r>
            <a:r>
              <a:rPr lang="es-ES" dirty="0" err="1"/>
              <a:t>to</a:t>
            </a:r>
            <a:r>
              <a:rPr lang="es-ES" dirty="0"/>
              <a:t> </a:t>
            </a:r>
            <a:r>
              <a:rPr lang="es-ES" dirty="0" err="1"/>
              <a:t>rising</a:t>
            </a:r>
            <a:r>
              <a:rPr lang="es-ES" dirty="0"/>
              <a:t> sea </a:t>
            </a:r>
            <a:r>
              <a:rPr lang="es-ES" dirty="0" err="1"/>
              <a:t>levels</a:t>
            </a:r>
            <a:r>
              <a:rPr lang="es-ES" dirty="0"/>
              <a:t>, </a:t>
            </a:r>
            <a:r>
              <a:rPr lang="es-ES" dirty="0" err="1"/>
              <a:t>floods</a:t>
            </a:r>
            <a:r>
              <a:rPr lang="es-ES" dirty="0"/>
              <a:t>, </a:t>
            </a:r>
            <a:r>
              <a:rPr lang="es-ES" dirty="0" err="1"/>
              <a:t>famines</a:t>
            </a:r>
            <a:r>
              <a:rPr lang="es-ES" dirty="0"/>
              <a:t>, and </a:t>
            </a:r>
            <a:r>
              <a:rPr lang="es-ES" dirty="0" err="1"/>
              <a:t>the</a:t>
            </a:r>
            <a:r>
              <a:rPr lang="es-ES" dirty="0"/>
              <a:t> </a:t>
            </a:r>
            <a:r>
              <a:rPr lang="es-ES" dirty="0" err="1"/>
              <a:t>overall</a:t>
            </a:r>
            <a:r>
              <a:rPr lang="es-ES" dirty="0"/>
              <a:t> </a:t>
            </a:r>
            <a:r>
              <a:rPr lang="es-ES" dirty="0" err="1"/>
              <a:t>degradation</a:t>
            </a:r>
            <a:r>
              <a:rPr lang="es-ES" dirty="0"/>
              <a:t> </a:t>
            </a:r>
            <a:r>
              <a:rPr lang="es-ES" dirty="0" err="1"/>
              <a:t>of</a:t>
            </a:r>
            <a:r>
              <a:rPr lang="es-ES" dirty="0"/>
              <a:t> </a:t>
            </a:r>
            <a:r>
              <a:rPr lang="es-ES" dirty="0" err="1"/>
              <a:t>nature</a:t>
            </a:r>
            <a:r>
              <a:rPr lang="es-ES" dirty="0"/>
              <a:t>.</a:t>
            </a:r>
          </a:p>
          <a:p>
            <a:pPr marL="457200" lvl="0" indent="-406400" algn="just" rtl="0">
              <a:lnSpc>
                <a:spcPct val="90000"/>
              </a:lnSpc>
              <a:spcBef>
                <a:spcPts val="1000"/>
              </a:spcBef>
              <a:spcAft>
                <a:spcPts val="0"/>
              </a:spcAft>
              <a:buSzPts val="2800"/>
              <a:buChar char="•"/>
            </a:pPr>
            <a:endParaRPr lang="es-ES" dirty="0"/>
          </a:p>
          <a:p>
            <a:pPr marL="457200" lvl="0" indent="-406400" algn="just" rtl="0">
              <a:lnSpc>
                <a:spcPct val="90000"/>
              </a:lnSpc>
              <a:spcBef>
                <a:spcPts val="1000"/>
              </a:spcBef>
              <a:spcAft>
                <a:spcPts val="0"/>
              </a:spcAft>
              <a:buSzPts val="2800"/>
              <a:buChar char="•"/>
            </a:pPr>
            <a:r>
              <a:rPr lang="es-ES" dirty="0" err="1"/>
              <a:t>Weighing</a:t>
            </a:r>
            <a:r>
              <a:rPr lang="es-ES" dirty="0"/>
              <a:t> </a:t>
            </a:r>
            <a:r>
              <a:rPr lang="es-ES" dirty="0" err="1"/>
              <a:t>the</a:t>
            </a:r>
            <a:r>
              <a:rPr lang="es-ES" dirty="0"/>
              <a:t> </a:t>
            </a:r>
            <a:r>
              <a:rPr lang="es-ES" dirty="0" err="1"/>
              <a:t>benefits</a:t>
            </a:r>
            <a:r>
              <a:rPr lang="es-ES" dirty="0"/>
              <a:t> </a:t>
            </a:r>
            <a:r>
              <a:rPr lang="es-ES" dirty="0" err="1"/>
              <a:t>to</a:t>
            </a:r>
            <a:r>
              <a:rPr lang="es-ES" dirty="0"/>
              <a:t> </a:t>
            </a:r>
            <a:r>
              <a:rPr lang="es-ES" dirty="0" err="1"/>
              <a:t>some</a:t>
            </a:r>
            <a:r>
              <a:rPr lang="es-ES" dirty="0"/>
              <a:t> </a:t>
            </a:r>
            <a:r>
              <a:rPr lang="es-ES" dirty="0" err="1"/>
              <a:t>people</a:t>
            </a:r>
            <a:r>
              <a:rPr lang="es-ES" dirty="0"/>
              <a:t> </a:t>
            </a:r>
            <a:r>
              <a:rPr lang="es-ES" dirty="0" err="1"/>
              <a:t>against</a:t>
            </a:r>
            <a:r>
              <a:rPr lang="es-ES" dirty="0"/>
              <a:t> </a:t>
            </a:r>
            <a:r>
              <a:rPr lang="es-ES" dirty="0" err="1"/>
              <a:t>the</a:t>
            </a:r>
            <a:r>
              <a:rPr lang="es-ES" dirty="0"/>
              <a:t> </a:t>
            </a:r>
            <a:r>
              <a:rPr lang="es-ES" dirty="0" err="1"/>
              <a:t>costs</a:t>
            </a:r>
            <a:r>
              <a:rPr lang="es-ES" dirty="0"/>
              <a:t> </a:t>
            </a:r>
            <a:r>
              <a:rPr lang="es-ES" dirty="0" err="1"/>
              <a:t>to</a:t>
            </a:r>
            <a:r>
              <a:rPr lang="es-ES" dirty="0"/>
              <a:t> </a:t>
            </a:r>
            <a:r>
              <a:rPr lang="es-ES" dirty="0" err="1"/>
              <a:t>others</a:t>
            </a:r>
            <a:r>
              <a:rPr lang="es-ES" dirty="0"/>
              <a:t> </a:t>
            </a:r>
            <a:r>
              <a:rPr lang="es-ES" dirty="0" err="1"/>
              <a:t>is</a:t>
            </a:r>
            <a:r>
              <a:rPr lang="es-ES" dirty="0"/>
              <a:t> </a:t>
            </a:r>
            <a:r>
              <a:rPr lang="es-ES" dirty="0" err="1"/>
              <a:t>fundamentally</a:t>
            </a:r>
            <a:r>
              <a:rPr lang="es-ES" dirty="0"/>
              <a:t> </a:t>
            </a:r>
            <a:r>
              <a:rPr lang="es-ES" dirty="0" err="1"/>
              <a:t>an</a:t>
            </a:r>
            <a:r>
              <a:rPr lang="es-ES" dirty="0"/>
              <a:t> </a:t>
            </a:r>
            <a:r>
              <a:rPr lang="es-ES" dirty="0" err="1"/>
              <a:t>ethical</a:t>
            </a:r>
            <a:r>
              <a:rPr lang="es-ES" dirty="0"/>
              <a:t> </a:t>
            </a:r>
            <a:r>
              <a:rPr lang="es-ES" dirty="0" err="1"/>
              <a:t>issue</a:t>
            </a:r>
            <a:r>
              <a:rPr lang="es-ES" dirty="0"/>
              <a:t>. </a:t>
            </a:r>
            <a:r>
              <a:rPr lang="es-ES" dirty="0" err="1"/>
              <a:t>However</a:t>
            </a:r>
            <a:r>
              <a:rPr lang="es-ES" dirty="0"/>
              <a:t>, </a:t>
            </a:r>
            <a:r>
              <a:rPr lang="es-ES" dirty="0" err="1"/>
              <a:t>many</a:t>
            </a:r>
            <a:r>
              <a:rPr lang="es-ES" dirty="0"/>
              <a:t> </a:t>
            </a:r>
            <a:r>
              <a:rPr lang="es-ES" dirty="0" err="1"/>
              <a:t>of</a:t>
            </a:r>
            <a:r>
              <a:rPr lang="es-ES" dirty="0"/>
              <a:t> </a:t>
            </a:r>
            <a:r>
              <a:rPr lang="es-ES" dirty="0" err="1"/>
              <a:t>the</a:t>
            </a:r>
            <a:r>
              <a:rPr lang="es-ES" dirty="0"/>
              <a:t> </a:t>
            </a:r>
            <a:r>
              <a:rPr lang="es-ES" dirty="0" err="1"/>
              <a:t>costs</a:t>
            </a:r>
            <a:r>
              <a:rPr lang="es-ES" dirty="0"/>
              <a:t> and </a:t>
            </a:r>
            <a:r>
              <a:rPr lang="es-ES" dirty="0" err="1"/>
              <a:t>benefits</a:t>
            </a:r>
            <a:r>
              <a:rPr lang="es-ES" dirty="0"/>
              <a:t> </a:t>
            </a:r>
            <a:r>
              <a:rPr lang="es-ES" dirty="0" err="1"/>
              <a:t>of</a:t>
            </a:r>
            <a:r>
              <a:rPr lang="es-ES" dirty="0"/>
              <a:t> </a:t>
            </a:r>
            <a:r>
              <a:rPr lang="es-ES" dirty="0" err="1"/>
              <a:t>climate</a:t>
            </a:r>
            <a:r>
              <a:rPr lang="es-ES" dirty="0"/>
              <a:t> </a:t>
            </a:r>
            <a:r>
              <a:rPr lang="es-ES" dirty="0" err="1"/>
              <a:t>change</a:t>
            </a:r>
            <a:r>
              <a:rPr lang="es-ES" dirty="0"/>
              <a:t> </a:t>
            </a:r>
            <a:r>
              <a:rPr lang="es-ES" dirty="0" err="1"/>
              <a:t>mitigation</a:t>
            </a:r>
            <a:r>
              <a:rPr lang="es-ES" dirty="0"/>
              <a:t> can be </a:t>
            </a:r>
            <a:r>
              <a:rPr lang="es-ES" dirty="0" err="1"/>
              <a:t>expressed</a:t>
            </a:r>
            <a:r>
              <a:rPr lang="es-ES" dirty="0"/>
              <a:t> in </a:t>
            </a:r>
            <a:r>
              <a:rPr lang="es-ES" dirty="0" err="1"/>
              <a:t>economic</a:t>
            </a:r>
            <a:r>
              <a:rPr lang="es-ES" dirty="0"/>
              <a:t> </a:t>
            </a:r>
            <a:r>
              <a:rPr lang="es-ES" dirty="0" err="1"/>
              <a:t>terms</a:t>
            </a:r>
            <a:r>
              <a:rPr lang="es-ES" dirty="0"/>
              <a:t>, and </a:t>
            </a:r>
            <a:r>
              <a:rPr lang="es-ES" dirty="0" err="1"/>
              <a:t>economics</a:t>
            </a:r>
            <a:r>
              <a:rPr lang="es-ES" dirty="0"/>
              <a:t> </a:t>
            </a:r>
            <a:r>
              <a:rPr lang="es-ES" dirty="0" err="1"/>
              <a:t>offers</a:t>
            </a:r>
            <a:r>
              <a:rPr lang="es-ES" dirty="0"/>
              <a:t> </a:t>
            </a:r>
            <a:r>
              <a:rPr lang="es-ES" dirty="0" err="1"/>
              <a:t>valuable</a:t>
            </a:r>
            <a:r>
              <a:rPr lang="es-ES" dirty="0"/>
              <a:t> </a:t>
            </a:r>
            <a:r>
              <a:rPr lang="es-ES" dirty="0" err="1"/>
              <a:t>methods</a:t>
            </a:r>
            <a:r>
              <a:rPr lang="es-ES" dirty="0"/>
              <a:t> </a:t>
            </a:r>
            <a:r>
              <a:rPr lang="es-ES" dirty="0" err="1"/>
              <a:t>for</a:t>
            </a:r>
            <a:r>
              <a:rPr lang="es-ES" dirty="0"/>
              <a:t> </a:t>
            </a:r>
            <a:r>
              <a:rPr lang="es-ES" dirty="0" err="1"/>
              <a:t>balancing</a:t>
            </a:r>
            <a:r>
              <a:rPr lang="es-ES" dirty="0"/>
              <a:t> </a:t>
            </a:r>
            <a:r>
              <a:rPr lang="es-ES" dirty="0" err="1"/>
              <a:t>these</a:t>
            </a:r>
            <a:r>
              <a:rPr lang="es-ES" dirty="0"/>
              <a:t> </a:t>
            </a:r>
            <a:r>
              <a:rPr lang="es-ES" dirty="0" err="1"/>
              <a:t>benefits</a:t>
            </a:r>
            <a:r>
              <a:rPr lang="es-ES" dirty="0"/>
              <a:t> and </a:t>
            </a:r>
            <a:r>
              <a:rPr lang="es-ES" dirty="0" err="1"/>
              <a:t>costs</a:t>
            </a:r>
            <a:r>
              <a:rPr lang="es-ES" dirty="0"/>
              <a:t> in </a:t>
            </a:r>
            <a:r>
              <a:rPr lang="es-ES" dirty="0" err="1"/>
              <a:t>complex</a:t>
            </a:r>
            <a:r>
              <a:rPr lang="es-ES" dirty="0"/>
              <a:t> </a:t>
            </a:r>
            <a:r>
              <a:rPr lang="es-ES" dirty="0" err="1"/>
              <a:t>situations</a:t>
            </a:r>
            <a:r>
              <a:rPr lang="es-ES" dirty="0"/>
              <a:t>. In </a:t>
            </a:r>
            <a:r>
              <a:rPr lang="es-ES" dirty="0" err="1"/>
              <a:t>this</a:t>
            </a:r>
            <a:r>
              <a:rPr lang="es-ES" dirty="0"/>
              <a:t> </a:t>
            </a:r>
            <a:r>
              <a:rPr lang="es-ES" dirty="0" err="1"/>
              <a:t>way</a:t>
            </a:r>
            <a:r>
              <a:rPr lang="es-ES" dirty="0"/>
              <a:t>, </a:t>
            </a:r>
            <a:r>
              <a:rPr lang="es-ES" dirty="0" err="1"/>
              <a:t>economics</a:t>
            </a:r>
            <a:r>
              <a:rPr lang="es-ES" dirty="0"/>
              <a:t> can </a:t>
            </a:r>
            <a:r>
              <a:rPr lang="es-ES" dirty="0" err="1"/>
              <a:t>support</a:t>
            </a:r>
            <a:r>
              <a:rPr lang="es-ES" dirty="0"/>
              <a:t> </a:t>
            </a:r>
            <a:r>
              <a:rPr lang="es-ES" dirty="0" err="1"/>
              <a:t>ethical</a:t>
            </a:r>
            <a:r>
              <a:rPr lang="es-ES" dirty="0"/>
              <a:t> </a:t>
            </a:r>
            <a:r>
              <a:rPr lang="es-ES" dirty="0" err="1"/>
              <a:t>decision-making</a:t>
            </a:r>
            <a:r>
              <a:rPr lang="es-ES" dirty="0"/>
              <a:t>.</a:t>
            </a:r>
          </a:p>
          <a:p>
            <a:pPr marL="457200" lvl="0" indent="-406400" algn="just" rtl="0">
              <a:lnSpc>
                <a:spcPct val="90000"/>
              </a:lnSpc>
              <a:spcBef>
                <a:spcPts val="1000"/>
              </a:spcBef>
              <a:spcAft>
                <a:spcPts val="0"/>
              </a:spcAft>
              <a:buSzPts val="2800"/>
              <a:buChar char="•"/>
            </a:pPr>
            <a:endParaRPr lang="es-ES" dirty="0"/>
          </a:p>
          <a:p>
            <a:pPr marL="457200" lvl="0" indent="-406400" algn="just" rtl="0">
              <a:lnSpc>
                <a:spcPct val="90000"/>
              </a:lnSpc>
              <a:spcBef>
                <a:spcPts val="1000"/>
              </a:spcBef>
              <a:spcAft>
                <a:spcPts val="0"/>
              </a:spcAft>
              <a:buSzPts val="2800"/>
              <a:buChar char="•"/>
            </a:pPr>
            <a:r>
              <a:rPr lang="es-ES" dirty="0" err="1"/>
              <a:t>The</a:t>
            </a:r>
            <a:r>
              <a:rPr lang="es-ES" dirty="0"/>
              <a:t> </a:t>
            </a:r>
            <a:r>
              <a:rPr lang="es-ES" dirty="0" err="1"/>
              <a:t>ethical</a:t>
            </a:r>
            <a:r>
              <a:rPr lang="es-ES" dirty="0"/>
              <a:t> </a:t>
            </a:r>
            <a:r>
              <a:rPr lang="es-ES" dirty="0" err="1"/>
              <a:t>foundation</a:t>
            </a:r>
            <a:r>
              <a:rPr lang="es-ES" dirty="0"/>
              <a:t> </a:t>
            </a:r>
            <a:r>
              <a:rPr lang="es-ES" dirty="0" err="1"/>
              <a:t>of</a:t>
            </a:r>
            <a:r>
              <a:rPr lang="es-ES" dirty="0"/>
              <a:t> </a:t>
            </a:r>
            <a:r>
              <a:rPr lang="es-ES" dirty="0" err="1"/>
              <a:t>cost-benefit</a:t>
            </a:r>
            <a:r>
              <a:rPr lang="es-ES" dirty="0"/>
              <a:t> </a:t>
            </a:r>
            <a:r>
              <a:rPr lang="es-ES" dirty="0" err="1"/>
              <a:t>analysis</a:t>
            </a:r>
            <a:r>
              <a:rPr lang="es-ES" dirty="0"/>
              <a:t> in </a:t>
            </a:r>
            <a:r>
              <a:rPr lang="es-ES" dirty="0" err="1"/>
              <a:t>economics</a:t>
            </a:r>
            <a:r>
              <a:rPr lang="es-ES" dirty="0"/>
              <a:t> </a:t>
            </a:r>
            <a:r>
              <a:rPr lang="es-ES" dirty="0" err="1"/>
              <a:t>was</a:t>
            </a:r>
            <a:r>
              <a:rPr lang="es-ES" dirty="0"/>
              <a:t> </a:t>
            </a:r>
            <a:r>
              <a:rPr lang="es-ES" dirty="0" err="1"/>
              <a:t>highlighted</a:t>
            </a:r>
            <a:r>
              <a:rPr lang="es-ES" dirty="0"/>
              <a:t> in </a:t>
            </a:r>
            <a:r>
              <a:rPr lang="es-ES" dirty="0" err="1"/>
              <a:t>the</a:t>
            </a:r>
            <a:r>
              <a:rPr lang="es-ES" dirty="0"/>
              <a:t> </a:t>
            </a:r>
            <a:r>
              <a:rPr lang="es-ES" i="1" dirty="0"/>
              <a:t>Stern </a:t>
            </a:r>
            <a:r>
              <a:rPr lang="es-ES" i="1" dirty="0" err="1"/>
              <a:t>Review</a:t>
            </a:r>
            <a:r>
              <a:rPr lang="es-ES" i="1" dirty="0"/>
              <a:t> </a:t>
            </a:r>
            <a:r>
              <a:rPr lang="es-ES" i="1" dirty="0" err="1"/>
              <a:t>on</a:t>
            </a:r>
            <a:r>
              <a:rPr lang="es-ES" i="1" dirty="0"/>
              <a:t> </a:t>
            </a:r>
            <a:r>
              <a:rPr lang="es-ES" i="1" dirty="0" err="1"/>
              <a:t>the</a:t>
            </a:r>
            <a:r>
              <a:rPr lang="es-ES" i="1" dirty="0"/>
              <a:t> </a:t>
            </a:r>
            <a:r>
              <a:rPr lang="es-ES" i="1" dirty="0" err="1"/>
              <a:t>Economics</a:t>
            </a:r>
            <a:r>
              <a:rPr lang="es-ES" i="1" dirty="0"/>
              <a:t> </a:t>
            </a:r>
            <a:r>
              <a:rPr lang="es-ES" i="1" dirty="0" err="1"/>
              <a:t>of</a:t>
            </a:r>
            <a:r>
              <a:rPr lang="es-ES" i="1" dirty="0"/>
              <a:t> </a:t>
            </a:r>
            <a:r>
              <a:rPr lang="es-ES" i="1" dirty="0" err="1"/>
              <a:t>Climate</a:t>
            </a:r>
            <a:r>
              <a:rPr lang="es-ES" i="1" dirty="0"/>
              <a:t> Change</a:t>
            </a:r>
            <a:r>
              <a:rPr lang="es-ES" dirty="0"/>
              <a:t>. </a:t>
            </a:r>
            <a:r>
              <a:rPr lang="es-ES" dirty="0" err="1"/>
              <a:t>The</a:t>
            </a:r>
            <a:r>
              <a:rPr lang="es-ES" dirty="0"/>
              <a:t> Stern </a:t>
            </a:r>
            <a:r>
              <a:rPr lang="es-ES" dirty="0" err="1"/>
              <a:t>Review</a:t>
            </a:r>
            <a:r>
              <a:rPr lang="es-ES" dirty="0"/>
              <a:t> </a:t>
            </a:r>
            <a:r>
              <a:rPr lang="es-ES" dirty="0" err="1"/>
              <a:t>primarily</a:t>
            </a:r>
            <a:r>
              <a:rPr lang="es-ES" dirty="0"/>
              <a:t> </a:t>
            </a:r>
            <a:r>
              <a:rPr lang="es-ES" dirty="0" err="1"/>
              <a:t>focuses</a:t>
            </a:r>
            <a:r>
              <a:rPr lang="es-ES" dirty="0"/>
              <a:t> </a:t>
            </a:r>
            <a:r>
              <a:rPr lang="es-ES" dirty="0" err="1"/>
              <a:t>on</a:t>
            </a:r>
            <a:r>
              <a:rPr lang="es-ES" dirty="0"/>
              <a:t> </a:t>
            </a:r>
            <a:r>
              <a:rPr lang="es-ES" dirty="0" err="1"/>
              <a:t>comparing</a:t>
            </a:r>
            <a:r>
              <a:rPr lang="es-ES" dirty="0"/>
              <a:t> </a:t>
            </a:r>
            <a:r>
              <a:rPr lang="es-ES" dirty="0" err="1"/>
              <a:t>costs</a:t>
            </a:r>
            <a:r>
              <a:rPr lang="es-ES" dirty="0"/>
              <a:t> and </a:t>
            </a:r>
            <a:r>
              <a:rPr lang="es-ES" dirty="0" err="1"/>
              <a:t>benefits</a:t>
            </a:r>
            <a:r>
              <a:rPr lang="es-ES" dirty="0"/>
              <a:t>, </a:t>
            </a:r>
            <a:r>
              <a:rPr lang="es-ES" dirty="0" err="1"/>
              <a:t>concluding</a:t>
            </a:r>
            <a:r>
              <a:rPr lang="es-ES" dirty="0"/>
              <a:t> </a:t>
            </a:r>
            <a:r>
              <a:rPr lang="es-ES" dirty="0" err="1"/>
              <a:t>that</a:t>
            </a:r>
            <a:r>
              <a:rPr lang="es-ES" dirty="0"/>
              <a:t> </a:t>
            </a:r>
            <a:r>
              <a:rPr lang="es-ES" dirty="0" err="1"/>
              <a:t>the</a:t>
            </a:r>
            <a:r>
              <a:rPr lang="es-ES" dirty="0"/>
              <a:t> </a:t>
            </a:r>
            <a:r>
              <a:rPr lang="es-ES" dirty="0" err="1"/>
              <a:t>benefits</a:t>
            </a:r>
            <a:r>
              <a:rPr lang="es-ES" dirty="0"/>
              <a:t> </a:t>
            </a:r>
            <a:r>
              <a:rPr lang="es-ES" dirty="0" err="1"/>
              <a:t>of</a:t>
            </a:r>
            <a:r>
              <a:rPr lang="es-ES" dirty="0"/>
              <a:t> </a:t>
            </a:r>
            <a:r>
              <a:rPr lang="es-ES" dirty="0" err="1"/>
              <a:t>reducing</a:t>
            </a:r>
            <a:r>
              <a:rPr lang="es-ES" dirty="0"/>
              <a:t> </a:t>
            </a:r>
            <a:r>
              <a:rPr lang="es-ES" dirty="0" err="1"/>
              <a:t>greenhouse</a:t>
            </a:r>
            <a:r>
              <a:rPr lang="es-ES" dirty="0"/>
              <a:t> gas </a:t>
            </a:r>
            <a:r>
              <a:rPr lang="es-ES" dirty="0" err="1"/>
              <a:t>emissions</a:t>
            </a:r>
            <a:r>
              <a:rPr lang="es-ES" dirty="0"/>
              <a:t> </a:t>
            </a:r>
            <a:r>
              <a:rPr lang="es-ES" dirty="0" err="1"/>
              <a:t>far</a:t>
            </a:r>
            <a:r>
              <a:rPr lang="es-ES" dirty="0"/>
              <a:t> </a:t>
            </a:r>
            <a:r>
              <a:rPr lang="es-ES" dirty="0" err="1"/>
              <a:t>outweigh</a:t>
            </a:r>
            <a:r>
              <a:rPr lang="es-ES" dirty="0"/>
              <a:t> </a:t>
            </a:r>
            <a:r>
              <a:rPr lang="es-ES" dirty="0" err="1"/>
              <a:t>the</a:t>
            </a:r>
            <a:r>
              <a:rPr lang="es-ES" dirty="0"/>
              <a:t> </a:t>
            </a:r>
            <a:r>
              <a:rPr lang="es-ES" dirty="0" err="1"/>
              <a:t>costs</a:t>
            </a:r>
            <a:r>
              <a:rPr lang="es-ES" dirty="0"/>
              <a:t> </a:t>
            </a:r>
            <a:r>
              <a:rPr lang="es-ES" dirty="0" err="1"/>
              <a:t>of</a:t>
            </a:r>
            <a:r>
              <a:rPr lang="es-ES" dirty="0"/>
              <a:t> </a:t>
            </a:r>
            <a:r>
              <a:rPr lang="es-ES" dirty="0" err="1"/>
              <a:t>doing</a:t>
            </a:r>
            <a:r>
              <a:rPr lang="es-ES" dirty="0"/>
              <a:t> so. </a:t>
            </a:r>
            <a:r>
              <a:rPr lang="es-ES" dirty="0" err="1"/>
              <a:t>However</a:t>
            </a:r>
            <a:r>
              <a:rPr lang="es-ES" dirty="0"/>
              <a:t>, </a:t>
            </a:r>
            <a:r>
              <a:rPr lang="es-ES" dirty="0" err="1"/>
              <a:t>Stern's</a:t>
            </a:r>
            <a:r>
              <a:rPr lang="es-ES" dirty="0"/>
              <a:t> </a:t>
            </a:r>
            <a:r>
              <a:rPr lang="es-ES" dirty="0" err="1"/>
              <a:t>work</a:t>
            </a:r>
            <a:r>
              <a:rPr lang="es-ES" dirty="0"/>
              <a:t> has </a:t>
            </a:r>
            <a:r>
              <a:rPr lang="es-ES" dirty="0" err="1"/>
              <a:t>sparked</a:t>
            </a:r>
            <a:r>
              <a:rPr lang="es-ES" dirty="0"/>
              <a:t> </a:t>
            </a:r>
            <a:r>
              <a:rPr lang="es-ES" dirty="0" err="1"/>
              <a:t>significant</a:t>
            </a:r>
            <a:r>
              <a:rPr lang="es-ES" dirty="0"/>
              <a:t> debate </a:t>
            </a:r>
            <a:r>
              <a:rPr lang="es-ES" dirty="0" err="1"/>
              <a:t>among</a:t>
            </a:r>
            <a:r>
              <a:rPr lang="es-ES" dirty="0"/>
              <a:t> </a:t>
            </a:r>
            <a:r>
              <a:rPr lang="es-ES" dirty="0" err="1"/>
              <a:t>economists</a:t>
            </a:r>
            <a:r>
              <a:rPr lang="es-ES" dirty="0"/>
              <a:t> </a:t>
            </a:r>
            <a:r>
              <a:rPr lang="es-ES" dirty="0" err="1"/>
              <a:t>for</a:t>
            </a:r>
            <a:r>
              <a:rPr lang="es-ES" dirty="0"/>
              <a:t> </a:t>
            </a:r>
            <a:r>
              <a:rPr lang="es-ES" dirty="0" err="1"/>
              <a:t>two</a:t>
            </a:r>
            <a:r>
              <a:rPr lang="es-ES" dirty="0"/>
              <a:t> </a:t>
            </a:r>
            <a:r>
              <a:rPr lang="es-ES" dirty="0" err="1"/>
              <a:t>main</a:t>
            </a:r>
            <a:r>
              <a:rPr lang="es-ES" dirty="0"/>
              <a:t> </a:t>
            </a:r>
            <a:r>
              <a:rPr lang="es-ES" dirty="0" err="1"/>
              <a:t>reasons</a:t>
            </a:r>
            <a:r>
              <a:rPr lang="es-ES" dirty="0"/>
              <a:t>. </a:t>
            </a:r>
            <a:r>
              <a:rPr lang="es-ES" dirty="0" err="1"/>
              <a:t>First</a:t>
            </a:r>
            <a:r>
              <a:rPr lang="es-ES" dirty="0"/>
              <a:t>, </a:t>
            </a:r>
            <a:r>
              <a:rPr lang="es-ES" dirty="0" err="1"/>
              <a:t>some</a:t>
            </a:r>
            <a:r>
              <a:rPr lang="es-ES" dirty="0"/>
              <a:t> </a:t>
            </a:r>
            <a:r>
              <a:rPr lang="es-ES" dirty="0" err="1"/>
              <a:t>economists</a:t>
            </a:r>
            <a:r>
              <a:rPr lang="es-ES" dirty="0"/>
              <a:t> </a:t>
            </a:r>
            <a:r>
              <a:rPr lang="es-ES" dirty="0" err="1"/>
              <a:t>believe</a:t>
            </a:r>
            <a:r>
              <a:rPr lang="es-ES" dirty="0"/>
              <a:t> </a:t>
            </a:r>
            <a:r>
              <a:rPr lang="es-ES" dirty="0" err="1"/>
              <a:t>that</a:t>
            </a:r>
            <a:r>
              <a:rPr lang="es-ES" dirty="0"/>
              <a:t> </a:t>
            </a:r>
            <a:r>
              <a:rPr lang="es-ES" dirty="0" err="1"/>
              <a:t>economic</a:t>
            </a:r>
            <a:r>
              <a:rPr lang="es-ES" dirty="0"/>
              <a:t> </a:t>
            </a:r>
            <a:r>
              <a:rPr lang="es-ES" dirty="0" err="1"/>
              <a:t>conclusions</a:t>
            </a:r>
            <a:r>
              <a:rPr lang="es-ES" dirty="0"/>
              <a:t> </a:t>
            </a:r>
            <a:r>
              <a:rPr lang="es-ES" dirty="0" err="1"/>
              <a:t>should</a:t>
            </a:r>
            <a:r>
              <a:rPr lang="es-ES" dirty="0"/>
              <a:t> </a:t>
            </a:r>
            <a:r>
              <a:rPr lang="es-ES" dirty="0" err="1"/>
              <a:t>not</a:t>
            </a:r>
            <a:r>
              <a:rPr lang="es-ES" dirty="0"/>
              <a:t> be </a:t>
            </a:r>
            <a:r>
              <a:rPr lang="es-ES" dirty="0" err="1"/>
              <a:t>based</a:t>
            </a:r>
            <a:r>
              <a:rPr lang="es-ES" dirty="0"/>
              <a:t> </a:t>
            </a:r>
            <a:r>
              <a:rPr lang="es-ES" dirty="0" err="1"/>
              <a:t>on</a:t>
            </a:r>
            <a:r>
              <a:rPr lang="es-ES" dirty="0"/>
              <a:t> </a:t>
            </a:r>
            <a:r>
              <a:rPr lang="es-ES" dirty="0" err="1"/>
              <a:t>ethical</a:t>
            </a:r>
            <a:r>
              <a:rPr lang="es-ES" dirty="0"/>
              <a:t> </a:t>
            </a:r>
            <a:r>
              <a:rPr lang="es-ES" dirty="0" err="1"/>
              <a:t>assumptions</a:t>
            </a:r>
            <a:r>
              <a:rPr lang="es-ES" dirty="0"/>
              <a:t>. </a:t>
            </a:r>
            <a:r>
              <a:rPr lang="es-ES" dirty="0" err="1"/>
              <a:t>Second</a:t>
            </a:r>
            <a:r>
              <a:rPr lang="es-ES" dirty="0"/>
              <a:t>, </a:t>
            </a:r>
            <a:r>
              <a:rPr lang="es-ES" dirty="0" err="1"/>
              <a:t>the</a:t>
            </a:r>
            <a:r>
              <a:rPr lang="es-ES" dirty="0"/>
              <a:t> </a:t>
            </a:r>
            <a:r>
              <a:rPr lang="es-ES" dirty="0" err="1"/>
              <a:t>review</a:t>
            </a:r>
            <a:r>
              <a:rPr lang="es-ES" dirty="0"/>
              <a:t> </a:t>
            </a:r>
            <a:r>
              <a:rPr lang="es-ES" dirty="0" err="1"/>
              <a:t>advocates</a:t>
            </a:r>
            <a:r>
              <a:rPr lang="es-ES" dirty="0"/>
              <a:t> </a:t>
            </a:r>
            <a:r>
              <a:rPr lang="es-ES" dirty="0" err="1"/>
              <a:t>for</a:t>
            </a:r>
            <a:r>
              <a:rPr lang="es-ES" dirty="0"/>
              <a:t> </a:t>
            </a:r>
            <a:r>
              <a:rPr lang="es-ES" dirty="0" err="1"/>
              <a:t>strong</a:t>
            </a:r>
            <a:r>
              <a:rPr lang="es-ES" dirty="0"/>
              <a:t> and </a:t>
            </a:r>
            <a:r>
              <a:rPr lang="es-ES" dirty="0" err="1"/>
              <a:t>immediate</a:t>
            </a:r>
            <a:r>
              <a:rPr lang="es-ES" dirty="0"/>
              <a:t> </a:t>
            </a:r>
            <a:r>
              <a:rPr lang="es-ES" dirty="0" err="1"/>
              <a:t>action</a:t>
            </a:r>
            <a:r>
              <a:rPr lang="es-ES" dirty="0"/>
              <a:t> </a:t>
            </a:r>
            <a:r>
              <a:rPr lang="es-ES" dirty="0" err="1"/>
              <a:t>to</a:t>
            </a:r>
            <a:r>
              <a:rPr lang="es-ES" dirty="0"/>
              <a:t> control </a:t>
            </a:r>
            <a:r>
              <a:rPr lang="es-ES" dirty="0" err="1"/>
              <a:t>emissions</a:t>
            </a:r>
            <a:r>
              <a:rPr lang="es-ES" dirty="0"/>
              <a:t>, </a:t>
            </a:r>
            <a:r>
              <a:rPr lang="es-ES" dirty="0" err="1"/>
              <a:t>which</a:t>
            </a:r>
            <a:r>
              <a:rPr lang="es-ES" dirty="0"/>
              <a:t> </a:t>
            </a:r>
            <a:r>
              <a:rPr lang="es-ES" dirty="0" err="1"/>
              <a:t>contrasts</a:t>
            </a:r>
            <a:r>
              <a:rPr lang="es-ES" dirty="0"/>
              <a:t> </a:t>
            </a:r>
            <a:r>
              <a:rPr lang="es-ES" dirty="0" err="1"/>
              <a:t>with</a:t>
            </a:r>
            <a:r>
              <a:rPr lang="es-ES" dirty="0"/>
              <a:t> </a:t>
            </a:r>
            <a:r>
              <a:rPr lang="es-ES" dirty="0" err="1"/>
              <a:t>other</a:t>
            </a:r>
            <a:r>
              <a:rPr lang="es-ES" dirty="0"/>
              <a:t> </a:t>
            </a:r>
            <a:r>
              <a:rPr lang="es-ES" dirty="0" err="1"/>
              <a:t>economic</a:t>
            </a:r>
            <a:r>
              <a:rPr lang="es-ES" dirty="0"/>
              <a:t> </a:t>
            </a:r>
            <a:r>
              <a:rPr lang="es-ES" dirty="0" err="1"/>
              <a:t>studies</a:t>
            </a:r>
            <a:r>
              <a:rPr lang="es-ES" dirty="0"/>
              <a:t>, </a:t>
            </a:r>
            <a:r>
              <a:rPr lang="es-ES" dirty="0" err="1"/>
              <a:t>such</a:t>
            </a:r>
            <a:r>
              <a:rPr lang="es-ES" dirty="0"/>
              <a:t> as </a:t>
            </a:r>
            <a:r>
              <a:rPr lang="es-ES" dirty="0" err="1"/>
              <a:t>one</a:t>
            </a:r>
            <a:r>
              <a:rPr lang="es-ES" dirty="0"/>
              <a:t> </a:t>
            </a:r>
            <a:r>
              <a:rPr lang="es-ES" dirty="0" err="1"/>
              <a:t>by</a:t>
            </a:r>
            <a:r>
              <a:rPr lang="es-ES" dirty="0"/>
              <a:t> William Nordhaus </a:t>
            </a:r>
            <a:r>
              <a:rPr lang="es-ES" dirty="0" err="1"/>
              <a:t>of</a:t>
            </a:r>
            <a:r>
              <a:rPr lang="es-ES" dirty="0"/>
              <a:t> Yale </a:t>
            </a:r>
            <a:r>
              <a:rPr lang="es-ES" dirty="0" err="1"/>
              <a:t>University</a:t>
            </a:r>
            <a:r>
              <a:rPr lang="es-ES" dirty="0"/>
              <a:t>, </a:t>
            </a:r>
            <a:r>
              <a:rPr lang="es-ES" dirty="0" err="1"/>
              <a:t>which</a:t>
            </a:r>
            <a:r>
              <a:rPr lang="es-ES" dirty="0"/>
              <a:t> </a:t>
            </a:r>
            <a:r>
              <a:rPr lang="es-ES" dirty="0" err="1"/>
              <a:t>suggests</a:t>
            </a:r>
            <a:r>
              <a:rPr lang="es-ES" dirty="0"/>
              <a:t> </a:t>
            </a:r>
            <a:r>
              <a:rPr lang="es-ES" dirty="0" err="1"/>
              <a:t>that</a:t>
            </a:r>
            <a:r>
              <a:rPr lang="es-ES" dirty="0"/>
              <a:t> </a:t>
            </a:r>
            <a:r>
              <a:rPr lang="es-ES" dirty="0" err="1"/>
              <a:t>the</a:t>
            </a:r>
            <a:r>
              <a:rPr lang="es-ES" dirty="0"/>
              <a:t> </a:t>
            </a:r>
            <a:r>
              <a:rPr lang="es-ES" dirty="0" err="1"/>
              <a:t>urgency</a:t>
            </a:r>
            <a:r>
              <a:rPr lang="es-ES" dirty="0"/>
              <a:t> </a:t>
            </a:r>
            <a:r>
              <a:rPr lang="es-ES" dirty="0" err="1"/>
              <a:t>to</a:t>
            </a:r>
            <a:r>
              <a:rPr lang="es-ES" dirty="0"/>
              <a:t> </a:t>
            </a:r>
            <a:r>
              <a:rPr lang="es-ES" dirty="0" err="1"/>
              <a:t>act</a:t>
            </a:r>
            <a:r>
              <a:rPr lang="es-ES" dirty="0"/>
              <a:t> </a:t>
            </a:r>
            <a:r>
              <a:rPr lang="es-ES" dirty="0" err="1"/>
              <a:t>is</a:t>
            </a:r>
            <a:r>
              <a:rPr lang="es-ES" dirty="0"/>
              <a:t> </a:t>
            </a:r>
            <a:r>
              <a:rPr lang="es-ES" dirty="0" err="1"/>
              <a:t>less</a:t>
            </a:r>
            <a:r>
              <a:rPr lang="es-ES" dirty="0"/>
              <a:t> pressing.</a:t>
            </a:r>
          </a:p>
          <a:p>
            <a:pPr marL="457200" lvl="0" indent="-406400" algn="just" rtl="0">
              <a:lnSpc>
                <a:spcPct val="90000"/>
              </a:lnSpc>
              <a:spcBef>
                <a:spcPts val="1000"/>
              </a:spcBef>
              <a:spcAft>
                <a:spcPts val="0"/>
              </a:spcAft>
              <a:buSzPts val="2800"/>
              <a:buChar char="•"/>
            </a:pPr>
            <a:endParaRPr dirty="0"/>
          </a:p>
        </p:txBody>
      </p:sp>
    </p:spTree>
    <p:extLst>
      <p:ext uri="{BB962C8B-B14F-4D97-AF65-F5344CB8AC3E}">
        <p14:creationId xmlns:p14="http://schemas.microsoft.com/office/powerpoint/2010/main" val="1681214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5">
          <a:extLst>
            <a:ext uri="{FF2B5EF4-FFF2-40B4-BE49-F238E27FC236}">
              <a16:creationId xmlns:a16="http://schemas.microsoft.com/office/drawing/2014/main" id="{E10541E7-36A6-B947-AA30-F7BF1F644BEE}"/>
            </a:ext>
          </a:extLst>
        </p:cNvPr>
        <p:cNvGrpSpPr/>
        <p:nvPr/>
      </p:nvGrpSpPr>
      <p:grpSpPr>
        <a:xfrm>
          <a:off x="0" y="0"/>
          <a:ext cx="0" cy="0"/>
          <a:chOff x="0" y="0"/>
          <a:chExt cx="0" cy="0"/>
        </a:xfrm>
      </p:grpSpPr>
      <p:sp>
        <p:nvSpPr>
          <p:cNvPr id="166" name="Google Shape;166;g2c73a1783f5_1_12">
            <a:extLst>
              <a:ext uri="{FF2B5EF4-FFF2-40B4-BE49-F238E27FC236}">
                <a16:creationId xmlns:a16="http://schemas.microsoft.com/office/drawing/2014/main" id="{0964E121-B498-0C5D-6182-D272183F4139}"/>
              </a:ext>
            </a:extLst>
          </p:cNvPr>
          <p:cNvSpPr txBox="1">
            <a:spLocks noGrp="1"/>
          </p:cNvSpPr>
          <p:nvPr>
            <p:ph type="title"/>
          </p:nvPr>
        </p:nvSpPr>
        <p:spPr>
          <a:xfrm>
            <a:off x="838199" y="566928"/>
            <a:ext cx="10537800" cy="596854"/>
          </a:xfrm>
          <a:prstGeom prst="rect">
            <a:avLst/>
          </a:prstGeom>
          <a:solidFill>
            <a:srgbClr val="003399"/>
          </a:solidFill>
          <a:ln>
            <a:noFill/>
          </a:ln>
        </p:spPr>
        <p:txBody>
          <a:bodyPr spcFirstLastPara="1" wrap="square" lIns="91425" tIns="45700" rIns="91425" bIns="45700" anchor="t" anchorCtr="0">
            <a:noAutofit/>
          </a:bodyPr>
          <a:lstStyle/>
          <a:p>
            <a:pPr>
              <a:lnSpc>
                <a:spcPct val="100000"/>
              </a:lnSpc>
              <a:buClr>
                <a:srgbClr val="000000"/>
              </a:buClr>
            </a:pPr>
            <a:r>
              <a:rPr lang="en-US" b="0">
                <a:solidFill>
                  <a:srgbClr val="FFFFFF"/>
                </a:solidFill>
                <a:latin typeface="Quattrocento Sans"/>
                <a:ea typeface="Quattrocento Sans"/>
                <a:cs typeface="Quattrocento Sans"/>
                <a:sym typeface="Quattrocento Sans"/>
              </a:rPr>
              <a:t>Ethical implications of climate change</a:t>
            </a:r>
            <a:endParaRPr/>
          </a:p>
        </p:txBody>
      </p:sp>
      <p:sp>
        <p:nvSpPr>
          <p:cNvPr id="167" name="Google Shape;167;g2c73a1783f5_1_12">
            <a:extLst>
              <a:ext uri="{FF2B5EF4-FFF2-40B4-BE49-F238E27FC236}">
                <a16:creationId xmlns:a16="http://schemas.microsoft.com/office/drawing/2014/main" id="{DCC1EEFB-EA16-5E61-6652-E7A8E92D29B0}"/>
              </a:ext>
            </a:extLst>
          </p:cNvPr>
          <p:cNvSpPr txBox="1">
            <a:spLocks noGrp="1"/>
          </p:cNvSpPr>
          <p:nvPr>
            <p:ph type="body" idx="1"/>
          </p:nvPr>
        </p:nvSpPr>
        <p:spPr>
          <a:xfrm>
            <a:off x="838199" y="1425039"/>
            <a:ext cx="10537800" cy="4931192"/>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rmAutofit lnSpcReduction="10000"/>
          </a:bodyPr>
          <a:lstStyle/>
          <a:p>
            <a:pPr marL="457200" lvl="0" indent="-406400" algn="just" rtl="0">
              <a:lnSpc>
                <a:spcPct val="90000"/>
              </a:lnSpc>
              <a:spcBef>
                <a:spcPts val="1000"/>
              </a:spcBef>
              <a:spcAft>
                <a:spcPts val="0"/>
              </a:spcAft>
              <a:buSzPts val="2800"/>
              <a:buChar char="•"/>
            </a:pPr>
            <a:r>
              <a:rPr lang="en-GB" dirty="0"/>
              <a:t>These two issues are interconnected. The difference between Stern's and Nordhaus's conclusions primarily arises from their use of different "discount rates," which are based on ethical considerations. Economists typically place a lower value on future goods compared to present ones, a process known as discounting. Moreover, the further into the future the goods are expected to become available, the more they are discounted. The discount rate indicates how quickly the value of goods diminishes over time.</a:t>
            </a:r>
          </a:p>
          <a:p>
            <a:pPr marL="457200" lvl="0" indent="-406400" algn="just" rtl="0">
              <a:lnSpc>
                <a:spcPct val="90000"/>
              </a:lnSpc>
              <a:spcBef>
                <a:spcPts val="1000"/>
              </a:spcBef>
              <a:spcAft>
                <a:spcPts val="0"/>
              </a:spcAft>
              <a:buSzPts val="2800"/>
              <a:buChar char="•"/>
            </a:pPr>
            <a:endParaRPr lang="en-GB" dirty="0"/>
          </a:p>
          <a:p>
            <a:pPr marL="457200" lvl="0" indent="-406400" algn="just" rtl="0">
              <a:lnSpc>
                <a:spcPct val="90000"/>
              </a:lnSpc>
              <a:spcBef>
                <a:spcPts val="1000"/>
              </a:spcBef>
              <a:spcAft>
                <a:spcPts val="0"/>
              </a:spcAft>
              <a:buSzPts val="2800"/>
              <a:buChar char="•"/>
            </a:pPr>
            <a:r>
              <a:rPr lang="en-GB" dirty="0"/>
              <a:t>William Nordhaus applies a discount rate of approximately 6% per year, while Nicholas Stern uses a much lower rate of 1.4%. This difference significantly impacts their valuations. For instance, Stern calculates the present value of having a trillion dollars' worth of goods a century from now at $247 billion. In contrast, Nordhaus values those same goods in 2108 at only $2.5 billion in today's terms. This means that Stern places nearly 100 times more value than Nordhaus does on any given level of costs and benefits 100 years into the future.</a:t>
            </a:r>
          </a:p>
          <a:p>
            <a:pPr marL="457200" lvl="0" indent="-406400" algn="just" rtl="0">
              <a:lnSpc>
                <a:spcPct val="90000"/>
              </a:lnSpc>
              <a:spcBef>
                <a:spcPts val="1000"/>
              </a:spcBef>
              <a:spcAft>
                <a:spcPts val="0"/>
              </a:spcAft>
              <a:buSzPts val="2800"/>
              <a:buChar char="•"/>
            </a:pPr>
            <a:endParaRPr lang="en-GB" dirty="0"/>
          </a:p>
          <a:p>
            <a:pPr marL="457200" lvl="0" indent="-406400" algn="just" rtl="0">
              <a:lnSpc>
                <a:spcPct val="90000"/>
              </a:lnSpc>
              <a:spcBef>
                <a:spcPts val="1000"/>
              </a:spcBef>
              <a:spcAft>
                <a:spcPts val="0"/>
              </a:spcAft>
              <a:buSzPts val="2800"/>
              <a:buChar char="•"/>
            </a:pPr>
            <a:r>
              <a:rPr lang="en-GB" dirty="0"/>
              <a:t>The disparity in discount rates between the two economists largely accounts for their differing conclusions. Most of the costs of mitigating climate change need to be incurred in the near future, requiring the current generation to sacrifice some of its consumption. However, the benefits of these actions will primarily manifest a century or two from now. Because Stern assigns a higher present value to these future benefits than Nordhaus does, he can justify a more substantial investment today in climate change mitigation than Nordhaus can.</a:t>
            </a:r>
            <a:endParaRPr dirty="0"/>
          </a:p>
        </p:txBody>
      </p:sp>
    </p:spTree>
    <p:extLst>
      <p:ext uri="{BB962C8B-B14F-4D97-AF65-F5344CB8AC3E}">
        <p14:creationId xmlns:p14="http://schemas.microsoft.com/office/powerpoint/2010/main" val="3475872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53C6043F-D415-1D60-7BC3-A4EB53E53AE8}"/>
            </a:ext>
          </a:extLst>
        </p:cNvPr>
        <p:cNvGrpSpPr/>
        <p:nvPr/>
      </p:nvGrpSpPr>
      <p:grpSpPr>
        <a:xfrm>
          <a:off x="0" y="0"/>
          <a:ext cx="0" cy="0"/>
          <a:chOff x="0" y="0"/>
          <a:chExt cx="0" cy="0"/>
        </a:xfrm>
      </p:grpSpPr>
      <p:sp>
        <p:nvSpPr>
          <p:cNvPr id="146" name="Google Shape;146;p4">
            <a:extLst>
              <a:ext uri="{FF2B5EF4-FFF2-40B4-BE49-F238E27FC236}">
                <a16:creationId xmlns:a16="http://schemas.microsoft.com/office/drawing/2014/main" id="{0B3528EB-B438-D7AE-6C52-43FA57A1589A}"/>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FFFFFF"/>
                </a:solidFill>
                <a:latin typeface="Quattrocento Sans"/>
                <a:ea typeface="Quattrocento Sans"/>
                <a:cs typeface="Quattrocento Sans"/>
                <a:sym typeface="Quattrocento Sans"/>
              </a:rPr>
              <a:t>Overview</a:t>
            </a:r>
            <a:endParaRPr sz="1400" b="0" i="0" u="none" strike="noStrike" cap="none" dirty="0">
              <a:solidFill>
                <a:srgbClr val="000000"/>
              </a:solidFill>
              <a:latin typeface="Arial"/>
              <a:ea typeface="Arial"/>
              <a:cs typeface="Arial"/>
              <a:sym typeface="Arial"/>
            </a:endParaRPr>
          </a:p>
        </p:txBody>
      </p:sp>
      <p:sp>
        <p:nvSpPr>
          <p:cNvPr id="147" name="Google Shape;147;p4">
            <a:extLst>
              <a:ext uri="{FF2B5EF4-FFF2-40B4-BE49-F238E27FC236}">
                <a16:creationId xmlns:a16="http://schemas.microsoft.com/office/drawing/2014/main" id="{B98E2B94-D9AA-A067-2C63-6B246CBBD4A9}"/>
              </a:ext>
            </a:extLst>
          </p:cNvPr>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342900" indent="-342900" rtl="0">
              <a:spcBef>
                <a:spcPts val="0"/>
              </a:spcBef>
              <a:spcAft>
                <a:spcPts val="0"/>
              </a:spcAft>
              <a:buFont typeface="Arial" panose="020B0604020202020204" pitchFamily="34" charset="0"/>
              <a:buChar char="•"/>
            </a:pPr>
            <a:r>
              <a:rPr lang="en-GB" sz="2000" b="0" i="0" u="none" strike="noStrike" dirty="0">
                <a:solidFill>
                  <a:srgbClr val="000000"/>
                </a:solidFill>
                <a:effectLst/>
                <a:latin typeface="Helvetica Neue" panose="02000503000000020004" pitchFamily="2" charset="0"/>
              </a:rPr>
              <a:t>Environmental ethics in the wider framework of ethics debate.</a:t>
            </a:r>
          </a:p>
          <a:p>
            <a:pPr marL="342900" indent="-342900">
              <a:buFont typeface="Arial" panose="020B0604020202020204" pitchFamily="34" charset="0"/>
              <a:buChar char="•"/>
            </a:pPr>
            <a:r>
              <a:rPr lang="en-GB" sz="2000" dirty="0">
                <a:latin typeface="Helvetica Neue" panose="02000503000000020004" pitchFamily="2" charset="0"/>
              </a:rPr>
              <a:t>Overview of main schools of thought or theories.</a:t>
            </a:r>
          </a:p>
          <a:p>
            <a:pPr marL="342900" indent="-342900" rtl="0">
              <a:spcBef>
                <a:spcPts val="0"/>
              </a:spcBef>
              <a:spcAft>
                <a:spcPts val="0"/>
              </a:spcAft>
              <a:buFont typeface="Arial" panose="020B0604020202020204" pitchFamily="34" charset="0"/>
              <a:buChar char="•"/>
            </a:pPr>
            <a:r>
              <a:rPr lang="en-GB" sz="2000" b="0" i="0" u="none" strike="noStrike" dirty="0">
                <a:solidFill>
                  <a:srgbClr val="000000"/>
                </a:solidFill>
                <a:effectLst/>
                <a:latin typeface="Helvetica Neue" panose="02000503000000020004" pitchFamily="2" charset="0"/>
              </a:rPr>
              <a:t>Ethical implications of climate change.</a:t>
            </a:r>
            <a:endParaRPr lang="en-GB" sz="2400" b="0" dirty="0">
              <a:effectLst/>
            </a:endParaRPr>
          </a:p>
          <a:p>
            <a:pPr marL="342900" indent="-342900" rtl="0">
              <a:spcBef>
                <a:spcPts val="0"/>
              </a:spcBef>
              <a:spcAft>
                <a:spcPts val="0"/>
              </a:spcAft>
              <a:buFont typeface="Arial" panose="020B0604020202020204" pitchFamily="34" charset="0"/>
              <a:buChar char="•"/>
            </a:pPr>
            <a:r>
              <a:rPr lang="en-GB" sz="2000" b="0" i="0" u="none" strike="noStrike" dirty="0">
                <a:solidFill>
                  <a:srgbClr val="000000"/>
                </a:solidFill>
                <a:effectLst/>
                <a:latin typeface="Helvetica Neue" panose="02000503000000020004" pitchFamily="2" charset="0"/>
              </a:rPr>
              <a:t>Typical scenarios where environmental ethical conflicts arise. </a:t>
            </a:r>
            <a:endParaRPr lang="en-GB" sz="2400" b="0" dirty="0">
              <a:effectLst/>
            </a:endParaRPr>
          </a:p>
          <a:p>
            <a:pPr marL="342900" indent="-342900" rtl="0">
              <a:spcBef>
                <a:spcPts val="0"/>
              </a:spcBef>
              <a:spcAft>
                <a:spcPts val="0"/>
              </a:spcAft>
              <a:buFont typeface="Arial" panose="020B0604020202020204" pitchFamily="34" charset="0"/>
              <a:buChar char="•"/>
            </a:pPr>
            <a:r>
              <a:rPr lang="en-GB" sz="2000" b="0" i="0" u="none" strike="noStrike" dirty="0">
                <a:solidFill>
                  <a:srgbClr val="000000"/>
                </a:solidFill>
                <a:effectLst/>
                <a:latin typeface="Helvetica Neue" panose="02000503000000020004" pitchFamily="2" charset="0"/>
              </a:rPr>
              <a:t>What is the environment.</a:t>
            </a:r>
            <a:endParaRPr lang="en-GB" sz="2400" b="0" dirty="0">
              <a:effectLst/>
            </a:endParaRPr>
          </a:p>
          <a:p>
            <a:pPr marL="342900" indent="-342900" rtl="0">
              <a:spcBef>
                <a:spcPts val="0"/>
              </a:spcBef>
              <a:spcAft>
                <a:spcPts val="0"/>
              </a:spcAft>
              <a:buFont typeface="Arial" panose="020B0604020202020204" pitchFamily="34" charset="0"/>
              <a:buChar char="•"/>
            </a:pPr>
            <a:r>
              <a:rPr lang="en-GB" sz="2000" b="0" i="0" u="none" strike="noStrike" dirty="0">
                <a:solidFill>
                  <a:srgbClr val="000000"/>
                </a:solidFill>
                <a:effectLst/>
                <a:latin typeface="Helvetica Neue" panose="02000503000000020004" pitchFamily="2" charset="0"/>
              </a:rPr>
              <a:t>What is nature.</a:t>
            </a:r>
            <a:endParaRPr lang="en-GB" sz="2400" b="0" dirty="0">
              <a:effectLst/>
            </a:endParaRPr>
          </a:p>
          <a:p>
            <a:br>
              <a:rPr lang="en-GB" sz="2000" dirty="0"/>
            </a:br>
            <a:endParaRPr sz="1600" b="0" i="0" u="none" strike="noStrike" cap="none" dirty="0">
              <a:solidFill>
                <a:srgbClr val="000000"/>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303229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5">
          <a:extLst>
            <a:ext uri="{FF2B5EF4-FFF2-40B4-BE49-F238E27FC236}">
              <a16:creationId xmlns:a16="http://schemas.microsoft.com/office/drawing/2014/main" id="{B709D135-5900-24C0-6F9F-B9EC9B282EFD}"/>
            </a:ext>
          </a:extLst>
        </p:cNvPr>
        <p:cNvGrpSpPr/>
        <p:nvPr/>
      </p:nvGrpSpPr>
      <p:grpSpPr>
        <a:xfrm>
          <a:off x="0" y="0"/>
          <a:ext cx="0" cy="0"/>
          <a:chOff x="0" y="0"/>
          <a:chExt cx="0" cy="0"/>
        </a:xfrm>
      </p:grpSpPr>
      <p:sp>
        <p:nvSpPr>
          <p:cNvPr id="166" name="Google Shape;166;g2c73a1783f5_1_12">
            <a:extLst>
              <a:ext uri="{FF2B5EF4-FFF2-40B4-BE49-F238E27FC236}">
                <a16:creationId xmlns:a16="http://schemas.microsoft.com/office/drawing/2014/main" id="{B1539438-1FD6-53D4-E6EF-D2CB5467C4D8}"/>
              </a:ext>
            </a:extLst>
          </p:cNvPr>
          <p:cNvSpPr txBox="1">
            <a:spLocks noGrp="1"/>
          </p:cNvSpPr>
          <p:nvPr>
            <p:ph type="title"/>
          </p:nvPr>
        </p:nvSpPr>
        <p:spPr>
          <a:xfrm>
            <a:off x="838199" y="566928"/>
            <a:ext cx="10537800" cy="596854"/>
          </a:xfrm>
          <a:prstGeom prst="rect">
            <a:avLst/>
          </a:prstGeom>
          <a:solidFill>
            <a:srgbClr val="003399"/>
          </a:solidFill>
          <a:ln>
            <a:noFill/>
          </a:ln>
        </p:spPr>
        <p:txBody>
          <a:bodyPr spcFirstLastPara="1" wrap="square" lIns="91425" tIns="45700" rIns="91425" bIns="45700" anchor="t" anchorCtr="0">
            <a:noAutofit/>
          </a:bodyPr>
          <a:lstStyle/>
          <a:p>
            <a:pPr>
              <a:lnSpc>
                <a:spcPct val="100000"/>
              </a:lnSpc>
              <a:buClr>
                <a:srgbClr val="000000"/>
              </a:buClr>
            </a:pPr>
            <a:r>
              <a:rPr lang="en-US" b="0" dirty="0">
                <a:solidFill>
                  <a:srgbClr val="FFFFFF"/>
                </a:solidFill>
                <a:latin typeface="Quattrocento Sans"/>
                <a:ea typeface="Quattrocento Sans"/>
                <a:cs typeface="Quattrocento Sans"/>
                <a:sym typeface="Quattrocento Sans"/>
              </a:rPr>
              <a:t>Typical scenarios where environmental ethical conflicts arise </a:t>
            </a:r>
            <a:endParaRPr dirty="0"/>
          </a:p>
        </p:txBody>
      </p:sp>
      <p:sp>
        <p:nvSpPr>
          <p:cNvPr id="167" name="Google Shape;167;g2c73a1783f5_1_12">
            <a:extLst>
              <a:ext uri="{FF2B5EF4-FFF2-40B4-BE49-F238E27FC236}">
                <a16:creationId xmlns:a16="http://schemas.microsoft.com/office/drawing/2014/main" id="{E4B5DA04-7761-268C-E197-B647967F4DF6}"/>
              </a:ext>
            </a:extLst>
          </p:cNvPr>
          <p:cNvSpPr txBox="1">
            <a:spLocks noGrp="1"/>
          </p:cNvSpPr>
          <p:nvPr>
            <p:ph type="body" idx="1"/>
          </p:nvPr>
        </p:nvSpPr>
        <p:spPr>
          <a:xfrm>
            <a:off x="838199" y="1425039"/>
            <a:ext cx="10537800" cy="4931192"/>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rmAutofit/>
          </a:bodyPr>
          <a:lstStyle/>
          <a:p>
            <a:pPr marL="50800" lvl="0" indent="0" algn="just" rtl="0">
              <a:lnSpc>
                <a:spcPct val="90000"/>
              </a:lnSpc>
              <a:spcBef>
                <a:spcPts val="1000"/>
              </a:spcBef>
              <a:spcAft>
                <a:spcPts val="0"/>
              </a:spcAft>
              <a:buSzPts val="2800"/>
              <a:buNone/>
            </a:pPr>
            <a:r>
              <a:rPr lang="es-ES" dirty="0"/>
              <a:t>1. GLOBAL WARMING</a:t>
            </a:r>
          </a:p>
          <a:p>
            <a:pPr marL="50800" lvl="0" indent="0" algn="just" rtl="0">
              <a:lnSpc>
                <a:spcPct val="90000"/>
              </a:lnSpc>
              <a:spcBef>
                <a:spcPts val="1000"/>
              </a:spcBef>
              <a:spcAft>
                <a:spcPts val="0"/>
              </a:spcAft>
              <a:buSzPts val="2800"/>
              <a:buNone/>
            </a:pPr>
            <a:r>
              <a:rPr lang="es-ES" dirty="0" err="1"/>
              <a:t>It</a:t>
            </a:r>
            <a:r>
              <a:rPr lang="es-ES" dirty="0"/>
              <a:t> </a:t>
            </a:r>
            <a:r>
              <a:rPr lang="es-ES" dirty="0" err="1"/>
              <a:t>is</a:t>
            </a:r>
            <a:r>
              <a:rPr lang="es-ES" dirty="0"/>
              <a:t> </a:t>
            </a:r>
            <a:r>
              <a:rPr lang="es-ES" dirty="0" err="1"/>
              <a:t>well-documented</a:t>
            </a:r>
            <a:r>
              <a:rPr lang="es-ES" dirty="0"/>
              <a:t> </a:t>
            </a:r>
            <a:r>
              <a:rPr lang="es-ES" dirty="0" err="1"/>
              <a:t>that</a:t>
            </a:r>
            <a:r>
              <a:rPr lang="es-ES" dirty="0"/>
              <a:t> </a:t>
            </a:r>
            <a:r>
              <a:rPr lang="es-ES" dirty="0" err="1"/>
              <a:t>the</a:t>
            </a:r>
            <a:r>
              <a:rPr lang="es-ES" dirty="0"/>
              <a:t> </a:t>
            </a:r>
            <a:r>
              <a:rPr lang="es-ES" dirty="0" err="1"/>
              <a:t>Earth</a:t>
            </a:r>
            <a:r>
              <a:rPr lang="es-ES" dirty="0"/>
              <a:t> </a:t>
            </a:r>
            <a:r>
              <a:rPr lang="es-ES" dirty="0" err="1"/>
              <a:t>is</a:t>
            </a:r>
            <a:r>
              <a:rPr lang="es-ES" dirty="0"/>
              <a:t> </a:t>
            </a:r>
            <a:r>
              <a:rPr lang="es-ES" dirty="0" err="1"/>
              <a:t>getting</a:t>
            </a:r>
            <a:r>
              <a:rPr lang="es-ES" dirty="0"/>
              <a:t> </a:t>
            </a:r>
            <a:r>
              <a:rPr lang="es-ES" dirty="0" err="1"/>
              <a:t>warmer</a:t>
            </a:r>
            <a:r>
              <a:rPr lang="es-ES" dirty="0"/>
              <a:t> </a:t>
            </a:r>
            <a:r>
              <a:rPr lang="es-ES" dirty="0" err="1"/>
              <a:t>each</a:t>
            </a:r>
            <a:r>
              <a:rPr lang="es-ES" dirty="0"/>
              <a:t> </a:t>
            </a:r>
            <a:r>
              <a:rPr lang="es-ES" dirty="0" err="1"/>
              <a:t>year</a:t>
            </a:r>
            <a:r>
              <a:rPr lang="es-ES" dirty="0"/>
              <a:t> </a:t>
            </a:r>
            <a:r>
              <a:rPr lang="es-ES" dirty="0" err="1"/>
              <a:t>due</a:t>
            </a:r>
            <a:r>
              <a:rPr lang="es-ES" dirty="0"/>
              <a:t> </a:t>
            </a:r>
            <a:r>
              <a:rPr lang="es-ES" dirty="0" err="1"/>
              <a:t>to</a:t>
            </a:r>
            <a:r>
              <a:rPr lang="es-ES" dirty="0"/>
              <a:t> </a:t>
            </a:r>
            <a:r>
              <a:rPr lang="es-ES" dirty="0" err="1"/>
              <a:t>the</a:t>
            </a:r>
            <a:r>
              <a:rPr lang="es-ES" dirty="0"/>
              <a:t> </a:t>
            </a:r>
            <a:r>
              <a:rPr lang="es-ES" dirty="0" err="1"/>
              <a:t>depletion</a:t>
            </a:r>
            <a:r>
              <a:rPr lang="es-ES" dirty="0"/>
              <a:t> </a:t>
            </a:r>
            <a:r>
              <a:rPr lang="es-ES" dirty="0" err="1"/>
              <a:t>of</a:t>
            </a:r>
            <a:r>
              <a:rPr lang="es-ES" dirty="0"/>
              <a:t> </a:t>
            </a:r>
            <a:r>
              <a:rPr lang="es-ES" dirty="0" err="1"/>
              <a:t>the</a:t>
            </a:r>
            <a:r>
              <a:rPr lang="es-ES" dirty="0"/>
              <a:t> ozone </a:t>
            </a:r>
            <a:r>
              <a:rPr lang="es-ES" dirty="0" err="1"/>
              <a:t>layer</a:t>
            </a:r>
            <a:r>
              <a:rPr lang="es-ES" dirty="0"/>
              <a:t>. </a:t>
            </a:r>
            <a:r>
              <a:rPr lang="es-ES" dirty="0" err="1"/>
              <a:t>Greenhouse</a:t>
            </a:r>
            <a:r>
              <a:rPr lang="es-ES" dirty="0"/>
              <a:t> gas </a:t>
            </a:r>
            <a:r>
              <a:rPr lang="es-ES" dirty="0" err="1"/>
              <a:t>emissions</a:t>
            </a:r>
            <a:r>
              <a:rPr lang="es-ES" dirty="0"/>
              <a:t> </a:t>
            </a:r>
            <a:r>
              <a:rPr lang="es-ES" dirty="0" err="1"/>
              <a:t>have</a:t>
            </a:r>
            <a:r>
              <a:rPr lang="es-ES" dirty="0"/>
              <a:t> </a:t>
            </a:r>
            <a:r>
              <a:rPr lang="es-ES" dirty="0" err="1"/>
              <a:t>significantly</a:t>
            </a:r>
            <a:r>
              <a:rPr lang="es-ES" dirty="0"/>
              <a:t> </a:t>
            </a:r>
            <a:r>
              <a:rPr lang="es-ES" dirty="0" err="1"/>
              <a:t>damaged</a:t>
            </a:r>
            <a:r>
              <a:rPr lang="es-ES" dirty="0"/>
              <a:t> </a:t>
            </a:r>
            <a:r>
              <a:rPr lang="es-ES" dirty="0" err="1"/>
              <a:t>this</a:t>
            </a:r>
            <a:r>
              <a:rPr lang="es-ES" dirty="0"/>
              <a:t> </a:t>
            </a:r>
            <a:r>
              <a:rPr lang="es-ES" dirty="0" err="1"/>
              <a:t>layer</a:t>
            </a:r>
            <a:r>
              <a:rPr lang="es-ES" dirty="0"/>
              <a:t>, </a:t>
            </a:r>
            <a:r>
              <a:rPr lang="es-ES" dirty="0" err="1"/>
              <a:t>which</a:t>
            </a:r>
            <a:r>
              <a:rPr lang="es-ES" dirty="0"/>
              <a:t> serves as a natural </a:t>
            </a:r>
            <a:r>
              <a:rPr lang="es-ES" dirty="0" err="1"/>
              <a:t>shield</a:t>
            </a:r>
            <a:r>
              <a:rPr lang="es-ES" dirty="0"/>
              <a:t> </a:t>
            </a:r>
            <a:r>
              <a:rPr lang="es-ES" dirty="0" err="1"/>
              <a:t>protecting</a:t>
            </a:r>
            <a:r>
              <a:rPr lang="es-ES" dirty="0"/>
              <a:t> </a:t>
            </a:r>
            <a:r>
              <a:rPr lang="es-ES" dirty="0" err="1"/>
              <a:t>the</a:t>
            </a:r>
            <a:r>
              <a:rPr lang="es-ES" dirty="0"/>
              <a:t> </a:t>
            </a:r>
            <a:r>
              <a:rPr lang="es-ES" dirty="0" err="1"/>
              <a:t>environment</a:t>
            </a:r>
            <a:r>
              <a:rPr lang="es-ES" dirty="0"/>
              <a:t> </a:t>
            </a:r>
            <a:r>
              <a:rPr lang="es-ES" dirty="0" err="1"/>
              <a:t>from</a:t>
            </a:r>
            <a:r>
              <a:rPr lang="es-ES" dirty="0"/>
              <a:t> </a:t>
            </a:r>
            <a:r>
              <a:rPr lang="es-ES" dirty="0" err="1"/>
              <a:t>excessive</a:t>
            </a:r>
            <a:r>
              <a:rPr lang="es-ES" dirty="0"/>
              <a:t> solar </a:t>
            </a:r>
            <a:r>
              <a:rPr lang="es-ES" dirty="0" err="1"/>
              <a:t>radiation</a:t>
            </a:r>
            <a:r>
              <a:rPr lang="es-ES" dirty="0"/>
              <a:t>. </a:t>
            </a:r>
            <a:r>
              <a:rPr lang="es-ES" dirty="0" err="1"/>
              <a:t>The</a:t>
            </a:r>
            <a:r>
              <a:rPr lang="es-ES" dirty="0"/>
              <a:t> </a:t>
            </a:r>
            <a:r>
              <a:rPr lang="es-ES" dirty="0" err="1"/>
              <a:t>reality</a:t>
            </a:r>
            <a:r>
              <a:rPr lang="es-ES" dirty="0"/>
              <a:t> </a:t>
            </a:r>
            <a:r>
              <a:rPr lang="es-ES" dirty="0" err="1"/>
              <a:t>of</a:t>
            </a:r>
            <a:r>
              <a:rPr lang="es-ES" dirty="0"/>
              <a:t> global </a:t>
            </a:r>
            <a:r>
              <a:rPr lang="es-ES" dirty="0" err="1"/>
              <a:t>warming</a:t>
            </a:r>
            <a:r>
              <a:rPr lang="es-ES" dirty="0"/>
              <a:t> </a:t>
            </a:r>
            <a:r>
              <a:rPr lang="es-ES" dirty="0" err="1"/>
              <a:t>is</a:t>
            </a:r>
            <a:r>
              <a:rPr lang="es-ES" dirty="0"/>
              <a:t> no </a:t>
            </a:r>
            <a:r>
              <a:rPr lang="es-ES" dirty="0" err="1"/>
              <a:t>longer</a:t>
            </a:r>
            <a:r>
              <a:rPr lang="es-ES" dirty="0"/>
              <a:t> </a:t>
            </a:r>
            <a:r>
              <a:rPr lang="es-ES" dirty="0" err="1"/>
              <a:t>speculative</a:t>
            </a:r>
            <a:r>
              <a:rPr lang="es-ES" dirty="0"/>
              <a:t>; </a:t>
            </a:r>
            <a:r>
              <a:rPr lang="es-ES" dirty="0" err="1"/>
              <a:t>its</a:t>
            </a:r>
            <a:r>
              <a:rPr lang="es-ES" dirty="0"/>
              <a:t> </a:t>
            </a:r>
            <a:r>
              <a:rPr lang="es-ES" dirty="0" err="1"/>
              <a:t>effects</a:t>
            </a:r>
            <a:r>
              <a:rPr lang="es-ES" dirty="0"/>
              <a:t> are </a:t>
            </a:r>
            <a:r>
              <a:rPr lang="es-ES" dirty="0" err="1"/>
              <a:t>evident</a:t>
            </a:r>
            <a:r>
              <a:rPr lang="es-ES" dirty="0"/>
              <a:t> and </a:t>
            </a:r>
            <a:r>
              <a:rPr lang="es-ES" dirty="0" err="1"/>
              <a:t>widespread</a:t>
            </a:r>
            <a:r>
              <a:rPr lang="es-ES" dirty="0"/>
              <a:t>. As Bell (2016) </a:t>
            </a:r>
            <a:r>
              <a:rPr lang="es-ES" dirty="0" err="1"/>
              <a:t>noted</a:t>
            </a:r>
            <a:r>
              <a:rPr lang="es-ES" dirty="0"/>
              <a:t>, "</a:t>
            </a:r>
            <a:r>
              <a:rPr lang="es-ES" dirty="0" err="1"/>
              <a:t>there</a:t>
            </a:r>
            <a:r>
              <a:rPr lang="es-ES" dirty="0"/>
              <a:t> </a:t>
            </a:r>
            <a:r>
              <a:rPr lang="es-ES" dirty="0" err="1"/>
              <a:t>is</a:t>
            </a:r>
            <a:r>
              <a:rPr lang="es-ES" dirty="0"/>
              <a:t> </a:t>
            </a:r>
            <a:r>
              <a:rPr lang="es-ES" dirty="0" err="1"/>
              <a:t>plenty</a:t>
            </a:r>
            <a:r>
              <a:rPr lang="es-ES" dirty="0"/>
              <a:t> </a:t>
            </a:r>
            <a:r>
              <a:rPr lang="es-ES" dirty="0" err="1"/>
              <a:t>of</a:t>
            </a:r>
            <a:r>
              <a:rPr lang="es-ES" dirty="0"/>
              <a:t> </a:t>
            </a:r>
            <a:r>
              <a:rPr lang="es-ES" dirty="0" err="1"/>
              <a:t>evidence</a:t>
            </a:r>
            <a:r>
              <a:rPr lang="es-ES" dirty="0"/>
              <a:t> </a:t>
            </a:r>
            <a:r>
              <a:rPr lang="es-ES" dirty="0" err="1"/>
              <a:t>you</a:t>
            </a:r>
            <a:r>
              <a:rPr lang="es-ES" dirty="0"/>
              <a:t> </a:t>
            </a:r>
            <a:r>
              <a:rPr lang="es-ES" dirty="0" err="1"/>
              <a:t>don’t</a:t>
            </a:r>
            <a:r>
              <a:rPr lang="es-ES" dirty="0"/>
              <a:t> </a:t>
            </a:r>
            <a:r>
              <a:rPr lang="es-ES" dirty="0" err="1"/>
              <a:t>need</a:t>
            </a:r>
            <a:r>
              <a:rPr lang="es-ES" dirty="0"/>
              <a:t> </a:t>
            </a:r>
            <a:r>
              <a:rPr lang="es-ES" dirty="0" err="1"/>
              <a:t>statistical</a:t>
            </a:r>
            <a:r>
              <a:rPr lang="es-ES" dirty="0"/>
              <a:t> software </a:t>
            </a:r>
            <a:r>
              <a:rPr lang="es-ES" dirty="0" err="1"/>
              <a:t>to</a:t>
            </a:r>
            <a:r>
              <a:rPr lang="es-ES" dirty="0"/>
              <a:t> </a:t>
            </a:r>
            <a:r>
              <a:rPr lang="es-ES" dirty="0" err="1"/>
              <a:t>appreciate</a:t>
            </a:r>
            <a:r>
              <a:rPr lang="es-ES" dirty="0"/>
              <a:t>: </a:t>
            </a:r>
            <a:r>
              <a:rPr lang="es-ES" dirty="0" err="1"/>
              <a:t>broiling</a:t>
            </a:r>
            <a:r>
              <a:rPr lang="es-ES" dirty="0"/>
              <a:t> </a:t>
            </a:r>
            <a:r>
              <a:rPr lang="es-ES" dirty="0" err="1"/>
              <a:t>hot</a:t>
            </a:r>
            <a:r>
              <a:rPr lang="es-ES" dirty="0"/>
              <a:t> </a:t>
            </a:r>
            <a:r>
              <a:rPr lang="es-ES" dirty="0" err="1"/>
              <a:t>summers</a:t>
            </a:r>
            <a:r>
              <a:rPr lang="es-ES" dirty="0"/>
              <a:t>, </a:t>
            </a:r>
            <a:r>
              <a:rPr lang="es-ES" dirty="0" err="1"/>
              <a:t>drought</a:t>
            </a:r>
            <a:r>
              <a:rPr lang="es-ES" dirty="0"/>
              <a:t> </a:t>
            </a:r>
            <a:r>
              <a:rPr lang="es-ES" dirty="0" err="1"/>
              <a:t>alerts</a:t>
            </a:r>
            <a:r>
              <a:rPr lang="es-ES" dirty="0"/>
              <a:t>, </a:t>
            </a:r>
            <a:r>
              <a:rPr lang="es-ES" dirty="0" err="1"/>
              <a:t>floods</a:t>
            </a:r>
            <a:r>
              <a:rPr lang="es-ES" dirty="0"/>
              <a:t>, </a:t>
            </a:r>
            <a:r>
              <a:rPr lang="es-ES" dirty="0" err="1"/>
              <a:t>rising</a:t>
            </a:r>
            <a:r>
              <a:rPr lang="es-ES" dirty="0"/>
              <a:t> sea </a:t>
            </a:r>
            <a:r>
              <a:rPr lang="es-ES" dirty="0" err="1"/>
              <a:t>levels</a:t>
            </a:r>
            <a:r>
              <a:rPr lang="es-ES" dirty="0"/>
              <a:t>, </a:t>
            </a:r>
            <a:r>
              <a:rPr lang="es-ES" dirty="0" err="1"/>
              <a:t>record</a:t>
            </a:r>
            <a:r>
              <a:rPr lang="es-ES" dirty="0"/>
              <a:t> </a:t>
            </a:r>
            <a:r>
              <a:rPr lang="es-ES" dirty="0" err="1"/>
              <a:t>hurricanes</a:t>
            </a:r>
            <a:r>
              <a:rPr lang="es-ES" dirty="0"/>
              <a:t>, </a:t>
            </a:r>
            <a:r>
              <a:rPr lang="es-ES" dirty="0" err="1"/>
              <a:t>melting</a:t>
            </a:r>
            <a:r>
              <a:rPr lang="es-ES" dirty="0"/>
              <a:t> </a:t>
            </a:r>
            <a:r>
              <a:rPr lang="es-ES" dirty="0" err="1"/>
              <a:t>glaciers</a:t>
            </a:r>
            <a:r>
              <a:rPr lang="es-ES" dirty="0"/>
              <a:t>, </a:t>
            </a:r>
            <a:r>
              <a:rPr lang="es-ES" dirty="0" err="1"/>
              <a:t>decreased</a:t>
            </a:r>
            <a:r>
              <a:rPr lang="es-ES" dirty="0"/>
              <a:t> </a:t>
            </a:r>
            <a:r>
              <a:rPr lang="es-ES" dirty="0" err="1"/>
              <a:t>snow</a:t>
            </a:r>
            <a:r>
              <a:rPr lang="es-ES" dirty="0"/>
              <a:t> </a:t>
            </a:r>
            <a:r>
              <a:rPr lang="es-ES" dirty="0" err="1"/>
              <a:t>cover</a:t>
            </a:r>
            <a:r>
              <a:rPr lang="es-ES" dirty="0"/>
              <a:t>, open-</a:t>
            </a:r>
            <a:r>
              <a:rPr lang="es-ES" dirty="0" err="1"/>
              <a:t>water</a:t>
            </a:r>
            <a:r>
              <a:rPr lang="es-ES" dirty="0"/>
              <a:t> </a:t>
            </a:r>
            <a:r>
              <a:rPr lang="es-ES" dirty="0" err="1"/>
              <a:t>fishing</a:t>
            </a:r>
            <a:r>
              <a:rPr lang="es-ES" dirty="0"/>
              <a:t> at </a:t>
            </a:r>
            <a:r>
              <a:rPr lang="es-ES" dirty="0" err="1"/>
              <a:t>the</a:t>
            </a:r>
            <a:r>
              <a:rPr lang="es-ES" dirty="0"/>
              <a:t> North Pole, </a:t>
            </a:r>
            <a:r>
              <a:rPr lang="es-ES" dirty="0" err="1"/>
              <a:t>palm</a:t>
            </a:r>
            <a:r>
              <a:rPr lang="es-ES" dirty="0"/>
              <a:t> </a:t>
            </a:r>
            <a:r>
              <a:rPr lang="es-ES" dirty="0" err="1"/>
              <a:t>trees</a:t>
            </a:r>
            <a:r>
              <a:rPr lang="es-ES" dirty="0"/>
              <a:t> and </a:t>
            </a:r>
            <a:r>
              <a:rPr lang="es-ES" dirty="0" err="1"/>
              <a:t>peaches</a:t>
            </a:r>
            <a:r>
              <a:rPr lang="es-ES" dirty="0"/>
              <a:t> </a:t>
            </a:r>
            <a:r>
              <a:rPr lang="es-ES" dirty="0" err="1"/>
              <a:t>where</a:t>
            </a:r>
            <a:r>
              <a:rPr lang="es-ES" dirty="0"/>
              <a:t> </a:t>
            </a:r>
            <a:r>
              <a:rPr lang="es-ES" dirty="0" err="1"/>
              <a:t>they</a:t>
            </a:r>
            <a:r>
              <a:rPr lang="es-ES" dirty="0"/>
              <a:t> </a:t>
            </a:r>
            <a:r>
              <a:rPr lang="es-ES" dirty="0" err="1"/>
              <a:t>never</a:t>
            </a:r>
            <a:r>
              <a:rPr lang="es-ES" dirty="0"/>
              <a:t> </a:t>
            </a:r>
            <a:r>
              <a:rPr lang="es-ES" dirty="0" err="1"/>
              <a:t>grew</a:t>
            </a:r>
            <a:r>
              <a:rPr lang="es-ES" dirty="0"/>
              <a:t> </a:t>
            </a:r>
            <a:r>
              <a:rPr lang="es-ES" dirty="0" err="1"/>
              <a:t>before</a:t>
            </a:r>
            <a:r>
              <a:rPr lang="es-ES" dirty="0"/>
              <a:t>, </a:t>
            </a:r>
            <a:r>
              <a:rPr lang="es-ES" dirty="0" err="1"/>
              <a:t>diseases</a:t>
            </a:r>
            <a:r>
              <a:rPr lang="es-ES" dirty="0"/>
              <a:t> and </a:t>
            </a:r>
            <a:r>
              <a:rPr lang="es-ES" dirty="0" err="1"/>
              <a:t>insects</a:t>
            </a:r>
            <a:r>
              <a:rPr lang="es-ES" dirty="0"/>
              <a:t> </a:t>
            </a:r>
            <a:r>
              <a:rPr lang="es-ES" dirty="0" err="1"/>
              <a:t>our</a:t>
            </a:r>
            <a:r>
              <a:rPr lang="es-ES" dirty="0"/>
              <a:t> </a:t>
            </a:r>
            <a:r>
              <a:rPr lang="es-ES" dirty="0" err="1"/>
              <a:t>grandparent’s</a:t>
            </a:r>
            <a:r>
              <a:rPr lang="es-ES" dirty="0"/>
              <a:t> </a:t>
            </a:r>
            <a:r>
              <a:rPr lang="es-ES" dirty="0" err="1"/>
              <a:t>generation</a:t>
            </a:r>
            <a:r>
              <a:rPr lang="es-ES" dirty="0"/>
              <a:t> </a:t>
            </a:r>
            <a:r>
              <a:rPr lang="es-ES" dirty="0" err="1"/>
              <a:t>never</a:t>
            </a:r>
            <a:r>
              <a:rPr lang="es-ES" dirty="0"/>
              <a:t> </a:t>
            </a:r>
            <a:r>
              <a:rPr lang="es-ES" dirty="0" err="1"/>
              <a:t>had</a:t>
            </a:r>
            <a:r>
              <a:rPr lang="es-ES" dirty="0"/>
              <a:t> </a:t>
            </a:r>
            <a:r>
              <a:rPr lang="es-ES" dirty="0" err="1"/>
              <a:t>to</a:t>
            </a:r>
            <a:r>
              <a:rPr lang="es-ES" dirty="0"/>
              <a:t> </a:t>
            </a:r>
            <a:r>
              <a:rPr lang="es-ES" dirty="0" err="1"/>
              <a:t>contend</a:t>
            </a:r>
            <a:r>
              <a:rPr lang="es-ES" dirty="0"/>
              <a:t> </a:t>
            </a:r>
            <a:r>
              <a:rPr lang="es-ES" dirty="0" err="1"/>
              <a:t>with</a:t>
            </a:r>
            <a:r>
              <a:rPr lang="es-ES" dirty="0"/>
              <a:t> in </a:t>
            </a:r>
            <a:r>
              <a:rPr lang="es-ES" dirty="0" err="1"/>
              <a:t>our</a:t>
            </a:r>
            <a:r>
              <a:rPr lang="es-ES" dirty="0"/>
              <a:t> </a:t>
            </a:r>
            <a:r>
              <a:rPr lang="es-ES" dirty="0" err="1"/>
              <a:t>regions</a:t>
            </a:r>
            <a:r>
              <a:rPr lang="es-ES" dirty="0"/>
              <a:t>" (p.12).</a:t>
            </a:r>
          </a:p>
          <a:p>
            <a:pPr marL="50800" lvl="0" indent="0" algn="just" rtl="0">
              <a:lnSpc>
                <a:spcPct val="90000"/>
              </a:lnSpc>
              <a:spcBef>
                <a:spcPts val="1000"/>
              </a:spcBef>
              <a:spcAft>
                <a:spcPts val="0"/>
              </a:spcAft>
              <a:buSzPts val="2800"/>
              <a:buNone/>
            </a:pPr>
            <a:endParaRPr lang="es-ES" dirty="0"/>
          </a:p>
          <a:p>
            <a:pPr marL="50800" lvl="0" indent="0" algn="just" rtl="0">
              <a:lnSpc>
                <a:spcPct val="90000"/>
              </a:lnSpc>
              <a:spcBef>
                <a:spcPts val="1000"/>
              </a:spcBef>
              <a:spcAft>
                <a:spcPts val="0"/>
              </a:spcAft>
              <a:buSzPts val="2800"/>
              <a:buNone/>
            </a:pPr>
            <a:r>
              <a:rPr lang="es-ES" dirty="0"/>
              <a:t>In </a:t>
            </a:r>
            <a:r>
              <a:rPr lang="es-ES" dirty="0" err="1"/>
              <a:t>recent</a:t>
            </a:r>
            <a:r>
              <a:rPr lang="es-ES" dirty="0"/>
              <a:t> </a:t>
            </a:r>
            <a:r>
              <a:rPr lang="es-ES" dirty="0" err="1"/>
              <a:t>years</a:t>
            </a:r>
            <a:r>
              <a:rPr lang="es-ES" dirty="0"/>
              <a:t>, </a:t>
            </a:r>
            <a:r>
              <a:rPr lang="es-ES" dirty="0" err="1"/>
              <a:t>the</a:t>
            </a:r>
            <a:r>
              <a:rPr lang="es-ES" dirty="0"/>
              <a:t> </a:t>
            </a:r>
            <a:r>
              <a:rPr lang="es-ES" dirty="0" err="1"/>
              <a:t>planet</a:t>
            </a:r>
            <a:r>
              <a:rPr lang="es-ES" dirty="0"/>
              <a:t> has </a:t>
            </a:r>
            <a:r>
              <a:rPr lang="es-ES" dirty="0" err="1"/>
              <a:t>been</a:t>
            </a:r>
            <a:r>
              <a:rPr lang="es-ES" dirty="0"/>
              <a:t> </a:t>
            </a:r>
            <a:r>
              <a:rPr lang="es-ES" dirty="0" err="1"/>
              <a:t>warming</a:t>
            </a:r>
            <a:r>
              <a:rPr lang="es-ES" dirty="0"/>
              <a:t> at </a:t>
            </a:r>
            <a:r>
              <a:rPr lang="es-ES" dirty="0" err="1"/>
              <a:t>an</a:t>
            </a:r>
            <a:r>
              <a:rPr lang="es-ES" dirty="0"/>
              <a:t> </a:t>
            </a:r>
            <a:r>
              <a:rPr lang="es-ES" dirty="0" err="1"/>
              <a:t>alarming</a:t>
            </a:r>
            <a:r>
              <a:rPr lang="es-ES" dirty="0"/>
              <a:t> </a:t>
            </a:r>
            <a:r>
              <a:rPr lang="es-ES" dirty="0" err="1"/>
              <a:t>rate</a:t>
            </a:r>
            <a:r>
              <a:rPr lang="es-ES" dirty="0"/>
              <a:t>, </a:t>
            </a:r>
            <a:r>
              <a:rPr lang="es-ES" dirty="0" err="1"/>
              <a:t>largely</a:t>
            </a:r>
            <a:r>
              <a:rPr lang="es-ES" dirty="0"/>
              <a:t> </a:t>
            </a:r>
            <a:r>
              <a:rPr lang="es-ES" dirty="0" err="1"/>
              <a:t>due</a:t>
            </a:r>
            <a:r>
              <a:rPr lang="es-ES" dirty="0"/>
              <a:t> </a:t>
            </a:r>
            <a:r>
              <a:rPr lang="es-ES" dirty="0" err="1"/>
              <a:t>to</a:t>
            </a:r>
            <a:r>
              <a:rPr lang="es-ES" dirty="0"/>
              <a:t> </a:t>
            </a:r>
            <a:r>
              <a:rPr lang="es-ES" dirty="0" err="1"/>
              <a:t>deliberate</a:t>
            </a:r>
            <a:r>
              <a:rPr lang="es-ES" dirty="0"/>
              <a:t> human </a:t>
            </a:r>
            <a:r>
              <a:rPr lang="es-ES" dirty="0" err="1"/>
              <a:t>choices</a:t>
            </a:r>
            <a:r>
              <a:rPr lang="es-ES" dirty="0"/>
              <a:t>. </a:t>
            </a:r>
            <a:r>
              <a:rPr lang="es-ES" dirty="0" err="1"/>
              <a:t>The</a:t>
            </a:r>
            <a:r>
              <a:rPr lang="es-ES" dirty="0"/>
              <a:t> </a:t>
            </a:r>
            <a:r>
              <a:rPr lang="es-ES" dirty="0" err="1"/>
              <a:t>greenhouse</a:t>
            </a:r>
            <a:r>
              <a:rPr lang="es-ES" dirty="0"/>
              <a:t> gases </a:t>
            </a:r>
            <a:r>
              <a:rPr lang="es-ES" dirty="0" err="1"/>
              <a:t>responsible</a:t>
            </a:r>
            <a:r>
              <a:rPr lang="es-ES" dirty="0"/>
              <a:t> </a:t>
            </a:r>
            <a:r>
              <a:rPr lang="es-ES" dirty="0" err="1"/>
              <a:t>for</a:t>
            </a:r>
            <a:r>
              <a:rPr lang="es-ES" dirty="0"/>
              <a:t> ozone </a:t>
            </a:r>
            <a:r>
              <a:rPr lang="es-ES" dirty="0" err="1"/>
              <a:t>layer</a:t>
            </a:r>
            <a:r>
              <a:rPr lang="es-ES" dirty="0"/>
              <a:t> </a:t>
            </a:r>
            <a:r>
              <a:rPr lang="es-ES" dirty="0" err="1"/>
              <a:t>depletion</a:t>
            </a:r>
            <a:r>
              <a:rPr lang="es-ES" dirty="0"/>
              <a:t> are </a:t>
            </a:r>
            <a:r>
              <a:rPr lang="es-ES" dirty="0" err="1"/>
              <a:t>well-known</a:t>
            </a:r>
            <a:r>
              <a:rPr lang="es-ES" dirty="0"/>
              <a:t>. </a:t>
            </a:r>
            <a:r>
              <a:rPr lang="es-ES" dirty="0" err="1"/>
              <a:t>Although</a:t>
            </a:r>
            <a:r>
              <a:rPr lang="es-ES" dirty="0"/>
              <a:t> </a:t>
            </a:r>
            <a:r>
              <a:rPr lang="es-ES" dirty="0" err="1"/>
              <a:t>various</a:t>
            </a:r>
            <a:r>
              <a:rPr lang="es-ES" dirty="0"/>
              <a:t> </a:t>
            </a:r>
            <a:r>
              <a:rPr lang="es-ES" dirty="0" err="1"/>
              <a:t>international</a:t>
            </a:r>
            <a:r>
              <a:rPr lang="es-ES" dirty="0"/>
              <a:t> </a:t>
            </a:r>
            <a:r>
              <a:rPr lang="es-ES" dirty="0" err="1"/>
              <a:t>protocols</a:t>
            </a:r>
            <a:r>
              <a:rPr lang="es-ES" dirty="0"/>
              <a:t> and </a:t>
            </a:r>
            <a:r>
              <a:rPr lang="es-ES" dirty="0" err="1"/>
              <a:t>agreements</a:t>
            </a:r>
            <a:r>
              <a:rPr lang="es-ES" dirty="0"/>
              <a:t> </a:t>
            </a:r>
            <a:r>
              <a:rPr lang="es-ES" dirty="0" err="1"/>
              <a:t>have</a:t>
            </a:r>
            <a:r>
              <a:rPr lang="es-ES" dirty="0"/>
              <a:t> </a:t>
            </a:r>
            <a:r>
              <a:rPr lang="es-ES" dirty="0" err="1"/>
              <a:t>been</a:t>
            </a:r>
            <a:r>
              <a:rPr lang="es-ES" dirty="0"/>
              <a:t> </a:t>
            </a:r>
            <a:r>
              <a:rPr lang="es-ES" dirty="0" err="1"/>
              <a:t>established</a:t>
            </a:r>
            <a:r>
              <a:rPr lang="es-ES" dirty="0"/>
              <a:t> </a:t>
            </a:r>
            <a:r>
              <a:rPr lang="es-ES" dirty="0" err="1"/>
              <a:t>to</a:t>
            </a:r>
            <a:r>
              <a:rPr lang="es-ES" dirty="0"/>
              <a:t> reduce </a:t>
            </a:r>
            <a:r>
              <a:rPr lang="es-ES" dirty="0" err="1"/>
              <a:t>the</a:t>
            </a:r>
            <a:r>
              <a:rPr lang="es-ES" dirty="0"/>
              <a:t> use </a:t>
            </a:r>
            <a:r>
              <a:rPr lang="es-ES" dirty="0" err="1"/>
              <a:t>of</a:t>
            </a:r>
            <a:r>
              <a:rPr lang="es-ES" dirty="0"/>
              <a:t> </a:t>
            </a:r>
            <a:r>
              <a:rPr lang="es-ES" dirty="0" err="1"/>
              <a:t>these</a:t>
            </a:r>
            <a:r>
              <a:rPr lang="es-ES" dirty="0"/>
              <a:t> gases in industrial </a:t>
            </a:r>
            <a:r>
              <a:rPr lang="es-ES" dirty="0" err="1"/>
              <a:t>production</a:t>
            </a:r>
            <a:r>
              <a:rPr lang="es-ES" dirty="0"/>
              <a:t>, </a:t>
            </a:r>
            <a:r>
              <a:rPr lang="es-ES" dirty="0" err="1"/>
              <a:t>they</a:t>
            </a:r>
            <a:r>
              <a:rPr lang="es-ES" dirty="0"/>
              <a:t> </a:t>
            </a:r>
            <a:r>
              <a:rPr lang="es-ES" dirty="0" err="1"/>
              <a:t>have</a:t>
            </a:r>
            <a:r>
              <a:rPr lang="es-ES" dirty="0"/>
              <a:t> </a:t>
            </a:r>
            <a:r>
              <a:rPr lang="es-ES" dirty="0" err="1"/>
              <a:t>not</a:t>
            </a:r>
            <a:r>
              <a:rPr lang="es-ES" dirty="0"/>
              <a:t> </a:t>
            </a:r>
            <a:r>
              <a:rPr lang="es-ES" dirty="0" err="1"/>
              <a:t>always</a:t>
            </a:r>
            <a:r>
              <a:rPr lang="es-ES" dirty="0"/>
              <a:t> </a:t>
            </a:r>
            <a:r>
              <a:rPr lang="es-ES" dirty="0" err="1"/>
              <a:t>been</a:t>
            </a:r>
            <a:r>
              <a:rPr lang="es-ES" dirty="0"/>
              <a:t> </a:t>
            </a:r>
            <a:r>
              <a:rPr lang="es-ES" dirty="0" err="1"/>
              <a:t>successful</a:t>
            </a:r>
            <a:r>
              <a:rPr lang="es-ES" dirty="0"/>
              <a:t>. </a:t>
            </a:r>
            <a:r>
              <a:rPr lang="es-ES" dirty="0" err="1"/>
              <a:t>While</a:t>
            </a:r>
            <a:r>
              <a:rPr lang="es-ES" dirty="0"/>
              <a:t> </a:t>
            </a:r>
            <a:r>
              <a:rPr lang="es-ES" dirty="0" err="1"/>
              <a:t>many</a:t>
            </a:r>
            <a:r>
              <a:rPr lang="es-ES" dirty="0"/>
              <a:t> </a:t>
            </a:r>
            <a:r>
              <a:rPr lang="es-ES" dirty="0" err="1"/>
              <a:t>countries</a:t>
            </a:r>
            <a:r>
              <a:rPr lang="es-ES" dirty="0"/>
              <a:t> </a:t>
            </a:r>
            <a:r>
              <a:rPr lang="es-ES" dirty="0" err="1"/>
              <a:t>sign</a:t>
            </a:r>
            <a:r>
              <a:rPr lang="es-ES" dirty="0"/>
              <a:t> </a:t>
            </a:r>
            <a:r>
              <a:rPr lang="es-ES" dirty="0" err="1"/>
              <a:t>these</a:t>
            </a:r>
            <a:r>
              <a:rPr lang="es-ES" dirty="0"/>
              <a:t> </a:t>
            </a:r>
            <a:r>
              <a:rPr lang="es-ES" dirty="0" err="1"/>
              <a:t>agreements</a:t>
            </a:r>
            <a:r>
              <a:rPr lang="es-ES" dirty="0"/>
              <a:t>, comprehensive </a:t>
            </a:r>
            <a:r>
              <a:rPr lang="es-ES" dirty="0" err="1"/>
              <a:t>implementation</a:t>
            </a:r>
            <a:r>
              <a:rPr lang="es-ES" dirty="0"/>
              <a:t> </a:t>
            </a:r>
            <a:r>
              <a:rPr lang="es-ES" dirty="0" err="1"/>
              <a:t>is</a:t>
            </a:r>
            <a:r>
              <a:rPr lang="es-ES" dirty="0"/>
              <a:t> </a:t>
            </a:r>
            <a:r>
              <a:rPr lang="es-ES" dirty="0" err="1"/>
              <a:t>often</a:t>
            </a:r>
            <a:r>
              <a:rPr lang="es-ES" dirty="0"/>
              <a:t> </a:t>
            </a:r>
            <a:r>
              <a:rPr lang="es-ES" dirty="0" err="1"/>
              <a:t>lacking</a:t>
            </a:r>
            <a:r>
              <a:rPr lang="es-ES" dirty="0"/>
              <a:t>, </a:t>
            </a:r>
            <a:r>
              <a:rPr lang="es-ES" dirty="0" err="1"/>
              <a:t>resulting</a:t>
            </a:r>
            <a:r>
              <a:rPr lang="es-ES" dirty="0"/>
              <a:t> in </a:t>
            </a:r>
            <a:r>
              <a:rPr lang="es-ES" dirty="0" err="1"/>
              <a:t>continued</a:t>
            </a:r>
            <a:r>
              <a:rPr lang="es-ES" dirty="0"/>
              <a:t> global </a:t>
            </a:r>
            <a:r>
              <a:rPr lang="es-ES" dirty="0" err="1"/>
              <a:t>temperature</a:t>
            </a:r>
            <a:r>
              <a:rPr lang="es-ES" dirty="0"/>
              <a:t> </a:t>
            </a:r>
            <a:r>
              <a:rPr lang="es-ES" dirty="0" err="1"/>
              <a:t>rise</a:t>
            </a:r>
            <a:r>
              <a:rPr lang="es-ES" dirty="0"/>
              <a:t> and </a:t>
            </a:r>
            <a:r>
              <a:rPr lang="es-ES" dirty="0" err="1"/>
              <a:t>its</a:t>
            </a:r>
            <a:r>
              <a:rPr lang="es-ES" dirty="0"/>
              <a:t> </a:t>
            </a:r>
            <a:r>
              <a:rPr lang="es-ES" dirty="0" err="1"/>
              <a:t>associated</a:t>
            </a:r>
            <a:r>
              <a:rPr lang="es-ES" dirty="0"/>
              <a:t> </a:t>
            </a:r>
            <a:r>
              <a:rPr lang="es-ES" dirty="0" err="1"/>
              <a:t>effects</a:t>
            </a:r>
            <a:r>
              <a:rPr lang="es-ES" dirty="0"/>
              <a:t>. </a:t>
            </a:r>
          </a:p>
          <a:p>
            <a:pPr marL="50800" lvl="0" indent="0" algn="just" rtl="0">
              <a:lnSpc>
                <a:spcPct val="90000"/>
              </a:lnSpc>
              <a:spcBef>
                <a:spcPts val="1000"/>
              </a:spcBef>
              <a:spcAft>
                <a:spcPts val="0"/>
              </a:spcAft>
              <a:buSzPts val="2800"/>
              <a:buNone/>
            </a:pPr>
            <a:endParaRPr lang="es-ES" dirty="0"/>
          </a:p>
        </p:txBody>
      </p:sp>
    </p:spTree>
    <p:extLst>
      <p:ext uri="{BB962C8B-B14F-4D97-AF65-F5344CB8AC3E}">
        <p14:creationId xmlns:p14="http://schemas.microsoft.com/office/powerpoint/2010/main" val="3786144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5">
          <a:extLst>
            <a:ext uri="{FF2B5EF4-FFF2-40B4-BE49-F238E27FC236}">
              <a16:creationId xmlns:a16="http://schemas.microsoft.com/office/drawing/2014/main" id="{60F4AEB2-4139-AD33-6C7C-A6CB90D86C94}"/>
            </a:ext>
          </a:extLst>
        </p:cNvPr>
        <p:cNvGrpSpPr/>
        <p:nvPr/>
      </p:nvGrpSpPr>
      <p:grpSpPr>
        <a:xfrm>
          <a:off x="0" y="0"/>
          <a:ext cx="0" cy="0"/>
          <a:chOff x="0" y="0"/>
          <a:chExt cx="0" cy="0"/>
        </a:xfrm>
      </p:grpSpPr>
      <p:sp>
        <p:nvSpPr>
          <p:cNvPr id="166" name="Google Shape;166;g2c73a1783f5_1_12">
            <a:extLst>
              <a:ext uri="{FF2B5EF4-FFF2-40B4-BE49-F238E27FC236}">
                <a16:creationId xmlns:a16="http://schemas.microsoft.com/office/drawing/2014/main" id="{08B43477-8294-0D44-FC63-F86135F72CB4}"/>
              </a:ext>
            </a:extLst>
          </p:cNvPr>
          <p:cNvSpPr txBox="1">
            <a:spLocks noGrp="1"/>
          </p:cNvSpPr>
          <p:nvPr>
            <p:ph type="title"/>
          </p:nvPr>
        </p:nvSpPr>
        <p:spPr>
          <a:xfrm>
            <a:off x="838199" y="566928"/>
            <a:ext cx="10537800" cy="596854"/>
          </a:xfrm>
          <a:prstGeom prst="rect">
            <a:avLst/>
          </a:prstGeom>
          <a:solidFill>
            <a:srgbClr val="003399"/>
          </a:solidFill>
          <a:ln>
            <a:noFill/>
          </a:ln>
        </p:spPr>
        <p:txBody>
          <a:bodyPr spcFirstLastPara="1" wrap="square" lIns="91425" tIns="45700" rIns="91425" bIns="45700" anchor="t" anchorCtr="0">
            <a:noAutofit/>
          </a:bodyPr>
          <a:lstStyle/>
          <a:p>
            <a:pPr>
              <a:lnSpc>
                <a:spcPct val="100000"/>
              </a:lnSpc>
              <a:buClr>
                <a:srgbClr val="000000"/>
              </a:buClr>
            </a:pPr>
            <a:r>
              <a:rPr lang="en-US" b="0" dirty="0">
                <a:solidFill>
                  <a:srgbClr val="FFFFFF"/>
                </a:solidFill>
                <a:latin typeface="Quattrocento Sans"/>
                <a:ea typeface="Quattrocento Sans"/>
                <a:cs typeface="Quattrocento Sans"/>
                <a:sym typeface="Quattrocento Sans"/>
              </a:rPr>
              <a:t>Typical scenarios where environmental ethical conflicts arise </a:t>
            </a:r>
            <a:endParaRPr dirty="0"/>
          </a:p>
        </p:txBody>
      </p:sp>
      <p:sp>
        <p:nvSpPr>
          <p:cNvPr id="167" name="Google Shape;167;g2c73a1783f5_1_12">
            <a:extLst>
              <a:ext uri="{FF2B5EF4-FFF2-40B4-BE49-F238E27FC236}">
                <a16:creationId xmlns:a16="http://schemas.microsoft.com/office/drawing/2014/main" id="{F51B7860-C51D-3760-D3B7-51DE4EBAF0DA}"/>
              </a:ext>
            </a:extLst>
          </p:cNvPr>
          <p:cNvSpPr txBox="1">
            <a:spLocks noGrp="1"/>
          </p:cNvSpPr>
          <p:nvPr>
            <p:ph type="body" idx="1"/>
          </p:nvPr>
        </p:nvSpPr>
        <p:spPr>
          <a:xfrm>
            <a:off x="838199" y="1425039"/>
            <a:ext cx="10537800" cy="4931192"/>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rmAutofit/>
          </a:bodyPr>
          <a:lstStyle/>
          <a:p>
            <a:pPr marL="50800" lvl="0" indent="0" algn="just" rtl="0">
              <a:lnSpc>
                <a:spcPct val="90000"/>
              </a:lnSpc>
              <a:spcBef>
                <a:spcPts val="1000"/>
              </a:spcBef>
              <a:spcAft>
                <a:spcPts val="0"/>
              </a:spcAft>
              <a:buSzPts val="2800"/>
              <a:buNone/>
            </a:pPr>
            <a:r>
              <a:rPr lang="es-ES" dirty="0" err="1"/>
              <a:t>For</a:t>
            </a:r>
            <a:r>
              <a:rPr lang="es-ES" dirty="0"/>
              <a:t> </a:t>
            </a:r>
            <a:r>
              <a:rPr lang="es-ES" dirty="0" err="1"/>
              <a:t>example</a:t>
            </a:r>
            <a:r>
              <a:rPr lang="es-ES" dirty="0"/>
              <a:t>, </a:t>
            </a:r>
            <a:r>
              <a:rPr lang="es-ES" dirty="0" err="1"/>
              <a:t>the</a:t>
            </a:r>
            <a:r>
              <a:rPr lang="es-ES" dirty="0"/>
              <a:t> </a:t>
            </a:r>
            <a:r>
              <a:rPr lang="es-ES" dirty="0" err="1"/>
              <a:t>Arctic</a:t>
            </a:r>
            <a:r>
              <a:rPr lang="es-ES" dirty="0"/>
              <a:t> </a:t>
            </a:r>
            <a:r>
              <a:rPr lang="es-ES" dirty="0" err="1"/>
              <a:t>regions</a:t>
            </a:r>
            <a:r>
              <a:rPr lang="es-ES" dirty="0"/>
              <a:t>, once </a:t>
            </a:r>
            <a:r>
              <a:rPr lang="es-ES" dirty="0" err="1"/>
              <a:t>permanently</a:t>
            </a:r>
            <a:r>
              <a:rPr lang="es-ES" dirty="0"/>
              <a:t> </a:t>
            </a:r>
            <a:r>
              <a:rPr lang="es-ES" dirty="0" err="1"/>
              <a:t>frozen</a:t>
            </a:r>
            <a:r>
              <a:rPr lang="es-ES" dirty="0"/>
              <a:t>, are </a:t>
            </a:r>
            <a:r>
              <a:rPr lang="es-ES" dirty="0" err="1"/>
              <a:t>now</a:t>
            </a:r>
            <a:r>
              <a:rPr lang="es-ES" dirty="0"/>
              <a:t> </a:t>
            </a:r>
            <a:r>
              <a:rPr lang="es-ES" dirty="0" err="1"/>
              <a:t>thawing</a:t>
            </a:r>
            <a:r>
              <a:rPr lang="es-ES" dirty="0"/>
              <a:t> and </a:t>
            </a:r>
            <a:r>
              <a:rPr lang="es-ES" dirty="0" err="1"/>
              <a:t>forming</a:t>
            </a:r>
            <a:r>
              <a:rPr lang="es-ES" dirty="0"/>
              <a:t> new </a:t>
            </a:r>
            <a:r>
              <a:rPr lang="es-ES" dirty="0" err="1"/>
              <a:t>rivers</a:t>
            </a:r>
            <a:r>
              <a:rPr lang="es-ES" dirty="0"/>
              <a:t>, </a:t>
            </a:r>
            <a:r>
              <a:rPr lang="es-ES" dirty="0" err="1"/>
              <a:t>leading</a:t>
            </a:r>
            <a:r>
              <a:rPr lang="es-ES" dirty="0"/>
              <a:t> </a:t>
            </a:r>
            <a:r>
              <a:rPr lang="es-ES" dirty="0" err="1"/>
              <a:t>to</a:t>
            </a:r>
            <a:r>
              <a:rPr lang="es-ES" dirty="0"/>
              <a:t> a </a:t>
            </a:r>
            <a:r>
              <a:rPr lang="es-ES" dirty="0" err="1"/>
              <a:t>reduction</a:t>
            </a:r>
            <a:r>
              <a:rPr lang="es-ES" dirty="0"/>
              <a:t> in </a:t>
            </a:r>
            <a:r>
              <a:rPr lang="es-ES" dirty="0" err="1"/>
              <a:t>the</a:t>
            </a:r>
            <a:r>
              <a:rPr lang="es-ES" dirty="0"/>
              <a:t> </a:t>
            </a:r>
            <a:r>
              <a:rPr lang="es-ES" dirty="0" err="1"/>
              <a:t>Earth's</a:t>
            </a:r>
            <a:r>
              <a:rPr lang="es-ES" dirty="0"/>
              <a:t> ice </a:t>
            </a:r>
            <a:r>
              <a:rPr lang="es-ES" dirty="0" err="1"/>
              <a:t>cover</a:t>
            </a:r>
            <a:r>
              <a:rPr lang="es-ES" dirty="0"/>
              <a:t>. </a:t>
            </a:r>
            <a:r>
              <a:rPr lang="es-ES" dirty="0" err="1"/>
              <a:t>This</a:t>
            </a:r>
            <a:r>
              <a:rPr lang="es-ES" dirty="0"/>
              <a:t>, in </a:t>
            </a:r>
            <a:r>
              <a:rPr lang="es-ES" dirty="0" err="1"/>
              <a:t>turn</a:t>
            </a:r>
            <a:r>
              <a:rPr lang="es-ES" dirty="0"/>
              <a:t>, reduces </a:t>
            </a:r>
            <a:r>
              <a:rPr lang="es-ES" dirty="0" err="1"/>
              <a:t>the</a:t>
            </a:r>
            <a:r>
              <a:rPr lang="es-ES" dirty="0"/>
              <a:t> </a:t>
            </a:r>
            <a:r>
              <a:rPr lang="es-ES" dirty="0" err="1"/>
              <a:t>planet's</a:t>
            </a:r>
            <a:r>
              <a:rPr lang="es-ES" dirty="0"/>
              <a:t> natural defense </a:t>
            </a:r>
            <a:r>
              <a:rPr lang="es-ES" dirty="0" err="1"/>
              <a:t>against</a:t>
            </a:r>
            <a:r>
              <a:rPr lang="es-ES" dirty="0"/>
              <a:t> solar </a:t>
            </a:r>
            <a:r>
              <a:rPr lang="es-ES" dirty="0" err="1"/>
              <a:t>radiation</a:t>
            </a:r>
            <a:r>
              <a:rPr lang="es-ES" dirty="0"/>
              <a:t> and </a:t>
            </a:r>
            <a:r>
              <a:rPr lang="es-ES" dirty="0" err="1"/>
              <a:t>contributes</a:t>
            </a:r>
            <a:r>
              <a:rPr lang="es-ES" dirty="0"/>
              <a:t> </a:t>
            </a:r>
            <a:r>
              <a:rPr lang="es-ES" dirty="0" err="1"/>
              <a:t>to</a:t>
            </a:r>
            <a:r>
              <a:rPr lang="es-ES" dirty="0"/>
              <a:t> </a:t>
            </a:r>
            <a:r>
              <a:rPr lang="es-ES" dirty="0" err="1"/>
              <a:t>rising</a:t>
            </a:r>
            <a:r>
              <a:rPr lang="es-ES" dirty="0"/>
              <a:t> sea </a:t>
            </a:r>
            <a:r>
              <a:rPr lang="es-ES" dirty="0" err="1"/>
              <a:t>levels</a:t>
            </a:r>
            <a:r>
              <a:rPr lang="es-ES" dirty="0"/>
              <a:t>. </a:t>
            </a:r>
            <a:r>
              <a:rPr lang="es-ES" dirty="0" err="1"/>
              <a:t>The</a:t>
            </a:r>
            <a:r>
              <a:rPr lang="es-ES" dirty="0"/>
              <a:t> </a:t>
            </a:r>
            <a:r>
              <a:rPr lang="es-ES" dirty="0" err="1"/>
              <a:t>melting</a:t>
            </a:r>
            <a:r>
              <a:rPr lang="es-ES" dirty="0"/>
              <a:t> ice, </a:t>
            </a:r>
            <a:r>
              <a:rPr lang="es-ES" dirty="0" err="1"/>
              <a:t>which</a:t>
            </a:r>
            <a:r>
              <a:rPr lang="es-ES" dirty="0"/>
              <a:t> once </a:t>
            </a:r>
            <a:r>
              <a:rPr lang="es-ES" dirty="0" err="1"/>
              <a:t>acted</a:t>
            </a:r>
            <a:r>
              <a:rPr lang="es-ES" dirty="0"/>
              <a:t> as a buffer, </a:t>
            </a:r>
            <a:r>
              <a:rPr lang="es-ES" dirty="0" err="1"/>
              <a:t>drains</a:t>
            </a:r>
            <a:r>
              <a:rPr lang="es-ES" dirty="0"/>
              <a:t> </a:t>
            </a:r>
            <a:r>
              <a:rPr lang="es-ES" dirty="0" err="1"/>
              <a:t>into</a:t>
            </a:r>
            <a:r>
              <a:rPr lang="es-ES" dirty="0"/>
              <a:t> </a:t>
            </a:r>
            <a:r>
              <a:rPr lang="es-ES" dirty="0" err="1"/>
              <a:t>the</a:t>
            </a:r>
            <a:r>
              <a:rPr lang="es-ES" dirty="0"/>
              <a:t> seas, </a:t>
            </a:r>
            <a:r>
              <a:rPr lang="es-ES" dirty="0" err="1"/>
              <a:t>causing</a:t>
            </a:r>
            <a:r>
              <a:rPr lang="es-ES" dirty="0"/>
              <a:t> sea </a:t>
            </a:r>
            <a:r>
              <a:rPr lang="es-ES" dirty="0" err="1"/>
              <a:t>levels</a:t>
            </a:r>
            <a:r>
              <a:rPr lang="es-ES" dirty="0"/>
              <a:t> </a:t>
            </a:r>
            <a:r>
              <a:rPr lang="es-ES" dirty="0" err="1"/>
              <a:t>to</a:t>
            </a:r>
            <a:r>
              <a:rPr lang="es-ES" dirty="0"/>
              <a:t> </a:t>
            </a:r>
            <a:r>
              <a:rPr lang="es-ES" dirty="0" err="1"/>
              <a:t>rise</a:t>
            </a:r>
            <a:r>
              <a:rPr lang="es-ES" dirty="0"/>
              <a:t>. </a:t>
            </a:r>
            <a:r>
              <a:rPr lang="es-ES" dirty="0" err="1"/>
              <a:t>Elevated</a:t>
            </a:r>
            <a:r>
              <a:rPr lang="es-ES" dirty="0"/>
              <a:t> sea </a:t>
            </a:r>
            <a:r>
              <a:rPr lang="es-ES" dirty="0" err="1"/>
              <a:t>levels</a:t>
            </a:r>
            <a:r>
              <a:rPr lang="es-ES" dirty="0"/>
              <a:t> can </a:t>
            </a:r>
            <a:r>
              <a:rPr lang="es-ES" dirty="0" err="1"/>
              <a:t>hinder</a:t>
            </a:r>
            <a:r>
              <a:rPr lang="es-ES" dirty="0"/>
              <a:t> </a:t>
            </a:r>
            <a:r>
              <a:rPr lang="es-ES" dirty="0" err="1"/>
              <a:t>inland</a:t>
            </a:r>
            <a:r>
              <a:rPr lang="es-ES" dirty="0"/>
              <a:t> </a:t>
            </a:r>
            <a:r>
              <a:rPr lang="es-ES" dirty="0" err="1"/>
              <a:t>waters</a:t>
            </a:r>
            <a:r>
              <a:rPr lang="es-ES" dirty="0"/>
              <a:t> </a:t>
            </a:r>
            <a:r>
              <a:rPr lang="es-ES" dirty="0" err="1"/>
              <a:t>from</a:t>
            </a:r>
            <a:r>
              <a:rPr lang="es-ES" dirty="0"/>
              <a:t> </a:t>
            </a:r>
            <a:r>
              <a:rPr lang="es-ES" dirty="0" err="1"/>
              <a:t>draining</a:t>
            </a:r>
            <a:r>
              <a:rPr lang="es-ES" dirty="0"/>
              <a:t> </a:t>
            </a:r>
            <a:r>
              <a:rPr lang="es-ES" dirty="0" err="1"/>
              <a:t>into</a:t>
            </a:r>
            <a:r>
              <a:rPr lang="es-ES" dirty="0"/>
              <a:t> </a:t>
            </a:r>
            <a:r>
              <a:rPr lang="es-ES" dirty="0" err="1"/>
              <a:t>the</a:t>
            </a:r>
            <a:r>
              <a:rPr lang="es-ES" dirty="0"/>
              <a:t> </a:t>
            </a:r>
            <a:r>
              <a:rPr lang="es-ES" dirty="0" err="1"/>
              <a:t>ocean</a:t>
            </a:r>
            <a:r>
              <a:rPr lang="es-ES" dirty="0"/>
              <a:t>, </a:t>
            </a:r>
            <a:r>
              <a:rPr lang="es-ES" dirty="0" err="1"/>
              <a:t>resulting</a:t>
            </a:r>
            <a:r>
              <a:rPr lang="es-ES" dirty="0"/>
              <a:t> in </a:t>
            </a:r>
            <a:r>
              <a:rPr lang="es-ES" dirty="0" err="1"/>
              <a:t>urban</a:t>
            </a:r>
            <a:r>
              <a:rPr lang="es-ES" dirty="0"/>
              <a:t> </a:t>
            </a:r>
            <a:r>
              <a:rPr lang="es-ES" dirty="0" err="1"/>
              <a:t>flooding</a:t>
            </a:r>
            <a:r>
              <a:rPr lang="es-ES" dirty="0"/>
              <a:t>.</a:t>
            </a:r>
          </a:p>
          <a:p>
            <a:pPr marL="50800" lvl="0" indent="0" algn="just" rtl="0">
              <a:lnSpc>
                <a:spcPct val="90000"/>
              </a:lnSpc>
              <a:spcBef>
                <a:spcPts val="1000"/>
              </a:spcBef>
              <a:spcAft>
                <a:spcPts val="0"/>
              </a:spcAft>
              <a:buSzPts val="2800"/>
              <a:buNone/>
            </a:pPr>
            <a:endParaRPr lang="es-ES" dirty="0"/>
          </a:p>
          <a:p>
            <a:pPr marL="50800" lvl="0" indent="0" algn="just" rtl="0">
              <a:lnSpc>
                <a:spcPct val="90000"/>
              </a:lnSpc>
              <a:spcBef>
                <a:spcPts val="1000"/>
              </a:spcBef>
              <a:spcAft>
                <a:spcPts val="0"/>
              </a:spcAft>
              <a:buSzPts val="2800"/>
              <a:buNone/>
            </a:pPr>
            <a:r>
              <a:rPr lang="es-ES" dirty="0"/>
              <a:t>A </a:t>
            </a:r>
            <a:r>
              <a:rPr lang="es-ES" dirty="0" err="1"/>
              <a:t>critical</a:t>
            </a:r>
            <a:r>
              <a:rPr lang="es-ES" dirty="0"/>
              <a:t> </a:t>
            </a:r>
            <a:r>
              <a:rPr lang="es-ES" dirty="0" err="1"/>
              <a:t>issue</a:t>
            </a:r>
            <a:r>
              <a:rPr lang="es-ES" dirty="0"/>
              <a:t> </a:t>
            </a:r>
            <a:r>
              <a:rPr lang="es-ES" dirty="0" err="1"/>
              <a:t>is</a:t>
            </a:r>
            <a:r>
              <a:rPr lang="es-ES" dirty="0"/>
              <a:t> </a:t>
            </a:r>
            <a:r>
              <a:rPr lang="es-ES" dirty="0" err="1"/>
              <a:t>that</a:t>
            </a:r>
            <a:r>
              <a:rPr lang="es-ES" dirty="0"/>
              <a:t> </a:t>
            </a:r>
            <a:r>
              <a:rPr lang="es-ES" dirty="0" err="1"/>
              <a:t>these</a:t>
            </a:r>
            <a:r>
              <a:rPr lang="es-ES" dirty="0"/>
              <a:t> </a:t>
            </a:r>
            <a:r>
              <a:rPr lang="es-ES" dirty="0" err="1"/>
              <a:t>consequences</a:t>
            </a:r>
            <a:r>
              <a:rPr lang="es-ES" dirty="0"/>
              <a:t> are </a:t>
            </a:r>
            <a:r>
              <a:rPr lang="es-ES" dirty="0" err="1"/>
              <a:t>sometimes</a:t>
            </a:r>
            <a:r>
              <a:rPr lang="es-ES" dirty="0"/>
              <a:t> </a:t>
            </a:r>
            <a:r>
              <a:rPr lang="es-ES" dirty="0" err="1"/>
              <a:t>felt</a:t>
            </a:r>
            <a:r>
              <a:rPr lang="es-ES" dirty="0"/>
              <a:t> </a:t>
            </a:r>
            <a:r>
              <a:rPr lang="es-ES" dirty="0" err="1"/>
              <a:t>hundreds</a:t>
            </a:r>
            <a:r>
              <a:rPr lang="es-ES" dirty="0"/>
              <a:t> </a:t>
            </a:r>
            <a:r>
              <a:rPr lang="es-ES" dirty="0" err="1"/>
              <a:t>or</a:t>
            </a:r>
            <a:r>
              <a:rPr lang="es-ES" dirty="0"/>
              <a:t> </a:t>
            </a:r>
            <a:r>
              <a:rPr lang="es-ES" dirty="0" err="1"/>
              <a:t>even</a:t>
            </a:r>
            <a:r>
              <a:rPr lang="es-ES" dirty="0"/>
              <a:t> </a:t>
            </a:r>
            <a:r>
              <a:rPr lang="es-ES" dirty="0" err="1"/>
              <a:t>thousands</a:t>
            </a:r>
            <a:r>
              <a:rPr lang="es-ES" dirty="0"/>
              <a:t> </a:t>
            </a:r>
            <a:r>
              <a:rPr lang="es-ES" dirty="0" err="1"/>
              <a:t>of</a:t>
            </a:r>
            <a:r>
              <a:rPr lang="es-ES" dirty="0"/>
              <a:t> miles </a:t>
            </a:r>
            <a:r>
              <a:rPr lang="es-ES" dirty="0" err="1"/>
              <a:t>away</a:t>
            </a:r>
            <a:r>
              <a:rPr lang="es-ES" dirty="0"/>
              <a:t> </a:t>
            </a:r>
            <a:r>
              <a:rPr lang="es-ES" dirty="0" err="1"/>
              <a:t>from</a:t>
            </a:r>
            <a:r>
              <a:rPr lang="es-ES" dirty="0"/>
              <a:t> </a:t>
            </a:r>
            <a:r>
              <a:rPr lang="es-ES" dirty="0" err="1"/>
              <a:t>where</a:t>
            </a:r>
            <a:r>
              <a:rPr lang="es-ES" dirty="0"/>
              <a:t> </a:t>
            </a:r>
            <a:r>
              <a:rPr lang="es-ES" dirty="0" err="1"/>
              <a:t>the</a:t>
            </a:r>
            <a:r>
              <a:rPr lang="es-ES" dirty="0"/>
              <a:t> </a:t>
            </a:r>
            <a:r>
              <a:rPr lang="es-ES" dirty="0" err="1"/>
              <a:t>environmental</a:t>
            </a:r>
            <a:r>
              <a:rPr lang="es-ES" dirty="0"/>
              <a:t> </a:t>
            </a:r>
            <a:r>
              <a:rPr lang="es-ES" dirty="0" err="1"/>
              <a:t>damage</a:t>
            </a:r>
            <a:r>
              <a:rPr lang="es-ES" dirty="0"/>
              <a:t> </a:t>
            </a:r>
            <a:r>
              <a:rPr lang="es-ES" dirty="0" err="1"/>
              <a:t>occurred</a:t>
            </a:r>
            <a:r>
              <a:rPr lang="es-ES" dirty="0"/>
              <a:t>. </a:t>
            </a:r>
            <a:r>
              <a:rPr lang="es-ES" dirty="0" err="1"/>
              <a:t>This</a:t>
            </a:r>
            <a:r>
              <a:rPr lang="es-ES" dirty="0"/>
              <a:t> raises </a:t>
            </a:r>
            <a:r>
              <a:rPr lang="es-ES" dirty="0" err="1"/>
              <a:t>the</a:t>
            </a:r>
            <a:r>
              <a:rPr lang="es-ES" dirty="0"/>
              <a:t> </a:t>
            </a:r>
            <a:r>
              <a:rPr lang="es-ES" dirty="0" err="1"/>
              <a:t>question</a:t>
            </a:r>
            <a:r>
              <a:rPr lang="es-ES" dirty="0"/>
              <a:t>: </a:t>
            </a:r>
            <a:r>
              <a:rPr lang="es-ES" dirty="0" err="1"/>
              <a:t>should</a:t>
            </a:r>
            <a:r>
              <a:rPr lang="es-ES" dirty="0"/>
              <a:t> </a:t>
            </a:r>
            <a:r>
              <a:rPr lang="es-ES" dirty="0" err="1"/>
              <a:t>the</a:t>
            </a:r>
            <a:r>
              <a:rPr lang="es-ES" dirty="0"/>
              <a:t> </a:t>
            </a:r>
            <a:r>
              <a:rPr lang="es-ES" dirty="0" err="1"/>
              <a:t>world</a:t>
            </a:r>
            <a:r>
              <a:rPr lang="es-ES" dirty="0"/>
              <a:t> </a:t>
            </a:r>
            <a:r>
              <a:rPr lang="es-ES" dirty="0" err="1"/>
              <a:t>remain</a:t>
            </a:r>
            <a:r>
              <a:rPr lang="es-ES" dirty="0"/>
              <a:t> </a:t>
            </a:r>
            <a:r>
              <a:rPr lang="es-ES" dirty="0" err="1"/>
              <a:t>silent</a:t>
            </a:r>
            <a:r>
              <a:rPr lang="es-ES" dirty="0"/>
              <a:t> </a:t>
            </a:r>
            <a:r>
              <a:rPr lang="es-ES" dirty="0" err="1"/>
              <a:t>when</a:t>
            </a:r>
            <a:r>
              <a:rPr lang="es-ES" dirty="0"/>
              <a:t> </a:t>
            </a:r>
            <a:r>
              <a:rPr lang="es-ES" dirty="0" err="1"/>
              <a:t>one</a:t>
            </a:r>
            <a:r>
              <a:rPr lang="es-ES" dirty="0"/>
              <a:t> </a:t>
            </a:r>
            <a:r>
              <a:rPr lang="es-ES" dirty="0" err="1"/>
              <a:t>region's</a:t>
            </a:r>
            <a:r>
              <a:rPr lang="es-ES" dirty="0"/>
              <a:t> </a:t>
            </a:r>
            <a:r>
              <a:rPr lang="es-ES" dirty="0" err="1"/>
              <a:t>environmental</a:t>
            </a:r>
            <a:r>
              <a:rPr lang="es-ES" dirty="0"/>
              <a:t> </a:t>
            </a:r>
            <a:r>
              <a:rPr lang="es-ES" dirty="0" err="1"/>
              <a:t>harm</a:t>
            </a:r>
            <a:r>
              <a:rPr lang="es-ES" dirty="0"/>
              <a:t> </a:t>
            </a:r>
            <a:r>
              <a:rPr lang="es-ES" dirty="0" err="1"/>
              <a:t>creates</a:t>
            </a:r>
            <a:r>
              <a:rPr lang="es-ES" dirty="0"/>
              <a:t> </a:t>
            </a:r>
            <a:r>
              <a:rPr lang="es-ES" dirty="0" err="1"/>
              <a:t>hazards</a:t>
            </a:r>
            <a:r>
              <a:rPr lang="es-ES" dirty="0"/>
              <a:t> </a:t>
            </a:r>
            <a:r>
              <a:rPr lang="es-ES" dirty="0" err="1"/>
              <a:t>for</a:t>
            </a:r>
            <a:r>
              <a:rPr lang="es-ES" dirty="0"/>
              <a:t> </a:t>
            </a:r>
            <a:r>
              <a:rPr lang="es-ES" dirty="0" err="1"/>
              <a:t>another</a:t>
            </a:r>
            <a:r>
              <a:rPr lang="es-ES" dirty="0"/>
              <a:t>? </a:t>
            </a:r>
            <a:r>
              <a:rPr lang="es-ES" dirty="0" err="1"/>
              <a:t>The</a:t>
            </a:r>
            <a:r>
              <a:rPr lang="es-ES" dirty="0"/>
              <a:t> </a:t>
            </a:r>
            <a:r>
              <a:rPr lang="es-ES" dirty="0" err="1"/>
              <a:t>effects</a:t>
            </a:r>
            <a:r>
              <a:rPr lang="es-ES" dirty="0"/>
              <a:t> </a:t>
            </a:r>
            <a:r>
              <a:rPr lang="es-ES" dirty="0" err="1"/>
              <a:t>of</a:t>
            </a:r>
            <a:r>
              <a:rPr lang="es-ES" dirty="0"/>
              <a:t> global </a:t>
            </a:r>
            <a:r>
              <a:rPr lang="es-ES" dirty="0" err="1"/>
              <a:t>warming</a:t>
            </a:r>
            <a:r>
              <a:rPr lang="es-ES" dirty="0"/>
              <a:t> are </a:t>
            </a:r>
            <a:r>
              <a:rPr lang="es-ES" dirty="0" err="1"/>
              <a:t>not</a:t>
            </a:r>
            <a:r>
              <a:rPr lang="es-ES" dirty="0"/>
              <a:t> </a:t>
            </a:r>
            <a:r>
              <a:rPr lang="es-ES" dirty="0" err="1"/>
              <a:t>limited</a:t>
            </a:r>
            <a:r>
              <a:rPr lang="es-ES" dirty="0"/>
              <a:t> </a:t>
            </a:r>
            <a:r>
              <a:rPr lang="es-ES" dirty="0" err="1"/>
              <a:t>to</a:t>
            </a:r>
            <a:r>
              <a:rPr lang="es-ES" dirty="0"/>
              <a:t> </a:t>
            </a:r>
            <a:r>
              <a:rPr lang="es-ES" dirty="0" err="1"/>
              <a:t>flooding</a:t>
            </a:r>
            <a:r>
              <a:rPr lang="es-ES" dirty="0"/>
              <a:t>. "Global </a:t>
            </a:r>
            <a:r>
              <a:rPr lang="es-ES" dirty="0" err="1"/>
              <a:t>warming</a:t>
            </a:r>
            <a:r>
              <a:rPr lang="es-ES" dirty="0"/>
              <a:t> has </a:t>
            </a:r>
            <a:r>
              <a:rPr lang="es-ES" dirty="0" err="1"/>
              <a:t>also</a:t>
            </a:r>
            <a:r>
              <a:rPr lang="es-ES" dirty="0"/>
              <a:t> </a:t>
            </a:r>
            <a:r>
              <a:rPr lang="es-ES" dirty="0" err="1"/>
              <a:t>been</a:t>
            </a:r>
            <a:r>
              <a:rPr lang="es-ES" dirty="0"/>
              <a:t> </a:t>
            </a:r>
            <a:r>
              <a:rPr lang="es-ES" dirty="0" err="1"/>
              <a:t>implicated</a:t>
            </a:r>
            <a:r>
              <a:rPr lang="es-ES" dirty="0"/>
              <a:t> in </a:t>
            </a:r>
            <a:r>
              <a:rPr lang="es-ES" dirty="0" err="1"/>
              <a:t>the</a:t>
            </a:r>
            <a:r>
              <a:rPr lang="es-ES" dirty="0"/>
              <a:t> </a:t>
            </a:r>
            <a:r>
              <a:rPr lang="es-ES" dirty="0" err="1"/>
              <a:t>resurgence</a:t>
            </a:r>
            <a:r>
              <a:rPr lang="es-ES" dirty="0"/>
              <a:t> </a:t>
            </a:r>
            <a:r>
              <a:rPr lang="es-ES" dirty="0" err="1"/>
              <a:t>of</a:t>
            </a:r>
            <a:r>
              <a:rPr lang="es-ES" dirty="0"/>
              <a:t> cholera in </a:t>
            </a:r>
            <a:r>
              <a:rPr lang="es-ES" dirty="0" err="1"/>
              <a:t>Latin</a:t>
            </a:r>
            <a:r>
              <a:rPr lang="es-ES" dirty="0"/>
              <a:t> </a:t>
            </a:r>
            <a:r>
              <a:rPr lang="es-ES" dirty="0" err="1"/>
              <a:t>America</a:t>
            </a:r>
            <a:r>
              <a:rPr lang="es-ES" dirty="0"/>
              <a:t> in 1991 and </a:t>
            </a:r>
            <a:r>
              <a:rPr lang="es-ES" dirty="0" err="1"/>
              <a:t>the</a:t>
            </a:r>
            <a:r>
              <a:rPr lang="es-ES" dirty="0"/>
              <a:t> </a:t>
            </a:r>
            <a:r>
              <a:rPr lang="es-ES" dirty="0" err="1"/>
              <a:t>pneumonic</a:t>
            </a:r>
            <a:r>
              <a:rPr lang="es-ES" dirty="0"/>
              <a:t> plague in India in 1994. </a:t>
            </a:r>
            <a:r>
              <a:rPr lang="es-ES" dirty="0" err="1"/>
              <a:t>It</a:t>
            </a:r>
            <a:r>
              <a:rPr lang="es-ES" dirty="0"/>
              <a:t> </a:t>
            </a:r>
            <a:r>
              <a:rPr lang="es-ES" dirty="0" err="1"/>
              <a:t>was</a:t>
            </a:r>
            <a:r>
              <a:rPr lang="es-ES" dirty="0"/>
              <a:t> </a:t>
            </a:r>
            <a:r>
              <a:rPr lang="es-ES" dirty="0" err="1"/>
              <a:t>also</a:t>
            </a:r>
            <a:r>
              <a:rPr lang="es-ES" dirty="0"/>
              <a:t> </a:t>
            </a:r>
            <a:r>
              <a:rPr lang="es-ES" dirty="0" err="1"/>
              <a:t>linked</a:t>
            </a:r>
            <a:r>
              <a:rPr lang="es-ES" dirty="0"/>
              <a:t> </a:t>
            </a:r>
            <a:r>
              <a:rPr lang="es-ES" dirty="0" err="1"/>
              <a:t>to</a:t>
            </a:r>
            <a:r>
              <a:rPr lang="es-ES" dirty="0"/>
              <a:t> </a:t>
            </a:r>
            <a:r>
              <a:rPr lang="es-ES" dirty="0" err="1"/>
              <a:t>the</a:t>
            </a:r>
            <a:r>
              <a:rPr lang="es-ES" dirty="0"/>
              <a:t> </a:t>
            </a:r>
            <a:r>
              <a:rPr lang="es-ES" dirty="0" err="1"/>
              <a:t>outbreak</a:t>
            </a:r>
            <a:r>
              <a:rPr lang="es-ES" dirty="0"/>
              <a:t> </a:t>
            </a:r>
            <a:r>
              <a:rPr lang="es-ES" dirty="0" err="1"/>
              <a:t>of</a:t>
            </a:r>
            <a:r>
              <a:rPr lang="es-ES" dirty="0"/>
              <a:t> Hantavirus in </a:t>
            </a:r>
            <a:r>
              <a:rPr lang="es-ES" dirty="0" err="1"/>
              <a:t>the</a:t>
            </a:r>
            <a:r>
              <a:rPr lang="es-ES" dirty="0"/>
              <a:t> </a:t>
            </a:r>
            <a:r>
              <a:rPr lang="es-ES" dirty="0" err="1"/>
              <a:t>southwest</a:t>
            </a:r>
            <a:r>
              <a:rPr lang="es-ES" dirty="0"/>
              <a:t> </a:t>
            </a:r>
            <a:r>
              <a:rPr lang="es-ES" dirty="0" err="1"/>
              <a:t>of</a:t>
            </a:r>
            <a:r>
              <a:rPr lang="es-ES" dirty="0"/>
              <a:t> </a:t>
            </a:r>
            <a:r>
              <a:rPr lang="es-ES" dirty="0" err="1"/>
              <a:t>the</a:t>
            </a:r>
            <a:r>
              <a:rPr lang="es-ES" dirty="0"/>
              <a:t> U.S. in 1994. </a:t>
            </a:r>
            <a:r>
              <a:rPr lang="es-ES" dirty="0" err="1"/>
              <a:t>Scientists</a:t>
            </a:r>
            <a:r>
              <a:rPr lang="es-ES" dirty="0"/>
              <a:t> are </a:t>
            </a:r>
            <a:r>
              <a:rPr lang="es-ES" dirty="0" err="1"/>
              <a:t>questioning</a:t>
            </a:r>
            <a:r>
              <a:rPr lang="es-ES" dirty="0"/>
              <a:t> </a:t>
            </a:r>
            <a:r>
              <a:rPr lang="es-ES" dirty="0" err="1"/>
              <a:t>whether</a:t>
            </a:r>
            <a:r>
              <a:rPr lang="es-ES" dirty="0"/>
              <a:t> global </a:t>
            </a:r>
            <a:r>
              <a:rPr lang="es-ES" dirty="0" err="1"/>
              <a:t>warming</a:t>
            </a:r>
            <a:r>
              <a:rPr lang="es-ES" dirty="0"/>
              <a:t> </a:t>
            </a:r>
            <a:r>
              <a:rPr lang="es-ES" dirty="0" err="1"/>
              <a:t>played</a:t>
            </a:r>
            <a:r>
              <a:rPr lang="es-ES" dirty="0"/>
              <a:t> a role in </a:t>
            </a:r>
            <a:r>
              <a:rPr lang="es-ES" dirty="0" err="1"/>
              <a:t>the</a:t>
            </a:r>
            <a:r>
              <a:rPr lang="es-ES" dirty="0"/>
              <a:t> </a:t>
            </a:r>
            <a:r>
              <a:rPr lang="es-ES" dirty="0" err="1"/>
              <a:t>resurgence</a:t>
            </a:r>
            <a:r>
              <a:rPr lang="es-ES" dirty="0"/>
              <a:t> </a:t>
            </a:r>
            <a:r>
              <a:rPr lang="es-ES" dirty="0" err="1"/>
              <a:t>of</a:t>
            </a:r>
            <a:r>
              <a:rPr lang="es-ES" dirty="0"/>
              <a:t> </a:t>
            </a:r>
            <a:r>
              <a:rPr lang="es-ES" dirty="0" err="1"/>
              <a:t>about</a:t>
            </a:r>
            <a:r>
              <a:rPr lang="es-ES" dirty="0"/>
              <a:t> 10 </a:t>
            </a:r>
            <a:r>
              <a:rPr lang="es-ES" dirty="0" err="1"/>
              <a:t>diseases</a:t>
            </a:r>
            <a:r>
              <a:rPr lang="es-ES" dirty="0"/>
              <a:t> in </a:t>
            </a:r>
            <a:r>
              <a:rPr lang="es-ES" dirty="0" err="1"/>
              <a:t>the</a:t>
            </a:r>
            <a:r>
              <a:rPr lang="es-ES" dirty="0"/>
              <a:t> 1990s" (Bell, 2012).</a:t>
            </a:r>
          </a:p>
          <a:p>
            <a:pPr marL="50800" lvl="0" indent="0" algn="just" rtl="0">
              <a:lnSpc>
                <a:spcPct val="90000"/>
              </a:lnSpc>
              <a:spcBef>
                <a:spcPts val="1000"/>
              </a:spcBef>
              <a:spcAft>
                <a:spcPts val="0"/>
              </a:spcAft>
              <a:buSzPts val="2800"/>
              <a:buNone/>
            </a:pPr>
            <a:endParaRPr dirty="0"/>
          </a:p>
        </p:txBody>
      </p:sp>
    </p:spTree>
    <p:extLst>
      <p:ext uri="{BB962C8B-B14F-4D97-AF65-F5344CB8AC3E}">
        <p14:creationId xmlns:p14="http://schemas.microsoft.com/office/powerpoint/2010/main" val="2543364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5">
          <a:extLst>
            <a:ext uri="{FF2B5EF4-FFF2-40B4-BE49-F238E27FC236}">
              <a16:creationId xmlns:a16="http://schemas.microsoft.com/office/drawing/2014/main" id="{6F4CE978-00D1-929F-2709-AD528BA21C91}"/>
            </a:ext>
          </a:extLst>
        </p:cNvPr>
        <p:cNvGrpSpPr/>
        <p:nvPr/>
      </p:nvGrpSpPr>
      <p:grpSpPr>
        <a:xfrm>
          <a:off x="0" y="0"/>
          <a:ext cx="0" cy="0"/>
          <a:chOff x="0" y="0"/>
          <a:chExt cx="0" cy="0"/>
        </a:xfrm>
      </p:grpSpPr>
      <p:sp>
        <p:nvSpPr>
          <p:cNvPr id="166" name="Google Shape;166;g2c73a1783f5_1_12">
            <a:extLst>
              <a:ext uri="{FF2B5EF4-FFF2-40B4-BE49-F238E27FC236}">
                <a16:creationId xmlns:a16="http://schemas.microsoft.com/office/drawing/2014/main" id="{CC01DE00-B0B5-96CA-C5D9-2CA6EA024CAD}"/>
              </a:ext>
            </a:extLst>
          </p:cNvPr>
          <p:cNvSpPr txBox="1">
            <a:spLocks noGrp="1"/>
          </p:cNvSpPr>
          <p:nvPr>
            <p:ph type="title"/>
          </p:nvPr>
        </p:nvSpPr>
        <p:spPr>
          <a:xfrm>
            <a:off x="838199" y="566928"/>
            <a:ext cx="10537800" cy="596854"/>
          </a:xfrm>
          <a:prstGeom prst="rect">
            <a:avLst/>
          </a:prstGeom>
          <a:solidFill>
            <a:srgbClr val="003399"/>
          </a:solidFill>
          <a:ln>
            <a:noFill/>
          </a:ln>
        </p:spPr>
        <p:txBody>
          <a:bodyPr spcFirstLastPara="1" wrap="square" lIns="91425" tIns="45700" rIns="91425" bIns="45700" anchor="t" anchorCtr="0">
            <a:noAutofit/>
          </a:bodyPr>
          <a:lstStyle/>
          <a:p>
            <a:pPr>
              <a:lnSpc>
                <a:spcPct val="100000"/>
              </a:lnSpc>
              <a:buClr>
                <a:srgbClr val="000000"/>
              </a:buClr>
            </a:pPr>
            <a:r>
              <a:rPr lang="en-US" b="0" dirty="0">
                <a:solidFill>
                  <a:srgbClr val="FFFFFF"/>
                </a:solidFill>
                <a:latin typeface="Quattrocento Sans"/>
                <a:ea typeface="Quattrocento Sans"/>
                <a:cs typeface="Quattrocento Sans"/>
                <a:sym typeface="Quattrocento Sans"/>
              </a:rPr>
              <a:t>Typical scenarios where environmental ethical conflicts arise </a:t>
            </a:r>
            <a:endParaRPr dirty="0"/>
          </a:p>
        </p:txBody>
      </p:sp>
      <p:sp>
        <p:nvSpPr>
          <p:cNvPr id="167" name="Google Shape;167;g2c73a1783f5_1_12">
            <a:extLst>
              <a:ext uri="{FF2B5EF4-FFF2-40B4-BE49-F238E27FC236}">
                <a16:creationId xmlns:a16="http://schemas.microsoft.com/office/drawing/2014/main" id="{97B04CBB-ED71-A4F1-4B2E-88ECC753C0AE}"/>
              </a:ext>
            </a:extLst>
          </p:cNvPr>
          <p:cNvSpPr txBox="1">
            <a:spLocks noGrp="1"/>
          </p:cNvSpPr>
          <p:nvPr>
            <p:ph type="body" idx="1"/>
          </p:nvPr>
        </p:nvSpPr>
        <p:spPr>
          <a:xfrm>
            <a:off x="838199" y="1425039"/>
            <a:ext cx="10537800" cy="4931192"/>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rmAutofit/>
          </a:bodyPr>
          <a:lstStyle/>
          <a:p>
            <a:pPr marL="50800" lvl="0" indent="0" algn="just" rtl="0">
              <a:lnSpc>
                <a:spcPct val="90000"/>
              </a:lnSpc>
              <a:spcBef>
                <a:spcPts val="1000"/>
              </a:spcBef>
              <a:spcAft>
                <a:spcPts val="0"/>
              </a:spcAft>
              <a:buSzPts val="2800"/>
              <a:buNone/>
            </a:pPr>
            <a:r>
              <a:rPr lang="en-GB" dirty="0"/>
              <a:t>2. GLOBAL DEPENDENCE OF THE FOSSIL FUEL </a:t>
            </a:r>
          </a:p>
          <a:p>
            <a:pPr marL="50800" lvl="0" indent="0" algn="just" rtl="0">
              <a:lnSpc>
                <a:spcPct val="90000"/>
              </a:lnSpc>
              <a:spcBef>
                <a:spcPts val="1000"/>
              </a:spcBef>
              <a:spcAft>
                <a:spcPts val="0"/>
              </a:spcAft>
              <a:buSzPts val="2800"/>
              <a:buNone/>
            </a:pPr>
            <a:r>
              <a:rPr lang="en-GB" b="1" dirty="0"/>
              <a:t>Petroleum extraction </a:t>
            </a:r>
            <a:r>
              <a:rPr lang="en-GB" dirty="0"/>
              <a:t>from geological shale formations disrupts the balance of pressure beneath the Earth's crust. The removal of oil creates a vacuum, potentially causing the affected crust to collapse under the weight above. This imbalance can sometimes lead to earthquakes and landslides. While this risk can be mitigated by pumping water into the oil well after it has been depleted, oil companies often prioritize profit over addressing such environmental hazards. This raises an ethical dilemma: how can humans, who consider themselves rational beings, willingly risk destroying their environment for the sake of convenience and consumption? On a scale of values, do the benefits of automobile technology outweigh the environmental dangers it poses? Who decides this on behalf of humanity?</a:t>
            </a:r>
          </a:p>
          <a:p>
            <a:pPr marL="50800" lvl="0" indent="0" algn="just" rtl="0">
              <a:lnSpc>
                <a:spcPct val="90000"/>
              </a:lnSpc>
              <a:spcBef>
                <a:spcPts val="1000"/>
              </a:spcBef>
              <a:spcAft>
                <a:spcPts val="0"/>
              </a:spcAft>
              <a:buSzPts val="2800"/>
              <a:buNone/>
            </a:pPr>
            <a:endParaRPr lang="en-GB" dirty="0"/>
          </a:p>
        </p:txBody>
      </p:sp>
    </p:spTree>
    <p:extLst>
      <p:ext uri="{BB962C8B-B14F-4D97-AF65-F5344CB8AC3E}">
        <p14:creationId xmlns:p14="http://schemas.microsoft.com/office/powerpoint/2010/main" val="158236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5">
          <a:extLst>
            <a:ext uri="{FF2B5EF4-FFF2-40B4-BE49-F238E27FC236}">
              <a16:creationId xmlns:a16="http://schemas.microsoft.com/office/drawing/2014/main" id="{E83D60CE-5421-F889-B44E-502537DDCC22}"/>
            </a:ext>
          </a:extLst>
        </p:cNvPr>
        <p:cNvGrpSpPr/>
        <p:nvPr/>
      </p:nvGrpSpPr>
      <p:grpSpPr>
        <a:xfrm>
          <a:off x="0" y="0"/>
          <a:ext cx="0" cy="0"/>
          <a:chOff x="0" y="0"/>
          <a:chExt cx="0" cy="0"/>
        </a:xfrm>
      </p:grpSpPr>
      <p:sp>
        <p:nvSpPr>
          <p:cNvPr id="166" name="Google Shape;166;g2c73a1783f5_1_12">
            <a:extLst>
              <a:ext uri="{FF2B5EF4-FFF2-40B4-BE49-F238E27FC236}">
                <a16:creationId xmlns:a16="http://schemas.microsoft.com/office/drawing/2014/main" id="{E98ED3EF-8F98-036B-6859-659D1E7970CA}"/>
              </a:ext>
            </a:extLst>
          </p:cNvPr>
          <p:cNvSpPr txBox="1">
            <a:spLocks noGrp="1"/>
          </p:cNvSpPr>
          <p:nvPr>
            <p:ph type="title"/>
          </p:nvPr>
        </p:nvSpPr>
        <p:spPr>
          <a:xfrm>
            <a:off x="838199" y="566928"/>
            <a:ext cx="10537800" cy="596854"/>
          </a:xfrm>
          <a:prstGeom prst="rect">
            <a:avLst/>
          </a:prstGeom>
          <a:solidFill>
            <a:srgbClr val="003399"/>
          </a:solidFill>
          <a:ln>
            <a:noFill/>
          </a:ln>
        </p:spPr>
        <p:txBody>
          <a:bodyPr spcFirstLastPara="1" wrap="square" lIns="91425" tIns="45700" rIns="91425" bIns="45700" anchor="t" anchorCtr="0">
            <a:noAutofit/>
          </a:bodyPr>
          <a:lstStyle/>
          <a:p>
            <a:pPr>
              <a:lnSpc>
                <a:spcPct val="100000"/>
              </a:lnSpc>
              <a:buClr>
                <a:srgbClr val="000000"/>
              </a:buClr>
            </a:pPr>
            <a:r>
              <a:rPr lang="en-US" b="0">
                <a:solidFill>
                  <a:srgbClr val="FFFFFF"/>
                </a:solidFill>
                <a:latin typeface="Quattrocento Sans"/>
                <a:ea typeface="Quattrocento Sans"/>
                <a:cs typeface="Quattrocento Sans"/>
                <a:sym typeface="Quattrocento Sans"/>
              </a:rPr>
              <a:t>Ethical implications of climate change</a:t>
            </a:r>
            <a:endParaRPr/>
          </a:p>
        </p:txBody>
      </p:sp>
      <p:sp>
        <p:nvSpPr>
          <p:cNvPr id="167" name="Google Shape;167;g2c73a1783f5_1_12">
            <a:extLst>
              <a:ext uri="{FF2B5EF4-FFF2-40B4-BE49-F238E27FC236}">
                <a16:creationId xmlns:a16="http://schemas.microsoft.com/office/drawing/2014/main" id="{ADC7D9A9-288C-5D22-9E8A-2EDCDC990883}"/>
              </a:ext>
            </a:extLst>
          </p:cNvPr>
          <p:cNvSpPr txBox="1">
            <a:spLocks noGrp="1"/>
          </p:cNvSpPr>
          <p:nvPr>
            <p:ph type="body" idx="1"/>
          </p:nvPr>
        </p:nvSpPr>
        <p:spPr>
          <a:xfrm>
            <a:off x="838199" y="1425039"/>
            <a:ext cx="10537800" cy="4931192"/>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rmAutofit/>
          </a:bodyPr>
          <a:lstStyle/>
          <a:p>
            <a:pPr marL="50800" lvl="0" indent="0" algn="just" rtl="0">
              <a:lnSpc>
                <a:spcPct val="90000"/>
              </a:lnSpc>
              <a:spcBef>
                <a:spcPts val="1000"/>
              </a:spcBef>
              <a:spcAft>
                <a:spcPts val="0"/>
              </a:spcAft>
              <a:buSzPts val="2800"/>
              <a:buNone/>
            </a:pPr>
            <a:r>
              <a:rPr lang="en-GB" b="1" dirty="0"/>
              <a:t>Gas flaring </a:t>
            </a:r>
            <a:r>
              <a:rPr lang="en-GB" dirty="0"/>
              <a:t>is another consequence of oil exploration. In many Third World countries, the natural gas that accompanies crude oil in a well is often flared, releasing significant amounts of carbon dioxide and other toxic substances into the atmosphere, making it less safe for human habitation. The greatest harm is inflicted on the ecosystems that host these oil wells. Oil exploration causes severe damage to these ecosystems. In the Niger Delta region of Nigeria, for instance, many oil-producing communities struggle to access clean water or arable land. Oil spills and seepages cause significant harm to local ecosystems, completely disrupting the lives and livelihoods of the inhabitants.</a:t>
            </a:r>
          </a:p>
          <a:p>
            <a:pPr marL="50800" lvl="0" indent="0" algn="just" rtl="0">
              <a:lnSpc>
                <a:spcPct val="90000"/>
              </a:lnSpc>
              <a:spcBef>
                <a:spcPts val="1000"/>
              </a:spcBef>
              <a:spcAft>
                <a:spcPts val="0"/>
              </a:spcAft>
              <a:buSzPts val="2800"/>
              <a:buNone/>
            </a:pPr>
            <a:endParaRPr lang="en-GB" dirty="0"/>
          </a:p>
          <a:p>
            <a:pPr marL="50800" lvl="0" indent="0" algn="just" rtl="0">
              <a:lnSpc>
                <a:spcPct val="90000"/>
              </a:lnSpc>
              <a:spcBef>
                <a:spcPts val="1000"/>
              </a:spcBef>
              <a:spcAft>
                <a:spcPts val="0"/>
              </a:spcAft>
              <a:buSzPts val="2800"/>
              <a:buNone/>
            </a:pPr>
            <a:r>
              <a:rPr lang="en-GB" dirty="0"/>
              <a:t>Another ethical debate revolves around the </a:t>
            </a:r>
            <a:r>
              <a:rPr lang="en-GB" b="1" dirty="0"/>
              <a:t>sustainability of fossil fuels</a:t>
            </a:r>
            <a:r>
              <a:rPr lang="en-GB" dirty="0"/>
              <a:t>. Fossil fuel resources are finite, and there is a real possibility that future generations may not have access to these resources. Do we have any ethical justification for exhausting these fuels and leaving future generations to fend for themselves? Should there be limits on how much of the environment's resources the current generation is allowed to use? Do we not have ethical obligations to consider the needs of future generations?</a:t>
            </a:r>
          </a:p>
          <a:p>
            <a:pPr marL="457200" lvl="0" indent="-406400" algn="ctr" rtl="0">
              <a:lnSpc>
                <a:spcPct val="90000"/>
              </a:lnSpc>
              <a:spcBef>
                <a:spcPts val="1000"/>
              </a:spcBef>
              <a:spcAft>
                <a:spcPts val="0"/>
              </a:spcAft>
              <a:buSzPts val="2800"/>
              <a:buChar char="•"/>
            </a:pPr>
            <a:endParaRPr dirty="0"/>
          </a:p>
        </p:txBody>
      </p:sp>
    </p:spTree>
    <p:extLst>
      <p:ext uri="{BB962C8B-B14F-4D97-AF65-F5344CB8AC3E}">
        <p14:creationId xmlns:p14="http://schemas.microsoft.com/office/powerpoint/2010/main" val="3509123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5">
          <a:extLst>
            <a:ext uri="{FF2B5EF4-FFF2-40B4-BE49-F238E27FC236}">
              <a16:creationId xmlns:a16="http://schemas.microsoft.com/office/drawing/2014/main" id="{CB04004C-6953-B40A-561F-668927447348}"/>
            </a:ext>
          </a:extLst>
        </p:cNvPr>
        <p:cNvGrpSpPr/>
        <p:nvPr/>
      </p:nvGrpSpPr>
      <p:grpSpPr>
        <a:xfrm>
          <a:off x="0" y="0"/>
          <a:ext cx="0" cy="0"/>
          <a:chOff x="0" y="0"/>
          <a:chExt cx="0" cy="0"/>
        </a:xfrm>
      </p:grpSpPr>
      <p:sp>
        <p:nvSpPr>
          <p:cNvPr id="166" name="Google Shape;166;g2c73a1783f5_1_12">
            <a:extLst>
              <a:ext uri="{FF2B5EF4-FFF2-40B4-BE49-F238E27FC236}">
                <a16:creationId xmlns:a16="http://schemas.microsoft.com/office/drawing/2014/main" id="{0794768E-767F-2CEA-C365-17AFCAFF9C09}"/>
              </a:ext>
            </a:extLst>
          </p:cNvPr>
          <p:cNvSpPr txBox="1">
            <a:spLocks noGrp="1"/>
          </p:cNvSpPr>
          <p:nvPr>
            <p:ph type="title"/>
          </p:nvPr>
        </p:nvSpPr>
        <p:spPr>
          <a:xfrm>
            <a:off x="838199" y="566928"/>
            <a:ext cx="10537800" cy="596854"/>
          </a:xfrm>
          <a:prstGeom prst="rect">
            <a:avLst/>
          </a:prstGeom>
          <a:solidFill>
            <a:srgbClr val="003399"/>
          </a:solidFill>
          <a:ln>
            <a:noFill/>
          </a:ln>
        </p:spPr>
        <p:txBody>
          <a:bodyPr spcFirstLastPara="1" wrap="square" lIns="91425" tIns="45700" rIns="91425" bIns="45700" anchor="t" anchorCtr="0">
            <a:noAutofit/>
          </a:bodyPr>
          <a:lstStyle/>
          <a:p>
            <a:pPr>
              <a:lnSpc>
                <a:spcPct val="100000"/>
              </a:lnSpc>
              <a:buClr>
                <a:srgbClr val="000000"/>
              </a:buClr>
            </a:pPr>
            <a:r>
              <a:rPr lang="en-US" b="0">
                <a:solidFill>
                  <a:srgbClr val="FFFFFF"/>
                </a:solidFill>
                <a:latin typeface="Quattrocento Sans"/>
                <a:ea typeface="Quattrocento Sans"/>
                <a:cs typeface="Quattrocento Sans"/>
                <a:sym typeface="Quattrocento Sans"/>
              </a:rPr>
              <a:t>Ethical implications of climate change</a:t>
            </a:r>
            <a:endParaRPr/>
          </a:p>
        </p:txBody>
      </p:sp>
      <p:sp>
        <p:nvSpPr>
          <p:cNvPr id="167" name="Google Shape;167;g2c73a1783f5_1_12">
            <a:extLst>
              <a:ext uri="{FF2B5EF4-FFF2-40B4-BE49-F238E27FC236}">
                <a16:creationId xmlns:a16="http://schemas.microsoft.com/office/drawing/2014/main" id="{DF712C53-D308-2231-4742-A8E05D5BC675}"/>
              </a:ext>
            </a:extLst>
          </p:cNvPr>
          <p:cNvSpPr txBox="1">
            <a:spLocks noGrp="1"/>
          </p:cNvSpPr>
          <p:nvPr>
            <p:ph type="body" idx="1"/>
          </p:nvPr>
        </p:nvSpPr>
        <p:spPr>
          <a:xfrm>
            <a:off x="838199" y="1425039"/>
            <a:ext cx="10537800" cy="4931192"/>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rmAutofit/>
          </a:bodyPr>
          <a:lstStyle/>
          <a:p>
            <a:pPr marL="50800" lvl="0" indent="0" algn="just" rtl="0">
              <a:lnSpc>
                <a:spcPct val="90000"/>
              </a:lnSpc>
              <a:spcBef>
                <a:spcPts val="1000"/>
              </a:spcBef>
              <a:spcAft>
                <a:spcPts val="0"/>
              </a:spcAft>
              <a:buSzPts val="2800"/>
              <a:buNone/>
            </a:pPr>
            <a:r>
              <a:rPr lang="es-ES" dirty="0"/>
              <a:t>3. A RIGHT TO DESTROY THE ENVIRONMENT?</a:t>
            </a:r>
          </a:p>
          <a:p>
            <a:pPr marL="50800" lvl="0" indent="0" algn="just" rtl="0">
              <a:lnSpc>
                <a:spcPct val="90000"/>
              </a:lnSpc>
              <a:spcBef>
                <a:spcPts val="1000"/>
              </a:spcBef>
              <a:spcAft>
                <a:spcPts val="0"/>
              </a:spcAft>
              <a:buSzPts val="2800"/>
              <a:buNone/>
            </a:pPr>
            <a:r>
              <a:rPr lang="en-GB" dirty="0"/>
              <a:t>The damage caused by fossil fuels extends beyond oil exploration and extraction; the side effects of their use are even more detrimental to the environment. One of the most significant threats to the ozone layer comes from </a:t>
            </a:r>
            <a:r>
              <a:rPr lang="en-GB" b="1" dirty="0"/>
              <a:t>fossil fuel combustion</a:t>
            </a:r>
            <a:r>
              <a:rPr lang="en-GB" dirty="0"/>
              <a:t>. The emission of chlorofluorocarbons (CFCs) and hydrochlorofluorocarbons (HCFCs) rapidly depletes the ozone layer, which serves as the environment's natural shield against the sun's harmful radioactive rays. This depletion leads to weakened human immune systems, increased rates of skin cancer and cataracts, and widespread disruption of ecosystems.</a:t>
            </a:r>
          </a:p>
          <a:p>
            <a:pPr marL="50800" lvl="0" indent="0" algn="just" rtl="0">
              <a:lnSpc>
                <a:spcPct val="90000"/>
              </a:lnSpc>
              <a:spcBef>
                <a:spcPts val="1000"/>
              </a:spcBef>
              <a:spcAft>
                <a:spcPts val="0"/>
              </a:spcAft>
              <a:buSzPts val="2800"/>
              <a:buNone/>
            </a:pPr>
            <a:endParaRPr lang="en-GB" dirty="0"/>
          </a:p>
          <a:p>
            <a:pPr marL="50800" lvl="0" indent="0" algn="just" rtl="0">
              <a:lnSpc>
                <a:spcPct val="90000"/>
              </a:lnSpc>
              <a:spcBef>
                <a:spcPts val="1000"/>
              </a:spcBef>
              <a:spcAft>
                <a:spcPts val="0"/>
              </a:spcAft>
              <a:buSzPts val="2800"/>
              <a:buNone/>
            </a:pPr>
            <a:r>
              <a:rPr lang="en-GB" dirty="0"/>
              <a:t>An alarming ethical concern is that </a:t>
            </a:r>
            <a:r>
              <a:rPr lang="en-GB" b="1" dirty="0"/>
              <a:t>those who suffer from these environmental damages are often far removed from those who cause them</a:t>
            </a:r>
            <a:r>
              <a:rPr lang="en-GB" dirty="0"/>
              <a:t>. An example (</a:t>
            </a:r>
            <a:r>
              <a:rPr lang="en-GB" dirty="0" err="1"/>
              <a:t>Ebo</a:t>
            </a:r>
            <a:r>
              <a:rPr lang="en-GB" dirty="0"/>
              <a:t>, 2008) may illustrate this: The situation in Punta Arenas, Chile—the southernmost city in the world—is a stark example. In 2000, the city experienced a 66 percent increase in cancer rates. Scientists attributed this spike to radioactive rays penetrating the severely depleted ozone layer (Bell, 2012). This depletion, in turn, was caused by CFC emissions in the Northern Hemisphere—a clear case of one region paying the price for the actions of another. The environment of this southern city is being destroyed by human activities occurring in another hemisphere. While the residents of Punta Arenas suffer under the burden of environmental degradation, the industrial enterprises in the Northern Hemisphere that cause this harm continue to thrive.</a:t>
            </a:r>
          </a:p>
          <a:p>
            <a:pPr marL="50800" lvl="0" indent="0" algn="just" rtl="0">
              <a:lnSpc>
                <a:spcPct val="90000"/>
              </a:lnSpc>
              <a:spcBef>
                <a:spcPts val="1000"/>
              </a:spcBef>
              <a:spcAft>
                <a:spcPts val="0"/>
              </a:spcAft>
              <a:buSzPts val="2800"/>
              <a:buNone/>
            </a:pPr>
            <a:endParaRPr lang="en-GB" dirty="0"/>
          </a:p>
        </p:txBody>
      </p:sp>
    </p:spTree>
    <p:extLst>
      <p:ext uri="{BB962C8B-B14F-4D97-AF65-F5344CB8AC3E}">
        <p14:creationId xmlns:p14="http://schemas.microsoft.com/office/powerpoint/2010/main" val="3863720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5">
          <a:extLst>
            <a:ext uri="{FF2B5EF4-FFF2-40B4-BE49-F238E27FC236}">
              <a16:creationId xmlns:a16="http://schemas.microsoft.com/office/drawing/2014/main" id="{B75EF3BA-7FF7-62AA-6CE0-73AC3156B6BB}"/>
            </a:ext>
          </a:extLst>
        </p:cNvPr>
        <p:cNvGrpSpPr/>
        <p:nvPr/>
      </p:nvGrpSpPr>
      <p:grpSpPr>
        <a:xfrm>
          <a:off x="0" y="0"/>
          <a:ext cx="0" cy="0"/>
          <a:chOff x="0" y="0"/>
          <a:chExt cx="0" cy="0"/>
        </a:xfrm>
      </p:grpSpPr>
      <p:sp>
        <p:nvSpPr>
          <p:cNvPr id="166" name="Google Shape;166;g2c73a1783f5_1_12">
            <a:extLst>
              <a:ext uri="{FF2B5EF4-FFF2-40B4-BE49-F238E27FC236}">
                <a16:creationId xmlns:a16="http://schemas.microsoft.com/office/drawing/2014/main" id="{714C47E8-61A0-491D-1C9A-AE77A1C61A8D}"/>
              </a:ext>
            </a:extLst>
          </p:cNvPr>
          <p:cNvSpPr txBox="1">
            <a:spLocks noGrp="1"/>
          </p:cNvSpPr>
          <p:nvPr>
            <p:ph type="title"/>
          </p:nvPr>
        </p:nvSpPr>
        <p:spPr>
          <a:xfrm>
            <a:off x="838199" y="566928"/>
            <a:ext cx="10537800" cy="596854"/>
          </a:xfrm>
          <a:prstGeom prst="rect">
            <a:avLst/>
          </a:prstGeom>
          <a:solidFill>
            <a:srgbClr val="003399"/>
          </a:solidFill>
          <a:ln>
            <a:noFill/>
          </a:ln>
        </p:spPr>
        <p:txBody>
          <a:bodyPr spcFirstLastPara="1" wrap="square" lIns="91425" tIns="45700" rIns="91425" bIns="45700" anchor="t" anchorCtr="0">
            <a:noAutofit/>
          </a:bodyPr>
          <a:lstStyle/>
          <a:p>
            <a:pPr>
              <a:lnSpc>
                <a:spcPct val="100000"/>
              </a:lnSpc>
              <a:buClr>
                <a:srgbClr val="000000"/>
              </a:buClr>
            </a:pPr>
            <a:r>
              <a:rPr lang="en-US" b="0">
                <a:solidFill>
                  <a:srgbClr val="FFFFFF"/>
                </a:solidFill>
                <a:latin typeface="Quattrocento Sans"/>
                <a:ea typeface="Quattrocento Sans"/>
                <a:cs typeface="Quattrocento Sans"/>
                <a:sym typeface="Quattrocento Sans"/>
              </a:rPr>
              <a:t>Ethical implications of climate change</a:t>
            </a:r>
            <a:endParaRPr/>
          </a:p>
        </p:txBody>
      </p:sp>
      <p:sp>
        <p:nvSpPr>
          <p:cNvPr id="167" name="Google Shape;167;g2c73a1783f5_1_12">
            <a:extLst>
              <a:ext uri="{FF2B5EF4-FFF2-40B4-BE49-F238E27FC236}">
                <a16:creationId xmlns:a16="http://schemas.microsoft.com/office/drawing/2014/main" id="{7EB8653F-930F-D44E-8D46-F8D613A30903}"/>
              </a:ext>
            </a:extLst>
          </p:cNvPr>
          <p:cNvSpPr txBox="1">
            <a:spLocks noGrp="1"/>
          </p:cNvSpPr>
          <p:nvPr>
            <p:ph type="body" idx="1"/>
          </p:nvPr>
        </p:nvSpPr>
        <p:spPr>
          <a:xfrm>
            <a:off x="838199" y="1425039"/>
            <a:ext cx="10537800" cy="4931192"/>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rmAutofit lnSpcReduction="10000"/>
          </a:bodyPr>
          <a:lstStyle/>
          <a:p>
            <a:pPr marL="50800" lvl="0" indent="0" algn="just" rtl="0">
              <a:lnSpc>
                <a:spcPct val="90000"/>
              </a:lnSpc>
              <a:spcBef>
                <a:spcPts val="1000"/>
              </a:spcBef>
              <a:spcAft>
                <a:spcPts val="0"/>
              </a:spcAft>
              <a:buSzPts val="2800"/>
              <a:buNone/>
            </a:pPr>
            <a:r>
              <a:rPr lang="en-GB" dirty="0"/>
              <a:t>Adding to this environmental dilemma is the </a:t>
            </a:r>
            <a:r>
              <a:rPr lang="en-GB" b="1" dirty="0"/>
              <a:t>formation of ozone </a:t>
            </a:r>
            <a:r>
              <a:rPr lang="en-GB" dirty="0"/>
              <a:t>in the lower part of the atmosphere. Nitrous oxides emitted by automobiles react with volatile organic compounds to create ozone at ground level. Unlike the protective ozone layer higher in the atmosphere that shields against ultraviolet rays, this ground-level ozone reacts with sunlight to produce photochemical smog, which damages lung tissues and leaf tissues. This is a catastrophic phenomenon prevalent in large cities, reducing the lifespan of their inhabitants. It is common to see smog lingering over industrial cities. In Port Harcourt, a coastal oil-producing city in Nigeria, industrial smog has become a frequent occurrence in recent years. Once a beautiful and clean city known as the Garden City, Port Harcourt has experienced severe environmental degradation due to fossil fuel combustion.</a:t>
            </a:r>
          </a:p>
          <a:p>
            <a:pPr marL="50800" lvl="0" indent="0" algn="just" rtl="0">
              <a:lnSpc>
                <a:spcPct val="90000"/>
              </a:lnSpc>
              <a:spcBef>
                <a:spcPts val="1000"/>
              </a:spcBef>
              <a:spcAft>
                <a:spcPts val="0"/>
              </a:spcAft>
              <a:buSzPts val="2800"/>
              <a:buNone/>
            </a:pPr>
            <a:endParaRPr lang="en-GB" dirty="0"/>
          </a:p>
          <a:p>
            <a:pPr marL="50800" lvl="0" indent="0" algn="just" rtl="0">
              <a:lnSpc>
                <a:spcPct val="90000"/>
              </a:lnSpc>
              <a:spcBef>
                <a:spcPts val="1000"/>
              </a:spcBef>
              <a:spcAft>
                <a:spcPts val="0"/>
              </a:spcAft>
              <a:buSzPts val="2800"/>
              <a:buNone/>
            </a:pPr>
            <a:r>
              <a:rPr lang="en-GB" b="1" dirty="0"/>
              <a:t>Acid rain </a:t>
            </a:r>
            <a:r>
              <a:rPr lang="en-GB" dirty="0"/>
              <a:t>is another form of environmental destruction caused by human activity. When significant amounts of nitrous oxides and sulphur oxides from fossil fuel combustion combine with water in the atmosphere, they result in acid rain, which causes extensive damage to ecosystems. There is no guarantee that the environment can indefinitely withstand these assaults; it is evident that humanity is edging closer to environmental destruction.</a:t>
            </a:r>
          </a:p>
          <a:p>
            <a:pPr marL="50800" lvl="0" indent="0" algn="just" rtl="0">
              <a:lnSpc>
                <a:spcPct val="90000"/>
              </a:lnSpc>
              <a:spcBef>
                <a:spcPts val="1000"/>
              </a:spcBef>
              <a:spcAft>
                <a:spcPts val="0"/>
              </a:spcAft>
              <a:buSzPts val="2800"/>
              <a:buNone/>
            </a:pPr>
            <a:endParaRPr lang="en-GB" dirty="0"/>
          </a:p>
          <a:p>
            <a:pPr marL="50800" lvl="0" indent="0" algn="just" rtl="0">
              <a:lnSpc>
                <a:spcPct val="90000"/>
              </a:lnSpc>
              <a:spcBef>
                <a:spcPts val="1000"/>
              </a:spcBef>
              <a:spcAft>
                <a:spcPts val="0"/>
              </a:spcAft>
              <a:buSzPts val="2800"/>
              <a:buNone/>
            </a:pPr>
            <a:r>
              <a:rPr lang="en-GB" dirty="0"/>
              <a:t>The lingering effects of the </a:t>
            </a:r>
            <a:r>
              <a:rPr lang="en-GB" b="1" dirty="0"/>
              <a:t>atomic bombs </a:t>
            </a:r>
            <a:r>
              <a:rPr lang="en-GB" dirty="0"/>
              <a:t>dropped on Hiroshima and Nagasaki have yet to subside. Modern warfare poses a genuine threat of environmental annihilation. Chemical warheads, such as the hydrogen bomb and napalm, caused untold damage to Vietnam's ecosystems during the Vietnam War. The pressing ethical question remains: Does humanity have the right to wilfully destroy the environment?</a:t>
            </a:r>
            <a:endParaRPr dirty="0"/>
          </a:p>
        </p:txBody>
      </p:sp>
    </p:spTree>
    <p:extLst>
      <p:ext uri="{BB962C8B-B14F-4D97-AF65-F5344CB8AC3E}">
        <p14:creationId xmlns:p14="http://schemas.microsoft.com/office/powerpoint/2010/main" val="2807989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5">
          <a:extLst>
            <a:ext uri="{FF2B5EF4-FFF2-40B4-BE49-F238E27FC236}">
              <a16:creationId xmlns:a16="http://schemas.microsoft.com/office/drawing/2014/main" id="{7A178271-607B-2742-D5E0-397A80F2664F}"/>
            </a:ext>
          </a:extLst>
        </p:cNvPr>
        <p:cNvGrpSpPr/>
        <p:nvPr/>
      </p:nvGrpSpPr>
      <p:grpSpPr>
        <a:xfrm>
          <a:off x="0" y="0"/>
          <a:ext cx="0" cy="0"/>
          <a:chOff x="0" y="0"/>
          <a:chExt cx="0" cy="0"/>
        </a:xfrm>
      </p:grpSpPr>
      <p:sp>
        <p:nvSpPr>
          <p:cNvPr id="166" name="Google Shape;166;g2c73a1783f5_1_12">
            <a:extLst>
              <a:ext uri="{FF2B5EF4-FFF2-40B4-BE49-F238E27FC236}">
                <a16:creationId xmlns:a16="http://schemas.microsoft.com/office/drawing/2014/main" id="{EECA6988-2503-D56C-AAD4-5012A21896EC}"/>
              </a:ext>
            </a:extLst>
          </p:cNvPr>
          <p:cNvSpPr txBox="1">
            <a:spLocks noGrp="1"/>
          </p:cNvSpPr>
          <p:nvPr>
            <p:ph type="title"/>
          </p:nvPr>
        </p:nvSpPr>
        <p:spPr>
          <a:xfrm>
            <a:off x="838199" y="566928"/>
            <a:ext cx="10537800" cy="596854"/>
          </a:xfrm>
          <a:prstGeom prst="rect">
            <a:avLst/>
          </a:prstGeom>
          <a:solidFill>
            <a:srgbClr val="003399"/>
          </a:solidFill>
          <a:ln>
            <a:noFill/>
          </a:ln>
        </p:spPr>
        <p:txBody>
          <a:bodyPr spcFirstLastPara="1" wrap="square" lIns="91425" tIns="45700" rIns="91425" bIns="45700" anchor="t" anchorCtr="0">
            <a:noAutofit/>
          </a:bodyPr>
          <a:lstStyle/>
          <a:p>
            <a:pPr>
              <a:lnSpc>
                <a:spcPct val="100000"/>
              </a:lnSpc>
              <a:buClr>
                <a:srgbClr val="000000"/>
              </a:buClr>
            </a:pPr>
            <a:r>
              <a:rPr lang="en-US" b="0" dirty="0">
                <a:solidFill>
                  <a:srgbClr val="FFFFFF"/>
                </a:solidFill>
                <a:latin typeface="Quattrocento Sans"/>
                <a:ea typeface="Quattrocento Sans"/>
                <a:cs typeface="Quattrocento Sans"/>
                <a:sym typeface="Quattrocento Sans"/>
              </a:rPr>
              <a:t>What is the environment</a:t>
            </a:r>
            <a:endParaRPr dirty="0"/>
          </a:p>
        </p:txBody>
      </p:sp>
      <p:sp>
        <p:nvSpPr>
          <p:cNvPr id="167" name="Google Shape;167;g2c73a1783f5_1_12">
            <a:extLst>
              <a:ext uri="{FF2B5EF4-FFF2-40B4-BE49-F238E27FC236}">
                <a16:creationId xmlns:a16="http://schemas.microsoft.com/office/drawing/2014/main" id="{C512443A-0AA5-FCE1-BCA1-B299E0DCAF58}"/>
              </a:ext>
            </a:extLst>
          </p:cNvPr>
          <p:cNvSpPr txBox="1">
            <a:spLocks noGrp="1"/>
          </p:cNvSpPr>
          <p:nvPr>
            <p:ph type="body" idx="1"/>
          </p:nvPr>
        </p:nvSpPr>
        <p:spPr>
          <a:xfrm>
            <a:off x="838199" y="1425039"/>
            <a:ext cx="10537800" cy="4931192"/>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rmAutofit/>
          </a:bodyPr>
          <a:lstStyle/>
          <a:p>
            <a:pPr marL="457200" lvl="0" indent="-406400" algn="just" rtl="0">
              <a:lnSpc>
                <a:spcPct val="90000"/>
              </a:lnSpc>
              <a:spcBef>
                <a:spcPts val="1000"/>
              </a:spcBef>
              <a:spcAft>
                <a:spcPts val="0"/>
              </a:spcAft>
              <a:buSzPts val="2800"/>
              <a:buChar char="•"/>
            </a:pPr>
            <a:r>
              <a:rPr lang="en-GB" sz="2000" dirty="0"/>
              <a:t>The environment is deeply </a:t>
            </a:r>
            <a:r>
              <a:rPr lang="en-GB" sz="2000" b="1" dirty="0"/>
              <a:t>interconnected</a:t>
            </a:r>
            <a:r>
              <a:rPr lang="en-GB" sz="2000" dirty="0"/>
              <a:t> with life and the long-term survival of species. It serves as the fundamental basis for all aspects of life, providing habitats for the diverse range of species and the various forms of biological matter and living organisms that inhabit different ecosystems, such as land, water, and other environments. </a:t>
            </a:r>
          </a:p>
          <a:p>
            <a:pPr marL="457200" lvl="0" indent="-406400" algn="just" rtl="0">
              <a:lnSpc>
                <a:spcPct val="90000"/>
              </a:lnSpc>
              <a:spcBef>
                <a:spcPts val="1000"/>
              </a:spcBef>
              <a:spcAft>
                <a:spcPts val="0"/>
              </a:spcAft>
              <a:buSzPts val="2800"/>
              <a:buChar char="•"/>
            </a:pPr>
            <a:r>
              <a:rPr lang="en-GB" sz="2000" dirty="0"/>
              <a:t>These ecosystems encompass </a:t>
            </a:r>
            <a:r>
              <a:rPr lang="en-GB" sz="2000" b="1" dirty="0"/>
              <a:t>complex ecological interactions</a:t>
            </a:r>
            <a:r>
              <a:rPr lang="en-GB" sz="2000" dirty="0"/>
              <a:t>, including diversity within species (intra-species), between different species (inter-species), and among ecosystems themselves. </a:t>
            </a:r>
          </a:p>
          <a:p>
            <a:pPr marL="457200" lvl="0" indent="-406400" algn="just" rtl="0">
              <a:lnSpc>
                <a:spcPct val="90000"/>
              </a:lnSpc>
              <a:spcBef>
                <a:spcPts val="1000"/>
              </a:spcBef>
              <a:spcAft>
                <a:spcPts val="0"/>
              </a:spcAft>
              <a:buSzPts val="2800"/>
              <a:buChar char="•"/>
            </a:pPr>
            <a:r>
              <a:rPr lang="en-GB" sz="2000" dirty="0"/>
              <a:t>The genetic resources and organisms within these ecosystems </a:t>
            </a:r>
            <a:r>
              <a:rPr lang="en-GB" sz="2000" b="1" dirty="0"/>
              <a:t>collectively</a:t>
            </a:r>
            <a:r>
              <a:rPr lang="en-GB" sz="2000" dirty="0"/>
              <a:t> make up the biological resources that are central to discussions about environmental resources.</a:t>
            </a:r>
            <a:endParaRPr sz="2000" dirty="0"/>
          </a:p>
        </p:txBody>
      </p:sp>
    </p:spTree>
    <p:extLst>
      <p:ext uri="{BB962C8B-B14F-4D97-AF65-F5344CB8AC3E}">
        <p14:creationId xmlns:p14="http://schemas.microsoft.com/office/powerpoint/2010/main" val="2900008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5">
          <a:extLst>
            <a:ext uri="{FF2B5EF4-FFF2-40B4-BE49-F238E27FC236}">
              <a16:creationId xmlns:a16="http://schemas.microsoft.com/office/drawing/2014/main" id="{EA7B7BA8-FCE7-0C2A-9FC9-C2575C33B9B1}"/>
            </a:ext>
          </a:extLst>
        </p:cNvPr>
        <p:cNvGrpSpPr/>
        <p:nvPr/>
      </p:nvGrpSpPr>
      <p:grpSpPr>
        <a:xfrm>
          <a:off x="0" y="0"/>
          <a:ext cx="0" cy="0"/>
          <a:chOff x="0" y="0"/>
          <a:chExt cx="0" cy="0"/>
        </a:xfrm>
      </p:grpSpPr>
      <p:sp>
        <p:nvSpPr>
          <p:cNvPr id="166" name="Google Shape;166;g2c73a1783f5_1_12">
            <a:extLst>
              <a:ext uri="{FF2B5EF4-FFF2-40B4-BE49-F238E27FC236}">
                <a16:creationId xmlns:a16="http://schemas.microsoft.com/office/drawing/2014/main" id="{C173A777-0911-7159-64AE-1A42380E4372}"/>
              </a:ext>
            </a:extLst>
          </p:cNvPr>
          <p:cNvSpPr txBox="1">
            <a:spLocks noGrp="1"/>
          </p:cNvSpPr>
          <p:nvPr>
            <p:ph type="title"/>
          </p:nvPr>
        </p:nvSpPr>
        <p:spPr>
          <a:xfrm>
            <a:off x="838199" y="566928"/>
            <a:ext cx="10537800" cy="596854"/>
          </a:xfrm>
          <a:prstGeom prst="rect">
            <a:avLst/>
          </a:prstGeom>
          <a:solidFill>
            <a:srgbClr val="003399"/>
          </a:solidFill>
          <a:ln>
            <a:noFill/>
          </a:ln>
        </p:spPr>
        <p:txBody>
          <a:bodyPr spcFirstLastPara="1" wrap="square" lIns="91425" tIns="45700" rIns="91425" bIns="45700" anchor="t" anchorCtr="0">
            <a:noAutofit/>
          </a:bodyPr>
          <a:lstStyle/>
          <a:p>
            <a:pPr>
              <a:lnSpc>
                <a:spcPct val="100000"/>
              </a:lnSpc>
              <a:buClr>
                <a:srgbClr val="000000"/>
              </a:buClr>
            </a:pPr>
            <a:r>
              <a:rPr lang="en-US" b="0" dirty="0">
                <a:solidFill>
                  <a:srgbClr val="FFFFFF"/>
                </a:solidFill>
                <a:latin typeface="Quattrocento Sans"/>
                <a:ea typeface="Quattrocento Sans"/>
                <a:cs typeface="Quattrocento Sans"/>
                <a:sym typeface="Quattrocento Sans"/>
              </a:rPr>
              <a:t>What is the environment</a:t>
            </a:r>
            <a:endParaRPr dirty="0"/>
          </a:p>
        </p:txBody>
      </p:sp>
      <p:sp>
        <p:nvSpPr>
          <p:cNvPr id="167" name="Google Shape;167;g2c73a1783f5_1_12">
            <a:extLst>
              <a:ext uri="{FF2B5EF4-FFF2-40B4-BE49-F238E27FC236}">
                <a16:creationId xmlns:a16="http://schemas.microsoft.com/office/drawing/2014/main" id="{3F3E0A0E-A3E3-5492-9823-36982E42C86A}"/>
              </a:ext>
            </a:extLst>
          </p:cNvPr>
          <p:cNvSpPr txBox="1">
            <a:spLocks noGrp="1"/>
          </p:cNvSpPr>
          <p:nvPr>
            <p:ph type="body" idx="1"/>
          </p:nvPr>
        </p:nvSpPr>
        <p:spPr>
          <a:xfrm>
            <a:off x="838199" y="1425039"/>
            <a:ext cx="10537800" cy="4931192"/>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rmAutofit lnSpcReduction="10000"/>
          </a:bodyPr>
          <a:lstStyle/>
          <a:p>
            <a:pPr marL="457200" lvl="0" indent="-406400" algn="just" rtl="0">
              <a:lnSpc>
                <a:spcPct val="90000"/>
              </a:lnSpc>
              <a:spcBef>
                <a:spcPts val="1000"/>
              </a:spcBef>
              <a:spcAft>
                <a:spcPts val="0"/>
              </a:spcAft>
              <a:buSzPts val="2800"/>
              <a:buChar char="•"/>
            </a:pPr>
            <a:r>
              <a:rPr lang="en-GB" sz="2000" dirty="0"/>
              <a:t>The term "environment" has ancient origins, derived from the Old French word </a:t>
            </a:r>
            <a:r>
              <a:rPr lang="en-GB" sz="2000" i="1" dirty="0" err="1"/>
              <a:t>environner</a:t>
            </a:r>
            <a:r>
              <a:rPr lang="en-GB" sz="2000" dirty="0"/>
              <a:t>, which means "</a:t>
            </a:r>
            <a:r>
              <a:rPr lang="en-GB" sz="2000" b="1" dirty="0"/>
              <a:t>to surround</a:t>
            </a:r>
            <a:r>
              <a:rPr lang="en-GB" sz="2000" dirty="0"/>
              <a:t>" or "to encircle." </a:t>
            </a:r>
          </a:p>
          <a:p>
            <a:pPr marL="457200" lvl="0" indent="-406400" algn="just" rtl="0">
              <a:lnSpc>
                <a:spcPct val="90000"/>
              </a:lnSpc>
              <a:spcBef>
                <a:spcPts val="1000"/>
              </a:spcBef>
              <a:spcAft>
                <a:spcPts val="0"/>
              </a:spcAft>
              <a:buSzPts val="2800"/>
              <a:buChar char="•"/>
            </a:pPr>
            <a:r>
              <a:rPr lang="en-GB" sz="2000" dirty="0"/>
              <a:t>Due to the multiplicity and complexity of its structure, defining the environment in simple terms is challenging. The environment is often described as the intricate </a:t>
            </a:r>
            <a:r>
              <a:rPr lang="en-GB" sz="2000" b="1" dirty="0"/>
              <a:t>combination of physical, chemical, and abiotic elements—such as climate and soil—alongside biotic factors like living organisms, all of which influence an organism or an ecological community and ultimately determine its form and survival</a:t>
            </a:r>
            <a:r>
              <a:rPr lang="en-GB" sz="2000" dirty="0"/>
              <a:t>. </a:t>
            </a:r>
          </a:p>
          <a:p>
            <a:pPr marL="457200" lvl="0" indent="-406400" algn="just" rtl="0">
              <a:lnSpc>
                <a:spcPct val="90000"/>
              </a:lnSpc>
              <a:spcBef>
                <a:spcPts val="1000"/>
              </a:spcBef>
              <a:spcAft>
                <a:spcPts val="0"/>
              </a:spcAft>
              <a:buSzPts val="2800"/>
              <a:buChar char="•"/>
            </a:pPr>
            <a:r>
              <a:rPr lang="en-GB" sz="2000" dirty="0"/>
              <a:t>The Oxford Dictionary defines the environment as "the natural world in which people, animals, and plants live." </a:t>
            </a:r>
          </a:p>
          <a:p>
            <a:pPr marL="457200" lvl="0" indent="-406400" algn="just" rtl="0">
              <a:lnSpc>
                <a:spcPct val="90000"/>
              </a:lnSpc>
              <a:spcBef>
                <a:spcPts val="1000"/>
              </a:spcBef>
              <a:spcAft>
                <a:spcPts val="0"/>
              </a:spcAft>
              <a:buSzPts val="2800"/>
              <a:buChar char="•"/>
            </a:pPr>
            <a:r>
              <a:rPr lang="en-GB" sz="2000" dirty="0"/>
              <a:t>These definitions aim to convey the interconnected web of nature's components, encompassing both living and non-living entities as well as natural and artificial features shaped by divine and human activities. </a:t>
            </a:r>
          </a:p>
          <a:p>
            <a:pPr marL="457200" lvl="0" indent="-406400" algn="just" rtl="0">
              <a:lnSpc>
                <a:spcPct val="90000"/>
              </a:lnSpc>
              <a:spcBef>
                <a:spcPts val="1000"/>
              </a:spcBef>
              <a:spcAft>
                <a:spcPts val="0"/>
              </a:spcAft>
              <a:buSzPts val="2800"/>
              <a:buChar char="•"/>
            </a:pPr>
            <a:r>
              <a:rPr lang="en-GB" sz="2000" dirty="0"/>
              <a:t>Ironically, "environment" is a term that everyone seems to understand, yet no one can define precisely. In the context of both our immediate surroundings and in a broader sense, the term refers to the entirety of socio-cultural, natural, biotic, and abiotic factors and conditions that influence individual human lives or life within a community (</a:t>
            </a:r>
            <a:r>
              <a:rPr lang="en-GB" sz="2000" dirty="0" err="1"/>
              <a:t>Oyori</a:t>
            </a:r>
            <a:r>
              <a:rPr lang="en-GB" sz="2000" dirty="0"/>
              <a:t>/</a:t>
            </a:r>
            <a:r>
              <a:rPr lang="en-GB" sz="2000" dirty="0" err="1"/>
              <a:t>Kerubo</a:t>
            </a:r>
            <a:r>
              <a:rPr lang="en-GB" sz="2000" dirty="0"/>
              <a:t>, 2003).</a:t>
            </a:r>
            <a:endParaRPr sz="2000" dirty="0"/>
          </a:p>
        </p:txBody>
      </p:sp>
    </p:spTree>
    <p:extLst>
      <p:ext uri="{BB962C8B-B14F-4D97-AF65-F5344CB8AC3E}">
        <p14:creationId xmlns:p14="http://schemas.microsoft.com/office/powerpoint/2010/main" val="420221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5">
          <a:extLst>
            <a:ext uri="{FF2B5EF4-FFF2-40B4-BE49-F238E27FC236}">
              <a16:creationId xmlns:a16="http://schemas.microsoft.com/office/drawing/2014/main" id="{FE621240-5881-23C9-8A68-304005691154}"/>
            </a:ext>
          </a:extLst>
        </p:cNvPr>
        <p:cNvGrpSpPr/>
        <p:nvPr/>
      </p:nvGrpSpPr>
      <p:grpSpPr>
        <a:xfrm>
          <a:off x="0" y="0"/>
          <a:ext cx="0" cy="0"/>
          <a:chOff x="0" y="0"/>
          <a:chExt cx="0" cy="0"/>
        </a:xfrm>
      </p:grpSpPr>
      <p:sp>
        <p:nvSpPr>
          <p:cNvPr id="166" name="Google Shape;166;g2c73a1783f5_1_12">
            <a:extLst>
              <a:ext uri="{FF2B5EF4-FFF2-40B4-BE49-F238E27FC236}">
                <a16:creationId xmlns:a16="http://schemas.microsoft.com/office/drawing/2014/main" id="{F0CC31CA-329A-F35E-A257-D12834E38D50}"/>
              </a:ext>
            </a:extLst>
          </p:cNvPr>
          <p:cNvSpPr txBox="1">
            <a:spLocks noGrp="1"/>
          </p:cNvSpPr>
          <p:nvPr>
            <p:ph type="title"/>
          </p:nvPr>
        </p:nvSpPr>
        <p:spPr>
          <a:xfrm>
            <a:off x="838199" y="566928"/>
            <a:ext cx="10537800" cy="596854"/>
          </a:xfrm>
          <a:prstGeom prst="rect">
            <a:avLst/>
          </a:prstGeom>
          <a:solidFill>
            <a:srgbClr val="003399"/>
          </a:solidFill>
          <a:ln>
            <a:noFill/>
          </a:ln>
        </p:spPr>
        <p:txBody>
          <a:bodyPr spcFirstLastPara="1" wrap="square" lIns="91425" tIns="45700" rIns="91425" bIns="45700" anchor="t" anchorCtr="0">
            <a:noAutofit/>
          </a:bodyPr>
          <a:lstStyle/>
          <a:p>
            <a:pPr>
              <a:lnSpc>
                <a:spcPct val="100000"/>
              </a:lnSpc>
              <a:buClr>
                <a:srgbClr val="000000"/>
              </a:buClr>
            </a:pPr>
            <a:r>
              <a:rPr lang="en-US" b="0" dirty="0">
                <a:solidFill>
                  <a:srgbClr val="FFFFFF"/>
                </a:solidFill>
                <a:latin typeface="Quattrocento Sans"/>
                <a:ea typeface="Quattrocento Sans"/>
                <a:cs typeface="Quattrocento Sans"/>
                <a:sym typeface="Quattrocento Sans"/>
              </a:rPr>
              <a:t>What is nature</a:t>
            </a:r>
            <a:endParaRPr dirty="0"/>
          </a:p>
        </p:txBody>
      </p:sp>
      <p:sp>
        <p:nvSpPr>
          <p:cNvPr id="167" name="Google Shape;167;g2c73a1783f5_1_12">
            <a:extLst>
              <a:ext uri="{FF2B5EF4-FFF2-40B4-BE49-F238E27FC236}">
                <a16:creationId xmlns:a16="http://schemas.microsoft.com/office/drawing/2014/main" id="{0919D729-65AD-3853-6B84-FEFEDF73FB77}"/>
              </a:ext>
            </a:extLst>
          </p:cNvPr>
          <p:cNvSpPr txBox="1">
            <a:spLocks noGrp="1"/>
          </p:cNvSpPr>
          <p:nvPr>
            <p:ph type="body" idx="1"/>
          </p:nvPr>
        </p:nvSpPr>
        <p:spPr>
          <a:xfrm>
            <a:off x="838199" y="1425039"/>
            <a:ext cx="10537800" cy="4931192"/>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rmAutofit/>
          </a:bodyPr>
          <a:lstStyle/>
          <a:p>
            <a:pPr marL="457200" lvl="0" indent="-406400" algn="just" rtl="0">
              <a:lnSpc>
                <a:spcPct val="90000"/>
              </a:lnSpc>
              <a:spcBef>
                <a:spcPts val="1000"/>
              </a:spcBef>
              <a:spcAft>
                <a:spcPts val="0"/>
              </a:spcAft>
              <a:buSzPts val="2800"/>
              <a:buChar char="•"/>
            </a:pPr>
            <a:r>
              <a:rPr lang="en-GB" dirty="0"/>
              <a:t>Since at least the 1970s, there has been a broad scientific, political, and public consensus on the vital need to "protect nature" (</a:t>
            </a:r>
            <a:r>
              <a:rPr lang="en-GB" dirty="0" err="1"/>
              <a:t>Worster</a:t>
            </a:r>
            <a:r>
              <a:rPr lang="en-GB" dirty="0"/>
              <a:t>, 1994). </a:t>
            </a:r>
          </a:p>
          <a:p>
            <a:pPr marL="457200" lvl="0" indent="-406400" algn="just" rtl="0">
              <a:lnSpc>
                <a:spcPct val="90000"/>
              </a:lnSpc>
              <a:spcBef>
                <a:spcPts val="1000"/>
              </a:spcBef>
              <a:spcAft>
                <a:spcPts val="0"/>
              </a:spcAft>
              <a:buSzPts val="2800"/>
              <a:buChar char="•"/>
            </a:pPr>
            <a:r>
              <a:rPr lang="en-GB" dirty="0"/>
              <a:t>From early environmental advocates like John Muir and Rachel Carson to the development of the scientific discipline known as "conservation biology" (</a:t>
            </a:r>
            <a:r>
              <a:rPr lang="en-GB" dirty="0" err="1"/>
              <a:t>Soulé</a:t>
            </a:r>
            <a:r>
              <a:rPr lang="en-GB" dirty="0"/>
              <a:t>, 1985), the conservation of nature has grown to be a major public concern and a scientifically mature field. Intense debates, influential thinkers, and significant scientific advances have made conservation biology a socially important domain in contemporary science, exerting a strong influence on both national and international politics.</a:t>
            </a:r>
          </a:p>
          <a:p>
            <a:pPr marL="457200" lvl="0" indent="-406400" algn="just" rtl="0">
              <a:lnSpc>
                <a:spcPct val="90000"/>
              </a:lnSpc>
              <a:spcBef>
                <a:spcPts val="1000"/>
              </a:spcBef>
              <a:spcAft>
                <a:spcPts val="0"/>
              </a:spcAft>
              <a:buSzPts val="2800"/>
              <a:buChar char="•"/>
            </a:pPr>
            <a:r>
              <a:rPr lang="en-GB" dirty="0"/>
              <a:t>Despite this progress, the appealing concept of "nature" has never been thoroughly theorized, and it has been used to describe a wide range of things—sometimes even contradictory ones—risking it becoming a vague, catch-all term (</a:t>
            </a:r>
            <a:r>
              <a:rPr lang="en-GB" dirty="0" err="1"/>
              <a:t>Simberloff</a:t>
            </a:r>
            <a:r>
              <a:rPr lang="en-GB" dirty="0"/>
              <a:t>, 2014). </a:t>
            </a:r>
          </a:p>
          <a:p>
            <a:pPr marL="457200" lvl="0" indent="-406400" algn="just" rtl="0">
              <a:lnSpc>
                <a:spcPct val="90000"/>
              </a:lnSpc>
              <a:spcBef>
                <a:spcPts val="1000"/>
              </a:spcBef>
              <a:spcAft>
                <a:spcPts val="0"/>
              </a:spcAft>
              <a:buSzPts val="2800"/>
              <a:buChar char="•"/>
            </a:pPr>
            <a:r>
              <a:rPr lang="en-GB" dirty="0"/>
              <a:t>Given that scientific knowledge of nature is inherently incomplete, scientists must rely on mental representations and theoretical concepts, but it is crucial to clearly identify and define these concepts as such (</a:t>
            </a:r>
            <a:r>
              <a:rPr lang="en-GB" dirty="0" err="1"/>
              <a:t>Demeritt</a:t>
            </a:r>
            <a:r>
              <a:rPr lang="en-GB" dirty="0"/>
              <a:t>, 2002). </a:t>
            </a:r>
          </a:p>
        </p:txBody>
      </p:sp>
    </p:spTree>
    <p:extLst>
      <p:ext uri="{BB962C8B-B14F-4D97-AF65-F5344CB8AC3E}">
        <p14:creationId xmlns:p14="http://schemas.microsoft.com/office/powerpoint/2010/main" val="2154724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5">
          <a:extLst>
            <a:ext uri="{FF2B5EF4-FFF2-40B4-BE49-F238E27FC236}">
              <a16:creationId xmlns:a16="http://schemas.microsoft.com/office/drawing/2014/main" id="{4CA91D56-B949-9AB1-BCE5-F0FA4C2863DE}"/>
            </a:ext>
          </a:extLst>
        </p:cNvPr>
        <p:cNvGrpSpPr/>
        <p:nvPr/>
      </p:nvGrpSpPr>
      <p:grpSpPr>
        <a:xfrm>
          <a:off x="0" y="0"/>
          <a:ext cx="0" cy="0"/>
          <a:chOff x="0" y="0"/>
          <a:chExt cx="0" cy="0"/>
        </a:xfrm>
      </p:grpSpPr>
      <p:sp>
        <p:nvSpPr>
          <p:cNvPr id="166" name="Google Shape;166;g2c73a1783f5_1_12">
            <a:extLst>
              <a:ext uri="{FF2B5EF4-FFF2-40B4-BE49-F238E27FC236}">
                <a16:creationId xmlns:a16="http://schemas.microsoft.com/office/drawing/2014/main" id="{3453ABFA-F401-EFCF-B0D8-7AE525F1615D}"/>
              </a:ext>
            </a:extLst>
          </p:cNvPr>
          <p:cNvSpPr txBox="1">
            <a:spLocks noGrp="1"/>
          </p:cNvSpPr>
          <p:nvPr>
            <p:ph type="title"/>
          </p:nvPr>
        </p:nvSpPr>
        <p:spPr>
          <a:xfrm>
            <a:off x="838199" y="566928"/>
            <a:ext cx="10537800" cy="596854"/>
          </a:xfrm>
          <a:prstGeom prst="rect">
            <a:avLst/>
          </a:prstGeom>
          <a:solidFill>
            <a:srgbClr val="003399"/>
          </a:solidFill>
          <a:ln>
            <a:noFill/>
          </a:ln>
        </p:spPr>
        <p:txBody>
          <a:bodyPr spcFirstLastPara="1" wrap="square" lIns="91425" tIns="45700" rIns="91425" bIns="45700" anchor="t" anchorCtr="0">
            <a:noAutofit/>
          </a:bodyPr>
          <a:lstStyle/>
          <a:p>
            <a:pPr>
              <a:lnSpc>
                <a:spcPct val="100000"/>
              </a:lnSpc>
              <a:buClr>
                <a:srgbClr val="000000"/>
              </a:buClr>
            </a:pPr>
            <a:r>
              <a:rPr lang="en-US" b="0" dirty="0">
                <a:solidFill>
                  <a:srgbClr val="FFFFFF"/>
                </a:solidFill>
                <a:latin typeface="Quattrocento Sans"/>
                <a:ea typeface="Quattrocento Sans"/>
                <a:cs typeface="Quattrocento Sans"/>
                <a:sym typeface="Quattrocento Sans"/>
              </a:rPr>
              <a:t>What is nature</a:t>
            </a:r>
            <a:endParaRPr dirty="0"/>
          </a:p>
        </p:txBody>
      </p:sp>
      <p:sp>
        <p:nvSpPr>
          <p:cNvPr id="167" name="Google Shape;167;g2c73a1783f5_1_12">
            <a:extLst>
              <a:ext uri="{FF2B5EF4-FFF2-40B4-BE49-F238E27FC236}">
                <a16:creationId xmlns:a16="http://schemas.microsoft.com/office/drawing/2014/main" id="{83EF464D-14B1-3943-BC76-526E0A9ED284}"/>
              </a:ext>
            </a:extLst>
          </p:cNvPr>
          <p:cNvSpPr txBox="1">
            <a:spLocks noGrp="1"/>
          </p:cNvSpPr>
          <p:nvPr>
            <p:ph type="body" idx="1"/>
          </p:nvPr>
        </p:nvSpPr>
        <p:spPr>
          <a:xfrm>
            <a:off x="838199" y="1425039"/>
            <a:ext cx="10537800" cy="4931192"/>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rmAutofit/>
          </a:bodyPr>
          <a:lstStyle/>
          <a:p>
            <a:pPr marL="457200" lvl="0" indent="-406400" algn="just" rtl="0">
              <a:lnSpc>
                <a:spcPct val="90000"/>
              </a:lnSpc>
              <a:spcBef>
                <a:spcPts val="1000"/>
              </a:spcBef>
              <a:spcAft>
                <a:spcPts val="0"/>
              </a:spcAft>
              <a:buSzPts val="2800"/>
              <a:buChar char="•"/>
            </a:pPr>
            <a:r>
              <a:rPr lang="en-GB" dirty="0"/>
              <a:t>While many precise technical terms such as "ecosystem," "biodiversity," "biosphere," and even "Gaia" have emerged within the same lexical field, none have truly replaced "nature," even within scientific literature; "Nature" remains the title of one of the most prestigious scientific journals. </a:t>
            </a:r>
          </a:p>
          <a:p>
            <a:pPr marL="457200" lvl="0" indent="-406400" algn="just" rtl="0">
              <a:lnSpc>
                <a:spcPct val="90000"/>
              </a:lnSpc>
              <a:spcBef>
                <a:spcPts val="1000"/>
              </a:spcBef>
              <a:spcAft>
                <a:spcPts val="0"/>
              </a:spcAft>
              <a:buSzPts val="2800"/>
              <a:buChar char="•"/>
            </a:pPr>
            <a:r>
              <a:rPr lang="en-GB" dirty="0"/>
              <a:t>However, "nature" is a complex and abstract concept—more of a mental construct than a concrete notion. It is a term that is historically and geographically situated and requires definition within context (Ellen, 1996), much like what has been done with terms like "wilderness" (Rolston III, 1997; </a:t>
            </a:r>
            <a:r>
              <a:rPr lang="en-GB" dirty="0" err="1"/>
              <a:t>Callicott</a:t>
            </a:r>
            <a:r>
              <a:rPr lang="en-GB" dirty="0"/>
              <a:t> &amp; Nelson, 1998; </a:t>
            </a:r>
            <a:r>
              <a:rPr lang="en-GB" dirty="0" err="1"/>
              <a:t>Callicott</a:t>
            </a:r>
            <a:r>
              <a:rPr lang="en-GB" dirty="0"/>
              <a:t>, 2008a) or, more recently, the idea of a "balance of nature" (</a:t>
            </a:r>
            <a:r>
              <a:rPr lang="en-GB" dirty="0" err="1"/>
              <a:t>Simberloff</a:t>
            </a:r>
            <a:r>
              <a:rPr lang="en-GB" dirty="0"/>
              <a:t>, 2014).</a:t>
            </a:r>
          </a:p>
          <a:p>
            <a:pPr marL="457200" lvl="0" indent="-406400" algn="just" rtl="0">
              <a:lnSpc>
                <a:spcPct val="90000"/>
              </a:lnSpc>
              <a:spcBef>
                <a:spcPts val="1000"/>
              </a:spcBef>
              <a:spcAft>
                <a:spcPts val="0"/>
              </a:spcAft>
              <a:buSzPts val="2800"/>
              <a:buChar char="•"/>
            </a:pPr>
            <a:r>
              <a:rPr lang="en-GB" dirty="0"/>
              <a:t>Studying the concept of "nature" itself and its relationship with practical objectives and social projects is essential for conservation sciences and the policies derived from them. Linguists, philosophers, and historians have already demonstrated that the meaning of "nature" is far from unified or self-evident (</a:t>
            </a:r>
            <a:r>
              <a:rPr lang="en-GB" dirty="0" err="1"/>
              <a:t>Larrère</a:t>
            </a:r>
            <a:r>
              <a:rPr lang="en-GB" dirty="0"/>
              <a:t> and </a:t>
            </a:r>
            <a:r>
              <a:rPr lang="en-GB" dirty="0" err="1"/>
              <a:t>Larrère</a:t>
            </a:r>
            <a:r>
              <a:rPr lang="en-GB" dirty="0"/>
              <a:t>, 2015). </a:t>
            </a:r>
          </a:p>
          <a:p>
            <a:pPr marL="457200" lvl="0" indent="-406400" algn="just" rtl="0">
              <a:lnSpc>
                <a:spcPct val="90000"/>
              </a:lnSpc>
              <a:spcBef>
                <a:spcPts val="1000"/>
              </a:spcBef>
              <a:spcAft>
                <a:spcPts val="0"/>
              </a:spcAft>
              <a:buSzPts val="2800"/>
              <a:buChar char="•"/>
            </a:pPr>
            <a:r>
              <a:rPr lang="en-GB" dirty="0"/>
              <a:t>However, such works have not yet been widely integrated or popularized within the biological sciences (</a:t>
            </a:r>
            <a:r>
              <a:rPr lang="en-GB" dirty="0" err="1"/>
              <a:t>Ducarme</a:t>
            </a:r>
            <a:r>
              <a:rPr lang="en-GB" dirty="0"/>
              <a:t>/</a:t>
            </a:r>
            <a:r>
              <a:rPr lang="en-GB" dirty="0" err="1"/>
              <a:t>Couvet</a:t>
            </a:r>
            <a:r>
              <a:rPr lang="en-GB" dirty="0"/>
              <a:t>, 2020). These studies have emphasized that "nature" is a term that is challenging to define and has undergone numerous shifts in meaning throughout history (</a:t>
            </a:r>
            <a:r>
              <a:rPr lang="en-GB" dirty="0" err="1"/>
              <a:t>Lenoble</a:t>
            </a:r>
            <a:r>
              <a:rPr lang="en-GB" dirty="0"/>
              <a:t>, 1969). Additionally, some focused studies have shown that, much like the term "wilderness" (</a:t>
            </a:r>
            <a:r>
              <a:rPr lang="en-GB" dirty="0" err="1"/>
              <a:t>Callicott</a:t>
            </a:r>
            <a:r>
              <a:rPr lang="en-GB" dirty="0"/>
              <a:t>, 2000), the word "nature" does not always have a direct translation in other languages (</a:t>
            </a:r>
            <a:r>
              <a:rPr lang="en-GB" dirty="0" err="1"/>
              <a:t>Descola</a:t>
            </a:r>
            <a:r>
              <a:rPr lang="en-GB" dirty="0"/>
              <a:t>, 2005) and can embody different meanings even within the same language. (See </a:t>
            </a:r>
            <a:r>
              <a:rPr lang="en-GB" dirty="0" err="1"/>
              <a:t>Ducarme</a:t>
            </a:r>
            <a:r>
              <a:rPr lang="en-GB" dirty="0"/>
              <a:t>/</a:t>
            </a:r>
            <a:r>
              <a:rPr lang="en-GB" dirty="0" err="1"/>
              <a:t>Couvet</a:t>
            </a:r>
            <a:r>
              <a:rPr lang="en-GB" dirty="0"/>
              <a:t>, 2020).</a:t>
            </a:r>
            <a:endParaRPr dirty="0"/>
          </a:p>
        </p:txBody>
      </p:sp>
    </p:spTree>
    <p:extLst>
      <p:ext uri="{BB962C8B-B14F-4D97-AF65-F5344CB8AC3E}">
        <p14:creationId xmlns:p14="http://schemas.microsoft.com/office/powerpoint/2010/main" val="2447301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4"/>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FFFFFF"/>
                </a:solidFill>
                <a:latin typeface="Quattrocento Sans"/>
                <a:ea typeface="Quattrocento Sans"/>
                <a:cs typeface="Quattrocento Sans"/>
                <a:sym typeface="Quattrocento Sans"/>
              </a:rPr>
              <a:t>What we will learn</a:t>
            </a:r>
            <a:endParaRPr sz="1400" b="0" i="0" u="none" strike="noStrike" cap="none" dirty="0">
              <a:solidFill>
                <a:srgbClr val="000000"/>
              </a:solidFill>
              <a:latin typeface="Arial"/>
              <a:ea typeface="Arial"/>
              <a:cs typeface="Arial"/>
              <a:sym typeface="Arial"/>
            </a:endParaRPr>
          </a:p>
        </p:txBody>
      </p:sp>
      <p:sp>
        <p:nvSpPr>
          <p:cNvPr id="147" name="Google Shape;147;p4"/>
          <p:cNvSpPr txBox="1"/>
          <p:nvPr/>
        </p:nvSpPr>
        <p:spPr>
          <a:xfrm>
            <a:off x="993059" y="1356254"/>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0" indent="-285750" algn="just">
              <a:lnSpc>
                <a:spcPct val="150000"/>
              </a:lnSpc>
              <a:buSzPct val="100000"/>
              <a:buFont typeface="Arial"/>
              <a:buChar char="•"/>
            </a:pPr>
            <a:r>
              <a:rPr lang="en-US" sz="1600" b="1" dirty="0"/>
              <a:t>What is the environment?</a:t>
            </a:r>
          </a:p>
          <a:p>
            <a:pPr lvl="3" algn="just">
              <a:lnSpc>
                <a:spcPct val="150000"/>
              </a:lnSpc>
              <a:buSzPct val="100000"/>
            </a:pPr>
            <a:r>
              <a:rPr lang="en-US" sz="1600" dirty="0"/>
              <a:t>	- There is no universally accepted definition of the environment. </a:t>
            </a:r>
          </a:p>
          <a:p>
            <a:pPr lvl="3" algn="just">
              <a:lnSpc>
                <a:spcPct val="150000"/>
              </a:lnSpc>
              <a:buSzPct val="100000"/>
            </a:pPr>
            <a:r>
              <a:rPr lang="en-US" sz="1600" dirty="0"/>
              <a:t>	- Should it include natural as well as cultural elements? See Lugano Convention.</a:t>
            </a:r>
          </a:p>
          <a:p>
            <a:pPr marL="285750" lvl="0" indent="-285750" algn="just">
              <a:lnSpc>
                <a:spcPct val="150000"/>
              </a:lnSpc>
              <a:buSzPct val="100000"/>
              <a:buFont typeface="Arial"/>
              <a:buChar char="•"/>
            </a:pPr>
            <a:r>
              <a:rPr lang="en-US" sz="1600" b="1" dirty="0"/>
              <a:t>What is environmental ethics (EE)?</a:t>
            </a:r>
          </a:p>
          <a:p>
            <a:pPr marL="285750" lvl="0" indent="-285750" algn="just">
              <a:lnSpc>
                <a:spcPct val="150000"/>
              </a:lnSpc>
              <a:buSzPct val="100000"/>
              <a:buFont typeface="Arial"/>
              <a:buChar char="•"/>
            </a:pPr>
            <a:r>
              <a:rPr lang="en-US" sz="1600" b="1" dirty="0"/>
              <a:t>What kind of problems does EE face?</a:t>
            </a:r>
          </a:p>
          <a:p>
            <a:pPr marL="285750" lvl="0" indent="-285750" algn="just">
              <a:lnSpc>
                <a:spcPct val="150000"/>
              </a:lnSpc>
              <a:buSzPct val="100000"/>
              <a:buFont typeface="Arial"/>
              <a:buChar char="•"/>
            </a:pPr>
            <a:r>
              <a:rPr lang="en-US" sz="1600" b="1" dirty="0"/>
              <a:t>What is nature?</a:t>
            </a:r>
          </a:p>
          <a:p>
            <a:pPr lvl="0" algn="just">
              <a:lnSpc>
                <a:spcPct val="150000"/>
              </a:lnSpc>
              <a:buSzPct val="100000"/>
            </a:pPr>
            <a:r>
              <a:rPr lang="en-US" sz="1600" dirty="0"/>
              <a:t>	- Complexity of habitats</a:t>
            </a:r>
          </a:p>
          <a:p>
            <a:pPr lvl="0" algn="just">
              <a:lnSpc>
                <a:spcPct val="150000"/>
              </a:lnSpc>
              <a:buSzPct val="100000"/>
            </a:pPr>
            <a:r>
              <a:rPr lang="en-US" sz="1600" dirty="0"/>
              <a:t>	- Interconnectedness of natural resources.</a:t>
            </a:r>
          </a:p>
          <a:p>
            <a:pPr marL="285750" lvl="0" indent="-285750" algn="just">
              <a:lnSpc>
                <a:spcPct val="150000"/>
              </a:lnSpc>
              <a:buSzPct val="100000"/>
              <a:buFont typeface="Arial"/>
              <a:buChar char="•"/>
            </a:pPr>
            <a:r>
              <a:rPr lang="en-US" sz="1600" b="1" dirty="0"/>
              <a:t>Independent vs dependent moral status</a:t>
            </a:r>
          </a:p>
          <a:p>
            <a:pPr marL="285750" lvl="0" indent="-285750" algn="just">
              <a:lnSpc>
                <a:spcPct val="150000"/>
              </a:lnSpc>
              <a:buSzPct val="100000"/>
              <a:buFont typeface="Arial"/>
              <a:buChar char="•"/>
            </a:pPr>
            <a:r>
              <a:rPr lang="en-US" sz="1600" b="1" dirty="0"/>
              <a:t>Shades of green </a:t>
            </a:r>
            <a:r>
              <a:rPr lang="en-US" sz="1600" dirty="0"/>
              <a:t>(different conceptions or schools of thought within environmental ethics)</a:t>
            </a:r>
            <a:endParaRPr lang="en-US" sz="1600" b="1" dirty="0"/>
          </a:p>
          <a:p>
            <a:pPr marL="285750" lvl="0" indent="-285750" algn="just">
              <a:lnSpc>
                <a:spcPct val="150000"/>
              </a:lnSpc>
              <a:buSzPct val="100000"/>
              <a:buFont typeface="Arial"/>
              <a:buChar char="•"/>
            </a:pPr>
            <a:r>
              <a:rPr lang="en-US" sz="1600" b="1" dirty="0"/>
              <a:t>The last man </a:t>
            </a:r>
            <a:r>
              <a:rPr lang="en-US" sz="1600" dirty="0"/>
              <a:t>(should the last man protect the natural environment?)</a:t>
            </a:r>
            <a:endParaRPr lang="en-US" sz="1600" b="1" dirty="0"/>
          </a:p>
          <a:p>
            <a:pPr marL="285750" marR="0" lvl="0" indent="-285750" algn="just" rtl="0">
              <a:lnSpc>
                <a:spcPct val="150000"/>
              </a:lnSpc>
              <a:spcBef>
                <a:spcPts val="0"/>
              </a:spcBef>
              <a:spcAft>
                <a:spcPts val="0"/>
              </a:spcAft>
              <a:buClr>
                <a:srgbClr val="000000"/>
              </a:buClr>
              <a:buSzPct val="100000"/>
              <a:buFont typeface="Arial"/>
              <a:buChar char="•"/>
            </a:pPr>
            <a:endParaRPr sz="1400" b="0" i="0" u="none" strike="noStrike" cap="none" dirty="0">
              <a:solidFill>
                <a:srgbClr val="000000"/>
              </a:solidFill>
              <a:latin typeface="Arial"/>
              <a:ea typeface="Arial"/>
              <a:cs typeface="Arial"/>
              <a:sym typeface="Arial"/>
            </a:endParaRPr>
          </a:p>
          <a:p>
            <a:pPr marL="742950" marR="0" lvl="1" indent="-184150" algn="just" rtl="0">
              <a:lnSpc>
                <a:spcPct val="150000"/>
              </a:lnSpc>
              <a:spcBef>
                <a:spcPts val="0"/>
              </a:spcBef>
              <a:spcAft>
                <a:spcPts val="0"/>
              </a:spcAft>
              <a:buClr>
                <a:srgbClr val="000000"/>
              </a:buClr>
              <a:buSzPct val="108107"/>
              <a:buFont typeface="Arial"/>
              <a:buNone/>
            </a:pPr>
            <a:endParaRPr sz="1600" b="0" i="0" u="none" strike="noStrike" cap="none" dirty="0">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5">
          <a:extLst>
            <a:ext uri="{FF2B5EF4-FFF2-40B4-BE49-F238E27FC236}">
              <a16:creationId xmlns:a16="http://schemas.microsoft.com/office/drawing/2014/main" id="{863687BB-54D7-FB12-C2CD-79161C74362E}"/>
            </a:ext>
          </a:extLst>
        </p:cNvPr>
        <p:cNvGrpSpPr/>
        <p:nvPr/>
      </p:nvGrpSpPr>
      <p:grpSpPr>
        <a:xfrm>
          <a:off x="0" y="0"/>
          <a:ext cx="0" cy="0"/>
          <a:chOff x="0" y="0"/>
          <a:chExt cx="0" cy="0"/>
        </a:xfrm>
      </p:grpSpPr>
      <p:sp>
        <p:nvSpPr>
          <p:cNvPr id="166" name="Google Shape;166;g2c73a1783f5_1_12">
            <a:extLst>
              <a:ext uri="{FF2B5EF4-FFF2-40B4-BE49-F238E27FC236}">
                <a16:creationId xmlns:a16="http://schemas.microsoft.com/office/drawing/2014/main" id="{F2416AFE-49B7-3FBB-21FC-525D8A416726}"/>
              </a:ext>
            </a:extLst>
          </p:cNvPr>
          <p:cNvSpPr txBox="1">
            <a:spLocks noGrp="1"/>
          </p:cNvSpPr>
          <p:nvPr>
            <p:ph type="title"/>
          </p:nvPr>
        </p:nvSpPr>
        <p:spPr>
          <a:xfrm>
            <a:off x="838199" y="566928"/>
            <a:ext cx="10537800" cy="596854"/>
          </a:xfrm>
          <a:prstGeom prst="rect">
            <a:avLst/>
          </a:prstGeom>
          <a:solidFill>
            <a:srgbClr val="003399"/>
          </a:solidFill>
          <a:ln>
            <a:noFill/>
          </a:ln>
        </p:spPr>
        <p:txBody>
          <a:bodyPr spcFirstLastPara="1" wrap="square" lIns="91425" tIns="45700" rIns="91425" bIns="45700" anchor="t" anchorCtr="0">
            <a:noAutofit/>
          </a:bodyPr>
          <a:lstStyle/>
          <a:p>
            <a:pPr>
              <a:lnSpc>
                <a:spcPct val="100000"/>
              </a:lnSpc>
              <a:buClr>
                <a:srgbClr val="000000"/>
              </a:buClr>
            </a:pPr>
            <a:r>
              <a:rPr lang="en-US" b="0" dirty="0">
                <a:solidFill>
                  <a:srgbClr val="FFFFFF"/>
                </a:solidFill>
                <a:latin typeface="Quattrocento Sans"/>
                <a:ea typeface="Quattrocento Sans"/>
                <a:cs typeface="Quattrocento Sans"/>
                <a:sym typeface="Quattrocento Sans"/>
              </a:rPr>
              <a:t>What is nature</a:t>
            </a:r>
            <a:endParaRPr dirty="0"/>
          </a:p>
        </p:txBody>
      </p:sp>
      <p:sp>
        <p:nvSpPr>
          <p:cNvPr id="167" name="Google Shape;167;g2c73a1783f5_1_12">
            <a:extLst>
              <a:ext uri="{FF2B5EF4-FFF2-40B4-BE49-F238E27FC236}">
                <a16:creationId xmlns:a16="http://schemas.microsoft.com/office/drawing/2014/main" id="{9CED1F95-A6EC-6E49-089D-7ED8000570AF}"/>
              </a:ext>
            </a:extLst>
          </p:cNvPr>
          <p:cNvSpPr txBox="1">
            <a:spLocks noGrp="1"/>
          </p:cNvSpPr>
          <p:nvPr>
            <p:ph type="body" idx="1"/>
          </p:nvPr>
        </p:nvSpPr>
        <p:spPr>
          <a:xfrm>
            <a:off x="838199" y="1425039"/>
            <a:ext cx="10537800" cy="4931192"/>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rmAutofit/>
          </a:bodyPr>
          <a:lstStyle/>
          <a:p>
            <a:pPr marL="457200" lvl="0" indent="-406400" algn="just" rtl="0">
              <a:lnSpc>
                <a:spcPct val="90000"/>
              </a:lnSpc>
              <a:spcBef>
                <a:spcPts val="1000"/>
              </a:spcBef>
              <a:spcAft>
                <a:spcPts val="0"/>
              </a:spcAft>
              <a:buSzPts val="2800"/>
              <a:buChar char="•"/>
            </a:pPr>
            <a:r>
              <a:rPr lang="en-GB" dirty="0"/>
              <a:t>While many precise technical terms such as "ecosystem," "biodiversity," "biosphere," and even "Gaia" have emerged within the same lexical field, none have truly replaced "nature," even within scientific literature; "Nature" remains the title of one of the most prestigious scientific journals. </a:t>
            </a:r>
          </a:p>
          <a:p>
            <a:pPr marL="457200" lvl="0" indent="-406400" algn="just" rtl="0">
              <a:lnSpc>
                <a:spcPct val="90000"/>
              </a:lnSpc>
              <a:spcBef>
                <a:spcPts val="1000"/>
              </a:spcBef>
              <a:spcAft>
                <a:spcPts val="0"/>
              </a:spcAft>
              <a:buSzPts val="2800"/>
              <a:buChar char="•"/>
            </a:pPr>
            <a:r>
              <a:rPr lang="en-GB" dirty="0"/>
              <a:t>However, "nature" is a complex and abstract concept—more of a mental construct than a concrete notion. It is a term that is historically and geographically situated and requires definition within context (Ellen, 1996), much like what has been done with terms like "wilderness" (Rolston III, 1997; </a:t>
            </a:r>
            <a:r>
              <a:rPr lang="en-GB" dirty="0" err="1"/>
              <a:t>Callicott</a:t>
            </a:r>
            <a:r>
              <a:rPr lang="en-GB" dirty="0"/>
              <a:t> &amp; Nelson, 1998; </a:t>
            </a:r>
            <a:r>
              <a:rPr lang="en-GB" dirty="0" err="1"/>
              <a:t>Callicott</a:t>
            </a:r>
            <a:r>
              <a:rPr lang="en-GB" dirty="0"/>
              <a:t>, 2008a) or, more recently, the idea of a "balance of nature" (</a:t>
            </a:r>
            <a:r>
              <a:rPr lang="en-GB" dirty="0" err="1"/>
              <a:t>Simberloff</a:t>
            </a:r>
            <a:r>
              <a:rPr lang="en-GB" dirty="0"/>
              <a:t>, 2014).</a:t>
            </a:r>
          </a:p>
          <a:p>
            <a:pPr marL="457200" lvl="0" indent="-406400" algn="just" rtl="0">
              <a:lnSpc>
                <a:spcPct val="90000"/>
              </a:lnSpc>
              <a:spcBef>
                <a:spcPts val="1000"/>
              </a:spcBef>
              <a:spcAft>
                <a:spcPts val="0"/>
              </a:spcAft>
              <a:buSzPts val="2800"/>
              <a:buChar char="•"/>
            </a:pPr>
            <a:r>
              <a:rPr lang="en-GB" dirty="0"/>
              <a:t>Studying the concept of "nature" itself and its relationship with practical objectives and social projects is essential for conservation sciences and the policies derived from them. Linguists, philosophers, and historians have already demonstrated that the meaning of "nature" is far from unified or self-evident (</a:t>
            </a:r>
            <a:r>
              <a:rPr lang="en-GB" dirty="0" err="1"/>
              <a:t>Larrère</a:t>
            </a:r>
            <a:r>
              <a:rPr lang="en-GB" dirty="0"/>
              <a:t> and </a:t>
            </a:r>
            <a:r>
              <a:rPr lang="en-GB" dirty="0" err="1"/>
              <a:t>Larrère</a:t>
            </a:r>
            <a:r>
              <a:rPr lang="en-GB" dirty="0"/>
              <a:t>, 2015). </a:t>
            </a:r>
          </a:p>
          <a:p>
            <a:pPr marL="457200" lvl="0" indent="-406400" algn="just" rtl="0">
              <a:lnSpc>
                <a:spcPct val="90000"/>
              </a:lnSpc>
              <a:spcBef>
                <a:spcPts val="1000"/>
              </a:spcBef>
              <a:spcAft>
                <a:spcPts val="0"/>
              </a:spcAft>
              <a:buSzPts val="2800"/>
              <a:buChar char="•"/>
            </a:pPr>
            <a:r>
              <a:rPr lang="en-GB" dirty="0"/>
              <a:t>However, such works have not yet been widely integrated or popularized within the biological sciences (</a:t>
            </a:r>
            <a:r>
              <a:rPr lang="en-GB" dirty="0" err="1"/>
              <a:t>Ducarme</a:t>
            </a:r>
            <a:r>
              <a:rPr lang="en-GB" dirty="0"/>
              <a:t>/</a:t>
            </a:r>
            <a:r>
              <a:rPr lang="en-GB" dirty="0" err="1"/>
              <a:t>Couvet</a:t>
            </a:r>
            <a:r>
              <a:rPr lang="en-GB" dirty="0"/>
              <a:t>, 2020). These studies have emphasized that "nature" is a term that is challenging to define and has undergone numerous shifts in meaning throughout history (</a:t>
            </a:r>
            <a:r>
              <a:rPr lang="en-GB" dirty="0" err="1"/>
              <a:t>Lenoble</a:t>
            </a:r>
            <a:r>
              <a:rPr lang="en-GB" dirty="0"/>
              <a:t>, 1969). Additionally, some focused studies have shown that, much like the term "wilderness" (</a:t>
            </a:r>
            <a:r>
              <a:rPr lang="en-GB" dirty="0" err="1"/>
              <a:t>Callicott</a:t>
            </a:r>
            <a:r>
              <a:rPr lang="en-GB" dirty="0"/>
              <a:t>, 2000), the word "nature" does not always have a direct translation in other languages (</a:t>
            </a:r>
            <a:r>
              <a:rPr lang="en-GB" dirty="0" err="1"/>
              <a:t>Descola</a:t>
            </a:r>
            <a:r>
              <a:rPr lang="en-GB" dirty="0"/>
              <a:t>, 2005) and can embody different meanings even within the same language. (See </a:t>
            </a:r>
            <a:r>
              <a:rPr lang="en-GB" dirty="0" err="1"/>
              <a:t>Ducarme</a:t>
            </a:r>
            <a:r>
              <a:rPr lang="en-GB" dirty="0"/>
              <a:t>/</a:t>
            </a:r>
            <a:r>
              <a:rPr lang="en-GB" dirty="0" err="1"/>
              <a:t>Couvet</a:t>
            </a:r>
            <a:r>
              <a:rPr lang="en-GB" dirty="0"/>
              <a:t>, 2020).</a:t>
            </a:r>
            <a:endParaRPr dirty="0"/>
          </a:p>
        </p:txBody>
      </p:sp>
    </p:spTree>
    <p:extLst>
      <p:ext uri="{BB962C8B-B14F-4D97-AF65-F5344CB8AC3E}">
        <p14:creationId xmlns:p14="http://schemas.microsoft.com/office/powerpoint/2010/main" val="116086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65">
          <a:extLst>
            <a:ext uri="{FF2B5EF4-FFF2-40B4-BE49-F238E27FC236}">
              <a16:creationId xmlns:a16="http://schemas.microsoft.com/office/drawing/2014/main" id="{F0C6DE01-2F1E-5255-5BAC-A2F495A9DD15}"/>
            </a:ext>
          </a:extLst>
        </p:cNvPr>
        <p:cNvGrpSpPr/>
        <p:nvPr/>
      </p:nvGrpSpPr>
      <p:grpSpPr>
        <a:xfrm>
          <a:off x="0" y="0"/>
          <a:ext cx="0" cy="0"/>
          <a:chOff x="0" y="0"/>
          <a:chExt cx="0" cy="0"/>
        </a:xfrm>
      </p:grpSpPr>
      <p:sp>
        <p:nvSpPr>
          <p:cNvPr id="166" name="Google Shape;166;g2c73a1783f5_1_12">
            <a:extLst>
              <a:ext uri="{FF2B5EF4-FFF2-40B4-BE49-F238E27FC236}">
                <a16:creationId xmlns:a16="http://schemas.microsoft.com/office/drawing/2014/main" id="{4693DD83-B2FD-A0E6-80F1-49BA10F5A345}"/>
              </a:ext>
            </a:extLst>
          </p:cNvPr>
          <p:cNvSpPr txBox="1">
            <a:spLocks noGrp="1"/>
          </p:cNvSpPr>
          <p:nvPr>
            <p:ph type="title"/>
          </p:nvPr>
        </p:nvSpPr>
        <p:spPr>
          <a:xfrm>
            <a:off x="838199" y="566928"/>
            <a:ext cx="10537800" cy="596854"/>
          </a:xfrm>
          <a:prstGeom prst="rect">
            <a:avLst/>
          </a:prstGeom>
          <a:solidFill>
            <a:srgbClr val="003399"/>
          </a:solidFill>
          <a:ln>
            <a:noFill/>
          </a:ln>
        </p:spPr>
        <p:txBody>
          <a:bodyPr spcFirstLastPara="1" wrap="square" lIns="91425" tIns="45700" rIns="91425" bIns="45700" anchor="t" anchorCtr="0">
            <a:noAutofit/>
          </a:bodyPr>
          <a:lstStyle/>
          <a:p>
            <a:pPr>
              <a:lnSpc>
                <a:spcPct val="100000"/>
              </a:lnSpc>
              <a:buClr>
                <a:srgbClr val="000000"/>
              </a:buClr>
            </a:pPr>
            <a:r>
              <a:rPr lang="en-US" b="0" dirty="0">
                <a:solidFill>
                  <a:srgbClr val="FFFFFF"/>
                </a:solidFill>
                <a:latin typeface="Quattrocento Sans"/>
                <a:ea typeface="Quattrocento Sans"/>
                <a:cs typeface="Quattrocento Sans"/>
                <a:sym typeface="Quattrocento Sans"/>
              </a:rPr>
              <a:t>What is nature</a:t>
            </a:r>
            <a:endParaRPr dirty="0"/>
          </a:p>
        </p:txBody>
      </p:sp>
      <p:sp>
        <p:nvSpPr>
          <p:cNvPr id="167" name="Google Shape;167;g2c73a1783f5_1_12">
            <a:extLst>
              <a:ext uri="{FF2B5EF4-FFF2-40B4-BE49-F238E27FC236}">
                <a16:creationId xmlns:a16="http://schemas.microsoft.com/office/drawing/2014/main" id="{41E965FD-22C6-3B21-CD11-7667761168F7}"/>
              </a:ext>
            </a:extLst>
          </p:cNvPr>
          <p:cNvSpPr txBox="1">
            <a:spLocks noGrp="1"/>
          </p:cNvSpPr>
          <p:nvPr>
            <p:ph type="body" idx="1"/>
          </p:nvPr>
        </p:nvSpPr>
        <p:spPr>
          <a:xfrm>
            <a:off x="838199" y="1425039"/>
            <a:ext cx="10537800" cy="4931192"/>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rmAutofit/>
          </a:bodyPr>
          <a:lstStyle/>
          <a:p>
            <a:pPr marL="457200" lvl="0" indent="-406400" algn="just" rtl="0">
              <a:lnSpc>
                <a:spcPct val="90000"/>
              </a:lnSpc>
              <a:spcBef>
                <a:spcPts val="1000"/>
              </a:spcBef>
              <a:spcAft>
                <a:spcPts val="0"/>
              </a:spcAft>
              <a:buSzPts val="2800"/>
              <a:buChar char="•"/>
            </a:pPr>
            <a:r>
              <a:rPr lang="en-GB" b="1" dirty="0"/>
              <a:t>Mechanism</a:t>
            </a:r>
            <a:r>
              <a:rPr lang="en-GB" dirty="0"/>
              <a:t> has been, by all accounts, the dominant metaphor for understanding nature over the past three centuries (Merchant 1980, </a:t>
            </a:r>
            <a:r>
              <a:rPr lang="en-GB" dirty="0" err="1"/>
              <a:t>Buttimer</a:t>
            </a:r>
            <a:r>
              <a:rPr lang="en-GB" dirty="0"/>
              <a:t> 1993). In essence, mechanism is a way of conceptualizing the complexities of the biophysical world by imagining it as a machine or mechanical system. The rise of mechanistic thinking is generally attributed to Cartesian metaphysics, Newtonian physics, and parallel developments in science, rationality, and the relationship between nature and society during the seventeenth century and beyond.</a:t>
            </a:r>
          </a:p>
          <a:p>
            <a:pPr marL="457200" lvl="0" indent="-406400" algn="just" rtl="0">
              <a:lnSpc>
                <a:spcPct val="90000"/>
              </a:lnSpc>
              <a:spcBef>
                <a:spcPts val="1000"/>
              </a:spcBef>
              <a:spcAft>
                <a:spcPts val="0"/>
              </a:spcAft>
              <a:buSzPts val="2800"/>
              <a:buChar char="•"/>
            </a:pPr>
            <a:endParaRPr lang="en-GB" dirty="0"/>
          </a:p>
          <a:p>
            <a:pPr marL="457200" lvl="0" indent="-406400" algn="just" rtl="0">
              <a:lnSpc>
                <a:spcPct val="90000"/>
              </a:lnSpc>
              <a:spcBef>
                <a:spcPts val="1000"/>
              </a:spcBef>
              <a:spcAft>
                <a:spcPts val="0"/>
              </a:spcAft>
              <a:buSzPts val="2800"/>
              <a:buChar char="•"/>
            </a:pPr>
            <a:r>
              <a:rPr lang="en-GB" dirty="0"/>
              <a:t>Using mechanism as a metaphor for nature has had numerous significant impacts; it is closely linked to the dichotomies of subject/object and culture/nature. One of its key implications for environmental and ecological science is its emphasis on determinism and control. The mechanistic view presupposes that nature, like a machine, operates according to strict deterministic rules. Therefore, to the extent that scientists can uncover these rules, nature can be controlled or managed predictably. In short, the mechanistic view presents nature as governed by predictable laws rather than random chance—a foundational premise for science and, more specifically, for its application in engineering and technology. (Proctor, 2001).</a:t>
            </a:r>
            <a:endParaRPr dirty="0"/>
          </a:p>
        </p:txBody>
      </p:sp>
    </p:spTree>
    <p:extLst>
      <p:ext uri="{BB962C8B-B14F-4D97-AF65-F5344CB8AC3E}">
        <p14:creationId xmlns:p14="http://schemas.microsoft.com/office/powerpoint/2010/main" val="1494502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65">
          <a:extLst>
            <a:ext uri="{FF2B5EF4-FFF2-40B4-BE49-F238E27FC236}">
              <a16:creationId xmlns:a16="http://schemas.microsoft.com/office/drawing/2014/main" id="{AAC72453-A5EB-225C-4FE7-D41D729472C3}"/>
            </a:ext>
          </a:extLst>
        </p:cNvPr>
        <p:cNvGrpSpPr/>
        <p:nvPr/>
      </p:nvGrpSpPr>
      <p:grpSpPr>
        <a:xfrm>
          <a:off x="0" y="0"/>
          <a:ext cx="0" cy="0"/>
          <a:chOff x="0" y="0"/>
          <a:chExt cx="0" cy="0"/>
        </a:xfrm>
      </p:grpSpPr>
      <p:sp>
        <p:nvSpPr>
          <p:cNvPr id="166" name="Google Shape;166;g2c73a1783f5_1_12">
            <a:extLst>
              <a:ext uri="{FF2B5EF4-FFF2-40B4-BE49-F238E27FC236}">
                <a16:creationId xmlns:a16="http://schemas.microsoft.com/office/drawing/2014/main" id="{B12773DA-CBE6-BF84-8E80-955E79C7FE46}"/>
              </a:ext>
            </a:extLst>
          </p:cNvPr>
          <p:cNvSpPr txBox="1">
            <a:spLocks noGrp="1"/>
          </p:cNvSpPr>
          <p:nvPr>
            <p:ph type="title"/>
          </p:nvPr>
        </p:nvSpPr>
        <p:spPr>
          <a:xfrm>
            <a:off x="838199" y="566928"/>
            <a:ext cx="10537800" cy="596854"/>
          </a:xfrm>
          <a:prstGeom prst="rect">
            <a:avLst/>
          </a:prstGeom>
          <a:solidFill>
            <a:srgbClr val="003399"/>
          </a:solidFill>
          <a:ln>
            <a:noFill/>
          </a:ln>
        </p:spPr>
        <p:txBody>
          <a:bodyPr spcFirstLastPara="1" wrap="square" lIns="91425" tIns="45700" rIns="91425" bIns="45700" anchor="t" anchorCtr="0">
            <a:noAutofit/>
          </a:bodyPr>
          <a:lstStyle/>
          <a:p>
            <a:pPr>
              <a:lnSpc>
                <a:spcPct val="100000"/>
              </a:lnSpc>
              <a:buClr>
                <a:srgbClr val="000000"/>
              </a:buClr>
            </a:pPr>
            <a:r>
              <a:rPr lang="en-US" b="0" dirty="0">
                <a:solidFill>
                  <a:srgbClr val="FFFFFF"/>
                </a:solidFill>
                <a:latin typeface="Quattrocento Sans"/>
                <a:ea typeface="Quattrocento Sans"/>
                <a:cs typeface="Quattrocento Sans"/>
                <a:sym typeface="Quattrocento Sans"/>
              </a:rPr>
              <a:t>What is nature</a:t>
            </a:r>
            <a:endParaRPr dirty="0"/>
          </a:p>
        </p:txBody>
      </p:sp>
      <p:sp>
        <p:nvSpPr>
          <p:cNvPr id="167" name="Google Shape;167;g2c73a1783f5_1_12">
            <a:extLst>
              <a:ext uri="{FF2B5EF4-FFF2-40B4-BE49-F238E27FC236}">
                <a16:creationId xmlns:a16="http://schemas.microsoft.com/office/drawing/2014/main" id="{EF8216A3-E1DC-8101-6272-6D255B159071}"/>
              </a:ext>
            </a:extLst>
          </p:cNvPr>
          <p:cNvSpPr txBox="1">
            <a:spLocks noGrp="1"/>
          </p:cNvSpPr>
          <p:nvPr>
            <p:ph type="body" idx="1"/>
          </p:nvPr>
        </p:nvSpPr>
        <p:spPr>
          <a:xfrm>
            <a:off x="838199" y="1425039"/>
            <a:ext cx="10537800" cy="4931192"/>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rmAutofit/>
          </a:bodyPr>
          <a:lstStyle/>
          <a:p>
            <a:pPr marL="457200" lvl="0" indent="-406400" algn="just" rtl="0">
              <a:lnSpc>
                <a:spcPct val="90000"/>
              </a:lnSpc>
              <a:spcBef>
                <a:spcPts val="1000"/>
              </a:spcBef>
              <a:spcAft>
                <a:spcPts val="0"/>
              </a:spcAft>
              <a:buSzPts val="2800"/>
              <a:buChar char="•"/>
            </a:pPr>
            <a:r>
              <a:rPr lang="en-GB" b="1" dirty="0"/>
              <a:t>Mechanism</a:t>
            </a:r>
            <a:r>
              <a:rPr lang="en-GB" dirty="0"/>
              <a:t> has been, by all accounts, the dominant metaphor for understanding nature over the past three centuries (Merchant 1980, </a:t>
            </a:r>
            <a:r>
              <a:rPr lang="en-GB" dirty="0" err="1"/>
              <a:t>Buttimer</a:t>
            </a:r>
            <a:r>
              <a:rPr lang="en-GB" dirty="0"/>
              <a:t> 1993). In essence, mechanism is a way of conceptualizing the complexities of the biophysical world by imagining it as a machine or mechanical system. The rise of mechanistic thinking is generally attributed to Cartesian metaphysics, Newtonian physics, and parallel developments in science, rationality, and the relationship between nature and society during the seventeenth century and beyond.</a:t>
            </a:r>
          </a:p>
          <a:p>
            <a:pPr marL="457200" lvl="0" indent="-406400" algn="just" rtl="0">
              <a:lnSpc>
                <a:spcPct val="90000"/>
              </a:lnSpc>
              <a:spcBef>
                <a:spcPts val="1000"/>
              </a:spcBef>
              <a:spcAft>
                <a:spcPts val="0"/>
              </a:spcAft>
              <a:buSzPts val="2800"/>
              <a:buChar char="•"/>
            </a:pPr>
            <a:endParaRPr lang="en-GB" dirty="0"/>
          </a:p>
          <a:p>
            <a:pPr marL="457200" lvl="0" indent="-406400" algn="just" rtl="0">
              <a:lnSpc>
                <a:spcPct val="90000"/>
              </a:lnSpc>
              <a:spcBef>
                <a:spcPts val="1000"/>
              </a:spcBef>
              <a:spcAft>
                <a:spcPts val="0"/>
              </a:spcAft>
              <a:buSzPts val="2800"/>
              <a:buChar char="•"/>
            </a:pPr>
            <a:r>
              <a:rPr lang="en-GB" dirty="0"/>
              <a:t>Using mechanism as a metaphor for nature has had numerous significant impacts; it is closely linked to the dichotomies of subject/object and culture/nature. One of its key implications for environmental and ecological science is its emphasis on determinism and control. The mechanistic view presupposes that nature, like a machine, operates according to strict deterministic rules. Therefore, to the extent that scientists can uncover these rules, nature can be controlled or managed predictably. In short, the mechanistic view presents nature as governed by predictable laws rather than random chance—a foundational premise for science and, more specifically, for its application in engineering and technology. (Proctor, 2001).</a:t>
            </a:r>
            <a:endParaRPr dirty="0"/>
          </a:p>
        </p:txBody>
      </p:sp>
    </p:spTree>
    <p:extLst>
      <p:ext uri="{BB962C8B-B14F-4D97-AF65-F5344CB8AC3E}">
        <p14:creationId xmlns:p14="http://schemas.microsoft.com/office/powerpoint/2010/main" val="3608158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5">
          <a:extLst>
            <a:ext uri="{FF2B5EF4-FFF2-40B4-BE49-F238E27FC236}">
              <a16:creationId xmlns:a16="http://schemas.microsoft.com/office/drawing/2014/main" id="{5AB4C415-AB7B-4244-BE2B-62188ACD19C6}"/>
            </a:ext>
          </a:extLst>
        </p:cNvPr>
        <p:cNvGrpSpPr/>
        <p:nvPr/>
      </p:nvGrpSpPr>
      <p:grpSpPr>
        <a:xfrm>
          <a:off x="0" y="0"/>
          <a:ext cx="0" cy="0"/>
          <a:chOff x="0" y="0"/>
          <a:chExt cx="0" cy="0"/>
        </a:xfrm>
      </p:grpSpPr>
      <p:sp>
        <p:nvSpPr>
          <p:cNvPr id="166" name="Google Shape;166;g2c73a1783f5_1_12">
            <a:extLst>
              <a:ext uri="{FF2B5EF4-FFF2-40B4-BE49-F238E27FC236}">
                <a16:creationId xmlns:a16="http://schemas.microsoft.com/office/drawing/2014/main" id="{FA038CBF-C36E-CE8A-1F94-94B15E098912}"/>
              </a:ext>
            </a:extLst>
          </p:cNvPr>
          <p:cNvSpPr txBox="1">
            <a:spLocks noGrp="1"/>
          </p:cNvSpPr>
          <p:nvPr>
            <p:ph type="title"/>
          </p:nvPr>
        </p:nvSpPr>
        <p:spPr>
          <a:xfrm>
            <a:off x="838199" y="566928"/>
            <a:ext cx="10537800" cy="596854"/>
          </a:xfrm>
          <a:prstGeom prst="rect">
            <a:avLst/>
          </a:prstGeom>
          <a:solidFill>
            <a:srgbClr val="003399"/>
          </a:solidFill>
          <a:ln>
            <a:noFill/>
          </a:ln>
        </p:spPr>
        <p:txBody>
          <a:bodyPr spcFirstLastPara="1" wrap="square" lIns="91425" tIns="45700" rIns="91425" bIns="45700" anchor="t" anchorCtr="0">
            <a:noAutofit/>
          </a:bodyPr>
          <a:lstStyle/>
          <a:p>
            <a:pPr>
              <a:lnSpc>
                <a:spcPct val="100000"/>
              </a:lnSpc>
              <a:buClr>
                <a:srgbClr val="000000"/>
              </a:buClr>
            </a:pPr>
            <a:r>
              <a:rPr lang="en-US" b="0" dirty="0">
                <a:solidFill>
                  <a:srgbClr val="FFFFFF"/>
                </a:solidFill>
                <a:latin typeface="Quattrocento Sans"/>
                <a:ea typeface="Quattrocento Sans"/>
                <a:cs typeface="Quattrocento Sans"/>
                <a:sym typeface="Quattrocento Sans"/>
              </a:rPr>
              <a:t>What is nature</a:t>
            </a:r>
            <a:endParaRPr dirty="0"/>
          </a:p>
        </p:txBody>
      </p:sp>
      <p:sp>
        <p:nvSpPr>
          <p:cNvPr id="167" name="Google Shape;167;g2c73a1783f5_1_12">
            <a:extLst>
              <a:ext uri="{FF2B5EF4-FFF2-40B4-BE49-F238E27FC236}">
                <a16:creationId xmlns:a16="http://schemas.microsoft.com/office/drawing/2014/main" id="{144B0ACB-4372-9B44-40BD-5FFCD171B6D9}"/>
              </a:ext>
            </a:extLst>
          </p:cNvPr>
          <p:cNvSpPr txBox="1">
            <a:spLocks noGrp="1"/>
          </p:cNvSpPr>
          <p:nvPr>
            <p:ph type="body" idx="1"/>
          </p:nvPr>
        </p:nvSpPr>
        <p:spPr>
          <a:xfrm>
            <a:off x="838199" y="1425039"/>
            <a:ext cx="10537800" cy="4931192"/>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rmAutofit/>
          </a:bodyPr>
          <a:lstStyle/>
          <a:p>
            <a:pPr marL="457200" lvl="0" indent="-406400" algn="just" rtl="0">
              <a:lnSpc>
                <a:spcPct val="90000"/>
              </a:lnSpc>
              <a:spcBef>
                <a:spcPts val="1000"/>
              </a:spcBef>
              <a:spcAft>
                <a:spcPts val="0"/>
              </a:spcAft>
              <a:buSzPts val="2800"/>
              <a:buChar char="•"/>
            </a:pPr>
            <a:r>
              <a:rPr lang="en-GB" dirty="0"/>
              <a:t>While natural scientists have generally been comfortable using the language of mechanism in their work, there has been growing concern about its overly deterministic nature. </a:t>
            </a:r>
          </a:p>
          <a:p>
            <a:pPr marL="457200" lvl="0" indent="-406400" algn="just" rtl="0">
              <a:lnSpc>
                <a:spcPct val="90000"/>
              </a:lnSpc>
              <a:spcBef>
                <a:spcPts val="1000"/>
              </a:spcBef>
              <a:spcAft>
                <a:spcPts val="0"/>
              </a:spcAft>
              <a:buSzPts val="2800"/>
              <a:buChar char="•"/>
            </a:pPr>
            <a:r>
              <a:rPr lang="en-GB" dirty="0"/>
              <a:t>This confidence in fully explaining nature and developing predictive models reflects the optimistic days of science and technology from the early to mid-twentieth century more than it does contemporary perspectives. In fact, some of the most significant debates among ecologists in the twentieth century reveal the tension between determinism and randomness. This is evident in the contrast between the </a:t>
            </a:r>
            <a:r>
              <a:rPr lang="en-GB" b="1" dirty="0" err="1"/>
              <a:t>Clementsian</a:t>
            </a:r>
            <a:r>
              <a:rPr lang="en-GB" b="1" dirty="0"/>
              <a:t> view</a:t>
            </a:r>
            <a:r>
              <a:rPr lang="en-GB" dirty="0"/>
              <a:t>, which sees communities of species as tightly interconnected and governed by equilibrium, and the </a:t>
            </a:r>
            <a:r>
              <a:rPr lang="en-GB" b="1" dirty="0" err="1"/>
              <a:t>Gleasonian</a:t>
            </a:r>
            <a:r>
              <a:rPr lang="en-GB" b="1" dirty="0"/>
              <a:t> view</a:t>
            </a:r>
            <a:r>
              <a:rPr lang="en-GB" dirty="0"/>
              <a:t>, which regards these communities as loose associations of individual species that simply coexist in a particular place and time by chance (Barbour 1995).</a:t>
            </a:r>
            <a:endParaRPr dirty="0"/>
          </a:p>
        </p:txBody>
      </p:sp>
    </p:spTree>
    <p:extLst>
      <p:ext uri="{BB962C8B-B14F-4D97-AF65-F5344CB8AC3E}">
        <p14:creationId xmlns:p14="http://schemas.microsoft.com/office/powerpoint/2010/main" val="39891679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65">
          <a:extLst>
            <a:ext uri="{FF2B5EF4-FFF2-40B4-BE49-F238E27FC236}">
              <a16:creationId xmlns:a16="http://schemas.microsoft.com/office/drawing/2014/main" id="{F5E11FB1-650F-0F33-C2A0-4B36F198378E}"/>
            </a:ext>
          </a:extLst>
        </p:cNvPr>
        <p:cNvGrpSpPr/>
        <p:nvPr/>
      </p:nvGrpSpPr>
      <p:grpSpPr>
        <a:xfrm>
          <a:off x="0" y="0"/>
          <a:ext cx="0" cy="0"/>
          <a:chOff x="0" y="0"/>
          <a:chExt cx="0" cy="0"/>
        </a:xfrm>
      </p:grpSpPr>
      <p:sp>
        <p:nvSpPr>
          <p:cNvPr id="166" name="Google Shape;166;g2c73a1783f5_1_12">
            <a:extLst>
              <a:ext uri="{FF2B5EF4-FFF2-40B4-BE49-F238E27FC236}">
                <a16:creationId xmlns:a16="http://schemas.microsoft.com/office/drawing/2014/main" id="{57D484F0-394F-0B01-8CE8-1CC0D8A84655}"/>
              </a:ext>
            </a:extLst>
          </p:cNvPr>
          <p:cNvSpPr txBox="1">
            <a:spLocks noGrp="1"/>
          </p:cNvSpPr>
          <p:nvPr>
            <p:ph type="title"/>
          </p:nvPr>
        </p:nvSpPr>
        <p:spPr>
          <a:xfrm>
            <a:off x="838199" y="566928"/>
            <a:ext cx="10537800" cy="596854"/>
          </a:xfrm>
          <a:prstGeom prst="rect">
            <a:avLst/>
          </a:prstGeom>
          <a:solidFill>
            <a:srgbClr val="003399"/>
          </a:solidFill>
          <a:ln>
            <a:noFill/>
          </a:ln>
        </p:spPr>
        <p:txBody>
          <a:bodyPr spcFirstLastPara="1" wrap="square" lIns="91425" tIns="45700" rIns="91425" bIns="45700" anchor="t" anchorCtr="0">
            <a:noAutofit/>
          </a:bodyPr>
          <a:lstStyle/>
          <a:p>
            <a:pPr>
              <a:lnSpc>
                <a:spcPct val="100000"/>
              </a:lnSpc>
              <a:buClr>
                <a:srgbClr val="000000"/>
              </a:buClr>
            </a:pPr>
            <a:r>
              <a:rPr lang="en-US" b="0" dirty="0">
                <a:solidFill>
                  <a:srgbClr val="FFFFFF"/>
                </a:solidFill>
                <a:latin typeface="Quattrocento Sans"/>
                <a:ea typeface="Quattrocento Sans"/>
                <a:cs typeface="Quattrocento Sans"/>
                <a:sym typeface="Quattrocento Sans"/>
              </a:rPr>
              <a:t>What is nature</a:t>
            </a:r>
            <a:endParaRPr dirty="0"/>
          </a:p>
        </p:txBody>
      </p:sp>
      <p:sp>
        <p:nvSpPr>
          <p:cNvPr id="167" name="Google Shape;167;g2c73a1783f5_1_12">
            <a:extLst>
              <a:ext uri="{FF2B5EF4-FFF2-40B4-BE49-F238E27FC236}">
                <a16:creationId xmlns:a16="http://schemas.microsoft.com/office/drawing/2014/main" id="{029572FA-08FC-4186-B170-0CE1D7660869}"/>
              </a:ext>
            </a:extLst>
          </p:cNvPr>
          <p:cNvSpPr txBox="1">
            <a:spLocks noGrp="1"/>
          </p:cNvSpPr>
          <p:nvPr>
            <p:ph type="body" idx="1"/>
          </p:nvPr>
        </p:nvSpPr>
        <p:spPr>
          <a:xfrm>
            <a:off x="838199" y="1425039"/>
            <a:ext cx="10537800" cy="4931192"/>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rmAutofit/>
          </a:bodyPr>
          <a:lstStyle/>
          <a:p>
            <a:pPr marL="457200" lvl="0" indent="-406400" algn="just" rtl="0">
              <a:lnSpc>
                <a:spcPct val="90000"/>
              </a:lnSpc>
              <a:spcBef>
                <a:spcPts val="1000"/>
              </a:spcBef>
              <a:spcAft>
                <a:spcPts val="0"/>
              </a:spcAft>
              <a:buSzPts val="2800"/>
              <a:buChar char="•"/>
            </a:pPr>
            <a:r>
              <a:rPr lang="en-GB" dirty="0"/>
              <a:t>In recent years, ecology has been shifting away from mechanistic models and their steady-state assumptions toward a greater appreciation of nature's inherent </a:t>
            </a:r>
            <a:r>
              <a:rPr lang="en-GB" b="1" dirty="0"/>
              <a:t>dynamism and unpredictability </a:t>
            </a:r>
            <a:r>
              <a:rPr lang="en-GB" dirty="0"/>
              <a:t>(Botkin 1990). </a:t>
            </a:r>
          </a:p>
          <a:p>
            <a:pPr marL="457200" lvl="0" indent="-406400" algn="just" rtl="0">
              <a:lnSpc>
                <a:spcPct val="90000"/>
              </a:lnSpc>
              <a:spcBef>
                <a:spcPts val="1000"/>
              </a:spcBef>
              <a:spcAft>
                <a:spcPts val="0"/>
              </a:spcAft>
              <a:buSzPts val="2800"/>
              <a:buChar char="•"/>
            </a:pPr>
            <a:r>
              <a:rPr lang="en-GB" dirty="0"/>
              <a:t>More broadly, Robert </a:t>
            </a:r>
            <a:r>
              <a:rPr lang="en-GB" dirty="0" err="1"/>
              <a:t>Ulanowicz</a:t>
            </a:r>
            <a:r>
              <a:rPr lang="en-GB" dirty="0"/>
              <a:t> (1997) has suggested replacing mechanistic determinism with a </a:t>
            </a:r>
            <a:r>
              <a:rPr lang="en-GB" b="1" dirty="0"/>
              <a:t>probabilistic perspective</a:t>
            </a:r>
            <a:r>
              <a:rPr lang="en-GB" dirty="0"/>
              <a:t>, partially inspired by Karl Popper, which recognizes that a strict focus on either necessity or chance overlooks the ways in which ecosystems can develop patterns or order from chaos.</a:t>
            </a:r>
          </a:p>
          <a:p>
            <a:pPr marL="457200" lvl="0" indent="-406400" algn="just" rtl="0">
              <a:lnSpc>
                <a:spcPct val="90000"/>
              </a:lnSpc>
              <a:spcBef>
                <a:spcPts val="1000"/>
              </a:spcBef>
              <a:spcAft>
                <a:spcPts val="0"/>
              </a:spcAft>
              <a:buSzPts val="2800"/>
              <a:buChar char="•"/>
            </a:pPr>
            <a:r>
              <a:rPr lang="en-GB" dirty="0"/>
              <a:t>Many natural scientists interested in revising determinism have drawn inspiration from complexity theory, which has shown the potential disconnect between explanation and prediction. Complexity theory reveals that simple rules can lead to unpredictable </a:t>
            </a:r>
            <a:r>
              <a:rPr lang="en-GB" dirty="0" err="1"/>
              <a:t>behavior</a:t>
            </a:r>
            <a:r>
              <a:rPr lang="en-GB" dirty="0"/>
              <a:t> ("determinate complexity") within ecological systems (May 1973). </a:t>
            </a:r>
          </a:p>
          <a:p>
            <a:pPr marL="457200" lvl="0" indent="-406400" algn="just" rtl="0">
              <a:lnSpc>
                <a:spcPct val="90000"/>
              </a:lnSpc>
              <a:spcBef>
                <a:spcPts val="1000"/>
              </a:spcBef>
              <a:spcAft>
                <a:spcPts val="0"/>
              </a:spcAft>
              <a:buSzPts val="2800"/>
              <a:buChar char="•"/>
            </a:pPr>
            <a:r>
              <a:rPr lang="en-GB" dirty="0"/>
              <a:t>This theory has been further applied to specific issues in ecological sciences, such as questions of species diversity and conservation (Pimm 1991; Levin 1999), offering a way to rethink mechanistic determinism and its implications for predictability and control in ecological contexts.</a:t>
            </a:r>
            <a:endParaRPr dirty="0"/>
          </a:p>
        </p:txBody>
      </p:sp>
    </p:spTree>
    <p:extLst>
      <p:ext uri="{BB962C8B-B14F-4D97-AF65-F5344CB8AC3E}">
        <p14:creationId xmlns:p14="http://schemas.microsoft.com/office/powerpoint/2010/main" val="28989090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Sources and extra reading</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0000" lnSpcReduction="20000"/>
          </a:bodyPr>
          <a:lstStyle/>
          <a:p>
            <a:pPr marL="342900" indent="-342900" algn="just">
              <a:buFont typeface="Arial" panose="020B0604020202020204" pitchFamily="34" charset="0"/>
              <a:buChar char="•"/>
            </a:pPr>
            <a:r>
              <a:rPr lang="es-ES" sz="2000" b="1" dirty="0">
                <a:latin typeface="Quattrocento Sans" panose="020B0502050000020003" pitchFamily="34" charset="0"/>
              </a:rPr>
              <a:t>Broome, </a:t>
            </a:r>
            <a:r>
              <a:rPr lang="es-ES" sz="2000" b="1" dirty="0" err="1">
                <a:latin typeface="Quattrocento Sans" panose="020B0502050000020003" pitchFamily="34" charset="0"/>
              </a:rPr>
              <a:t>The</a:t>
            </a:r>
            <a:r>
              <a:rPr lang="es-ES" sz="2000" b="1" dirty="0">
                <a:latin typeface="Quattrocento Sans" panose="020B0502050000020003" pitchFamily="34" charset="0"/>
              </a:rPr>
              <a:t> </a:t>
            </a:r>
            <a:r>
              <a:rPr lang="es-ES" sz="2000" b="1" dirty="0" err="1">
                <a:latin typeface="Quattrocento Sans" panose="020B0502050000020003" pitchFamily="34" charset="0"/>
              </a:rPr>
              <a:t>ethics</a:t>
            </a:r>
            <a:r>
              <a:rPr lang="es-ES" sz="2000" b="1" dirty="0">
                <a:latin typeface="Quattrocento Sans" panose="020B0502050000020003" pitchFamily="34" charset="0"/>
              </a:rPr>
              <a:t> </a:t>
            </a:r>
            <a:r>
              <a:rPr lang="es-ES" sz="2000" b="1" dirty="0" err="1">
                <a:latin typeface="Quattrocento Sans" panose="020B0502050000020003" pitchFamily="34" charset="0"/>
              </a:rPr>
              <a:t>of</a:t>
            </a:r>
            <a:r>
              <a:rPr lang="es-ES" sz="2000" b="1" dirty="0">
                <a:latin typeface="Quattrocento Sans" panose="020B0502050000020003" pitchFamily="34" charset="0"/>
              </a:rPr>
              <a:t> </a:t>
            </a:r>
            <a:r>
              <a:rPr lang="es-ES" sz="2000" b="1" dirty="0" err="1">
                <a:latin typeface="Quattrocento Sans" panose="020B0502050000020003" pitchFamily="34" charset="0"/>
              </a:rPr>
              <a:t>climate</a:t>
            </a:r>
            <a:r>
              <a:rPr lang="es-ES" sz="2000" b="1" dirty="0">
                <a:latin typeface="Quattrocento Sans" panose="020B0502050000020003" pitchFamily="34" charset="0"/>
              </a:rPr>
              <a:t> </a:t>
            </a:r>
            <a:r>
              <a:rPr lang="es-ES" sz="2000" b="1" dirty="0" err="1">
                <a:latin typeface="Quattrocento Sans" panose="020B0502050000020003" pitchFamily="34" charset="0"/>
              </a:rPr>
              <a:t>change</a:t>
            </a:r>
            <a:r>
              <a:rPr lang="es-ES" sz="2000" b="1" dirty="0">
                <a:latin typeface="Quattrocento Sans" panose="020B0502050000020003" pitchFamily="34" charset="0"/>
              </a:rPr>
              <a:t>: </a:t>
            </a:r>
            <a:r>
              <a:rPr lang="es-ES" sz="2000" b="1" dirty="0">
                <a:latin typeface="Quattrocento Sans" panose="020B0502050000020003" pitchFamily="34" charset="0"/>
                <a:hlinkClick r:id="rId3"/>
              </a:rPr>
              <a:t>https://users.ox.ac.uk/~sfop0060/pdf/The%20ethics%20of%20climate%20change.pdf</a:t>
            </a:r>
            <a:r>
              <a:rPr lang="es-ES" sz="2000" b="1" dirty="0">
                <a:latin typeface="Quattrocento Sans" panose="020B0502050000020003" pitchFamily="34" charset="0"/>
              </a:rPr>
              <a:t> </a:t>
            </a:r>
          </a:p>
          <a:p>
            <a:pPr marL="342900" indent="-342900" algn="just">
              <a:buFont typeface="Arial" panose="020B0604020202020204" pitchFamily="34" charset="0"/>
              <a:buChar char="•"/>
            </a:pPr>
            <a:endParaRPr lang="es-ES" sz="2000" b="1" dirty="0">
              <a:latin typeface="Quattrocento Sans" panose="020B0502050000020003" pitchFamily="34" charset="0"/>
            </a:endParaRPr>
          </a:p>
          <a:p>
            <a:pPr marL="342900" indent="-342900" algn="just">
              <a:buFont typeface="Arial" panose="020B0604020202020204" pitchFamily="34" charset="0"/>
              <a:buChar char="•"/>
            </a:pPr>
            <a:r>
              <a:rPr lang="es-ES" sz="2000" b="1" dirty="0">
                <a:latin typeface="Quattrocento Sans" panose="020B0502050000020003" pitchFamily="34" charset="0"/>
              </a:rPr>
              <a:t>Cochrane (LSE), </a:t>
            </a:r>
            <a:r>
              <a:rPr lang="es-ES" sz="2000" b="1" dirty="0" err="1">
                <a:latin typeface="Quattrocento Sans" panose="020B0502050000020003" pitchFamily="34" charset="0"/>
              </a:rPr>
              <a:t>Environmental</a:t>
            </a:r>
            <a:r>
              <a:rPr lang="es-ES" sz="2000" b="1" dirty="0">
                <a:latin typeface="Quattrocento Sans" panose="020B0502050000020003" pitchFamily="34" charset="0"/>
              </a:rPr>
              <a:t> </a:t>
            </a:r>
            <a:r>
              <a:rPr lang="es-ES" sz="2000" b="1" dirty="0" err="1">
                <a:latin typeface="Quattrocento Sans" panose="020B0502050000020003" pitchFamily="34" charset="0"/>
              </a:rPr>
              <a:t>Ethics</a:t>
            </a:r>
            <a:r>
              <a:rPr lang="es-ES" sz="2000" b="1" dirty="0">
                <a:latin typeface="Quattrocento Sans" panose="020B0502050000020003" pitchFamily="34" charset="0"/>
              </a:rPr>
              <a:t>: </a:t>
            </a:r>
            <a:r>
              <a:rPr lang="es-ES" sz="2000" b="1" dirty="0">
                <a:latin typeface="Quattrocento Sans" panose="020B0502050000020003" pitchFamily="34" charset="0"/>
                <a:hlinkClick r:id="rId4"/>
              </a:rPr>
              <a:t>https://eprints.lse.ac.uk/21190/1/Environmental_ethics_(LSERO).pdf</a:t>
            </a:r>
            <a:r>
              <a:rPr lang="es-ES" sz="2000" b="1" dirty="0">
                <a:latin typeface="Quattrocento Sans" panose="020B0502050000020003" pitchFamily="34" charset="0"/>
              </a:rPr>
              <a:t> </a:t>
            </a:r>
          </a:p>
          <a:p>
            <a:pPr marL="342900" indent="-342900" algn="just">
              <a:buFont typeface="Arial" panose="020B0604020202020204" pitchFamily="34" charset="0"/>
              <a:buChar char="•"/>
            </a:pPr>
            <a:endParaRPr lang="es-ES" sz="2000" b="1" dirty="0">
              <a:latin typeface="Quattrocento Sans" panose="020B0502050000020003" pitchFamily="34" charset="0"/>
            </a:endParaRPr>
          </a:p>
          <a:p>
            <a:pPr marL="342900" indent="-342900" algn="just">
              <a:buFont typeface="Arial" panose="020B0604020202020204" pitchFamily="34" charset="0"/>
              <a:buChar char="•"/>
            </a:pPr>
            <a:r>
              <a:rPr lang="es-ES" sz="2000" b="1" dirty="0" err="1">
                <a:latin typeface="Quattrocento Sans" panose="020B0502050000020003" pitchFamily="34" charset="0"/>
              </a:rPr>
              <a:t>Ducarme</a:t>
            </a:r>
            <a:r>
              <a:rPr lang="es-ES" sz="2000" b="1" dirty="0">
                <a:latin typeface="Quattrocento Sans" panose="020B0502050000020003" pitchFamily="34" charset="0"/>
              </a:rPr>
              <a:t> / Denis, </a:t>
            </a:r>
            <a:r>
              <a:rPr lang="es-ES" sz="2000" b="1" dirty="0" err="1">
                <a:latin typeface="Quattrocento Sans" panose="020B0502050000020003" pitchFamily="34" charset="0"/>
              </a:rPr>
              <a:t>What</a:t>
            </a:r>
            <a:r>
              <a:rPr lang="es-ES" sz="2000" b="1" dirty="0">
                <a:latin typeface="Quattrocento Sans" panose="020B0502050000020003" pitchFamily="34" charset="0"/>
              </a:rPr>
              <a:t> </a:t>
            </a:r>
            <a:r>
              <a:rPr lang="es-ES" sz="2000" b="1" dirty="0" err="1">
                <a:latin typeface="Quattrocento Sans" panose="020B0502050000020003" pitchFamily="34" charset="0"/>
              </a:rPr>
              <a:t>does</a:t>
            </a:r>
            <a:r>
              <a:rPr lang="es-ES" sz="2000" b="1" dirty="0">
                <a:latin typeface="Quattrocento Sans" panose="020B0502050000020003" pitchFamily="34" charset="0"/>
              </a:rPr>
              <a:t> ‘</a:t>
            </a:r>
            <a:r>
              <a:rPr lang="es-ES" sz="2000" b="1" dirty="0" err="1">
                <a:latin typeface="Quattrocento Sans" panose="020B0502050000020003" pitchFamily="34" charset="0"/>
              </a:rPr>
              <a:t>nature</a:t>
            </a:r>
            <a:r>
              <a:rPr lang="es-ES" sz="2000" b="1" dirty="0">
                <a:latin typeface="Quattrocento Sans" panose="020B0502050000020003" pitchFamily="34" charset="0"/>
              </a:rPr>
              <a:t>’ mean: </a:t>
            </a:r>
            <a:r>
              <a:rPr lang="es-ES" sz="2000" b="1" dirty="0">
                <a:latin typeface="Quattrocento Sans" panose="020B0502050000020003" pitchFamily="34" charset="0"/>
                <a:hlinkClick r:id="rId5"/>
              </a:rPr>
              <a:t>https://www.researchgate.net/journal/Palgrave-Communications-2055-1045/publication/338958197_What_does_'nature'_mean/links/5fc49663299bf104cf94cfa1/What-does-nature-mean.pdf</a:t>
            </a:r>
            <a:r>
              <a:rPr lang="es-ES" sz="2000" b="1" dirty="0">
                <a:latin typeface="Quattrocento Sans" panose="020B0502050000020003" pitchFamily="34" charset="0"/>
              </a:rPr>
              <a:t> </a:t>
            </a:r>
          </a:p>
          <a:p>
            <a:pPr marL="342900" indent="-342900" algn="just">
              <a:buFont typeface="Arial" panose="020B0604020202020204" pitchFamily="34" charset="0"/>
              <a:buChar char="•"/>
            </a:pPr>
            <a:endParaRPr lang="es-ES" sz="2000" b="1" dirty="0">
              <a:latin typeface="Quattrocento Sans" panose="020B0502050000020003" pitchFamily="34" charset="0"/>
            </a:endParaRPr>
          </a:p>
          <a:p>
            <a:pPr marL="342900" indent="-342900" algn="just">
              <a:buFont typeface="Arial" panose="020B0604020202020204" pitchFamily="34" charset="0"/>
              <a:buChar char="•"/>
            </a:pPr>
            <a:r>
              <a:rPr lang="es-ES" sz="2000" b="1" dirty="0">
                <a:latin typeface="Quattrocento Sans" panose="020B0502050000020003" pitchFamily="34" charset="0"/>
              </a:rPr>
              <a:t>Ebo, </a:t>
            </a:r>
            <a:r>
              <a:rPr lang="es-ES" sz="2000" b="1" dirty="0" err="1">
                <a:latin typeface="Quattrocento Sans" panose="020B0502050000020003" pitchFamily="34" charset="0"/>
              </a:rPr>
              <a:t>Ethical</a:t>
            </a:r>
            <a:r>
              <a:rPr lang="es-ES" sz="2000" b="1" dirty="0">
                <a:latin typeface="Quattrocento Sans" panose="020B0502050000020003" pitchFamily="34" charset="0"/>
              </a:rPr>
              <a:t> </a:t>
            </a:r>
            <a:r>
              <a:rPr lang="es-ES" sz="2000" b="1" dirty="0" err="1">
                <a:latin typeface="Quattrocento Sans" panose="020B0502050000020003" pitchFamily="34" charset="0"/>
              </a:rPr>
              <a:t>issues</a:t>
            </a:r>
            <a:r>
              <a:rPr lang="es-ES" sz="2000" b="1" dirty="0">
                <a:latin typeface="Quattrocento Sans" panose="020B0502050000020003" pitchFamily="34" charset="0"/>
              </a:rPr>
              <a:t> </a:t>
            </a:r>
            <a:r>
              <a:rPr lang="es-ES" sz="2000" b="1" dirty="0" err="1">
                <a:latin typeface="Quattrocento Sans" panose="020B0502050000020003" pitchFamily="34" charset="0"/>
              </a:rPr>
              <a:t>on</a:t>
            </a:r>
            <a:r>
              <a:rPr lang="es-ES" sz="2000" b="1" dirty="0">
                <a:latin typeface="Quattrocento Sans" panose="020B0502050000020003" pitchFamily="34" charset="0"/>
              </a:rPr>
              <a:t> </a:t>
            </a:r>
            <a:r>
              <a:rPr lang="es-ES" sz="2000" b="1" dirty="0" err="1">
                <a:latin typeface="Quattrocento Sans" panose="020B0502050000020003" pitchFamily="34" charset="0"/>
              </a:rPr>
              <a:t>the</a:t>
            </a:r>
            <a:r>
              <a:rPr lang="es-ES" sz="2000" b="1" dirty="0">
                <a:latin typeface="Quattrocento Sans" panose="020B0502050000020003" pitchFamily="34" charset="0"/>
              </a:rPr>
              <a:t> </a:t>
            </a:r>
            <a:r>
              <a:rPr lang="es-ES" sz="2000" b="1" dirty="0" err="1">
                <a:latin typeface="Quattrocento Sans" panose="020B0502050000020003" pitchFamily="34" charset="0"/>
              </a:rPr>
              <a:t>environment</a:t>
            </a:r>
            <a:r>
              <a:rPr lang="es-ES" sz="2000" b="1" dirty="0">
                <a:latin typeface="Quattrocento Sans" panose="020B0502050000020003" pitchFamily="34" charset="0"/>
              </a:rPr>
              <a:t>:  </a:t>
            </a:r>
            <a:r>
              <a:rPr lang="es-ES" sz="2000" b="1" dirty="0">
                <a:latin typeface="Quattrocento Sans" panose="020B0502050000020003" pitchFamily="34" charset="0"/>
                <a:hlinkClick r:id="rId6"/>
              </a:rPr>
              <a:t>https://www.researchgate.net/publication/326316727_ETHICAL_ISSUES_ON_THE_ENVIRONMENT</a:t>
            </a:r>
            <a:r>
              <a:rPr lang="es-ES" sz="2000" b="1" dirty="0">
                <a:latin typeface="Quattrocento Sans" panose="020B0502050000020003" pitchFamily="34" charset="0"/>
              </a:rPr>
              <a:t> </a:t>
            </a:r>
          </a:p>
          <a:p>
            <a:pPr marL="342900" indent="-342900" algn="just">
              <a:buFont typeface="Arial" panose="020B0604020202020204" pitchFamily="34" charset="0"/>
              <a:buChar char="•"/>
            </a:pPr>
            <a:endParaRPr lang="es-ES" sz="2000" b="1" dirty="0">
              <a:latin typeface="Quattrocento Sans" panose="020B0502050000020003" pitchFamily="34" charset="0"/>
            </a:endParaRPr>
          </a:p>
          <a:p>
            <a:pPr marL="342900" indent="-342900" algn="just">
              <a:buFont typeface="Arial" panose="020B0604020202020204" pitchFamily="34" charset="0"/>
              <a:buChar char="•"/>
            </a:pPr>
            <a:r>
              <a:rPr lang="es-ES" sz="2000" b="1" dirty="0" err="1">
                <a:latin typeface="Quattrocento Sans" panose="020B0502050000020003" pitchFamily="34" charset="0"/>
              </a:rPr>
              <a:t>Feltz</a:t>
            </a:r>
            <a:r>
              <a:rPr lang="es-ES" sz="2000" b="1" dirty="0">
                <a:latin typeface="Quattrocento Sans" panose="020B0502050000020003" pitchFamily="34" charset="0"/>
              </a:rPr>
              <a:t>, </a:t>
            </a:r>
            <a:r>
              <a:rPr lang="es-ES" sz="2000" b="1" dirty="0" err="1">
                <a:latin typeface="Quattrocento Sans" panose="020B0502050000020003" pitchFamily="34" charset="0"/>
              </a:rPr>
              <a:t>The</a:t>
            </a:r>
            <a:r>
              <a:rPr lang="es-ES" sz="2000" b="1" dirty="0">
                <a:latin typeface="Quattrocento Sans" panose="020B0502050000020003" pitchFamily="34" charset="0"/>
              </a:rPr>
              <a:t> </a:t>
            </a:r>
            <a:r>
              <a:rPr lang="es-ES" sz="2000" b="1" dirty="0" err="1">
                <a:latin typeface="Quattrocento Sans" panose="020B0502050000020003" pitchFamily="34" charset="0"/>
              </a:rPr>
              <a:t>philosophical</a:t>
            </a:r>
            <a:r>
              <a:rPr lang="es-ES" sz="2000" b="1" dirty="0">
                <a:latin typeface="Quattrocento Sans" panose="020B0502050000020003" pitchFamily="34" charset="0"/>
              </a:rPr>
              <a:t> and </a:t>
            </a:r>
            <a:r>
              <a:rPr lang="es-ES" sz="2000" b="1" dirty="0" err="1">
                <a:latin typeface="Quattrocento Sans" panose="020B0502050000020003" pitchFamily="34" charset="0"/>
              </a:rPr>
              <a:t>ethical</a:t>
            </a:r>
            <a:r>
              <a:rPr lang="es-ES" sz="2000" b="1" dirty="0">
                <a:latin typeface="Quattrocento Sans" panose="020B0502050000020003" pitchFamily="34" charset="0"/>
              </a:rPr>
              <a:t> </a:t>
            </a:r>
            <a:r>
              <a:rPr lang="es-ES" sz="2000" b="1" dirty="0" err="1">
                <a:latin typeface="Quattrocento Sans" panose="020B0502050000020003" pitchFamily="34" charset="0"/>
              </a:rPr>
              <a:t>issues</a:t>
            </a:r>
            <a:r>
              <a:rPr lang="es-ES" sz="2000" b="1" dirty="0">
                <a:latin typeface="Quattrocento Sans" panose="020B0502050000020003" pitchFamily="34" charset="0"/>
              </a:rPr>
              <a:t> </a:t>
            </a:r>
            <a:r>
              <a:rPr lang="es-ES" sz="2000" b="1" dirty="0" err="1">
                <a:latin typeface="Quattrocento Sans" panose="020B0502050000020003" pitchFamily="34" charset="0"/>
              </a:rPr>
              <a:t>of</a:t>
            </a:r>
            <a:r>
              <a:rPr lang="es-ES" sz="2000" b="1" dirty="0">
                <a:latin typeface="Quattrocento Sans" panose="020B0502050000020003" pitchFamily="34" charset="0"/>
              </a:rPr>
              <a:t> </a:t>
            </a:r>
            <a:r>
              <a:rPr lang="es-ES" sz="2000" b="1" dirty="0" err="1">
                <a:latin typeface="Quattrocento Sans" panose="020B0502050000020003" pitchFamily="34" charset="0"/>
              </a:rPr>
              <a:t>climate</a:t>
            </a:r>
            <a:r>
              <a:rPr lang="es-ES" sz="2000" b="1" dirty="0">
                <a:latin typeface="Quattrocento Sans" panose="020B0502050000020003" pitchFamily="34" charset="0"/>
              </a:rPr>
              <a:t> </a:t>
            </a:r>
            <a:r>
              <a:rPr lang="es-ES" sz="2000" b="1" dirty="0" err="1">
                <a:latin typeface="Quattrocento Sans" panose="020B0502050000020003" pitchFamily="34" charset="0"/>
              </a:rPr>
              <a:t>change</a:t>
            </a:r>
            <a:r>
              <a:rPr lang="es-ES" sz="2000" b="1" dirty="0">
                <a:latin typeface="Quattrocento Sans" panose="020B0502050000020003" pitchFamily="34" charset="0"/>
              </a:rPr>
              <a:t>: </a:t>
            </a:r>
            <a:r>
              <a:rPr lang="es-ES" sz="2000" b="1" dirty="0">
                <a:latin typeface="Quattrocento Sans" panose="020B0502050000020003" pitchFamily="34" charset="0"/>
                <a:hlinkClick r:id="rId7"/>
              </a:rPr>
              <a:t>https://iau-hesd.net/sites/default/files/documents/370032eng.pdf</a:t>
            </a:r>
            <a:r>
              <a:rPr lang="es-ES" sz="2000" b="1" dirty="0">
                <a:latin typeface="Quattrocento Sans" panose="020B0502050000020003" pitchFamily="34" charset="0"/>
              </a:rPr>
              <a:t> </a:t>
            </a:r>
          </a:p>
          <a:p>
            <a:pPr marL="342900" indent="-342900" algn="just">
              <a:buFont typeface="Arial" panose="020B0604020202020204" pitchFamily="34" charset="0"/>
              <a:buChar char="•"/>
            </a:pPr>
            <a:endParaRPr lang="es-ES" sz="2000" b="1" dirty="0">
              <a:latin typeface="Quattrocento Sans" panose="020B0502050000020003" pitchFamily="34" charset="0"/>
            </a:endParaRPr>
          </a:p>
          <a:p>
            <a:pPr marL="342900" indent="-342900" algn="just">
              <a:buFont typeface="Arial" panose="020B0604020202020204" pitchFamily="34" charset="0"/>
              <a:buChar char="•"/>
            </a:pPr>
            <a:r>
              <a:rPr lang="es-ES" sz="2000" b="1" dirty="0" err="1">
                <a:latin typeface="Quattrocento Sans" panose="020B0502050000020003" pitchFamily="34" charset="0"/>
              </a:rPr>
              <a:t>Oyori</a:t>
            </a:r>
            <a:r>
              <a:rPr lang="es-ES" sz="2000" b="1" dirty="0">
                <a:latin typeface="Quattrocento Sans" panose="020B0502050000020003" pitchFamily="34" charset="0"/>
              </a:rPr>
              <a:t> / </a:t>
            </a:r>
            <a:r>
              <a:rPr lang="es-ES" sz="2000" b="1" dirty="0" err="1">
                <a:latin typeface="Quattrocento Sans" panose="020B0502050000020003" pitchFamily="34" charset="0"/>
              </a:rPr>
              <a:t>Kerubo</a:t>
            </a:r>
            <a:r>
              <a:rPr lang="es-ES" sz="2000" b="1" dirty="0">
                <a:latin typeface="Quattrocento Sans" panose="020B0502050000020003" pitchFamily="34" charset="0"/>
              </a:rPr>
              <a:t>, </a:t>
            </a:r>
            <a:r>
              <a:rPr lang="es-ES" sz="2000" b="1" dirty="0" err="1">
                <a:latin typeface="Quattrocento Sans" panose="020B0502050000020003" pitchFamily="34" charset="0"/>
              </a:rPr>
              <a:t>The</a:t>
            </a:r>
            <a:r>
              <a:rPr lang="es-ES" sz="2000" b="1" dirty="0">
                <a:latin typeface="Quattrocento Sans" panose="020B0502050000020003" pitchFamily="34" charset="0"/>
              </a:rPr>
              <a:t> </a:t>
            </a:r>
            <a:r>
              <a:rPr lang="es-ES" sz="2000" b="1" dirty="0" err="1">
                <a:latin typeface="Quattrocento Sans" panose="020B0502050000020003" pitchFamily="34" charset="0"/>
              </a:rPr>
              <a:t>Environment</a:t>
            </a:r>
            <a:r>
              <a:rPr lang="es-ES" sz="2000" b="1" dirty="0">
                <a:latin typeface="Quattrocento Sans" panose="020B0502050000020003" pitchFamily="34" charset="0"/>
              </a:rPr>
              <a:t> and </a:t>
            </a:r>
            <a:r>
              <a:rPr lang="es-ES" sz="2000" b="1" dirty="0" err="1">
                <a:latin typeface="Quattrocento Sans" panose="020B0502050000020003" pitchFamily="34" charset="0"/>
              </a:rPr>
              <a:t>the</a:t>
            </a:r>
            <a:r>
              <a:rPr lang="es-ES" sz="2000" b="1" dirty="0">
                <a:latin typeface="Quattrocento Sans" panose="020B0502050000020003" pitchFamily="34" charset="0"/>
              </a:rPr>
              <a:t> </a:t>
            </a:r>
            <a:r>
              <a:rPr lang="es-ES" sz="2000" b="1" dirty="0" err="1">
                <a:latin typeface="Quattrocento Sans" panose="020B0502050000020003" pitchFamily="34" charset="0"/>
              </a:rPr>
              <a:t>Law</a:t>
            </a:r>
            <a:r>
              <a:rPr lang="es-ES" sz="2000" b="1" dirty="0">
                <a:latin typeface="Quattrocento Sans" panose="020B0502050000020003" pitchFamily="34" charset="0"/>
              </a:rPr>
              <a:t>: </a:t>
            </a:r>
            <a:r>
              <a:rPr lang="es-ES" sz="2000" b="1" dirty="0">
                <a:latin typeface="Quattrocento Sans" panose="020B0502050000020003" pitchFamily="34" charset="0"/>
                <a:hlinkClick r:id="rId8"/>
              </a:rPr>
              <a:t>https://www.researchgate.net/profile/Innocent-Oyori/publication/374674973_CHAPTER_ONE_THE_ENVIRONMENT_AND_THE_LAW/links/653ea0203cc79d48c5b9f5c6/CHAPTER-ONE-THE-ENVIRONMENT-AND-THE-LAW.pdf</a:t>
            </a:r>
            <a:r>
              <a:rPr lang="es-ES" sz="2000" b="1" dirty="0">
                <a:latin typeface="Quattrocento Sans" panose="020B0502050000020003" pitchFamily="34" charset="0"/>
              </a:rPr>
              <a:t> </a:t>
            </a:r>
          </a:p>
          <a:p>
            <a:pPr marL="342900" indent="-342900" algn="just">
              <a:buFont typeface="Arial" panose="020B0604020202020204" pitchFamily="34" charset="0"/>
              <a:buChar char="•"/>
            </a:pPr>
            <a:endParaRPr lang="es-ES" sz="2000" b="1" dirty="0">
              <a:latin typeface="Quattrocento Sans" panose="020B0502050000020003" pitchFamily="34" charset="0"/>
            </a:endParaRPr>
          </a:p>
          <a:p>
            <a:pPr marL="342900" indent="-342900" algn="just">
              <a:buFont typeface="Arial" panose="020B0604020202020204" pitchFamily="34" charset="0"/>
              <a:buChar char="•"/>
            </a:pPr>
            <a:r>
              <a:rPr lang="es-ES" sz="2000" b="1" dirty="0">
                <a:latin typeface="Quattrocento Sans" panose="020B0502050000020003" pitchFamily="34" charset="0"/>
              </a:rPr>
              <a:t>Proctor, </a:t>
            </a:r>
            <a:r>
              <a:rPr lang="es-ES" sz="2000" b="1" dirty="0" err="1">
                <a:latin typeface="Quattrocento Sans" panose="020B0502050000020003" pitchFamily="34" charset="0"/>
              </a:rPr>
              <a:t>Nature</a:t>
            </a:r>
            <a:r>
              <a:rPr lang="es-ES" sz="2000" b="1" dirty="0">
                <a:latin typeface="Quattrocento Sans" panose="020B0502050000020003" pitchFamily="34" charset="0"/>
              </a:rPr>
              <a:t>, </a:t>
            </a:r>
            <a:r>
              <a:rPr lang="es-ES" sz="2000" b="1" dirty="0" err="1">
                <a:latin typeface="Quattrocento Sans" panose="020B0502050000020003" pitchFamily="34" charset="0"/>
              </a:rPr>
              <a:t>Concepts</a:t>
            </a:r>
            <a:r>
              <a:rPr lang="es-ES" sz="2000" b="1" dirty="0">
                <a:latin typeface="Quattrocento Sans" panose="020B0502050000020003" pitchFamily="34" charset="0"/>
              </a:rPr>
              <a:t> </a:t>
            </a:r>
            <a:r>
              <a:rPr lang="es-ES" sz="2000" b="1" dirty="0" err="1">
                <a:latin typeface="Quattrocento Sans" panose="020B0502050000020003" pitchFamily="34" charset="0"/>
              </a:rPr>
              <a:t>of</a:t>
            </a:r>
            <a:r>
              <a:rPr lang="es-ES" sz="2000" b="1" dirty="0">
                <a:latin typeface="Quattrocento Sans" panose="020B0502050000020003" pitchFamily="34" charset="0"/>
              </a:rPr>
              <a:t>: </a:t>
            </a:r>
            <a:r>
              <a:rPr lang="es-ES" sz="2000" b="1" dirty="0">
                <a:latin typeface="Quattrocento Sans" panose="020B0502050000020003" pitchFamily="34" charset="0"/>
                <a:hlinkClick r:id="rId9"/>
              </a:rPr>
              <a:t>https://college.lclark.edu/live/files/11230-isebs2001pdf</a:t>
            </a:r>
            <a:r>
              <a:rPr lang="es-ES" sz="2000" b="1" dirty="0">
                <a:latin typeface="Quattrocento Sans" panose="020B0502050000020003" pitchFamily="34" charset="0"/>
              </a:rPr>
              <a:t> </a:t>
            </a:r>
            <a:endParaRPr lang="en-IN" sz="2000" b="1" dirty="0">
              <a:latin typeface="Quattrocento Sans" panose="020B0502050000020003" pitchFamily="34" charset="0"/>
            </a:endParaRPr>
          </a:p>
        </p:txBody>
      </p:sp>
    </p:spTree>
    <p:extLst>
      <p:ext uri="{BB962C8B-B14F-4D97-AF65-F5344CB8AC3E}">
        <p14:creationId xmlns:p14="http://schemas.microsoft.com/office/powerpoint/2010/main" val="187338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2" end="2"/>
                                            </p:txEl>
                                          </p:spTgt>
                                        </p:tgtEl>
                                        <p:attrNameLst>
                                          <p:attrName>style.visibility</p:attrName>
                                        </p:attrNameLst>
                                      </p:cBhvr>
                                      <p:to>
                                        <p:strVal val="visible"/>
                                      </p:to>
                                    </p:set>
                                    <p:animEffect transition="in" filter="fade">
                                      <p:cBhvr>
                                        <p:cTn id="7" dur="1000"/>
                                        <p:tgtEl>
                                          <p:spTgt spid="15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4" end="4"/>
                                            </p:txEl>
                                          </p:spTgt>
                                        </p:tgtEl>
                                        <p:attrNameLst>
                                          <p:attrName>style.visibility</p:attrName>
                                        </p:attrNameLst>
                                      </p:cBhvr>
                                      <p:to>
                                        <p:strVal val="visible"/>
                                      </p:to>
                                    </p:set>
                                    <p:animEffect transition="in" filter="fade">
                                      <p:cBhvr>
                                        <p:cTn id="12" dur="1000"/>
                                        <p:tgtEl>
                                          <p:spTgt spid="15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6" end="6"/>
                                            </p:txEl>
                                          </p:spTgt>
                                        </p:tgtEl>
                                        <p:attrNameLst>
                                          <p:attrName>style.visibility</p:attrName>
                                        </p:attrNameLst>
                                      </p:cBhvr>
                                      <p:to>
                                        <p:strVal val="visible"/>
                                      </p:to>
                                    </p:set>
                                    <p:animEffect transition="in" filter="fade">
                                      <p:cBhvr>
                                        <p:cTn id="17" dur="1000"/>
                                        <p:tgtEl>
                                          <p:spTgt spid="158">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0" end="0"/>
                                            </p:txEl>
                                          </p:spTgt>
                                        </p:tgtEl>
                                        <p:attrNameLst>
                                          <p:attrName>style.visibility</p:attrName>
                                        </p:attrNameLst>
                                      </p:cBhvr>
                                      <p:to>
                                        <p:strVal val="visible"/>
                                      </p:to>
                                    </p:set>
                                    <p:animEffect transition="in" filter="fade">
                                      <p:cBhvr>
                                        <p:cTn id="22" dur="1000"/>
                                        <p:tgtEl>
                                          <p:spTgt spid="15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8" end="8"/>
                                            </p:txEl>
                                          </p:spTgt>
                                        </p:tgtEl>
                                        <p:attrNameLst>
                                          <p:attrName>style.visibility</p:attrName>
                                        </p:attrNameLst>
                                      </p:cBhvr>
                                      <p:to>
                                        <p:strVal val="visible"/>
                                      </p:to>
                                    </p:set>
                                    <p:animEffect transition="in" filter="fade">
                                      <p:cBhvr>
                                        <p:cTn id="27" dur="1000"/>
                                        <p:tgtEl>
                                          <p:spTgt spid="15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10" end="10"/>
                                            </p:txEl>
                                          </p:spTgt>
                                        </p:tgtEl>
                                        <p:attrNameLst>
                                          <p:attrName>style.visibility</p:attrName>
                                        </p:attrNameLst>
                                      </p:cBhvr>
                                      <p:to>
                                        <p:strVal val="visible"/>
                                      </p:to>
                                    </p:set>
                                    <p:animEffect transition="in" filter="fade">
                                      <p:cBhvr>
                                        <p:cTn id="32" dur="1000"/>
                                        <p:tgtEl>
                                          <p:spTgt spid="158">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12" end="12"/>
                                            </p:txEl>
                                          </p:spTgt>
                                        </p:tgtEl>
                                        <p:attrNameLst>
                                          <p:attrName>style.visibility</p:attrName>
                                        </p:attrNameLst>
                                      </p:cBhvr>
                                      <p:to>
                                        <p:strVal val="visible"/>
                                      </p:to>
                                    </p:set>
                                    <p:animEffect transition="in" filter="fade">
                                      <p:cBhvr>
                                        <p:cTn id="37" dur="1000"/>
                                        <p:tgtEl>
                                          <p:spTgt spid="15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FFFFFF"/>
                </a:solidFill>
                <a:latin typeface="Quattrocento Sans"/>
                <a:ea typeface="Quattrocento Sans"/>
                <a:cs typeface="Quattrocento Sans"/>
                <a:sym typeface="Quattrocento Sans"/>
              </a:rPr>
              <a:t>Environmental Ethics</a:t>
            </a:r>
            <a:endParaRPr sz="1400" b="0" i="0" u="none" strike="noStrike" cap="none" dirty="0">
              <a:solidFill>
                <a:srgbClr val="000000"/>
              </a:solidFill>
              <a:latin typeface="Arial"/>
              <a:ea typeface="Arial"/>
              <a:cs typeface="Arial"/>
              <a:sym typeface="Arial"/>
            </a:endParaRPr>
          </a:p>
        </p:txBody>
      </p:sp>
      <p:sp>
        <p:nvSpPr>
          <p:cNvPr id="141" name="Google Shape;141;p3"/>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lgn="just">
              <a:lnSpc>
                <a:spcPct val="150000"/>
              </a:lnSpc>
              <a:buSzPts val="1600"/>
              <a:buFont typeface="Arial"/>
              <a:buChar char="•"/>
            </a:pPr>
            <a:r>
              <a:rPr lang="en-GB" dirty="0"/>
              <a:t>Environmental ethics is a field that explores the ethical relationship between humans and the natural environment. While philosophers have addressed this topic throughout history, it only became a distinct philosophical discipline in the 1970s. This emergence was largely driven by the growing awareness in the 1960s of the environmental impacts of technology, industrialization, economic growth, and population expansion. </a:t>
            </a:r>
          </a:p>
          <a:p>
            <a:pPr marL="285750" indent="-285750" algn="just">
              <a:lnSpc>
                <a:spcPct val="150000"/>
              </a:lnSpc>
              <a:buSzPts val="1600"/>
              <a:buFont typeface="Arial"/>
              <a:buChar char="•"/>
            </a:pPr>
            <a:endParaRPr lang="en-GB" dirty="0"/>
          </a:p>
          <a:p>
            <a:pPr marL="285750" indent="-285750" algn="just">
              <a:lnSpc>
                <a:spcPct val="150000"/>
              </a:lnSpc>
              <a:buSzPts val="1600"/>
              <a:buFont typeface="Arial"/>
              <a:buChar char="•"/>
            </a:pPr>
            <a:r>
              <a:rPr lang="en-GB" dirty="0"/>
              <a:t>This heightened awareness was significantly influenced by the publication of two key books. Rachel Carson's *Silent Spring* (1962) alerted the public to the dangers posed by the widespread use of chemical pesticides, highlighting their severe threats to public health and their destructive impact on wildlife. Similarly, Paul Ehrlich's *The Population Bomb* (1968) warned of the catastrophic consequences of rapid population growth on the planet's resources.</a:t>
            </a:r>
          </a:p>
          <a:p>
            <a:pPr marL="285750" indent="-285750" algn="just">
              <a:lnSpc>
                <a:spcPct val="150000"/>
              </a:lnSpc>
              <a:buSzPts val="1600"/>
              <a:buFont typeface="Arial"/>
              <a:buChar cha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2" end="2"/>
                                            </p:txEl>
                                          </p:spTgt>
                                        </p:tgtEl>
                                        <p:attrNameLst>
                                          <p:attrName>style.visibility</p:attrName>
                                        </p:attrNameLst>
                                      </p:cBhvr>
                                      <p:to>
                                        <p:strVal val="visible"/>
                                      </p:to>
                                    </p:set>
                                    <p:animEffect transition="in" filter="fade">
                                      <p:cBhvr>
                                        <p:cTn id="12" dur="1000"/>
                                        <p:tgtEl>
                                          <p:spTgt spid="1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27E6D578-231F-B586-6D24-8295283296CF}"/>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502595F8-70E0-BAF2-DC65-510349CCCF84}"/>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FFFFFF"/>
                </a:solidFill>
                <a:latin typeface="Quattrocento Sans"/>
                <a:ea typeface="Quattrocento Sans"/>
                <a:cs typeface="Quattrocento Sans"/>
                <a:sym typeface="Quattrocento Sans"/>
              </a:rPr>
              <a:t>Environmental Ethics</a:t>
            </a: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460FFC83-B7D6-43A4-CD65-AEAC03DBC3E5}"/>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just">
              <a:lnSpc>
                <a:spcPct val="150000"/>
              </a:lnSpc>
              <a:buSzPts val="1600"/>
            </a:pPr>
            <a:endParaRPr lang="en-GB" sz="1600" dirty="0"/>
          </a:p>
          <a:p>
            <a:pPr marL="285750" indent="-285750" algn="just">
              <a:lnSpc>
                <a:spcPct val="150000"/>
              </a:lnSpc>
              <a:buSzPts val="1600"/>
              <a:buFont typeface="Arial"/>
              <a:buChar char="•"/>
            </a:pPr>
            <a:r>
              <a:rPr lang="en-GB" sz="1600" dirty="0"/>
              <a:t>Since then, environmental concerns have expanded beyond pollution and resource depletion to include issues such as declining plant and animal biodiversity, loss of wilderness, ecosystem degradation, and climate change. </a:t>
            </a:r>
          </a:p>
          <a:p>
            <a:pPr marL="285750" indent="-285750" algn="just">
              <a:lnSpc>
                <a:spcPct val="150000"/>
              </a:lnSpc>
              <a:buSzPts val="1600"/>
              <a:buFont typeface="Arial"/>
              <a:buChar char="•"/>
            </a:pPr>
            <a:endParaRPr lang="en-GB" sz="1600" dirty="0"/>
          </a:p>
          <a:p>
            <a:pPr marL="285750" indent="-285750" algn="just">
              <a:lnSpc>
                <a:spcPct val="150000"/>
              </a:lnSpc>
              <a:buSzPts val="1600"/>
              <a:buFont typeface="Arial"/>
              <a:buChar char="•"/>
            </a:pPr>
            <a:r>
              <a:rPr lang="en-GB" sz="1600" dirty="0"/>
              <a:t>These "green" issues have become central to public awareness and policy discussions over the years. </a:t>
            </a:r>
          </a:p>
          <a:p>
            <a:pPr marL="285750" indent="-285750" algn="just">
              <a:lnSpc>
                <a:spcPct val="150000"/>
              </a:lnSpc>
              <a:buSzPts val="1600"/>
              <a:buFont typeface="Arial"/>
              <a:buChar char="•"/>
            </a:pPr>
            <a:endParaRPr lang="en-GB" sz="1600" dirty="0"/>
          </a:p>
          <a:p>
            <a:pPr marL="285750" indent="-285750" algn="just">
              <a:lnSpc>
                <a:spcPct val="150000"/>
              </a:lnSpc>
              <a:buSzPts val="1600"/>
              <a:buFont typeface="Arial"/>
              <a:buChar char="•"/>
            </a:pPr>
            <a:r>
              <a:rPr lang="en-GB" sz="1600" dirty="0"/>
              <a:t>The role of environmental ethics is to define our moral responsibilities in response to these environmental challenges.</a:t>
            </a:r>
          </a:p>
          <a:p>
            <a:pPr marL="285750" indent="-285750" algn="just">
              <a:lnSpc>
                <a:spcPct val="150000"/>
              </a:lnSpc>
              <a:buSzPts val="1600"/>
              <a:buFont typeface="Arial"/>
              <a:buChar char="•"/>
            </a:pPr>
            <a:endParaRPr lang="en-GB" sz="16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88650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1" end="1"/>
                                            </p:txEl>
                                          </p:spTgt>
                                        </p:tgtEl>
                                        <p:attrNameLst>
                                          <p:attrName>style.visibility</p:attrName>
                                        </p:attrNameLst>
                                      </p:cBhvr>
                                      <p:to>
                                        <p:strVal val="visible"/>
                                      </p:to>
                                    </p:set>
                                    <p:animEffect transition="in" filter="fade">
                                      <p:cBhvr>
                                        <p:cTn id="7" dur="1000"/>
                                        <p:tgtEl>
                                          <p:spTgt spid="14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3" end="3"/>
                                            </p:txEl>
                                          </p:spTgt>
                                        </p:tgtEl>
                                        <p:attrNameLst>
                                          <p:attrName>style.visibility</p:attrName>
                                        </p:attrNameLst>
                                      </p:cBhvr>
                                      <p:to>
                                        <p:strVal val="visible"/>
                                      </p:to>
                                    </p:set>
                                    <p:animEffect transition="in" filter="fade">
                                      <p:cBhvr>
                                        <p:cTn id="12" dur="1000"/>
                                        <p:tgtEl>
                                          <p:spTgt spid="14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5" end="5"/>
                                            </p:txEl>
                                          </p:spTgt>
                                        </p:tgtEl>
                                        <p:attrNameLst>
                                          <p:attrName>style.visibility</p:attrName>
                                        </p:attrNameLst>
                                      </p:cBhvr>
                                      <p:to>
                                        <p:strVal val="visible"/>
                                      </p:to>
                                    </p:set>
                                    <p:animEffect transition="in" filter="fade">
                                      <p:cBhvr>
                                        <p:cTn id="17" dur="1000"/>
                                        <p:tgtEl>
                                          <p:spTgt spid="14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a:extLst>
            <a:ext uri="{FF2B5EF4-FFF2-40B4-BE49-F238E27FC236}">
              <a16:creationId xmlns:a16="http://schemas.microsoft.com/office/drawing/2014/main" id="{3AA513DA-5E18-BE54-F4A4-223E376B9E3E}"/>
            </a:ext>
          </a:extLst>
        </p:cNvPr>
        <p:cNvGrpSpPr/>
        <p:nvPr/>
      </p:nvGrpSpPr>
      <p:grpSpPr>
        <a:xfrm>
          <a:off x="0" y="0"/>
          <a:ext cx="0" cy="0"/>
          <a:chOff x="0" y="0"/>
          <a:chExt cx="0" cy="0"/>
        </a:xfrm>
      </p:grpSpPr>
      <p:sp>
        <p:nvSpPr>
          <p:cNvPr id="140" name="Google Shape;140;p3">
            <a:extLst>
              <a:ext uri="{FF2B5EF4-FFF2-40B4-BE49-F238E27FC236}">
                <a16:creationId xmlns:a16="http://schemas.microsoft.com/office/drawing/2014/main" id="{CCFFCFD3-C010-2B44-75EA-D45841BCD463}"/>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dirty="0">
                <a:solidFill>
                  <a:srgbClr val="FFFFFF"/>
                </a:solidFill>
                <a:latin typeface="Quattrocento Sans"/>
                <a:ea typeface="Quattrocento Sans"/>
                <a:cs typeface="Quattrocento Sans"/>
                <a:sym typeface="Quattrocento Sans"/>
              </a:rPr>
              <a:t>Environmental Ethics</a:t>
            </a:r>
            <a:endParaRPr sz="1400" b="0" i="0" u="none" strike="noStrike" cap="none" dirty="0">
              <a:solidFill>
                <a:srgbClr val="000000"/>
              </a:solidFill>
              <a:latin typeface="Arial"/>
              <a:ea typeface="Arial"/>
              <a:cs typeface="Arial"/>
              <a:sym typeface="Arial"/>
            </a:endParaRPr>
          </a:p>
        </p:txBody>
      </p:sp>
      <p:sp>
        <p:nvSpPr>
          <p:cNvPr id="141" name="Google Shape;141;p3">
            <a:extLst>
              <a:ext uri="{FF2B5EF4-FFF2-40B4-BE49-F238E27FC236}">
                <a16:creationId xmlns:a16="http://schemas.microsoft.com/office/drawing/2014/main" id="{59664009-9922-3687-6C4A-5C2B21C847A4}"/>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just">
              <a:lnSpc>
                <a:spcPct val="150000"/>
              </a:lnSpc>
              <a:buSzPts val="1600"/>
            </a:pPr>
            <a:endParaRPr lang="en-GB" sz="1600" b="0" i="0" u="none" strike="noStrike" cap="none" dirty="0">
              <a:solidFill>
                <a:srgbClr val="000000"/>
              </a:solidFill>
              <a:latin typeface="Arial"/>
              <a:ea typeface="Arial"/>
              <a:cs typeface="Arial"/>
              <a:sym typeface="Arial"/>
            </a:endParaRPr>
          </a:p>
          <a:p>
            <a:pPr marL="285750" indent="-285750" algn="just">
              <a:lnSpc>
                <a:spcPct val="150000"/>
              </a:lnSpc>
              <a:buSzPts val="1600"/>
              <a:buFont typeface="Arial"/>
              <a:buChar char="•"/>
            </a:pPr>
            <a:r>
              <a:rPr lang="en-GB" sz="1600" dirty="0"/>
              <a:t>At its core, environmental ethics revolves around two fundamental questions: </a:t>
            </a:r>
          </a:p>
          <a:p>
            <a:pPr marL="285750" indent="-285750" algn="just">
              <a:lnSpc>
                <a:spcPct val="150000"/>
              </a:lnSpc>
              <a:buSzPts val="1600"/>
              <a:buFont typeface="Arial"/>
              <a:buChar char="•"/>
            </a:pPr>
            <a:r>
              <a:rPr lang="en-GB" sz="1600" dirty="0"/>
              <a:t>What duties do humans have regarding the environment, and why? </a:t>
            </a:r>
          </a:p>
          <a:p>
            <a:pPr marL="285750" indent="-285750" algn="just">
              <a:lnSpc>
                <a:spcPct val="150000"/>
              </a:lnSpc>
              <a:buSzPts val="1600"/>
              <a:buFont typeface="Arial"/>
              <a:buChar char="•"/>
            </a:pPr>
            <a:r>
              <a:rPr lang="en-GB" sz="1600" dirty="0"/>
              <a:t>The second question typically needs to be addressed before the first; to determine what our obligations are, we must first understand why we have them. For instance, are our environmental duties aimed at benefiting current human beings, future generations, or the entities within the environment itself, regardless of any human benefit? Philosophers have provided varying answers to this fundamental question, leading to the development of different approaches within environmental ethics.</a:t>
            </a:r>
            <a:endParaRPr sz="16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47929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1" end="1"/>
                                            </p:txEl>
                                          </p:spTgt>
                                        </p:tgtEl>
                                        <p:attrNameLst>
                                          <p:attrName>style.visibility</p:attrName>
                                        </p:attrNameLst>
                                      </p:cBhvr>
                                      <p:to>
                                        <p:strVal val="visible"/>
                                      </p:to>
                                    </p:set>
                                    <p:animEffect transition="in" filter="fade">
                                      <p:cBhvr>
                                        <p:cTn id="7" dur="1000"/>
                                        <p:tgtEl>
                                          <p:spTgt spid="14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2" end="2"/>
                                            </p:txEl>
                                          </p:spTgt>
                                        </p:tgtEl>
                                        <p:attrNameLst>
                                          <p:attrName>style.visibility</p:attrName>
                                        </p:attrNameLst>
                                      </p:cBhvr>
                                      <p:to>
                                        <p:strVal val="visible"/>
                                      </p:to>
                                    </p:set>
                                    <p:animEffect transition="in" filter="fade">
                                      <p:cBhvr>
                                        <p:cTn id="12" dur="1000"/>
                                        <p:tgtEl>
                                          <p:spTgt spid="14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3" end="3"/>
                                            </p:txEl>
                                          </p:spTgt>
                                        </p:tgtEl>
                                        <p:attrNameLst>
                                          <p:attrName>style.visibility</p:attrName>
                                        </p:attrNameLst>
                                      </p:cBhvr>
                                      <p:to>
                                        <p:strVal val="visible"/>
                                      </p:to>
                                    </p:set>
                                    <p:animEffect transition="in" filter="fade">
                                      <p:cBhvr>
                                        <p:cTn id="17" dur="1000"/>
                                        <p:tgtEl>
                                          <p:spTgt spid="1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2c73a1783f5_1_0"/>
          <p:cNvSpPr txBox="1">
            <a:spLocks noGrp="1"/>
          </p:cNvSpPr>
          <p:nvPr>
            <p:ph type="title"/>
          </p:nvPr>
        </p:nvSpPr>
        <p:spPr>
          <a:xfrm>
            <a:off x="838199" y="566928"/>
            <a:ext cx="10537800" cy="873300"/>
          </a:xfrm>
          <a:prstGeom prst="rect">
            <a:avLst/>
          </a:prstGeom>
          <a:solidFill>
            <a:srgbClr val="003399"/>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4400"/>
              <a:buFont typeface="Arial"/>
              <a:buNone/>
            </a:pPr>
            <a:r>
              <a:rPr lang="en-US" b="0" dirty="0">
                <a:solidFill>
                  <a:srgbClr val="FFFFFF"/>
                </a:solidFill>
                <a:latin typeface="Quattrocento Sans"/>
                <a:ea typeface="Quattrocento Sans"/>
                <a:cs typeface="Quattrocento Sans"/>
                <a:sym typeface="Quattrocento Sans"/>
              </a:rPr>
              <a:t>Ethics in General</a:t>
            </a:r>
            <a:endParaRPr dirty="0"/>
          </a:p>
        </p:txBody>
      </p:sp>
      <p:sp>
        <p:nvSpPr>
          <p:cNvPr id="153" name="Google Shape;153;g2c73a1783f5_1_0"/>
          <p:cNvSpPr txBox="1">
            <a:spLocks noGrp="1"/>
          </p:cNvSpPr>
          <p:nvPr>
            <p:ph type="body" idx="1"/>
          </p:nvPr>
        </p:nvSpPr>
        <p:spPr>
          <a:xfrm>
            <a:off x="838199" y="1780031"/>
            <a:ext cx="10537800" cy="4576200"/>
          </a:xfrm>
          <a:prstGeom prst="rect">
            <a:avLst/>
          </a:prstGeom>
          <a:noFill/>
          <a:ln w="9525" cap="flat" cmpd="sng">
            <a:solidFill>
              <a:srgbClr val="548135"/>
            </a:solidFill>
            <a:prstDash val="solid"/>
            <a:round/>
            <a:headEnd type="none" w="sm" len="sm"/>
            <a:tailEnd type="none" w="sm" len="sm"/>
          </a:ln>
        </p:spPr>
        <p:txBody>
          <a:bodyPr spcFirstLastPara="1" wrap="square" lIns="91425" tIns="45700" rIns="91425" bIns="45700" anchor="ctr" anchorCtr="0">
            <a:normAutofit/>
          </a:bodyPr>
          <a:lstStyle/>
          <a:p>
            <a:pPr algn="just"/>
            <a:r>
              <a:rPr lang="en-IN" b="1" dirty="0"/>
              <a:t>What is Ethics</a:t>
            </a:r>
          </a:p>
          <a:p>
            <a:pPr marL="50800" indent="0" algn="just">
              <a:buNone/>
            </a:pPr>
            <a:r>
              <a:rPr lang="en-IN" b="1" dirty="0"/>
              <a:t>	- </a:t>
            </a:r>
            <a:r>
              <a:rPr lang="en-IN" dirty="0"/>
              <a:t>General ethical conceptions have an influence on environmental ethics</a:t>
            </a:r>
            <a:endParaRPr lang="en-IN" b="1" dirty="0"/>
          </a:p>
          <a:p>
            <a:pPr algn="just"/>
            <a:r>
              <a:rPr lang="en-IN" b="1" dirty="0"/>
              <a:t>Realism vs relativism</a:t>
            </a:r>
          </a:p>
          <a:p>
            <a:pPr marL="533400" lvl="1" indent="0" algn="just">
              <a:buNone/>
            </a:pPr>
            <a:r>
              <a:rPr lang="en-IN" sz="1800" dirty="0"/>
              <a:t>	- Are there universally accepted ethical values? Are there absolute values at all?</a:t>
            </a:r>
          </a:p>
          <a:p>
            <a:pPr algn="just"/>
            <a:r>
              <a:rPr lang="en-IN" b="1" dirty="0"/>
              <a:t>Is vs Ought (The naturalistic fallacy)</a:t>
            </a:r>
          </a:p>
          <a:p>
            <a:pPr marL="50800" indent="0" algn="just">
              <a:buNone/>
            </a:pPr>
            <a:r>
              <a:rPr lang="en-IN" dirty="0"/>
              <a:t>	- On the </a:t>
            </a:r>
            <a:r>
              <a:rPr lang="en-IN" dirty="0" err="1"/>
              <a:t>attemps</a:t>
            </a:r>
            <a:r>
              <a:rPr lang="en-IN"/>
              <a:t> to derive an ethics from naturalistic observation</a:t>
            </a:r>
          </a:p>
          <a:p>
            <a:pPr algn="just"/>
            <a:r>
              <a:rPr lang="en-IN" b="1"/>
              <a:t>Religious vs Secular Ethics</a:t>
            </a:r>
          </a:p>
          <a:p>
            <a:pPr lvl="1" algn="just"/>
            <a:endParaRPr lang="en-IN" sz="1800"/>
          </a:p>
          <a:p>
            <a:pPr lvl="1" algn="just"/>
            <a:r>
              <a:rPr lang="en-IN" sz="1800"/>
              <a:t>Humanism</a:t>
            </a:r>
          </a:p>
          <a:p>
            <a:pPr lvl="1" algn="just"/>
            <a:r>
              <a:rPr lang="en-IN" sz="1800" err="1"/>
              <a:t>Cornucopians</a:t>
            </a:r>
            <a:endParaRPr lang="en-IN" sz="1800"/>
          </a:p>
          <a:p>
            <a:pPr lvl="1" algn="just"/>
            <a:r>
              <a:rPr lang="en-IN" sz="1800"/>
              <a:t>Economism</a:t>
            </a:r>
          </a:p>
          <a:p>
            <a:pPr lvl="1" algn="just"/>
            <a:r>
              <a:rPr lang="en-IN" sz="1800"/>
              <a:t>Modernism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a:extLst>
            <a:ext uri="{FF2B5EF4-FFF2-40B4-BE49-F238E27FC236}">
              <a16:creationId xmlns:a16="http://schemas.microsoft.com/office/drawing/2014/main" id="{676B8897-BF52-0FF8-ADA9-7022066E1BBC}"/>
            </a:ext>
          </a:extLst>
        </p:cNvPr>
        <p:cNvGrpSpPr/>
        <p:nvPr/>
      </p:nvGrpSpPr>
      <p:grpSpPr>
        <a:xfrm>
          <a:off x="0" y="0"/>
          <a:ext cx="0" cy="0"/>
          <a:chOff x="0" y="0"/>
          <a:chExt cx="0" cy="0"/>
        </a:xfrm>
      </p:grpSpPr>
      <p:sp>
        <p:nvSpPr>
          <p:cNvPr id="152" name="Google Shape;152;g2c73a1783f5_1_0">
            <a:extLst>
              <a:ext uri="{FF2B5EF4-FFF2-40B4-BE49-F238E27FC236}">
                <a16:creationId xmlns:a16="http://schemas.microsoft.com/office/drawing/2014/main" id="{A16C8ABB-519B-A341-710D-95604104606B}"/>
              </a:ext>
            </a:extLst>
          </p:cNvPr>
          <p:cNvSpPr txBox="1">
            <a:spLocks noGrp="1"/>
          </p:cNvSpPr>
          <p:nvPr>
            <p:ph type="title"/>
          </p:nvPr>
        </p:nvSpPr>
        <p:spPr>
          <a:xfrm>
            <a:off x="838199" y="566928"/>
            <a:ext cx="10537800" cy="873300"/>
          </a:xfrm>
          <a:prstGeom prst="rect">
            <a:avLst/>
          </a:prstGeom>
          <a:solidFill>
            <a:srgbClr val="003399"/>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4400"/>
              <a:buFont typeface="Arial"/>
              <a:buNone/>
            </a:pPr>
            <a:r>
              <a:rPr lang="en-US" b="0">
                <a:solidFill>
                  <a:srgbClr val="FFFFFF"/>
                </a:solidFill>
                <a:latin typeface="Quattrocento Sans"/>
                <a:ea typeface="Quattrocento Sans"/>
                <a:cs typeface="Quattrocento Sans"/>
                <a:sym typeface="Quattrocento Sans"/>
              </a:rPr>
              <a:t>Ethics in General</a:t>
            </a:r>
            <a:endParaRPr/>
          </a:p>
        </p:txBody>
      </p:sp>
      <p:sp>
        <p:nvSpPr>
          <p:cNvPr id="153" name="Google Shape;153;g2c73a1783f5_1_0">
            <a:extLst>
              <a:ext uri="{FF2B5EF4-FFF2-40B4-BE49-F238E27FC236}">
                <a16:creationId xmlns:a16="http://schemas.microsoft.com/office/drawing/2014/main" id="{B4307241-6267-597D-5C60-D2F244E0C2B0}"/>
              </a:ext>
            </a:extLst>
          </p:cNvPr>
          <p:cNvSpPr txBox="1">
            <a:spLocks noGrp="1"/>
          </p:cNvSpPr>
          <p:nvPr>
            <p:ph type="body" idx="1"/>
          </p:nvPr>
        </p:nvSpPr>
        <p:spPr>
          <a:xfrm>
            <a:off x="838199" y="1780031"/>
            <a:ext cx="10537800" cy="4576200"/>
          </a:xfrm>
          <a:prstGeom prst="rect">
            <a:avLst/>
          </a:prstGeom>
          <a:noFill/>
          <a:ln w="9525" cap="flat" cmpd="sng">
            <a:solidFill>
              <a:srgbClr val="548135"/>
            </a:solidFill>
            <a:prstDash val="solid"/>
            <a:round/>
            <a:headEnd type="none" w="sm" len="sm"/>
            <a:tailEnd type="none" w="sm" len="sm"/>
          </a:ln>
        </p:spPr>
        <p:txBody>
          <a:bodyPr spcFirstLastPara="1" wrap="square" lIns="91425" tIns="45700" rIns="91425" bIns="45700" anchor="ctr" anchorCtr="0">
            <a:normAutofit/>
          </a:bodyPr>
          <a:lstStyle/>
          <a:p>
            <a:pPr algn="just"/>
            <a:r>
              <a:rPr lang="en-IN" sz="2400" b="1"/>
              <a:t>What is Ethics</a:t>
            </a:r>
          </a:p>
          <a:p>
            <a:pPr marL="50800" indent="0" algn="just">
              <a:buNone/>
            </a:pPr>
            <a:r>
              <a:rPr lang="en-IN" sz="2000" b="1"/>
              <a:t>General ethical conceptions have an influence on environmental ethics</a:t>
            </a:r>
          </a:p>
          <a:p>
            <a:pPr marL="50800" indent="0" algn="just">
              <a:buNone/>
            </a:pPr>
            <a:r>
              <a:rPr lang="en-IN" sz="2000" b="1"/>
              <a:t>The terms "ethics" and "morality" are often used interchangeably. However, they are sometimes distinguished in that morality refers to a complex set of rules, values, and norms that guide or are supposed to guide people's actions, while ethics refers to the study or theory of morality. It could also be argued that ethics is more concerned with principles, general judgments, and norms rather than with subjective or personal judgments and values.</a:t>
            </a:r>
          </a:p>
          <a:p>
            <a:pPr marL="50800" indent="0" algn="just">
              <a:buNone/>
            </a:pPr>
            <a:endParaRPr lang="en-IN" b="1"/>
          </a:p>
        </p:txBody>
      </p:sp>
    </p:spTree>
    <p:extLst>
      <p:ext uri="{BB962C8B-B14F-4D97-AF65-F5344CB8AC3E}">
        <p14:creationId xmlns:p14="http://schemas.microsoft.com/office/powerpoint/2010/main" val="73884251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7335</Words>
  <Application>Microsoft Macintosh PowerPoint</Application>
  <PresentationFormat>Widescreen</PresentationFormat>
  <Paragraphs>249</Paragraphs>
  <Slides>45</Slides>
  <Notes>45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45</vt:i4>
      </vt:variant>
    </vt:vector>
  </HeadingPairs>
  <TitlesOfParts>
    <vt:vector size="54" baseType="lpstr">
      <vt:lpstr>Century Gothic</vt:lpstr>
      <vt:lpstr>Quattrocento Sans</vt:lpstr>
      <vt:lpstr>Calibri</vt:lpstr>
      <vt:lpstr>Segoe UI</vt:lpstr>
      <vt:lpstr>Arial</vt:lpstr>
      <vt:lpstr>Helvetica Neue</vt:lpstr>
      <vt:lpstr>Times New Roman</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Ethics in General</vt:lpstr>
      <vt:lpstr>Ethics in General</vt:lpstr>
      <vt:lpstr>Ethics in General</vt:lpstr>
      <vt:lpstr>Descriptive Ethics</vt:lpstr>
      <vt:lpstr>Normative Ethics</vt:lpstr>
      <vt:lpstr>Schools of Ethics</vt:lpstr>
      <vt:lpstr>Deontologism</vt:lpstr>
      <vt:lpstr>Deontologism</vt:lpstr>
      <vt:lpstr>Consequentialism</vt:lpstr>
      <vt:lpstr>Virtue Ethics</vt:lpstr>
      <vt:lpstr>Meta-Ethics</vt:lpstr>
      <vt:lpstr>Applied Ethics</vt:lpstr>
      <vt:lpstr>Ethical implications of climate change</vt:lpstr>
      <vt:lpstr>Ethical implications of climate change</vt:lpstr>
      <vt:lpstr>Ethical implications of climate change</vt:lpstr>
      <vt:lpstr>Ethical implications of climate change</vt:lpstr>
      <vt:lpstr>Ethical implications of climate change</vt:lpstr>
      <vt:lpstr>Ethical implications of climate change</vt:lpstr>
      <vt:lpstr>Ethical implications of climate change</vt:lpstr>
      <vt:lpstr>Ethical implications of climate change</vt:lpstr>
      <vt:lpstr>Ethical implications of climate change</vt:lpstr>
      <vt:lpstr>Ethical implications of climate change</vt:lpstr>
      <vt:lpstr>Typical scenarios where environmental ethical conflicts arise </vt:lpstr>
      <vt:lpstr>Typical scenarios where environmental ethical conflicts arise </vt:lpstr>
      <vt:lpstr>Typical scenarios where environmental ethical conflicts arise </vt:lpstr>
      <vt:lpstr>Ethical implications of climate change</vt:lpstr>
      <vt:lpstr>Ethical implications of climate change</vt:lpstr>
      <vt:lpstr>Ethical implications of climate change</vt:lpstr>
      <vt:lpstr>What is the environment</vt:lpstr>
      <vt:lpstr>What is the environment</vt:lpstr>
      <vt:lpstr>What is nature</vt:lpstr>
      <vt:lpstr>What is nature</vt:lpstr>
      <vt:lpstr>What is nature</vt:lpstr>
      <vt:lpstr>What is nature</vt:lpstr>
      <vt:lpstr>What is nature</vt:lpstr>
      <vt:lpstr>What is nature</vt:lpstr>
      <vt:lpstr>What is nature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c:creator>
  <cp:lastModifiedBy>Albert Ruda</cp:lastModifiedBy>
  <cp:revision>23</cp:revision>
  <dcterms:created xsi:type="dcterms:W3CDTF">2020-01-02T01:56:26Z</dcterms:created>
  <dcterms:modified xsi:type="dcterms:W3CDTF">2024-09-11T16:06:31Z</dcterms:modified>
</cp:coreProperties>
</file>