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1"/>
  </p:notesMasterIdLst>
  <p:sldIdLst>
    <p:sldId id="256" r:id="rId3"/>
    <p:sldId id="260" r:id="rId4"/>
    <p:sldId id="272" r:id="rId5"/>
    <p:sldId id="273" r:id="rId6"/>
    <p:sldId id="274" r:id="rId7"/>
    <p:sldId id="275" r:id="rId8"/>
    <p:sldId id="276" r:id="rId9"/>
    <p:sldId id="261" r:id="rId10"/>
    <p:sldId id="262" r:id="rId11"/>
    <p:sldId id="263" r:id="rId12"/>
    <p:sldId id="264" r:id="rId13"/>
    <p:sldId id="265" r:id="rId14"/>
    <p:sldId id="266" r:id="rId15"/>
    <p:sldId id="267" r:id="rId16"/>
    <p:sldId id="268" r:id="rId17"/>
    <p:sldId id="277" r:id="rId18"/>
    <p:sldId id="278" r:id="rId19"/>
    <p:sldId id="279" r:id="rId20"/>
  </p:sldIdLst>
  <p:sldSz cx="12192000" cy="6858000"/>
  <p:notesSz cx="6951663" cy="10082213"/>
  <p:embeddedFontLst>
    <p:embeddedFont>
      <p:font typeface="Century Gothic" panose="020B050202020202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573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33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860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58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62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554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64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314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511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1612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2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49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566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30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40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243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63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A624-2026-6CCA-5294-5DBED0E847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DC1BC-51B1-990E-3982-F2BED8165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CB9BA-001A-78B8-E481-45970EB5E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86E763-3013-72FA-C8AD-9B749586EF86}"/>
              </a:ext>
            </a:extLst>
          </p:cNvPr>
          <p:cNvSpPr>
            <a:spLocks noGrp="1"/>
          </p:cNvSpPr>
          <p:nvPr>
            <p:ph type="dt" sz="half" idx="10"/>
          </p:nvPr>
        </p:nvSpPr>
        <p:spPr/>
        <p:txBody>
          <a:bodyPr/>
          <a:lstStyle/>
          <a:p>
            <a:fld id="{30CB6132-FF6F-4989-84CD-CAFA0582F9A2}" type="datetimeFigureOut">
              <a:rPr lang="en-US" smtClean="0"/>
              <a:t>9/6/2024</a:t>
            </a:fld>
            <a:endParaRPr lang="en-US"/>
          </a:p>
        </p:txBody>
      </p:sp>
      <p:sp>
        <p:nvSpPr>
          <p:cNvPr id="6" name="Footer Placeholder 5">
            <a:extLst>
              <a:ext uri="{FF2B5EF4-FFF2-40B4-BE49-F238E27FC236}">
                <a16:creationId xmlns:a16="http://schemas.microsoft.com/office/drawing/2014/main" id="{2B1B9FE7-EFA9-0C41-DDF1-35147EBFA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0CAFC8-F7B5-EE2A-52D8-5BF8763913B9}"/>
              </a:ext>
            </a:extLst>
          </p:cNvPr>
          <p:cNvSpPr>
            <a:spLocks noGrp="1"/>
          </p:cNvSpPr>
          <p:nvPr>
            <p:ph type="sldNum" sz="quarter" idx="12"/>
          </p:nvPr>
        </p:nvSpPr>
        <p:spPr/>
        <p:txBody>
          <a:bodyPr/>
          <a:lstStyle/>
          <a:p>
            <a:fld id="{CF50B0A5-0C04-43CB-B549-568F6AFAA026}" type="slidenum">
              <a:rPr lang="en-US" smtClean="0"/>
              <a:t>‹#›</a:t>
            </a:fld>
            <a:endParaRPr lang="en-US"/>
          </a:p>
        </p:txBody>
      </p:sp>
    </p:spTree>
    <p:extLst>
      <p:ext uri="{BB962C8B-B14F-4D97-AF65-F5344CB8AC3E}">
        <p14:creationId xmlns:p14="http://schemas.microsoft.com/office/powerpoint/2010/main" val="161695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49825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1600" b="1" i="0" u="none" strike="noStrike" cap="none" dirty="0">
                <a:solidFill>
                  <a:srgbClr val="003399"/>
                </a:solidFill>
                <a:latin typeface="Century Gothic"/>
                <a:ea typeface="Century Gothic"/>
                <a:cs typeface="Century Gothic"/>
                <a:sym typeface="Century Gothic"/>
              </a:rPr>
              <a:t>Subject title: Intersection of climate change and international human rights issues</a:t>
            </a:r>
            <a:endParaRPr lang="en-US" sz="16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16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1600" b="1" dirty="0">
                <a:solidFill>
                  <a:srgbClr val="003399"/>
                </a:solidFill>
                <a:latin typeface="Century Gothic"/>
                <a:ea typeface="Century Gothic"/>
                <a:cs typeface="Century Gothic"/>
                <a:sym typeface="Century Gothic"/>
              </a:rPr>
              <a:t>Instructor Name: Dr. Shashikala </a:t>
            </a:r>
            <a:r>
              <a:rPr lang="en-US" sz="1600" b="1" dirty="0" err="1">
                <a:solidFill>
                  <a:srgbClr val="003399"/>
                </a:solidFill>
                <a:latin typeface="Century Gothic"/>
                <a:ea typeface="Century Gothic"/>
                <a:cs typeface="Century Gothic"/>
                <a:sym typeface="Century Gothic"/>
              </a:rPr>
              <a:t>Gurpur</a:t>
            </a:r>
            <a:r>
              <a:rPr lang="en-US" sz="1600" b="1" dirty="0">
                <a:solidFill>
                  <a:srgbClr val="003399"/>
                </a:solidFill>
                <a:latin typeface="Century Gothic"/>
                <a:ea typeface="Century Gothic"/>
                <a:cs typeface="Century Gothic"/>
                <a:sym typeface="Century Gothic"/>
              </a:rPr>
              <a:t>, Dr. Sujata Arya </a:t>
            </a:r>
            <a:endParaRPr sz="16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0" i="0" u="none" strike="noStrike" dirty="0">
                <a:solidFill>
                  <a:schemeClr val="bg1"/>
                </a:solidFill>
                <a:effectLst/>
                <a:latin typeface="Times New Roman" panose="02020603050405020304" pitchFamily="18" charset="0"/>
              </a:rPr>
              <a:t>The European Court of Human Rights (ECHR/ECtHR/Strasbourg Court)</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fontAlgn="base">
              <a:lnSpc>
                <a:spcPct val="150000"/>
              </a:lnSpc>
            </a:pPr>
            <a:r>
              <a:rPr lang="en-US" dirty="0"/>
              <a:t> The ECHR was first established in 1959, in Strasbourg, France, under the Council of Europe. </a:t>
            </a:r>
          </a:p>
          <a:p>
            <a:pPr fontAlgn="base">
              <a:lnSpc>
                <a:spcPct val="150000"/>
              </a:lnSpc>
            </a:pPr>
            <a:r>
              <a:rPr lang="en-US" dirty="0"/>
              <a:t> It’s purpose is to interpret the European Convention on Human Rights – which ensures certain basic rights to the citizens of signatory States – adjudicate complaints regarding violations of the Convention, and enforce observance of the Convention by States.</a:t>
            </a:r>
          </a:p>
          <a:p>
            <a:pPr>
              <a:lnSpc>
                <a:spcPct val="150000"/>
              </a:lnSpc>
            </a:pPr>
            <a:r>
              <a:rPr lang="en-US" dirty="0"/>
              <a:t> </a:t>
            </a:r>
            <a:r>
              <a:rPr lang="en-US" b="1" dirty="0"/>
              <a:t>Jurisdiction – </a:t>
            </a:r>
            <a:r>
              <a:rPr lang="en-US" dirty="0"/>
              <a:t>The Court has jurisdiction over inter-State complaints, as well complaints from individuals against States. It may also issue advisory opinions. Cases cannot be taken up </a:t>
            </a:r>
            <a:r>
              <a:rPr lang="en-US" dirty="0" err="1"/>
              <a:t>suo</a:t>
            </a:r>
            <a:r>
              <a:rPr lang="en-US" dirty="0"/>
              <a:t> motu.</a:t>
            </a: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33099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0" i="0" u="none" strike="noStrike" dirty="0">
                <a:solidFill>
                  <a:schemeClr val="bg1"/>
                </a:solidFill>
                <a:effectLst/>
                <a:latin typeface="Times New Roman" panose="02020603050405020304" pitchFamily="18" charset="0"/>
              </a:rPr>
              <a:t>The European Court of Human Rights (ECHR/ECtHR/Strasbourg Court)</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fontAlgn="base">
              <a:lnSpc>
                <a:spcPct val="150000"/>
              </a:lnSpc>
            </a:pPr>
            <a:r>
              <a:rPr lang="en-US" i="1" dirty="0" err="1"/>
              <a:t>ases</a:t>
            </a:r>
            <a:r>
              <a:rPr lang="en-US" i="1" dirty="0"/>
              <a:t> adjourned until Grand Chamber hearings for ongoing cases:</a:t>
            </a:r>
          </a:p>
          <a:p>
            <a:pPr fontAlgn="base">
              <a:lnSpc>
                <a:spcPct val="150000"/>
              </a:lnSpc>
            </a:pPr>
            <a:r>
              <a:rPr lang="en-US" b="1" dirty="0" err="1"/>
              <a:t>Uricchiov</a:t>
            </a:r>
            <a:r>
              <a:rPr lang="en-US" b="1" dirty="0"/>
              <a:t> v. Italy and 31 Other States (2021):</a:t>
            </a:r>
          </a:p>
          <a:p>
            <a:pPr fontAlgn="base">
              <a:lnSpc>
                <a:spcPct val="150000"/>
              </a:lnSpc>
            </a:pPr>
            <a:r>
              <a:rPr lang="en-US" dirty="0"/>
              <a:t>Two young adults have contended that greenhouse gas emissions from 33 member States of the European Union have caused global warming and extreme weather events, affecting their life and mental health.</a:t>
            </a:r>
          </a:p>
          <a:p>
            <a:pPr fontAlgn="base">
              <a:lnSpc>
                <a:spcPct val="150000"/>
              </a:lnSpc>
            </a:pPr>
            <a:r>
              <a:rPr lang="en-US" i="1" dirty="0"/>
              <a:t>Main Convention Articles</a:t>
            </a:r>
            <a:r>
              <a:rPr lang="en-US" b="1" dirty="0"/>
              <a:t>: </a:t>
            </a:r>
            <a:r>
              <a:rPr lang="en-US" dirty="0"/>
              <a:t>Art. 2 – right to life; Art. 8 – right to respect for private and family life; Art. 13 – right to effective remedy; Art. 14 – non-discrimination.</a:t>
            </a:r>
            <a:endParaRPr lang="en-US" i="1" dirty="0"/>
          </a:p>
          <a:p>
            <a:pPr fontAlgn="base">
              <a:lnSpc>
                <a:spcPct val="150000"/>
              </a:lnSpc>
            </a:pPr>
            <a:r>
              <a:rPr lang="en-US" b="1" dirty="0" err="1"/>
              <a:t>Mullner</a:t>
            </a:r>
            <a:r>
              <a:rPr lang="en-US" b="1" dirty="0"/>
              <a:t> v. Austria (2021):</a:t>
            </a:r>
          </a:p>
          <a:p>
            <a:pPr fontAlgn="base">
              <a:lnSpc>
                <a:spcPct val="150000"/>
              </a:lnSpc>
            </a:pPr>
            <a:r>
              <a:rPr lang="en-US" dirty="0"/>
              <a:t>The applicant suffers from a medical condition that makes him wheelchair-bound if temperatures exceed 30 degrees Celsius (temperature-sensitive multiple sclerosis and Uhthoff’s Syndrome). The contention here is that Austria has not created a legislative and administrative framework adequate for meeting the Paris Agreement’s goals, or even the national targets for reduction in emissions. </a:t>
            </a:r>
          </a:p>
          <a:p>
            <a:pPr>
              <a:lnSpc>
                <a:spcPct val="150000"/>
              </a:lnSpc>
            </a:pPr>
            <a:r>
              <a:rPr lang="en-US" i="1" dirty="0"/>
              <a:t>Main Convention Articles</a:t>
            </a:r>
            <a:r>
              <a:rPr lang="en-US" b="1" dirty="0"/>
              <a:t>: </a:t>
            </a:r>
            <a:r>
              <a:rPr lang="en-US" dirty="0"/>
              <a:t>Art. 2 – right to life; Art. 6 – right to fair trial; Art. 8 – right to respect for private and family life; Art. 13 – effective remedy.</a:t>
            </a: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23365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6929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1800" b="0" i="0" u="none" strike="noStrike" dirty="0">
                <a:solidFill>
                  <a:schemeClr val="bg1"/>
                </a:solidFill>
                <a:effectLst/>
                <a:latin typeface="Times New Roman" panose="02020603050405020304" pitchFamily="18" charset="0"/>
              </a:rPr>
              <a:t>The European Court of Human Rights (ECHR/ECtHR/Strasbourg Court)</a:t>
            </a: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fontAlgn="base">
              <a:lnSpc>
                <a:spcPct val="150000"/>
              </a:lnSpc>
            </a:pPr>
            <a:r>
              <a:rPr lang="en-US" b="1" dirty="0" err="1"/>
              <a:t>Soubeste</a:t>
            </a:r>
            <a:r>
              <a:rPr lang="en-US" b="1" dirty="0"/>
              <a:t> v. Austria and 11 Other States (2022):</a:t>
            </a:r>
          </a:p>
          <a:p>
            <a:pPr fontAlgn="base">
              <a:lnSpc>
                <a:spcPct val="150000"/>
              </a:lnSpc>
            </a:pPr>
            <a:r>
              <a:rPr lang="en-US" dirty="0"/>
              <a:t>The applicants (young adults) contended that the 1994 Energy Charter Treaty, ratified by the 12 respondent States, protects the fossil fuel industry from regulatory changes, and inhibits the implementation of immediate measures against climate change. This has led to severe meteorological events, directly linked to climate change, which have adverse effects that violate their right to life, right to non-discrimination, right against inhuman and degrading treatment, and right to respect for private and family life.</a:t>
            </a:r>
          </a:p>
          <a:p>
            <a:pPr fontAlgn="base">
              <a:lnSpc>
                <a:spcPct val="150000"/>
              </a:lnSpc>
            </a:pPr>
            <a:r>
              <a:rPr lang="en-US" i="1" dirty="0"/>
              <a:t>Main Convention Articles</a:t>
            </a:r>
            <a:r>
              <a:rPr lang="en-US" b="1" dirty="0"/>
              <a:t>: </a:t>
            </a:r>
            <a:r>
              <a:rPr lang="en-US" dirty="0"/>
              <a:t>Art. 2 – right to life; Art. 3 – inhumane treatment prohibition; Art. 8 – right to respect for private and family life; Art. 14 – non-discrimination.</a:t>
            </a:r>
            <a:endParaRPr lang="en-US" i="1" dirty="0"/>
          </a:p>
          <a:p>
            <a:pPr fontAlgn="base">
              <a:lnSpc>
                <a:spcPct val="150000"/>
              </a:lnSpc>
            </a:pPr>
            <a:r>
              <a:rPr lang="en-US" b="1" dirty="0"/>
              <a:t>Engels v. Germany (2022):</a:t>
            </a:r>
          </a:p>
          <a:p>
            <a:pPr fontAlgn="base">
              <a:lnSpc>
                <a:spcPct val="150000"/>
              </a:lnSpc>
            </a:pPr>
            <a:r>
              <a:rPr lang="en-US" dirty="0"/>
              <a:t>The applicants (nine teenagers and young adults) have claimed that the amended version of the German Climate Protection Act is insufficient to meet the greenhouse gas emissions target necessary for the achievement of the Paris Agreement’s goals. The inadequacy of the Act is violative of their right to life, and right to respect for privacy and home life.</a:t>
            </a:r>
          </a:p>
          <a:p>
            <a:pPr fontAlgn="base">
              <a:lnSpc>
                <a:spcPct val="150000"/>
              </a:lnSpc>
            </a:pPr>
            <a:r>
              <a:rPr lang="en-US" i="1" dirty="0"/>
              <a:t>Main Convention Articles</a:t>
            </a:r>
            <a:r>
              <a:rPr lang="en-US" b="1" dirty="0"/>
              <a:t>: </a:t>
            </a:r>
            <a:r>
              <a:rPr lang="en-US" dirty="0"/>
              <a:t>Art. 2 – right to life; Art. 8 – right to respect for private and family life.</a:t>
            </a:r>
            <a:endParaRPr lang="en-US" i="1" dirty="0"/>
          </a:p>
          <a:p>
            <a:pPr>
              <a:lnSpc>
                <a:spcPct val="150000"/>
              </a:lnSpc>
            </a:pPr>
            <a:br>
              <a:rPr lang="en-US" dirty="0"/>
            </a:br>
            <a:br>
              <a:rPr lang="en-US" dirty="0"/>
            </a:b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90340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rtl="0">
              <a:spcBef>
                <a:spcPts val="0"/>
              </a:spcBef>
              <a:spcAft>
                <a:spcPts val="0"/>
              </a:spcAft>
            </a:pPr>
            <a:r>
              <a:rPr lang="en-US" b="0" i="0" u="none" strike="noStrike" dirty="0">
                <a:solidFill>
                  <a:schemeClr val="bg1"/>
                </a:solidFill>
                <a:effectLst/>
                <a:latin typeface="Times New Roman" panose="02020603050405020304" pitchFamily="18" charset="0"/>
              </a:rPr>
              <a:t>Cases Pending before the Grand </a:t>
            </a:r>
            <a:r>
              <a:rPr lang="en-US" b="0" i="0" u="none" strike="noStrike" dirty="0" err="1">
                <a:solidFill>
                  <a:schemeClr val="bg1"/>
                </a:solidFill>
                <a:effectLst/>
                <a:latin typeface="Times New Roman" panose="02020603050405020304" pitchFamily="18" charset="0"/>
              </a:rPr>
              <a:t>Chambera</a:t>
            </a:r>
            <a:endParaRPr lang="en-US" b="0" dirty="0">
              <a:solidFill>
                <a:schemeClr val="bg1"/>
              </a:solidFill>
              <a:effectLst/>
            </a:endParaRPr>
          </a:p>
          <a:p>
            <a:br>
              <a:rPr lang="en-US" dirty="0">
                <a:solidFill>
                  <a:schemeClr val="bg1"/>
                </a:solidFill>
              </a:rPr>
            </a:br>
            <a:endParaRPr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fontAlgn="base">
              <a:lnSpc>
                <a:spcPct val="150000"/>
              </a:lnSpc>
            </a:pPr>
            <a:r>
              <a:rPr lang="en-US" b="1" dirty="0"/>
              <a:t>Verein </a:t>
            </a:r>
            <a:r>
              <a:rPr lang="en-US" b="1" dirty="0" err="1"/>
              <a:t>KlimaSeniorinnen</a:t>
            </a:r>
            <a:r>
              <a:rPr lang="en-US" b="1" dirty="0"/>
              <a:t> Schweiz v. Switzerland (2022)</a:t>
            </a:r>
          </a:p>
          <a:p>
            <a:pPr fontAlgn="base">
              <a:lnSpc>
                <a:spcPct val="150000"/>
              </a:lnSpc>
            </a:pPr>
            <a:r>
              <a:rPr lang="en-US" dirty="0"/>
              <a:t>The </a:t>
            </a:r>
            <a:r>
              <a:rPr lang="en-US" dirty="0" err="1"/>
              <a:t>KlimaSeniorinnen</a:t>
            </a:r>
            <a:r>
              <a:rPr lang="en-US" dirty="0"/>
              <a:t> is a group of older women – average age 73 – who contend that older women are particularly vulnerable to climate change, and more likely to die during heatwaves. The claim is that the Swiss government has failed in its positive obligation to protect human life, and private and family life.</a:t>
            </a:r>
          </a:p>
          <a:p>
            <a:pPr fontAlgn="base">
              <a:lnSpc>
                <a:spcPct val="150000"/>
              </a:lnSpc>
            </a:pPr>
            <a:r>
              <a:rPr lang="en-US" dirty="0"/>
              <a:t>The petition was first brought to Switzerland’s domestic courts. The government argued that older women were not the only group affected, and despite the reality of climate change, it could not be directly linked to their health. It further stated that Switzerland’s climate policies were sufficient for its goals.</a:t>
            </a:r>
          </a:p>
          <a:p>
            <a:pPr fontAlgn="base">
              <a:lnSpc>
                <a:spcPct val="150000"/>
              </a:lnSpc>
            </a:pPr>
            <a:r>
              <a:rPr lang="en-US" dirty="0"/>
              <a:t>However, the Climate Action Tracker has deemed Switzerland’s policies to be insufficient. </a:t>
            </a:r>
          </a:p>
          <a:p>
            <a:pPr fontAlgn="base">
              <a:lnSpc>
                <a:spcPct val="150000"/>
              </a:lnSpc>
            </a:pPr>
            <a:r>
              <a:rPr lang="en-US" dirty="0"/>
              <a:t>The </a:t>
            </a:r>
            <a:r>
              <a:rPr lang="en-US" dirty="0" err="1"/>
              <a:t>KlimaSeniorinnen</a:t>
            </a:r>
            <a:r>
              <a:rPr lang="en-US" dirty="0"/>
              <a:t> are asking for Switzerland to cut its emissions by above 60% below 1990 levels by 2030.</a:t>
            </a:r>
          </a:p>
          <a:p>
            <a:pPr fontAlgn="base">
              <a:lnSpc>
                <a:spcPct val="150000"/>
              </a:lnSpc>
            </a:pPr>
            <a:r>
              <a:rPr lang="en-US" b="1" dirty="0"/>
              <a:t>Main Convention Articles: </a:t>
            </a:r>
            <a:r>
              <a:rPr lang="en-US" dirty="0"/>
              <a:t>Art. 2 – right to life; Art. 6 – right to fair trial; Art. 8 – right to respect for private and family life; Art. 13 – right to an effective remedy.</a:t>
            </a:r>
            <a:endParaRPr lang="en-US" b="1" dirty="0"/>
          </a:p>
          <a:p>
            <a:pPr fontAlgn="base">
              <a:lnSpc>
                <a:spcPct val="150000"/>
              </a:lnSpc>
            </a:pP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1658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38623"/>
          </a:xfrm>
          <a:prstGeom prst="rect">
            <a:avLst/>
          </a:prstGeom>
          <a:solidFill>
            <a:srgbClr val="003399"/>
          </a:solidFill>
          <a:ln>
            <a:noFill/>
          </a:ln>
        </p:spPr>
        <p:txBody>
          <a:bodyPr spcFirstLastPara="1" wrap="square" lIns="91425" tIns="45700" rIns="91425" bIns="45700" anchor="t" anchorCtr="0">
            <a:spAutoFit/>
          </a:bodyPr>
          <a:lstStyle/>
          <a:p>
            <a:pPr rtl="0">
              <a:spcBef>
                <a:spcPts val="0"/>
              </a:spcBef>
              <a:spcAft>
                <a:spcPts val="0"/>
              </a:spcAft>
            </a:pPr>
            <a:r>
              <a:rPr lang="en-US" b="0" i="0" u="none" strike="noStrike" dirty="0">
                <a:solidFill>
                  <a:schemeClr val="bg1"/>
                </a:solidFill>
                <a:effectLst/>
                <a:latin typeface="Times New Roman" panose="02020603050405020304" pitchFamily="18" charset="0"/>
              </a:rPr>
              <a:t>Cases Pending before the Grand </a:t>
            </a:r>
            <a:r>
              <a:rPr lang="en-US" b="0" i="0" u="none" strike="noStrike" dirty="0" err="1">
                <a:solidFill>
                  <a:schemeClr val="bg1"/>
                </a:solidFill>
                <a:effectLst/>
                <a:latin typeface="Times New Roman" panose="02020603050405020304" pitchFamily="18" charset="0"/>
              </a:rPr>
              <a:t>Chambera</a:t>
            </a:r>
            <a:endParaRPr lang="en-US" b="0" dirty="0">
              <a:solidFill>
                <a:schemeClr val="bg1"/>
              </a:solidFill>
              <a:effectLst/>
            </a:endParaRPr>
          </a:p>
          <a:p>
            <a:br>
              <a:rPr lang="en-US" dirty="0">
                <a:solidFill>
                  <a:schemeClr val="bg1"/>
                </a:solidFill>
              </a:rPr>
            </a:br>
            <a:endParaRPr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fontAlgn="base">
              <a:lnSpc>
                <a:spcPct val="150000"/>
              </a:lnSpc>
            </a:pPr>
            <a:r>
              <a:rPr lang="en-US" b="1" dirty="0" err="1"/>
              <a:t>Careme</a:t>
            </a:r>
            <a:r>
              <a:rPr lang="en-US" b="1" dirty="0"/>
              <a:t> v. France (2022)</a:t>
            </a:r>
          </a:p>
          <a:p>
            <a:pPr fontAlgn="base">
              <a:lnSpc>
                <a:spcPct val="150000"/>
              </a:lnSpc>
            </a:pPr>
            <a:r>
              <a:rPr lang="en-US" dirty="0"/>
              <a:t>Damien </a:t>
            </a:r>
            <a:r>
              <a:rPr lang="en-US" dirty="0" err="1"/>
              <a:t>Careme</a:t>
            </a:r>
            <a:r>
              <a:rPr lang="en-US" dirty="0"/>
              <a:t> first filed an application with the Council of State for cancellation of the French government’s decision to not take additional measures for reducing greenhouse gas emissions by 40% by 2030. He filed the petition as resident, and mayor, of Grande-</a:t>
            </a:r>
            <a:r>
              <a:rPr lang="en-US" dirty="0" err="1"/>
              <a:t>Synthe</a:t>
            </a:r>
            <a:r>
              <a:rPr lang="en-US" dirty="0"/>
              <a:t> – a municipality considered to be at high risk for climate change impact, especially flooding.</a:t>
            </a:r>
          </a:p>
          <a:p>
            <a:pPr fontAlgn="base">
              <a:lnSpc>
                <a:spcPct val="150000"/>
              </a:lnSpc>
            </a:pPr>
            <a:r>
              <a:rPr lang="en-US" b="1" dirty="0"/>
              <a:t> </a:t>
            </a:r>
            <a:r>
              <a:rPr lang="en-US" dirty="0"/>
              <a:t>The Council of State admitted the application, with the Grande-</a:t>
            </a:r>
            <a:r>
              <a:rPr lang="en-US" dirty="0" err="1"/>
              <a:t>Synthe</a:t>
            </a:r>
            <a:r>
              <a:rPr lang="en-US" dirty="0"/>
              <a:t> municipality, and others, as petitioner, and directed the government to take additional measures by 31</a:t>
            </a:r>
            <a:r>
              <a:rPr lang="en-US" baseline="30000" dirty="0"/>
              <a:t>st</a:t>
            </a:r>
            <a:r>
              <a:rPr lang="en-US" dirty="0"/>
              <a:t> March, 2022. </a:t>
            </a:r>
            <a:endParaRPr lang="en-US" b="1" dirty="0"/>
          </a:p>
          <a:p>
            <a:pPr fontAlgn="base">
              <a:lnSpc>
                <a:spcPct val="150000"/>
              </a:lnSpc>
            </a:pPr>
            <a:r>
              <a:rPr lang="en-US" dirty="0"/>
              <a:t>However, </a:t>
            </a:r>
            <a:r>
              <a:rPr lang="en-US" dirty="0" err="1"/>
              <a:t>Careme’s</a:t>
            </a:r>
            <a:r>
              <a:rPr lang="en-US" dirty="0"/>
              <a:t> stance as an applicant was rejected as the Court found his claim limited to being an individual with a home in an area at risk for flooding. </a:t>
            </a:r>
          </a:p>
          <a:p>
            <a:pPr fontAlgn="base">
              <a:lnSpc>
                <a:spcPct val="150000"/>
              </a:lnSpc>
            </a:pPr>
            <a:r>
              <a:rPr lang="en-US" dirty="0"/>
              <a:t>In the application filed with the ECtHR, </a:t>
            </a:r>
            <a:r>
              <a:rPr lang="en-US" dirty="0" err="1"/>
              <a:t>Careme</a:t>
            </a:r>
            <a:r>
              <a:rPr lang="en-US" dirty="0"/>
              <a:t> contends that he is an interested party in the case as his Convention rights have been violated by climate risk caused by inadequate government action.</a:t>
            </a:r>
          </a:p>
          <a:p>
            <a:pPr fontAlgn="base">
              <a:lnSpc>
                <a:spcPct val="150000"/>
              </a:lnSpc>
            </a:pPr>
            <a:r>
              <a:rPr lang="en-US" b="1" dirty="0"/>
              <a:t>Main Convention Articles: </a:t>
            </a:r>
            <a:r>
              <a:rPr lang="en-US" dirty="0"/>
              <a:t>Art. 2 – right to life, and Art. 8 – right to respect for private and family life.</a:t>
            </a:r>
            <a:endParaRPr lang="en-US" b="1" dirty="0"/>
          </a:p>
          <a:p>
            <a:pPr>
              <a:lnSpc>
                <a:spcPct val="150000"/>
              </a:lnSpc>
            </a:pPr>
            <a:br>
              <a:rPr lang="en-US" dirty="0"/>
            </a:br>
            <a:br>
              <a:rPr lang="en-US" dirty="0"/>
            </a:b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2436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96972"/>
            <a:ext cx="9488131" cy="646290"/>
          </a:xfrm>
          <a:prstGeom prst="rect">
            <a:avLst/>
          </a:prstGeom>
          <a:solidFill>
            <a:srgbClr val="003399"/>
          </a:solidFill>
          <a:ln>
            <a:noFill/>
          </a:ln>
        </p:spPr>
        <p:txBody>
          <a:bodyPr spcFirstLastPara="1" wrap="square" lIns="91425" tIns="45700" rIns="91425" bIns="45700" anchor="t" anchorCtr="0">
            <a:spAutoFit/>
          </a:bodyPr>
          <a:lstStyle/>
          <a:p>
            <a:pPr algn="ctr"/>
            <a:r>
              <a:rPr lang="en-US" sz="1800" dirty="0">
                <a:solidFill>
                  <a:schemeClr val="bg1"/>
                </a:solidFill>
              </a:rPr>
              <a:t>Ecocide </a:t>
            </a:r>
            <a:br>
              <a:rPr lang="en-US" sz="1800" dirty="0">
                <a:solidFill>
                  <a:schemeClr val="bg1"/>
                </a:solidFill>
              </a:rPr>
            </a:b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dirty="0"/>
              <a:t>Global momentum is growing for a collective meaningful effort to be made to tackle the increasing urgency of the climate emergency</a:t>
            </a:r>
          </a:p>
          <a:p>
            <a:pPr>
              <a:lnSpc>
                <a:spcPct val="150000"/>
              </a:lnSpc>
            </a:pPr>
            <a:r>
              <a:rPr lang="en-US" dirty="0"/>
              <a:t>Calls for “ecocide” to be </a:t>
            </a:r>
            <a:r>
              <a:rPr lang="en-US" dirty="0" err="1"/>
              <a:t>recognised</a:t>
            </a:r>
            <a:r>
              <a:rPr lang="en-US" dirty="0"/>
              <a:t> as an international crime are being given serious consideration. </a:t>
            </a:r>
          </a:p>
          <a:p>
            <a:pPr>
              <a:lnSpc>
                <a:spcPct val="150000"/>
              </a:lnSpc>
            </a:pPr>
            <a:r>
              <a:rPr lang="en-US" dirty="0"/>
              <a:t>The term, which refers to the mass damage and destruction of ecosystems, is not a new one. </a:t>
            </a:r>
          </a:p>
          <a:p>
            <a:pPr>
              <a:lnSpc>
                <a:spcPct val="150000"/>
              </a:lnSpc>
            </a:pPr>
            <a:r>
              <a:rPr lang="en-US" dirty="0"/>
              <a:t>It was first used in 1970, when professor Arthur w. </a:t>
            </a:r>
            <a:r>
              <a:rPr lang="en-US" dirty="0" err="1"/>
              <a:t>Galston</a:t>
            </a:r>
            <a:r>
              <a:rPr lang="en-US" dirty="0"/>
              <a:t> coined the term to describe the effects of the use of agent orange by the US in Vietnam.</a:t>
            </a:r>
          </a:p>
          <a:p>
            <a:pPr fontAlgn="base">
              <a:lnSpc>
                <a:spcPct val="150000"/>
              </a:lnSpc>
            </a:pPr>
            <a:r>
              <a:rPr lang="en-US" dirty="0"/>
              <a:t> </a:t>
            </a:r>
            <a:r>
              <a:rPr lang="en-US" dirty="0" err="1"/>
              <a:t>Galston</a:t>
            </a:r>
            <a:r>
              <a:rPr lang="en-US" dirty="0"/>
              <a:t> proposed an international agreement to ban ecocide at the time. </a:t>
            </a:r>
          </a:p>
          <a:p>
            <a:pPr fontAlgn="base">
              <a:lnSpc>
                <a:spcPct val="150000"/>
              </a:lnSpc>
            </a:pPr>
            <a:r>
              <a:rPr lang="en-US" dirty="0"/>
              <a:t>It was subsequently considered for inclusion as an additional crime in early drafts of what became the Rome Statute of the International Criminal Court (ICC), alongside the international crimes prosecuted at the Nuremburg trials (War Crimes, Genocide, Crimes Against Humanity), but was ultimately excluded.</a:t>
            </a:r>
          </a:p>
          <a:p>
            <a:pPr>
              <a:lnSpc>
                <a:spcPct val="150000"/>
              </a:lnSpc>
            </a:pPr>
            <a:endParaRPr lang="en-US" dirty="0"/>
          </a:p>
          <a:p>
            <a:pPr>
              <a:lnSpc>
                <a:spcPct val="150000"/>
              </a:lnSpc>
            </a:pPr>
            <a:br>
              <a:rPr lang="en-US" dirty="0"/>
            </a:br>
            <a:endParaRPr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8743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96972"/>
            <a:ext cx="9488131" cy="369291"/>
          </a:xfrm>
          <a:prstGeom prst="rect">
            <a:avLst/>
          </a:prstGeom>
          <a:solidFill>
            <a:srgbClr val="003399"/>
          </a:solidFill>
          <a:ln>
            <a:noFill/>
          </a:ln>
        </p:spPr>
        <p:txBody>
          <a:bodyPr spcFirstLastPara="1" wrap="square" lIns="91425" tIns="45700" rIns="91425" bIns="45700" anchor="t" anchorCtr="0">
            <a:spAutoFit/>
          </a:bodyPr>
          <a:lstStyle/>
          <a:p>
            <a:pPr lvl="0" algn="ctr"/>
            <a:r>
              <a:rPr lang="en-US" sz="1800">
                <a:solidFill>
                  <a:srgbClr val="FFFFFF"/>
                </a:solidFill>
                <a:latin typeface="Segoe UI" panose="020B0502040204020203" pitchFamily="34" charset="0"/>
                <a:ea typeface="Century Gothic"/>
                <a:cs typeface="Segoe UI" panose="020B0502040204020203" pitchFamily="34" charset="0"/>
                <a:sym typeface="Century Gothic"/>
              </a:rPr>
              <a:t>Human Rights Threatened by Climate Change</a:t>
            </a:r>
            <a:endParaRPr kumimoji="0" sz="1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nSpc>
                <a:spcPct val="150000"/>
              </a:lnSpc>
            </a:pPr>
            <a:r>
              <a:rPr lang="en-US" sz="2800" dirty="0"/>
              <a:t>Right to life: Increased frequency of extreme weather events (floods, hurricanes).</a:t>
            </a:r>
          </a:p>
          <a:p>
            <a:pPr lvl="0">
              <a:lnSpc>
                <a:spcPct val="150000"/>
              </a:lnSpc>
            </a:pPr>
            <a:r>
              <a:rPr lang="en-US" sz="2800" dirty="0"/>
              <a:t>Right to health: Spread of diseases, air quality degradation, heat waves.</a:t>
            </a:r>
          </a:p>
          <a:p>
            <a:pPr lvl="0">
              <a:lnSpc>
                <a:spcPct val="150000"/>
              </a:lnSpc>
            </a:pPr>
            <a:r>
              <a:rPr lang="en-US" sz="2800" dirty="0"/>
              <a:t>Right to food and water: Agricultural disruptions, water scarcity, famine risks.</a:t>
            </a:r>
            <a:endParaRPr kumimoji="0" sz="28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116734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96972"/>
            <a:ext cx="9488131" cy="369291"/>
          </a:xfrm>
          <a:prstGeom prst="rect">
            <a:avLst/>
          </a:prstGeom>
          <a:solidFill>
            <a:srgbClr val="003399"/>
          </a:solidFill>
          <a:ln>
            <a:noFill/>
          </a:ln>
        </p:spPr>
        <p:txBody>
          <a:bodyPr spcFirstLastPara="1" wrap="square" lIns="91425" tIns="45700" rIns="91425" bIns="45700" anchor="t" anchorCtr="0">
            <a:spAutoFit/>
          </a:bodyPr>
          <a:lstStyle/>
          <a:p>
            <a:pPr lvl="0" algn="ctr"/>
            <a:r>
              <a:rPr lang="en-IN" sz="1800">
                <a:solidFill>
                  <a:srgbClr val="FFFFFF"/>
                </a:solidFill>
                <a:latin typeface="Segoe UI" panose="020B0502040204020203" pitchFamily="34" charset="0"/>
                <a:ea typeface="Century Gothic"/>
                <a:cs typeface="Segoe UI" panose="020B0502040204020203" pitchFamily="34" charset="0"/>
                <a:sym typeface="Century Gothic"/>
              </a:rPr>
              <a:t>Vulnerable Populations and Inequality</a:t>
            </a:r>
            <a:endParaRPr kumimoji="0" sz="1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Indigenous peoples, women, and children: Greater exposure to climate risks.</a:t>
            </a:r>
          </a:p>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Displacement and migration: Climate refugees and forced relocation.</a:t>
            </a:r>
          </a:p>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Economic inequality: Poor communities face greater obstacles to adapting and recovering.</a:t>
            </a:r>
          </a:p>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Social justice concerns: Unequal access to resources and decision-making processes.</a:t>
            </a:r>
            <a:endParaRPr kumimoji="0" sz="28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111562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596972"/>
            <a:ext cx="9488131" cy="369291"/>
          </a:xfrm>
          <a:prstGeom prst="rect">
            <a:avLst/>
          </a:prstGeom>
          <a:solidFill>
            <a:srgbClr val="003399"/>
          </a:solidFill>
          <a:ln>
            <a:noFill/>
          </a:ln>
        </p:spPr>
        <p:txBody>
          <a:bodyPr spcFirstLastPara="1" wrap="square" lIns="91425" tIns="45700" rIns="91425" bIns="45700" anchor="t" anchorCtr="0">
            <a:spAutoFit/>
          </a:bodyPr>
          <a:lstStyle/>
          <a:p>
            <a:pPr lvl="0" algn="ctr"/>
            <a:r>
              <a:rPr lang="en-US" sz="1800">
                <a:solidFill>
                  <a:srgbClr val="FFFFFF"/>
                </a:solidFill>
                <a:latin typeface="Segoe UI" panose="020B0502040204020203" pitchFamily="34" charset="0"/>
                <a:ea typeface="Century Gothic"/>
                <a:cs typeface="Segoe UI" panose="020B0502040204020203" pitchFamily="34" charset="0"/>
                <a:sym typeface="Century Gothic"/>
              </a:rPr>
              <a:t>Legal Frameworks and Global Action</a:t>
            </a:r>
            <a:endParaRPr kumimoji="0" sz="1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Paris Agreement: Recognizes the need to respect human rights in climate action.</a:t>
            </a:r>
          </a:p>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United Nations Human Rights Council: Advocating for climate justice.</a:t>
            </a:r>
          </a:p>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Need for stronger international legal frameworks: Ensuring human rights protection in climate mitigation and adaptation efforts.</a:t>
            </a:r>
          </a:p>
          <a:p>
            <a:pPr lvl="0">
              <a:lnSpc>
                <a:spcPct val="150000"/>
              </a:lnSpc>
            </a:pPr>
            <a:r>
              <a:rPr lang="en-US" sz="2800" dirty="0">
                <a:latin typeface="Segoe UI" panose="020B0502040204020203" pitchFamily="34" charset="0"/>
                <a:ea typeface="Quattrocento Sans"/>
                <a:cs typeface="Segoe UI" panose="020B0502040204020203" pitchFamily="34" charset="0"/>
                <a:sym typeface="Quattrocento Sans"/>
              </a:rPr>
              <a:t>Future Outlook: Integrating human rights into national climate policies for equitable outcomes.</a:t>
            </a:r>
            <a:endParaRPr kumimoji="0" sz="28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370938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Climate Change and Human Rights </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486696" y="1209368"/>
            <a:ext cx="11017045" cy="452847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nSpc>
                <a:spcPct val="150000"/>
              </a:lnSpc>
            </a:pPr>
            <a:r>
              <a:rPr lang="en-US" dirty="0"/>
              <a:t>We all are the children of </a:t>
            </a:r>
            <a:r>
              <a:rPr lang="en-US" dirty="0" err="1"/>
              <a:t>anthropocene</a:t>
            </a:r>
            <a:r>
              <a:rPr lang="en-US" dirty="0"/>
              <a:t>, whether we fall into the categories of the privileged, the suffering, the curious, the angry, the optimistic, the alarmed, the fatalistic , the ignorant and/or the complacent. </a:t>
            </a:r>
          </a:p>
          <a:p>
            <a:pPr>
              <a:lnSpc>
                <a:spcPct val="150000"/>
              </a:lnSpc>
            </a:pPr>
            <a:endParaRPr lang="en-US" dirty="0"/>
          </a:p>
          <a:p>
            <a:pPr>
              <a:lnSpc>
                <a:spcPct val="150000"/>
              </a:lnSpc>
            </a:pPr>
            <a:r>
              <a:rPr lang="en-US" dirty="0"/>
              <a:t>The </a:t>
            </a:r>
            <a:r>
              <a:rPr lang="en-US" dirty="0" err="1"/>
              <a:t>anthropocene</a:t>
            </a:r>
            <a:r>
              <a:rPr lang="en-US" dirty="0"/>
              <a:t> is the most common accepted name today for the geological era that we are living in. </a:t>
            </a:r>
          </a:p>
          <a:p>
            <a:pPr>
              <a:lnSpc>
                <a:spcPct val="150000"/>
              </a:lnSpc>
            </a:pPr>
            <a:br>
              <a:rPr lang="en-US" dirty="0"/>
            </a:br>
            <a:r>
              <a:rPr lang="en-US" dirty="0"/>
              <a:t>Climate change impacts, directly and indirectly, an array of internationally guaranteed human rights. States (duty-bearers) have an affirmative obligation to take effective measures to prevent and redress these climate impacts, and therefore, to mitigate climate change, and to ensure that all human beings (rights-holders) have the necessary capacity to adapt to the climate crisis.. OHCHR’s Key Messages on Human Rights and Climate Change highlight the essential obligations and responsibilities of States and other duty-bearers (including businesses) and their implications for climate change-related agreements, policies, and actions. In order to foster policy coherence and help ensure that climate change mitigation and adaptation efforts are adequate, sufficiently ambitious, non-discriminatory and otherwise compliant with human rights obligations, the following considerations should be reflected in all climate action, including agreements to be negotiated at the 21st Conference of the Parties to the United Nations Framework Convention on Climate Change. </a:t>
            </a: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3048000" y="3275112"/>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38631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Perspectives </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4491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400" dirty="0">
                <a:latin typeface="Segoe UI" panose="020B0502040204020203" pitchFamily="34" charset="0"/>
                <a:cs typeface="Segoe UI" panose="020B0502040204020203" pitchFamily="34" charset="0"/>
              </a:rPr>
              <a:t>Climate Change and Human Rights</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905736"/>
            <a:ext cx="9585295" cy="369541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marL="114300" indent="0">
              <a:lnSpc>
                <a:spcPct val="150000"/>
              </a:lnSpc>
              <a:buNone/>
            </a:pPr>
            <a:r>
              <a:rPr lang="en-US" sz="1800" dirty="0">
                <a:latin typeface="+mn-lt"/>
                <a:cs typeface="Segoe UI" panose="020B0502040204020203" pitchFamily="34" charset="0"/>
              </a:rPr>
              <a:t>Human rights are fundamental rights and freedoms inherent to all human beings, regardless of nationality, ethnicity, religion, gender, or other characteristics. These rights are enshrined in international human rights instruments such as the Universal Declaration of Human Rights (UDHR) and encompass civil, political, economic, social, and cultural rights. Examples of human rights include the right to life, liberty, and security of person; the right to freedom of speech and expression; the right to education; the right to work and fair wages; and the right to a standard of living adequate for health and well-being. Human rights provide the moral and legal foundation for dignity, equality, and justice, serving as a cornerstone of democratic societies and international cooperation.</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367302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Perspectives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63767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400" dirty="0">
                <a:latin typeface="Segoe UI" panose="020B0502040204020203" pitchFamily="34" charset="0"/>
                <a:cs typeface="Segoe UI" panose="020B0502040204020203" pitchFamily="34" charset="0"/>
              </a:rPr>
              <a:t>Importance to understand Relation between Climate Change and Human Rights</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905736"/>
            <a:ext cx="9585295" cy="369541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US" sz="1400" b="1" i="0" dirty="0">
                <a:solidFill>
                  <a:srgbClr val="0D0D0D"/>
                </a:solidFill>
                <a:effectLst/>
                <a:latin typeface="+mn-lt"/>
              </a:rPr>
              <a:t>Recognition of Inherent Linkages</a:t>
            </a:r>
            <a:r>
              <a:rPr lang="en-US" sz="1400" b="0" i="0" dirty="0">
                <a:solidFill>
                  <a:srgbClr val="0D0D0D"/>
                </a:solidFill>
                <a:effectLst/>
                <a:latin typeface="+mn-lt"/>
              </a:rPr>
              <a:t>: Understanding the relationship between climate change and human rights is imperative as it acknowledges the inherent linkages between environmental degradation and social justice issues.</a:t>
            </a:r>
          </a:p>
          <a:p>
            <a:pPr>
              <a:lnSpc>
                <a:spcPct val="150000"/>
              </a:lnSpc>
            </a:pPr>
            <a:r>
              <a:rPr lang="en-US" sz="1400" b="1" i="0" dirty="0">
                <a:solidFill>
                  <a:srgbClr val="0D0D0D"/>
                </a:solidFill>
                <a:effectLst/>
                <a:latin typeface="+mn-lt"/>
              </a:rPr>
              <a:t>Disproportionate Impact on Vulnerable Communities</a:t>
            </a:r>
            <a:r>
              <a:rPr lang="en-US" sz="1400" b="0" i="0" dirty="0">
                <a:solidFill>
                  <a:srgbClr val="0D0D0D"/>
                </a:solidFill>
                <a:effectLst/>
                <a:latin typeface="+mn-lt"/>
              </a:rPr>
              <a:t>: Climate change exacerbates existing inequalities, disproportionately affecting marginalized and disadvantaged communities who often lack resources and infrastructure to adapt.</a:t>
            </a:r>
          </a:p>
          <a:p>
            <a:pPr>
              <a:lnSpc>
                <a:spcPct val="150000"/>
              </a:lnSpc>
            </a:pPr>
            <a:r>
              <a:rPr lang="en-US" sz="1400" b="1" i="0" dirty="0">
                <a:solidFill>
                  <a:srgbClr val="0D0D0D"/>
                </a:solidFill>
                <a:effectLst/>
                <a:latin typeface="+mn-lt"/>
              </a:rPr>
              <a:t>Threat to Fundamental Human Rights</a:t>
            </a:r>
            <a:r>
              <a:rPr lang="en-US" sz="1400" b="0" i="0" dirty="0">
                <a:solidFill>
                  <a:srgbClr val="0D0D0D"/>
                </a:solidFill>
                <a:effectLst/>
                <a:latin typeface="+mn-lt"/>
              </a:rPr>
              <a:t>: The consequences of climate change pose a significant threat to fundamental human rights, including the right to life, health, food, water, housing, and self-determination.</a:t>
            </a:r>
          </a:p>
          <a:p>
            <a:pPr>
              <a:lnSpc>
                <a:spcPct val="150000"/>
              </a:lnSpc>
            </a:pPr>
            <a:r>
              <a:rPr lang="en-US" sz="1400" b="1" i="0" dirty="0">
                <a:solidFill>
                  <a:srgbClr val="0D0D0D"/>
                </a:solidFill>
                <a:effectLst/>
                <a:latin typeface="+mn-lt"/>
              </a:rPr>
              <a:t>Holistic and Equitable Solutions</a:t>
            </a:r>
            <a:r>
              <a:rPr lang="en-US" sz="1400" b="0" i="0" dirty="0">
                <a:solidFill>
                  <a:srgbClr val="0D0D0D"/>
                </a:solidFill>
                <a:effectLst/>
                <a:latin typeface="+mn-lt"/>
              </a:rPr>
              <a:t>: Recognizing this relationship facilitates the development of holistic and equitable solutions that address both environmental sustainability and social justice concerns simultaneously.</a:t>
            </a:r>
          </a:p>
          <a:p>
            <a:pPr marL="114300" indent="0" algn="l">
              <a:lnSpc>
                <a:spcPct val="150000"/>
              </a:lnSpc>
              <a:buNone/>
            </a:pPr>
            <a:r>
              <a:rPr lang="en-US" sz="1400" b="0" i="0" dirty="0">
                <a:solidFill>
                  <a:srgbClr val="0D0D0D"/>
                </a:solidFill>
                <a:effectLst/>
                <a:latin typeface="+mn-lt"/>
              </a:rPr>
              <a:t>.</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64683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Perspectives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63767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2400" dirty="0">
                <a:latin typeface="Segoe UI" panose="020B0502040204020203" pitchFamily="34" charset="0"/>
                <a:cs typeface="Segoe UI" panose="020B0502040204020203" pitchFamily="34" charset="0"/>
              </a:rPr>
              <a:t>Importance to understand Relation between Climate Change and Human Rights</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905736"/>
            <a:ext cx="9585295" cy="369541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nSpc>
                <a:spcPct val="150000"/>
              </a:lnSpc>
            </a:pPr>
            <a:r>
              <a:rPr lang="en-US" sz="1600" b="1" i="0" dirty="0">
                <a:solidFill>
                  <a:srgbClr val="0D0D0D"/>
                </a:solidFill>
                <a:effectLst/>
                <a:latin typeface="+mn-lt"/>
              </a:rPr>
              <a:t>Inclusive Decision-making Processes</a:t>
            </a:r>
            <a:r>
              <a:rPr lang="en-US" sz="1600" b="0" i="0" dirty="0">
                <a:solidFill>
                  <a:srgbClr val="0D0D0D"/>
                </a:solidFill>
                <a:effectLst/>
                <a:latin typeface="+mn-lt"/>
              </a:rPr>
              <a:t>: Integrating human rights considerations into climate action strategies ensures inclusive decision-making processes that prioritize the needs and rights of all individuals, particularly those most affected by climate change.</a:t>
            </a:r>
          </a:p>
          <a:p>
            <a:pPr>
              <a:lnSpc>
                <a:spcPct val="150000"/>
              </a:lnSpc>
            </a:pPr>
            <a:r>
              <a:rPr lang="en-US" sz="1600" b="1" i="0" dirty="0">
                <a:solidFill>
                  <a:srgbClr val="0D0D0D"/>
                </a:solidFill>
                <a:effectLst/>
                <a:latin typeface="+mn-lt"/>
              </a:rPr>
              <a:t>Responsive Policy Frameworks: </a:t>
            </a:r>
            <a:r>
              <a:rPr lang="en-US" sz="1600" b="0" i="0" dirty="0">
                <a:solidFill>
                  <a:srgbClr val="0D0D0D"/>
                </a:solidFill>
                <a:effectLst/>
                <a:latin typeface="+mn-lt"/>
              </a:rPr>
              <a:t>By understanding the interplay between climate change and human rights, policymakers can craft responsive policy frameworks that mitigate vulnerabilities and enhance resilience in communities.</a:t>
            </a:r>
          </a:p>
          <a:p>
            <a:pPr>
              <a:lnSpc>
                <a:spcPct val="150000"/>
              </a:lnSpc>
            </a:pPr>
            <a:r>
              <a:rPr lang="en-US" sz="1600" b="1" i="0" dirty="0">
                <a:solidFill>
                  <a:srgbClr val="0D0D0D"/>
                </a:solidFill>
                <a:effectLst/>
                <a:latin typeface="+mn-lt"/>
              </a:rPr>
              <a:t>Promotion of Environmental Justice: </a:t>
            </a:r>
            <a:r>
              <a:rPr lang="en-US" sz="1600" b="0" i="0" dirty="0">
                <a:solidFill>
                  <a:srgbClr val="0D0D0D"/>
                </a:solidFill>
                <a:effectLst/>
                <a:latin typeface="+mn-lt"/>
              </a:rPr>
              <a:t>Understanding the relationship underscores the importance of promoting environmental justice and ensuring that responses to climate change uphold principles of fairness, equity, and inclusivity.</a:t>
            </a:r>
          </a:p>
          <a:p>
            <a:pPr>
              <a:lnSpc>
                <a:spcPct val="150000"/>
              </a:lnSpc>
            </a:pPr>
            <a:r>
              <a:rPr lang="en-US" sz="1600" b="1" i="0" dirty="0">
                <a:solidFill>
                  <a:srgbClr val="0D0D0D"/>
                </a:solidFill>
                <a:effectLst/>
                <a:latin typeface="+mn-lt"/>
              </a:rPr>
              <a:t>Long-term Sustainability: </a:t>
            </a:r>
            <a:r>
              <a:rPr lang="en-US" sz="1600" b="0" i="0" dirty="0">
                <a:solidFill>
                  <a:srgbClr val="0D0D0D"/>
                </a:solidFill>
                <a:effectLst/>
                <a:latin typeface="+mn-lt"/>
              </a:rPr>
              <a:t>Addressing both climate change and human rights in tandem is essential for building a more resilient, equitable, and sustainable future for present and future generations. It fosters a holistic approach to sustainable development that integrates environmental, social, and economic dimensions</a:t>
            </a: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5349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Perspective</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63767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br>
              <a:rPr lang="en-GB" sz="2400" b="1" dirty="0"/>
            </a:br>
            <a:r>
              <a:rPr lang="en-GB" sz="2400" b="1" dirty="0"/>
              <a:t>Inequality and climate change vicious cycle</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905736"/>
            <a:ext cx="9585295" cy="398916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sz="1050" dirty="0"/>
              <a:t>Climate Change and Social Inequality   S. Nazrul Islam and John Winkel (2017) DESA Working Paper No. 152</a:t>
            </a:r>
          </a:p>
          <a:p>
            <a:pPr marL="114300" indent="0">
              <a:buNone/>
            </a:pPr>
            <a:endParaRPr lang="en-US" sz="1600" b="0" i="0" dirty="0">
              <a:solidFill>
                <a:srgbClr val="0D0D0D"/>
              </a:solidFill>
              <a:effectLst/>
              <a:latin typeface="+mn-lt"/>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2" name="Picture 1">
            <a:extLst>
              <a:ext uri="{FF2B5EF4-FFF2-40B4-BE49-F238E27FC236}">
                <a16:creationId xmlns:a16="http://schemas.microsoft.com/office/drawing/2014/main" id="{EA9016A2-657F-953A-8B3B-0BD0EC0A6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188" y="2380967"/>
            <a:ext cx="5705172" cy="333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37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Perspective </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of Climate Justice</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5" name="Τίτλος 4">
            <a:extLst>
              <a:ext uri="{FF2B5EF4-FFF2-40B4-BE49-F238E27FC236}">
                <a16:creationId xmlns:a16="http://schemas.microsoft.com/office/drawing/2014/main" id="{AEBB6623-B411-AC53-451F-8195C3D1CA07}"/>
              </a:ext>
            </a:extLst>
          </p:cNvPr>
          <p:cNvSpPr>
            <a:spLocks noGrp="1"/>
          </p:cNvSpPr>
          <p:nvPr>
            <p:ph type="title"/>
          </p:nvPr>
        </p:nvSpPr>
        <p:spPr>
          <a:xfrm>
            <a:off x="993058" y="1162843"/>
            <a:ext cx="9488131" cy="63767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ctr"/>
            <a:br>
              <a:rPr lang="en-GB" sz="2400" b="1" dirty="0"/>
            </a:br>
            <a:r>
              <a:rPr lang="en-GB" sz="2400" b="1" dirty="0"/>
              <a:t>The effects of inequality on disadvantaged groups</a:t>
            </a:r>
            <a:endParaRPr lang="LID4096" sz="2400" dirty="0">
              <a:latin typeface="Segoe UI" panose="020B0502040204020203" pitchFamily="34" charset="0"/>
              <a:cs typeface="Segoe UI" panose="020B0502040204020203" pitchFamily="34" charset="0"/>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1905736"/>
            <a:ext cx="9585295" cy="398916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GB" sz="1050" dirty="0"/>
              <a:t>Climate Change and Social Inequality   S. Nazrul Islam and John Winkel (2017) DESA Working Paper No. 152</a:t>
            </a:r>
          </a:p>
          <a:p>
            <a:pPr marL="114300" indent="0">
              <a:buNone/>
            </a:pPr>
            <a:endParaRPr lang="en-US" sz="1600" b="0" i="0" dirty="0">
              <a:solidFill>
                <a:srgbClr val="0D0D0D"/>
              </a:solidFill>
              <a:effectLst/>
              <a:latin typeface="+mn-lt"/>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pic>
        <p:nvPicPr>
          <p:cNvPr id="3" name="Picture 2">
            <a:extLst>
              <a:ext uri="{FF2B5EF4-FFF2-40B4-BE49-F238E27FC236}">
                <a16:creationId xmlns:a16="http://schemas.microsoft.com/office/drawing/2014/main" id="{A4A61151-0246-5698-3E82-9E46C2EA6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3367" y="2438516"/>
            <a:ext cx="6924675"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261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400" dirty="0">
                <a:solidFill>
                  <a:schemeClr val="bg1"/>
                </a:solidFill>
              </a:rPr>
              <a:t>Why integrate human rights in climate change-related actions?</a:t>
            </a:r>
            <a:endParaRPr sz="24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dirty="0"/>
              <a:t>Human rights are universal legal guarantees that protect individuals, groups and peoples against actions and omissions that interfere with their fundamental freedoms and entitlements. Human rights law obliges governments (principally) and other duty-bearers to respect, promote, protect and fulfil all human rights.</a:t>
            </a:r>
          </a:p>
          <a:p>
            <a:pPr>
              <a:lnSpc>
                <a:spcPct val="150000"/>
              </a:lnSpc>
            </a:pPr>
            <a:endParaRPr lang="en-US" dirty="0"/>
          </a:p>
          <a:p>
            <a:pPr>
              <a:lnSpc>
                <a:spcPct val="150000"/>
              </a:lnSpc>
            </a:pPr>
            <a:r>
              <a:rPr lang="en-US" dirty="0"/>
              <a:t>It is now beyond dispute that climate change caused by human activity has negative impacts on the full enjoyment of human rights. Climate change has profound impacts on a wide variety of human rights, including the rights to life, self-determination, development, food, health, water and sanitation and housing. Simply put, climate change is a human rights problem and the human rights framework must be part of the solution. The Fifth Assessment Report (AR5) by the Intergovernmental Panel on Climate Change (IPCC) unequivocally states that “human influence on the climate system is clear, and recent anthropogenic emissions of green-house gases are the highest in history.” It notes that “recent climate changes have had widespread impacts on human and natural systems.” Former High Commissioner for Human Rights, Mary Robinson, now President of the Mary Robinson Foundation – Climate Justice, described climate change as “probably the greatest human rights challenge of the 21st century”</a:t>
            </a: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3048000" y="3275112"/>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7013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2" end="2"/>
                                            </p:txEl>
                                          </p:spTgt>
                                        </p:tgtEl>
                                        <p:attrNameLst>
                                          <p:attrName>style.visibility</p:attrName>
                                        </p:attrNameLst>
                                      </p:cBhvr>
                                      <p:to>
                                        <p:strVal val="visible"/>
                                      </p:to>
                                    </p:set>
                                    <p:animEffect transition="in" filter="fade">
                                      <p:cBhvr>
                                        <p:cTn id="12"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46290"/>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1800" dirty="0">
                <a:solidFill>
                  <a:schemeClr val="bg1"/>
                </a:solidFill>
              </a:rPr>
              <a:t>How can human rights be integrated in climate-change related actions?</a:t>
            </a:r>
          </a:p>
          <a:p>
            <a:pPr marL="0" marR="0" lvl="0" indent="0" algn="l" rtl="0">
              <a:lnSpc>
                <a:spcPct val="100000"/>
              </a:lnSpc>
              <a:spcBef>
                <a:spcPts val="0"/>
              </a:spcBef>
              <a:spcAft>
                <a:spcPts val="0"/>
              </a:spcAft>
              <a:buClr>
                <a:srgbClr val="FFFFFF"/>
              </a:buClr>
              <a:buSzPts val="2800"/>
              <a:buFont typeface="Arial"/>
              <a:buNone/>
            </a:pPr>
            <a:endParaRPr sz="1800" b="0" i="0" u="none" strike="noStrike" cap="none" dirty="0">
              <a:solidFill>
                <a:schemeClr val="bg1"/>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80566"/>
            <a:ext cx="9488130" cy="435728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nSpc>
                <a:spcPct val="150000"/>
              </a:lnSpc>
            </a:pPr>
            <a:r>
              <a:rPr lang="en-US" dirty="0"/>
              <a:t>Human rights can be integrated in climate-change related actions by applying a rights-based approach to policy and development as called for by the Declaration on the Right to Development and agreed to in the UN Common Understanding of a Human Rights-Based approach to Development Cooperation.. A rights-based approach analyses obligations, inequalities and vulnerabilities, and seeks to redress discriminatory practices and unjust distributions of power. It anchors plans, policies and </a:t>
            </a:r>
            <a:r>
              <a:rPr lang="en-US" dirty="0" err="1"/>
              <a:t>programmes</a:t>
            </a:r>
            <a:r>
              <a:rPr lang="en-US" dirty="0"/>
              <a:t> in a system of rights, and corresponding obligations established by international law. The essential attributes of a human rights-based approach are the following: </a:t>
            </a:r>
          </a:p>
          <a:p>
            <a:pPr marL="285750" indent="-285750">
              <a:lnSpc>
                <a:spcPct val="150000"/>
              </a:lnSpc>
              <a:buFont typeface="Arial" panose="020B0604020202020204" pitchFamily="34" charset="0"/>
              <a:buChar char="•"/>
            </a:pPr>
            <a:r>
              <a:rPr lang="en-US" dirty="0"/>
              <a:t> As policies and </a:t>
            </a:r>
            <a:r>
              <a:rPr lang="en-US" dirty="0" err="1"/>
              <a:t>programmes</a:t>
            </a:r>
            <a:r>
              <a:rPr lang="en-US" dirty="0"/>
              <a:t> are formulated, the main objective should be to fulfil human rights. </a:t>
            </a:r>
          </a:p>
          <a:p>
            <a:pPr marL="285750" indent="-285750">
              <a:lnSpc>
                <a:spcPct val="150000"/>
              </a:lnSpc>
              <a:buFont typeface="Arial" panose="020B0604020202020204" pitchFamily="34" charset="0"/>
              <a:buChar char="•"/>
            </a:pPr>
            <a:r>
              <a:rPr lang="en-US" dirty="0"/>
              <a:t>The rights-holders and their entitlements must be identified as well as the corresponding duty-bearers and their obligations in order to find ways for strengthening the capacities of rights-holders to make their claims and of duty-bearers to meet their obligations. </a:t>
            </a:r>
          </a:p>
          <a:p>
            <a:pPr marL="285750" indent="-285750">
              <a:lnSpc>
                <a:spcPct val="150000"/>
              </a:lnSpc>
              <a:buFont typeface="Arial" panose="020B0604020202020204" pitchFamily="34" charset="0"/>
              <a:buChar char="•"/>
            </a:pPr>
            <a:r>
              <a:rPr lang="en-US" dirty="0"/>
              <a:t>Principles and standards derived from international human rights law – especially the Universal Declaration of Human Rights and the core universal human rights treaties, should guide all policies and programming in all phases of the process. </a:t>
            </a:r>
            <a:endParaRPr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
        <p:nvSpPr>
          <p:cNvPr id="3" name="TextBox 2">
            <a:extLst>
              <a:ext uri="{FF2B5EF4-FFF2-40B4-BE49-F238E27FC236}">
                <a16:creationId xmlns:a16="http://schemas.microsoft.com/office/drawing/2014/main" id="{6D66BE38-FF58-6CD8-1DBE-DC4757EA6B9B}"/>
              </a:ext>
            </a:extLst>
          </p:cNvPr>
          <p:cNvSpPr txBox="1"/>
          <p:nvPr/>
        </p:nvSpPr>
        <p:spPr>
          <a:xfrm>
            <a:off x="-466165" y="6704111"/>
            <a:ext cx="6096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145221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4412</TotalTime>
  <Words>2590</Words>
  <Application>Microsoft Office PowerPoint</Application>
  <PresentationFormat>Widescreen</PresentationFormat>
  <Paragraphs>116</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Segoe UI</vt:lpstr>
      <vt:lpstr>Century Gothic</vt:lpstr>
      <vt:lpstr>Times New Roman</vt:lpstr>
      <vt:lpstr>Office Theme</vt:lpstr>
      <vt:lpstr>Θέμα του Office</vt:lpstr>
      <vt:lpstr>PowerPoint Presentation</vt:lpstr>
      <vt:lpstr>PowerPoint Presentation</vt:lpstr>
      <vt:lpstr>Climate Change and Human Rights</vt:lpstr>
      <vt:lpstr>Importance to understand Relation between Climate Change and Human Rights</vt:lpstr>
      <vt:lpstr>Importance to understand Relation between Climate Change and Human Rights</vt:lpstr>
      <vt:lpstr> Inequality and climate change vicious cycle</vt:lpstr>
      <vt:lpstr> The effects of inequality on disadvantaged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Manish Arya</cp:lastModifiedBy>
  <cp:revision>9</cp:revision>
  <dcterms:created xsi:type="dcterms:W3CDTF">2020-01-02T01:56:26Z</dcterms:created>
  <dcterms:modified xsi:type="dcterms:W3CDTF">2024-09-06T06:50:04Z</dcterms:modified>
</cp:coreProperties>
</file>