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8"/>
  </p:notesMasterIdLst>
  <p:sldIdLst>
    <p:sldId id="256" r:id="rId3"/>
    <p:sldId id="258" r:id="rId4"/>
    <p:sldId id="257" r:id="rId5"/>
    <p:sldId id="260" r:id="rId6"/>
    <p:sldId id="261" r:id="rId7"/>
  </p:sldIdLst>
  <p:sldSz cx="12192000" cy="6858000"/>
  <p:notesSz cx="6951663" cy="10082213"/>
  <p:embeddedFontLst>
    <p:embeddedFont>
      <p:font typeface="Century Gothic" panose="020B0502020202020204" pitchFamily="34" charset="0"/>
      <p:regular r:id="rId9"/>
      <p:bold r:id="rId10"/>
      <p:italic r:id="rId11"/>
      <p:boldItalic r:id="rId12"/>
    </p:embeddedFont>
    <p:embeddedFont>
      <p:font typeface="Segoe UI" panose="020B0502040204020203" pitchFamily="3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0" roundtripDataSignature="AMtx7mg7M6y+/XS8+h8EtkVaUVOdauOe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A00ED3-4F39-45E5-B855-3537186DFB81}">
  <a:tblStyle styleId="{29A00ED3-4F39-45E5-B855-3537186DFB8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7" d="100"/>
          <a:sy n="57" d="100"/>
        </p:scale>
        <p:origin x="78" y="10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font" Target="fonts/font8.fntdata"/><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3.fntdata"/><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7.fntdata"/><Relationship Id="rId23" Type="http://schemas.openxmlformats.org/officeDocument/2006/relationships/theme" Target="theme/theme1.xml"/><Relationship Id="rId10"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7931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7571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5096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4"/>
        <p:cNvGrpSpPr/>
        <p:nvPr/>
      </p:nvGrpSpPr>
      <p:grpSpPr>
        <a:xfrm>
          <a:off x="0" y="0"/>
          <a:ext cx="0" cy="0"/>
          <a:chOff x="0" y="0"/>
          <a:chExt cx="0" cy="0"/>
        </a:xfrm>
      </p:grpSpPr>
      <p:sp>
        <p:nvSpPr>
          <p:cNvPr id="45" name="Google Shape;45;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43"/>
          <p:cNvSpPr>
            <a:spLocks noGrp="1"/>
          </p:cNvSpPr>
          <p:nvPr>
            <p:ph type="pic" idx="2"/>
          </p:nvPr>
        </p:nvSpPr>
        <p:spPr>
          <a:xfrm>
            <a:off x="5183188" y="987425"/>
            <a:ext cx="6172200" cy="4873625"/>
          </a:xfrm>
          <a:prstGeom prst="rect">
            <a:avLst/>
          </a:prstGeom>
          <a:noFill/>
          <a:ln>
            <a:noFill/>
          </a:ln>
        </p:spPr>
      </p:sp>
      <p:sp>
        <p:nvSpPr>
          <p:cNvPr id="47" name="Google Shape;47;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8" name="Google Shape;48;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66"/>
        <p:cNvGrpSpPr/>
        <p:nvPr/>
      </p:nvGrpSpPr>
      <p:grpSpPr>
        <a:xfrm>
          <a:off x="0" y="0"/>
          <a:ext cx="0" cy="0"/>
          <a:chOff x="0" y="0"/>
          <a:chExt cx="0" cy="0"/>
        </a:xfrm>
      </p:grpSpPr>
      <p:sp>
        <p:nvSpPr>
          <p:cNvPr id="67" name="Google Shape;67;p48"/>
          <p:cNvSpPr txBox="1"/>
          <p:nvPr/>
        </p:nvSpPr>
        <p:spPr>
          <a:xfrm>
            <a:off x="1538742" y="6251419"/>
            <a:ext cx="3760845" cy="514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189871" y="6101850"/>
          <a:ext cx="4136700" cy="471869"/>
        </p:xfrm>
        <a:graphic>
          <a:graphicData uri="http://schemas.openxmlformats.org/drawingml/2006/table">
            <a:tbl>
              <a:tblPr>
                <a:noFill/>
                <a:tableStyleId>{29A00ED3-4F39-45E5-B855-3537186DFB81}</a:tableStyleId>
              </a:tblPr>
              <a:tblGrid>
                <a:gridCol w="7172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14300">
                <a:tc>
                  <a:txBody>
                    <a:bodyPr/>
                    <a:lstStyle/>
                    <a:p>
                      <a:pPr marL="0" marR="0" lvl="0" indent="0" algn="l" rtl="0">
                        <a:lnSpc>
                          <a:spcPct val="107000"/>
                        </a:lnSpc>
                        <a:spcBef>
                          <a:spcPts val="0"/>
                        </a:spcBef>
                        <a:spcAft>
                          <a:spcPts val="0"/>
                        </a:spcAft>
                        <a:buNone/>
                      </a:pP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900" b="0" u="none" strike="noStrike" cap="none">
                          <a:solidFill>
                            <a:srgbClr val="003399"/>
                          </a:solidFill>
                          <a:latin typeface="Century Gothic"/>
                          <a:ea typeface="Century Gothic"/>
                          <a:cs typeface="Century Gothic"/>
                          <a:sym typeface="Century Gothic"/>
                        </a:rPr>
                        <a:t>CCP-LAW |</a:t>
                      </a:r>
                      <a:r>
                        <a:rPr lang="en-US" sz="900" b="0" u="none" strike="noStrike" cap="none">
                          <a:solidFill>
                            <a:srgbClr val="2683C6"/>
                          </a:solidFill>
                          <a:latin typeface="Century Gothic"/>
                          <a:ea typeface="Century Gothic"/>
                          <a:cs typeface="Century Gothic"/>
                          <a:sym typeface="Century Gothic"/>
                        </a:rPr>
                        <a:t>Curricula development on Climate Change Policy and Law</a:t>
                      </a:r>
                      <a:endParaRPr sz="900" b="0" u="none" strike="noStrike" cap="none">
                        <a:latin typeface="Calibri"/>
                        <a:ea typeface="Calibri"/>
                        <a:cs typeface="Calibri"/>
                        <a:sym typeface="Calibri"/>
                      </a:endParaRPr>
                    </a:p>
                    <a:p>
                      <a:pPr marL="0" marR="0" lvl="0" indent="0" algn="l" rtl="0">
                        <a:lnSpc>
                          <a:spcPct val="107000"/>
                        </a:lnSpc>
                        <a:spcBef>
                          <a:spcPts val="300"/>
                        </a:spcBef>
                        <a:spcAft>
                          <a:spcPts val="0"/>
                        </a:spcAft>
                        <a:buNone/>
                      </a:pPr>
                      <a:r>
                        <a:rPr lang="en-US" sz="900" u="none" strike="noStrike" cap="none">
                          <a:solidFill>
                            <a:srgbClr val="3B3838"/>
                          </a:solidFill>
                          <a:latin typeface="Calibri"/>
                          <a:ea typeface="Calibri"/>
                          <a:cs typeface="Calibri"/>
                          <a:sym typeface="Calibri"/>
                        </a:rPr>
                        <a:t>Project No of Reference: 618874-EPP-1-2020-1-VN-EPPKA2-CBHE-JP</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189871" y="6000290"/>
            <a:ext cx="697742" cy="674990"/>
          </a:xfrm>
          <a:prstGeom prst="rect">
            <a:avLst/>
          </a:prstGeom>
          <a:noFill/>
          <a:ln>
            <a:noFill/>
          </a:ln>
        </p:spPr>
      </p:pic>
      <p:pic>
        <p:nvPicPr>
          <p:cNvPr id="70" name="Google Shape;70;p48"/>
          <p:cNvPicPr preferRelativeResize="0"/>
          <p:nvPr/>
        </p:nvPicPr>
        <p:blipFill rotWithShape="1">
          <a:blip r:embed="rId3">
            <a:alphaModFix/>
          </a:blip>
          <a:srcRect/>
          <a:stretch/>
        </p:blipFill>
        <p:spPr>
          <a:xfrm>
            <a:off x="9126747" y="6078678"/>
            <a:ext cx="1526511" cy="4298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s://www.researchgate.net/publication/327125044_Green_political_theory"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US"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239643" y="2908665"/>
            <a:ext cx="11150343" cy="1309549"/>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800"/>
              </a:spcBef>
              <a:spcAft>
                <a:spcPts val="800"/>
              </a:spcAft>
              <a:buNone/>
            </a:pPr>
            <a:r>
              <a:rPr lang="en-US" sz="2700" b="1" i="0" u="none" strike="noStrike" cap="none" dirty="0">
                <a:solidFill>
                  <a:srgbClr val="003399"/>
                </a:solidFill>
                <a:latin typeface="Century Gothic"/>
                <a:ea typeface="Century Gothic"/>
                <a:cs typeface="Century Gothic"/>
                <a:sym typeface="Century Gothic"/>
              </a:rPr>
              <a:t>Subject title: Climate Change Policy</a:t>
            </a:r>
            <a:endParaRPr lang="en-US" sz="2700" b="1" dirty="0">
              <a:solidFill>
                <a:srgbClr val="003399"/>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r>
              <a:rPr lang="en-US" sz="2200" b="1" dirty="0">
                <a:solidFill>
                  <a:srgbClr val="003399"/>
                </a:solidFill>
                <a:latin typeface="Century Gothic"/>
                <a:ea typeface="Century Gothic"/>
                <a:cs typeface="Century Gothic"/>
                <a:sym typeface="Century Gothic"/>
              </a:rPr>
              <a:t>Instructor Name: Dr. Rahul Nikam</a:t>
            </a:r>
            <a:endParaRPr sz="2200" b="0" i="0" u="none" strike="noStrike" cap="none" dirty="0">
              <a:solidFill>
                <a:srgbClr val="000000"/>
              </a:solidFill>
              <a:latin typeface="Century Gothic"/>
              <a:ea typeface="Century Gothic"/>
              <a:cs typeface="Century Gothic"/>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Introduction-Green Politics and its Influence</a:t>
            </a: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8" y="1351035"/>
            <a:ext cx="3915690" cy="605285"/>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marL="341313" indent="0"/>
            <a:r>
              <a:rPr lang="en-US" sz="1800" dirty="0">
                <a:latin typeface="Segoe UI" panose="020B0502040204020203" pitchFamily="34" charset="0"/>
                <a:cs typeface="Segoe UI" panose="020B0502040204020203" pitchFamily="34" charset="0"/>
              </a:rPr>
              <a:t>Green Politics and its Influence</a:t>
            </a: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sp>
        <p:nvSpPr>
          <p:cNvPr id="15" name="Picture Placeholder 14">
            <a:extLst>
              <a:ext uri="{FF2B5EF4-FFF2-40B4-BE49-F238E27FC236}">
                <a16:creationId xmlns:a16="http://schemas.microsoft.com/office/drawing/2014/main" id="{294161D1-9472-B5B0-72DB-6DA57980C651}"/>
              </a:ext>
            </a:extLst>
          </p:cNvPr>
          <p:cNvSpPr>
            <a:spLocks noGrp="1"/>
          </p:cNvSpPr>
          <p:nvPr>
            <p:ph type="pic" idx="2"/>
          </p:nvPr>
        </p:nvSpPr>
        <p:spPr>
          <a:xfrm>
            <a:off x="5183188" y="1290394"/>
            <a:ext cx="5887937" cy="4352760"/>
          </a:xfrm>
        </p:spPr>
      </p:sp>
      <p:pic>
        <p:nvPicPr>
          <p:cNvPr id="17" name="Picture 16">
            <a:extLst>
              <a:ext uri="{FF2B5EF4-FFF2-40B4-BE49-F238E27FC236}">
                <a16:creationId xmlns:a16="http://schemas.microsoft.com/office/drawing/2014/main" id="{38710F83-7023-AAF5-44AA-931E937A2A81}"/>
              </a:ext>
            </a:extLst>
          </p:cNvPr>
          <p:cNvPicPr>
            <a:picLocks noChangeAspect="1"/>
          </p:cNvPicPr>
          <p:nvPr/>
        </p:nvPicPr>
        <p:blipFill>
          <a:blip r:embed="rId4"/>
          <a:stretch>
            <a:fillRect/>
          </a:stretch>
        </p:blipFill>
        <p:spPr>
          <a:xfrm>
            <a:off x="5183188" y="1297538"/>
            <a:ext cx="5764592" cy="4270068"/>
          </a:xfrm>
          <a:prstGeom prst="rect">
            <a:avLst/>
          </a:prstGeom>
        </p:spPr>
      </p:pic>
      <p:sp>
        <p:nvSpPr>
          <p:cNvPr id="18" name="Θέση κειμένου 2">
            <a:extLst>
              <a:ext uri="{FF2B5EF4-FFF2-40B4-BE49-F238E27FC236}">
                <a16:creationId xmlns:a16="http://schemas.microsoft.com/office/drawing/2014/main" id="{9412F6DE-A280-8A4C-EE15-DB769A5DC0BF}"/>
              </a:ext>
            </a:extLst>
          </p:cNvPr>
          <p:cNvSpPr txBox="1">
            <a:spLocks/>
          </p:cNvSpPr>
          <p:nvPr/>
        </p:nvSpPr>
        <p:spPr>
          <a:xfrm>
            <a:off x="1001767" y="2657765"/>
            <a:ext cx="3915690" cy="839534"/>
          </a:xfrm>
          <a:prstGeom prst="rect">
            <a:avLst/>
          </a:prstGeom>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t" anchorCtr="0">
            <a:normAutofit fontScale="85000" lnSpcReduction="10000"/>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pPr marL="341313" indent="0"/>
            <a:r>
              <a:rPr lang="en-US" sz="1800" dirty="0">
                <a:latin typeface="Segoe UI" panose="020B0502040204020203" pitchFamily="34" charset="0"/>
                <a:cs typeface="Segoe UI" panose="020B0502040204020203" pitchFamily="34" charset="0"/>
              </a:rPr>
              <a:t>Origins, applied Theory &amp; State, Market, Community, Existing Unsustainability and Human Flourishing</a:t>
            </a:r>
            <a:endParaRPr lang="en-IN" sz="1800" dirty="0">
              <a:latin typeface="Segoe UI" panose="020B0502040204020203" pitchFamily="34" charset="0"/>
              <a:cs typeface="Segoe UI" panose="020B0502040204020203" pitchFamily="34" charset="0"/>
            </a:endParaRPr>
          </a:p>
        </p:txBody>
      </p:sp>
      <p:sp>
        <p:nvSpPr>
          <p:cNvPr id="19" name="Θέση κειμένου 2">
            <a:extLst>
              <a:ext uri="{FF2B5EF4-FFF2-40B4-BE49-F238E27FC236}">
                <a16:creationId xmlns:a16="http://schemas.microsoft.com/office/drawing/2014/main" id="{37FC5BAE-EFFC-1FB7-D7BA-DD37449FACB1}"/>
              </a:ext>
            </a:extLst>
          </p:cNvPr>
          <p:cNvSpPr txBox="1">
            <a:spLocks/>
          </p:cNvSpPr>
          <p:nvPr/>
        </p:nvSpPr>
        <p:spPr>
          <a:xfrm>
            <a:off x="993058" y="4233769"/>
            <a:ext cx="3915690" cy="957942"/>
          </a:xfrm>
          <a:prstGeom prst="rect">
            <a:avLst/>
          </a:prstGeom>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pPr marL="341313" indent="0"/>
            <a:r>
              <a:rPr lang="en-US" sz="1800" dirty="0">
                <a:latin typeface="Segoe UI" panose="020B0502040204020203" pitchFamily="34" charset="0"/>
                <a:cs typeface="Segoe UI" panose="020B0502040204020203" pitchFamily="34" charset="0"/>
              </a:rPr>
              <a:t>Four Pillars into Ten Key Values and Green Theory in International Relations</a:t>
            </a:r>
          </a:p>
        </p:txBody>
      </p:sp>
    </p:spTree>
    <p:extLst>
      <p:ext uri="{BB962C8B-B14F-4D97-AF65-F5344CB8AC3E}">
        <p14:creationId xmlns:p14="http://schemas.microsoft.com/office/powerpoint/2010/main" val="3023870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Introduction-Green Politics and its Influence</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a:bodyPr>
          <a:lstStyle/>
          <a:p>
            <a:pPr marL="285750" lvl="1" indent="-285750" algn="just">
              <a:lnSpc>
                <a:spcPct val="150000"/>
              </a:lnSpc>
              <a:buSzPts val="1600"/>
              <a:buFont typeface="Wingdings" panose="05000000000000000000" pitchFamily="2" charset="2"/>
              <a:buChar char="Ø"/>
            </a:pPr>
            <a:r>
              <a:rPr lang="en-US" sz="1600" dirty="0">
                <a:latin typeface="Segoe UI" panose="020B0502040204020203" pitchFamily="34" charset="0"/>
                <a:ea typeface="Quattrocento Sans"/>
                <a:cs typeface="Segoe UI" panose="020B0502040204020203" pitchFamily="34" charset="0"/>
                <a:sym typeface="Quattrocento Sans"/>
              </a:rPr>
              <a:t>It claims to be focused on the very survival of the whole natural ecosystem of the planet.</a:t>
            </a:r>
          </a:p>
          <a:p>
            <a:pPr marL="285750" lvl="1" indent="-285750" algn="just">
              <a:lnSpc>
                <a:spcPct val="150000"/>
              </a:lnSpc>
              <a:buSzPts val="1600"/>
              <a:buFont typeface="Wingdings" panose="05000000000000000000" pitchFamily="2" charset="2"/>
              <a:buChar char="Ø"/>
            </a:pPr>
            <a:r>
              <a:rPr lang="en-US" sz="1600" dirty="0">
                <a:latin typeface="Segoe UI" panose="020B0502040204020203" pitchFamily="34" charset="0"/>
                <a:ea typeface="Quattrocento Sans"/>
                <a:cs typeface="Segoe UI" panose="020B0502040204020203" pitchFamily="34" charset="0"/>
                <a:sym typeface="Quattrocento Sans"/>
              </a:rPr>
              <a:t>In consequence, it also addresses the conditions for our biological continuance as a species.</a:t>
            </a:r>
          </a:p>
          <a:p>
            <a:pPr marL="285750" lvl="1" indent="-285750" algn="just">
              <a:lnSpc>
                <a:spcPct val="150000"/>
              </a:lnSpc>
              <a:buSzPts val="1600"/>
              <a:buFont typeface="Wingdings" panose="05000000000000000000" pitchFamily="2" charset="2"/>
              <a:buChar char="Ø"/>
            </a:pPr>
            <a:r>
              <a:rPr lang="en-US" sz="1600" dirty="0">
                <a:latin typeface="Segoe UI" panose="020B0502040204020203" pitchFamily="34" charset="0"/>
                <a:ea typeface="Quattrocento Sans"/>
                <a:cs typeface="Segoe UI" panose="020B0502040204020203" pitchFamily="34" charset="0"/>
                <a:sym typeface="Quattrocento Sans"/>
              </a:rPr>
              <a:t>From our own species’ perspective, green theory could thus be said to be articulating the conditions whereby further meaningful human life is possible.</a:t>
            </a:r>
          </a:p>
          <a:p>
            <a:pPr marL="285750" lvl="1" indent="-285750" algn="just">
              <a:lnSpc>
                <a:spcPct val="150000"/>
              </a:lnSpc>
              <a:buSzPts val="1600"/>
              <a:buFont typeface="Wingdings" panose="05000000000000000000" pitchFamily="2" charset="2"/>
              <a:buChar char="Ø"/>
            </a:pPr>
            <a:r>
              <a:rPr lang="en-US" sz="1600" dirty="0">
                <a:latin typeface="Segoe UI" panose="020B0502040204020203" pitchFamily="34" charset="0"/>
                <a:ea typeface="Quattrocento Sans"/>
                <a:cs typeface="Segoe UI" panose="020B0502040204020203" pitchFamily="34" charset="0"/>
                <a:sym typeface="Quattrocento Sans"/>
              </a:rPr>
              <a:t>Exactly how we address these conditions is not just a question of choice in a plural framework of values.</a:t>
            </a:r>
          </a:p>
          <a:p>
            <a:pPr marL="285750" lvl="1" indent="-285750" algn="just">
              <a:lnSpc>
                <a:spcPct val="150000"/>
              </a:lnSpc>
              <a:buSzPts val="1600"/>
              <a:buFont typeface="Wingdings" panose="05000000000000000000" pitchFamily="2" charset="2"/>
              <a:buChar char="Ø"/>
            </a:pPr>
            <a:r>
              <a:rPr lang="en-US" sz="1600" dirty="0">
                <a:latin typeface="Segoe UI" panose="020B0502040204020203" pitchFamily="34" charset="0"/>
                <a:ea typeface="Quattrocento Sans"/>
                <a:cs typeface="Segoe UI" panose="020B0502040204020203" pitchFamily="34" charset="0"/>
                <a:sym typeface="Quattrocento Sans"/>
              </a:rPr>
              <a:t>Environmental conditions are far too important for such a response.</a:t>
            </a:r>
          </a:p>
          <a:p>
            <a:pPr marL="285750" lvl="1" indent="-285750" algn="just">
              <a:lnSpc>
                <a:spcPct val="150000"/>
              </a:lnSpc>
              <a:buSzPts val="1600"/>
              <a:buFont typeface="Wingdings" panose="05000000000000000000" pitchFamily="2" charset="2"/>
              <a:buChar char="Ø"/>
            </a:pPr>
            <a:r>
              <a:rPr lang="en-US" sz="1600" dirty="0">
                <a:latin typeface="Segoe UI" panose="020B0502040204020203" pitchFamily="34" charset="0"/>
                <a:ea typeface="Quattrocento Sans"/>
                <a:cs typeface="Segoe UI" panose="020B0502040204020203" pitchFamily="34" charset="0"/>
                <a:sym typeface="Quattrocento Sans"/>
              </a:rPr>
              <a:t>Thus, green political theory often claims, with some justification, to be markedly different from most political theories to date.</a:t>
            </a:r>
          </a:p>
          <a:p>
            <a:pPr marL="285750" lvl="1" indent="-285750" algn="just">
              <a:lnSpc>
                <a:spcPct val="150000"/>
              </a:lnSpc>
              <a:buSzPts val="1600"/>
              <a:buFont typeface="Wingdings" panose="05000000000000000000" pitchFamily="2" charset="2"/>
              <a:buChar char="Ø"/>
            </a:pPr>
            <a:r>
              <a:rPr lang="en-US" sz="1600" dirty="0">
                <a:latin typeface="Segoe UI" panose="020B0502040204020203" pitchFamily="34" charset="0"/>
                <a:ea typeface="Quattrocento Sans"/>
                <a:cs typeface="Segoe UI" panose="020B0502040204020203" pitchFamily="34" charset="0"/>
                <a:sym typeface="Quattrocento Sans"/>
              </a:rPr>
              <a:t>It carries a health warning. This whole perspective gives green political theory a unique signature. The purpose of this chapter is to analyze this unique signature with particular reference to political theory.</a:t>
            </a:r>
          </a:p>
          <a:p>
            <a:pPr marL="457200" lvl="1" algn="just">
              <a:lnSpc>
                <a:spcPct val="150000"/>
              </a:lnSpc>
              <a:buSzPts val="1600"/>
            </a:pP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5" end="5"/>
                                            </p:txEl>
                                          </p:spTgt>
                                        </p:tgtEl>
                                        <p:attrNameLst>
                                          <p:attrName>style.visibility</p:attrName>
                                        </p:attrNameLst>
                                      </p:cBhvr>
                                      <p:to>
                                        <p:strVal val="visible"/>
                                      </p:to>
                                    </p:set>
                                    <p:animEffect transition="in" filter="fade">
                                      <p:cBhvr>
                                        <p:cTn id="32" dur="1000"/>
                                        <p:tgtEl>
                                          <p:spTgt spid="1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6" end="6"/>
                                            </p:txEl>
                                          </p:spTgt>
                                        </p:tgtEl>
                                        <p:attrNameLst>
                                          <p:attrName>style.visibility</p:attrName>
                                        </p:attrNameLst>
                                      </p:cBhvr>
                                      <p:to>
                                        <p:strVal val="visible"/>
                                      </p:to>
                                    </p:set>
                                    <p:animEffect transition="in" filter="fade">
                                      <p:cBhvr>
                                        <p:cTn id="37" dur="1000"/>
                                        <p:tgtEl>
                                          <p:spTgt spid="15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Introduction-Green Politics and its Influence</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20000"/>
          </a:bodyPr>
          <a:lstStyle/>
          <a:p>
            <a:pPr marL="285750" lvl="1" indent="-285750" algn="just">
              <a:lnSpc>
                <a:spcPct val="150000"/>
              </a:lnSpc>
              <a:buSzPts val="1600"/>
              <a:buFont typeface="Wingdings" panose="05000000000000000000" pitchFamily="2" charset="2"/>
              <a:buChar char="Ø"/>
            </a:pPr>
            <a:r>
              <a:rPr lang="en-US" sz="1600" dirty="0">
                <a:latin typeface="Segoe UI" panose="020B0502040204020203" pitchFamily="34" charset="0"/>
                <a:ea typeface="Quattrocento Sans"/>
                <a:cs typeface="Segoe UI" panose="020B0502040204020203" pitchFamily="34" charset="0"/>
                <a:sym typeface="Quattrocento Sans"/>
              </a:rPr>
              <a:t>The key element of this signature is ‘nature’. Green political theory conceives of itself as ‘green’, ‘environmental’, or ‘ecological’ because of its key focus on nature.</a:t>
            </a:r>
          </a:p>
          <a:p>
            <a:pPr marL="285750" lvl="1" indent="-285750" algn="just">
              <a:lnSpc>
                <a:spcPct val="150000"/>
              </a:lnSpc>
              <a:buSzPts val="1600"/>
              <a:buFont typeface="Wingdings" panose="05000000000000000000" pitchFamily="2" charset="2"/>
              <a:buChar char="Ø"/>
            </a:pPr>
            <a:r>
              <a:rPr lang="en-US" sz="1600" dirty="0">
                <a:latin typeface="Segoe UI" panose="020B0502040204020203" pitchFamily="34" charset="0"/>
                <a:ea typeface="Quattrocento Sans"/>
                <a:cs typeface="Segoe UI" panose="020B0502040204020203" pitchFamily="34" charset="0"/>
                <a:sym typeface="Quattrocento Sans"/>
              </a:rPr>
              <a:t>Nature is seen as a crucial entity in its own right – of which we are just a very minor part. Thus, green theory is not a conventional theory, disinterestedly examining the value status of the non-human world.</a:t>
            </a:r>
          </a:p>
          <a:p>
            <a:pPr marL="285750" lvl="1" indent="-285750" algn="just">
              <a:lnSpc>
                <a:spcPct val="150000"/>
              </a:lnSpc>
              <a:buSzPts val="1600"/>
              <a:buFont typeface="Wingdings" panose="05000000000000000000" pitchFamily="2" charset="2"/>
              <a:buChar char="Ø"/>
            </a:pPr>
            <a:r>
              <a:rPr lang="en-US" sz="1600" dirty="0">
                <a:latin typeface="Segoe UI" panose="020B0502040204020203" pitchFamily="34" charset="0"/>
                <a:ea typeface="Quattrocento Sans"/>
                <a:cs typeface="Segoe UI" panose="020B0502040204020203" pitchFamily="34" charset="0"/>
                <a:sym typeface="Quattrocento Sans"/>
              </a:rPr>
              <a:t>If this more conventional philosophical path were its sole brief, there would be no purpose in overtly labeling itself green, ecological, or environmental. Nature, qua green, is the key theme. The underlying issue therefore concerns the relation between nature and political theory.</a:t>
            </a:r>
          </a:p>
          <a:p>
            <a:pPr marL="285750" lvl="1" indent="-285750" algn="just">
              <a:lnSpc>
                <a:spcPct val="150000"/>
              </a:lnSpc>
              <a:buSzPts val="1600"/>
              <a:buFont typeface="Wingdings" panose="05000000000000000000" pitchFamily="2" charset="2"/>
              <a:buChar char="Ø"/>
            </a:pPr>
            <a:r>
              <a:rPr lang="en-US" sz="1600" dirty="0">
                <a:latin typeface="Segoe UI" panose="020B0502040204020203" pitchFamily="34" charset="0"/>
                <a:ea typeface="Quattrocento Sans"/>
                <a:cs typeface="Segoe UI" panose="020B0502040204020203" pitchFamily="34" charset="0"/>
                <a:sym typeface="Quattrocento Sans"/>
              </a:rPr>
              <a:t>If green theory does articulate the conditions of ecological and biological survival and flourishing, then politics must be imbricated, in the sense that how humans act politically has a crucial impact on nature and, thus, indirectly upon our survival as a species.</a:t>
            </a:r>
          </a:p>
          <a:p>
            <a:pPr marL="285750" lvl="1" indent="-285750" algn="just">
              <a:lnSpc>
                <a:spcPct val="150000"/>
              </a:lnSpc>
              <a:buSzPts val="1600"/>
              <a:buFont typeface="Wingdings" panose="05000000000000000000" pitchFamily="2" charset="2"/>
              <a:buChar char="Ø"/>
            </a:pPr>
            <a:r>
              <a:rPr lang="en-US" sz="1600" dirty="0">
                <a:latin typeface="Segoe UI" panose="020B0502040204020203" pitchFamily="34" charset="0"/>
                <a:ea typeface="Quattrocento Sans"/>
                <a:cs typeface="Segoe UI" panose="020B0502040204020203" pitchFamily="34" charset="0"/>
                <a:sym typeface="Quattrocento Sans"/>
              </a:rPr>
              <a:t>It follows that the character of politics itself would need to be adapted to the imperatives of green political theory. Green theory articulates a politics that is responsive to nature and therefore the conditions for human continuance. The same point would hold for green political economy.</a:t>
            </a: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171724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Further reading</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r>
              <a:rPr lang="en-IN" sz="1600" dirty="0">
                <a:latin typeface="Segoe UI" panose="020B0502040204020203" pitchFamily="34" charset="0"/>
                <a:cs typeface="Segoe UI" panose="020B0502040204020203" pitchFamily="34" charset="0"/>
              </a:rPr>
              <a:t>Green political theory by </a:t>
            </a:r>
            <a:r>
              <a:rPr lang="en-IN" sz="1600" i="1" dirty="0">
                <a:latin typeface="Segoe UI" panose="020B0502040204020203" pitchFamily="34" charset="0"/>
                <a:cs typeface="Segoe UI" panose="020B0502040204020203" pitchFamily="34" charset="0"/>
              </a:rPr>
              <a:t>Andrew Vincent</a:t>
            </a:r>
            <a:endParaRPr lang="en-IN" sz="1600" dirty="0">
              <a:latin typeface="Segoe UI" panose="020B0502040204020203" pitchFamily="34" charset="0"/>
              <a:ea typeface="Quattrocento Sans"/>
              <a:cs typeface="Segoe UI" panose="020B0502040204020203" pitchFamily="34" charset="0"/>
              <a:sym typeface="Quattrocento Sans"/>
              <a:hlinkClick r:id="rId3"/>
            </a:endParaRPr>
          </a:p>
          <a:p>
            <a:pPr marL="457200" lvl="1" algn="just">
              <a:lnSpc>
                <a:spcPct val="150000"/>
              </a:lnSpc>
              <a:buSzPts val="1600"/>
            </a:pPr>
            <a:r>
              <a:rPr lang="en-IN" sz="1600" dirty="0">
                <a:latin typeface="Segoe UI" panose="020B0502040204020203" pitchFamily="34" charset="0"/>
                <a:ea typeface="Quattrocento Sans"/>
                <a:cs typeface="Segoe UI" panose="020B0502040204020203" pitchFamily="34" charset="0"/>
                <a:sym typeface="Quattrocento Sans"/>
                <a:hlinkClick r:id="rId3"/>
              </a:rPr>
              <a:t>https://www.researchgate.net/publication/327125044_Green_political_theory</a:t>
            </a:r>
            <a:r>
              <a:rPr lang="en-IN" sz="1600" dirty="0">
                <a:latin typeface="Segoe UI" panose="020B0502040204020203" pitchFamily="34" charset="0"/>
                <a:ea typeface="Quattrocento Sans"/>
                <a:cs typeface="Segoe UI" panose="020B0502040204020203" pitchFamily="34" charset="0"/>
                <a:sym typeface="Quattrocento Sans"/>
              </a:rPr>
              <a:t> </a:t>
            </a: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1481778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1" end="1"/>
                                            </p:txEl>
                                          </p:spTgt>
                                        </p:tgtEl>
                                        <p:attrNameLst>
                                          <p:attrName>style.visibility</p:attrName>
                                        </p:attrNameLst>
                                      </p:cBhvr>
                                      <p:to>
                                        <p:strVal val="visible"/>
                                      </p:to>
                                    </p:set>
                                    <p:animEffect transition="in" filter="fade">
                                      <p:cBhvr>
                                        <p:cTn id="7" dur="1000"/>
                                        <p:tgtEl>
                                          <p:spTgt spid="15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0" end="0"/>
                                            </p:txEl>
                                          </p:spTgt>
                                        </p:tgtEl>
                                        <p:attrNameLst>
                                          <p:attrName>style.visibility</p:attrName>
                                        </p:attrNameLst>
                                      </p:cBhvr>
                                      <p:to>
                                        <p:strVal val="visible"/>
                                      </p:to>
                                    </p:set>
                                    <p:animEffect transition="in" filter="fade">
                                      <p:cBhvr>
                                        <p:cTn id="12"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4425</TotalTime>
  <Words>522</Words>
  <Application>Microsoft Office PowerPoint</Application>
  <PresentationFormat>Widescreen</PresentationFormat>
  <Paragraphs>28</Paragraphs>
  <Slides>5</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vt:i4>
      </vt:variant>
    </vt:vector>
  </HeadingPairs>
  <TitlesOfParts>
    <vt:vector size="12" baseType="lpstr">
      <vt:lpstr>Wingdings</vt:lpstr>
      <vt:lpstr>Calibri</vt:lpstr>
      <vt:lpstr>Segoe UI</vt:lpstr>
      <vt:lpstr>Century Gothic</vt:lpstr>
      <vt:lpstr>Arial</vt:lpstr>
      <vt:lpstr>Office Theme</vt:lpstr>
      <vt:lpstr>Θέμα του Office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c:creator>
  <cp:lastModifiedBy>Rahul Nikam</cp:lastModifiedBy>
  <cp:revision>12</cp:revision>
  <dcterms:created xsi:type="dcterms:W3CDTF">2020-01-02T01:56:26Z</dcterms:created>
  <dcterms:modified xsi:type="dcterms:W3CDTF">2024-06-10T05:04:11Z</dcterms:modified>
</cp:coreProperties>
</file>