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66" r:id="rId2"/>
    <p:sldId id="271" r:id="rId3"/>
    <p:sldId id="256" r:id="rId4"/>
    <p:sldId id="257" r:id="rId5"/>
    <p:sldId id="258" r:id="rId6"/>
    <p:sldId id="259" r:id="rId7"/>
    <p:sldId id="260" r:id="rId8"/>
    <p:sldId id="261" r:id="rId9"/>
    <p:sldId id="262" r:id="rId10"/>
    <p:sldId id="263" r:id="rId11"/>
    <p:sldId id="264" r:id="rId12"/>
    <p:sldId id="265" r:id="rId13"/>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9" d="100"/>
          <a:sy n="69" d="100"/>
        </p:scale>
        <p:origin x="67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5333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3" name="Google Shape;73;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828800" y="1346836"/>
            <a:ext cx="10972800" cy="286512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828800" y="4322446"/>
            <a:ext cx="10972800" cy="1986914"/>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200"/>
              </a:spcBef>
              <a:spcAft>
                <a:spcPts val="0"/>
              </a:spcAft>
              <a:buClr>
                <a:schemeClr val="dk1"/>
              </a:buClr>
              <a:buSzPts val="2400"/>
              <a:buNone/>
              <a:defRPr sz="2880"/>
            </a:lvl1pPr>
            <a:lvl2pPr lvl="1" algn="ctr">
              <a:lnSpc>
                <a:spcPct val="90000"/>
              </a:lnSpc>
              <a:spcBef>
                <a:spcPts val="600"/>
              </a:spcBef>
              <a:spcAft>
                <a:spcPts val="0"/>
              </a:spcAft>
              <a:buClr>
                <a:schemeClr val="dk1"/>
              </a:buClr>
              <a:buSzPts val="2000"/>
              <a:buNone/>
              <a:defRPr sz="2400"/>
            </a:lvl2pPr>
            <a:lvl3pPr lvl="2" algn="ctr">
              <a:lnSpc>
                <a:spcPct val="90000"/>
              </a:lnSpc>
              <a:spcBef>
                <a:spcPts val="600"/>
              </a:spcBef>
              <a:spcAft>
                <a:spcPts val="0"/>
              </a:spcAft>
              <a:buClr>
                <a:schemeClr val="dk1"/>
              </a:buClr>
              <a:buSzPts val="1800"/>
              <a:buNone/>
              <a:defRPr sz="2160"/>
            </a:lvl3pPr>
            <a:lvl4pPr lvl="3" algn="ctr">
              <a:lnSpc>
                <a:spcPct val="90000"/>
              </a:lnSpc>
              <a:spcBef>
                <a:spcPts val="600"/>
              </a:spcBef>
              <a:spcAft>
                <a:spcPts val="0"/>
              </a:spcAft>
              <a:buClr>
                <a:schemeClr val="dk1"/>
              </a:buClr>
              <a:buSzPts val="1600"/>
              <a:buNone/>
              <a:defRPr sz="1920"/>
            </a:lvl4pPr>
            <a:lvl5pPr lvl="4" algn="ctr">
              <a:lnSpc>
                <a:spcPct val="90000"/>
              </a:lnSpc>
              <a:spcBef>
                <a:spcPts val="600"/>
              </a:spcBef>
              <a:spcAft>
                <a:spcPts val="0"/>
              </a:spcAft>
              <a:buClr>
                <a:schemeClr val="dk1"/>
              </a:buClr>
              <a:buSzPts val="1600"/>
              <a:buNone/>
              <a:defRPr sz="1920"/>
            </a:lvl5pPr>
            <a:lvl6pPr lvl="5" algn="ctr">
              <a:lnSpc>
                <a:spcPct val="90000"/>
              </a:lnSpc>
              <a:spcBef>
                <a:spcPts val="600"/>
              </a:spcBef>
              <a:spcAft>
                <a:spcPts val="0"/>
              </a:spcAft>
              <a:buClr>
                <a:schemeClr val="dk1"/>
              </a:buClr>
              <a:buSzPts val="1600"/>
              <a:buNone/>
              <a:defRPr sz="1920"/>
            </a:lvl6pPr>
            <a:lvl7pPr lvl="6" algn="ctr">
              <a:lnSpc>
                <a:spcPct val="90000"/>
              </a:lnSpc>
              <a:spcBef>
                <a:spcPts val="600"/>
              </a:spcBef>
              <a:spcAft>
                <a:spcPts val="0"/>
              </a:spcAft>
              <a:buClr>
                <a:schemeClr val="dk1"/>
              </a:buClr>
              <a:buSzPts val="1600"/>
              <a:buNone/>
              <a:defRPr sz="1920"/>
            </a:lvl7pPr>
            <a:lvl8pPr lvl="7" algn="ctr">
              <a:lnSpc>
                <a:spcPct val="90000"/>
              </a:lnSpc>
              <a:spcBef>
                <a:spcPts val="600"/>
              </a:spcBef>
              <a:spcAft>
                <a:spcPts val="0"/>
              </a:spcAft>
              <a:buClr>
                <a:schemeClr val="dk1"/>
              </a:buClr>
              <a:buSzPts val="1600"/>
              <a:buNone/>
              <a:defRPr sz="1920"/>
            </a:lvl8pPr>
            <a:lvl9pPr lvl="8" algn="ctr">
              <a:lnSpc>
                <a:spcPct val="90000"/>
              </a:lnSpc>
              <a:spcBef>
                <a:spcPts val="600"/>
              </a:spcBef>
              <a:spcAft>
                <a:spcPts val="0"/>
              </a:spcAft>
              <a:buClr>
                <a:schemeClr val="dk1"/>
              </a:buClr>
              <a:buSzPts val="1600"/>
              <a:buNone/>
              <a:defRPr sz="1920"/>
            </a:lvl9pPr>
          </a:lstStyle>
          <a:p>
            <a:endParaRPr/>
          </a:p>
        </p:txBody>
      </p:sp>
      <p:sp>
        <p:nvSpPr>
          <p:cNvPr id="14" name="Google Shape;14;p35"/>
          <p:cNvSpPr txBox="1">
            <a:spLocks noGrp="1"/>
          </p:cNvSpPr>
          <p:nvPr>
            <p:ph type="dt" idx="10"/>
          </p:nvPr>
        </p:nvSpPr>
        <p:spPr>
          <a:xfrm>
            <a:off x="1005840" y="7627621"/>
            <a:ext cx="3291840" cy="4381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846320" y="7627621"/>
            <a:ext cx="4937760" cy="4381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10332720" y="7627621"/>
            <a:ext cx="3291840" cy="4381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12288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Κενό" type="blank">
  <p:cSld name="Κενό">
    <p:spTree>
      <p:nvGrpSpPr>
        <p:cNvPr id="1" name="Shape 66"/>
        <p:cNvGrpSpPr/>
        <p:nvPr/>
      </p:nvGrpSpPr>
      <p:grpSpPr>
        <a:xfrm>
          <a:off x="0" y="0"/>
          <a:ext cx="0" cy="0"/>
          <a:chOff x="0" y="0"/>
          <a:chExt cx="0" cy="0"/>
        </a:xfrm>
      </p:grpSpPr>
      <p:sp>
        <p:nvSpPr>
          <p:cNvPr id="67" name="Google Shape;67;p48"/>
          <p:cNvSpPr txBox="1"/>
          <p:nvPr/>
        </p:nvSpPr>
        <p:spPr>
          <a:xfrm>
            <a:off x="1846491" y="7501703"/>
            <a:ext cx="4513014" cy="617064"/>
          </a:xfrm>
          <a:prstGeom prst="rect">
            <a:avLst/>
          </a:prstGeom>
          <a:noFill/>
          <a:ln>
            <a:noFill/>
          </a:ln>
        </p:spPr>
        <p:txBody>
          <a:bodyPr spcFirstLastPara="1" wrap="square" lIns="109710" tIns="54840" rIns="109710" bIns="5484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2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427845" y="7322221"/>
          <a:ext cx="4964040" cy="568325"/>
        </p:xfrm>
        <a:graphic>
          <a:graphicData uri="http://schemas.openxmlformats.org/drawingml/2006/table">
            <a:tbl>
              <a:tblPr>
                <a:noFill/>
              </a:tblPr>
              <a:tblGrid>
                <a:gridCol w="860670">
                  <a:extLst>
                    <a:ext uri="{9D8B030D-6E8A-4147-A177-3AD203B41FA5}">
                      <a16:colId xmlns:a16="http://schemas.microsoft.com/office/drawing/2014/main" val="20000"/>
                    </a:ext>
                  </a:extLst>
                </a:gridCol>
                <a:gridCol w="4103370">
                  <a:extLst>
                    <a:ext uri="{9D8B030D-6E8A-4147-A177-3AD203B41FA5}">
                      <a16:colId xmlns:a16="http://schemas.microsoft.com/office/drawing/2014/main" val="20001"/>
                    </a:ext>
                  </a:extLst>
                </a:gridCol>
              </a:tblGrid>
              <a:tr h="566243">
                <a:tc>
                  <a:txBody>
                    <a:bodyPr/>
                    <a:lstStyle/>
                    <a:p>
                      <a:pPr marL="0" marR="0" lvl="0" indent="0" algn="l" rtl="0">
                        <a:lnSpc>
                          <a:spcPct val="107000"/>
                        </a:lnSpc>
                        <a:spcBef>
                          <a:spcPts val="0"/>
                        </a:spcBef>
                        <a:spcAft>
                          <a:spcPts val="0"/>
                        </a:spcAft>
                        <a:buClr>
                          <a:srgbClr val="000000"/>
                        </a:buClr>
                        <a:buSzPts val="1100"/>
                        <a:buFont typeface="Arial"/>
                        <a:buNone/>
                      </a:pPr>
                      <a:endParaRPr sz="1300" u="none" strike="noStrike" cap="none">
                        <a:latin typeface="Calibri"/>
                        <a:ea typeface="Calibri"/>
                        <a:cs typeface="Calibri"/>
                        <a:sym typeface="Calibri"/>
                      </a:endParaRPr>
                    </a:p>
                  </a:txBody>
                  <a:tcPr marL="82290" marR="8229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900"/>
                        <a:buFont typeface="Arial"/>
                        <a:buNone/>
                      </a:pPr>
                      <a:r>
                        <a:rPr lang="en-US" sz="1100" b="0" u="none" strike="noStrike" cap="none">
                          <a:solidFill>
                            <a:srgbClr val="003399"/>
                          </a:solidFill>
                          <a:latin typeface="Century Gothic"/>
                          <a:ea typeface="Century Gothic"/>
                          <a:cs typeface="Century Gothic"/>
                          <a:sym typeface="Century Gothic"/>
                        </a:rPr>
                        <a:t>CCP-LAW |</a:t>
                      </a:r>
                      <a:r>
                        <a:rPr lang="en-US" sz="1100" b="0" u="none" strike="noStrike" cap="none">
                          <a:solidFill>
                            <a:srgbClr val="2683C6"/>
                          </a:solidFill>
                          <a:latin typeface="Century Gothic"/>
                          <a:ea typeface="Century Gothic"/>
                          <a:cs typeface="Century Gothic"/>
                          <a:sym typeface="Century Gothic"/>
                        </a:rPr>
                        <a:t>Curricula development on Climate Change Policy and Law</a:t>
                      </a:r>
                      <a:endParaRPr sz="1100" b="0" u="none" strike="noStrike" cap="none">
                        <a:latin typeface="Calibri"/>
                        <a:ea typeface="Calibri"/>
                        <a:cs typeface="Calibri"/>
                        <a:sym typeface="Calibri"/>
                      </a:endParaRPr>
                    </a:p>
                    <a:p>
                      <a:pPr marL="0" marR="0" lvl="0" indent="0" algn="l" rtl="0">
                        <a:lnSpc>
                          <a:spcPct val="107000"/>
                        </a:lnSpc>
                        <a:spcBef>
                          <a:spcPts val="300"/>
                        </a:spcBef>
                        <a:spcAft>
                          <a:spcPts val="0"/>
                        </a:spcAft>
                        <a:buClr>
                          <a:srgbClr val="000000"/>
                        </a:buClr>
                        <a:buSzPts val="900"/>
                        <a:buFont typeface="Arial"/>
                        <a:buNone/>
                      </a:pPr>
                      <a:r>
                        <a:rPr lang="en-US" sz="1100" u="none" strike="noStrike" cap="none">
                          <a:solidFill>
                            <a:srgbClr val="3B3838"/>
                          </a:solidFill>
                          <a:latin typeface="Calibri"/>
                          <a:ea typeface="Calibri"/>
                          <a:cs typeface="Calibri"/>
                          <a:sym typeface="Calibri"/>
                        </a:rPr>
                        <a:t>Project No of Reference: 618874-EPP-1-2020-1-VN-EPPKA2-CBHE-JP</a:t>
                      </a:r>
                      <a:endParaRPr sz="1300" u="none" strike="noStrike" cap="none">
                        <a:latin typeface="Calibri"/>
                        <a:ea typeface="Calibri"/>
                        <a:cs typeface="Calibri"/>
                        <a:sym typeface="Calibri"/>
                      </a:endParaRPr>
                    </a:p>
                  </a:txBody>
                  <a:tcPr marL="82290" marR="8229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427845" y="7200348"/>
            <a:ext cx="837290" cy="809988"/>
          </a:xfrm>
          <a:prstGeom prst="rect">
            <a:avLst/>
          </a:prstGeom>
          <a:noFill/>
          <a:ln>
            <a:noFill/>
          </a:ln>
        </p:spPr>
      </p:pic>
      <p:pic>
        <p:nvPicPr>
          <p:cNvPr id="70" name="Google Shape;70;p48"/>
          <p:cNvPicPr preferRelativeResize="0"/>
          <p:nvPr/>
        </p:nvPicPr>
        <p:blipFill rotWithShape="1">
          <a:blip r:embed="rId3">
            <a:alphaModFix/>
          </a:blip>
          <a:srcRect/>
          <a:stretch/>
        </p:blipFill>
        <p:spPr>
          <a:xfrm>
            <a:off x="10952097" y="7294414"/>
            <a:ext cx="1831813" cy="515821"/>
          </a:xfrm>
          <a:prstGeom prst="rect">
            <a:avLst/>
          </a:prstGeom>
          <a:noFill/>
          <a:ln>
            <a:noFill/>
          </a:ln>
        </p:spPr>
      </p:pic>
    </p:spTree>
    <p:extLst>
      <p:ext uri="{BB962C8B-B14F-4D97-AF65-F5344CB8AC3E}">
        <p14:creationId xmlns:p14="http://schemas.microsoft.com/office/powerpoint/2010/main" val="27606485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hyperlink" Target="https://gamma.app" TargetMode="Externa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
          <p:cNvSpPr/>
          <p:nvPr/>
        </p:nvSpPr>
        <p:spPr>
          <a:xfrm>
            <a:off x="0" y="0"/>
            <a:ext cx="14630400" cy="390144"/>
          </a:xfrm>
          <a:prstGeom prst="rect">
            <a:avLst/>
          </a:prstGeom>
          <a:solidFill>
            <a:srgbClr val="003399"/>
          </a:solidFill>
          <a:ln>
            <a:noFill/>
          </a:ln>
        </p:spPr>
        <p:txBody>
          <a:bodyPr spcFirstLastPara="1" wrap="square" lIns="109710" tIns="54840" rIns="109710" bIns="54840" anchor="ctr" anchorCtr="0">
            <a:noAutofit/>
          </a:bodyPr>
          <a:lstStyle/>
          <a:p>
            <a:pPr defTabSz="1097280">
              <a:buClr>
                <a:srgbClr val="000000"/>
              </a:buClr>
              <a:buSzPts val="1800"/>
              <a:defRPr/>
            </a:pPr>
            <a:endParaRPr sz="2160" kern="0">
              <a:solidFill>
                <a:srgbClr val="FFFFFF"/>
              </a:solidFill>
              <a:latin typeface="Calibri"/>
              <a:ea typeface="Calibri"/>
              <a:cs typeface="Calibri"/>
              <a:sym typeface="Calibri"/>
            </a:endParaRPr>
          </a:p>
        </p:txBody>
      </p:sp>
      <p:pic>
        <p:nvPicPr>
          <p:cNvPr id="76" name="Google Shape;76;p1"/>
          <p:cNvPicPr preferRelativeResize="0"/>
          <p:nvPr/>
        </p:nvPicPr>
        <p:blipFill rotWithShape="1">
          <a:blip r:embed="rId3">
            <a:alphaModFix/>
          </a:blip>
          <a:srcRect/>
          <a:stretch/>
        </p:blipFill>
        <p:spPr>
          <a:xfrm>
            <a:off x="1" y="542165"/>
            <a:ext cx="4194810" cy="1142238"/>
          </a:xfrm>
          <a:prstGeom prst="rect">
            <a:avLst/>
          </a:prstGeom>
          <a:noFill/>
          <a:ln>
            <a:noFill/>
          </a:ln>
        </p:spPr>
      </p:pic>
      <p:sp>
        <p:nvSpPr>
          <p:cNvPr id="77" name="Google Shape;77;p1"/>
          <p:cNvSpPr txBox="1"/>
          <p:nvPr/>
        </p:nvSpPr>
        <p:spPr>
          <a:xfrm>
            <a:off x="224027" y="1819662"/>
            <a:ext cx="13380412" cy="1918105"/>
          </a:xfrm>
          <a:prstGeom prst="rect">
            <a:avLst/>
          </a:prstGeom>
          <a:noFill/>
          <a:ln>
            <a:noFill/>
          </a:ln>
        </p:spPr>
        <p:txBody>
          <a:bodyPr spcFirstLastPara="1" wrap="square" lIns="109710" tIns="54840" rIns="109710" bIns="54840" anchor="t" anchorCtr="0">
            <a:spAutoFit/>
          </a:bodyPr>
          <a:lstStyle/>
          <a:p>
            <a:pPr algn="ctr" defTabSz="1097280">
              <a:lnSpc>
                <a:spcPct val="107000"/>
              </a:lnSpc>
              <a:buClr>
                <a:srgbClr val="000000"/>
              </a:buClr>
              <a:buSzPts val="2700"/>
              <a:defRPr/>
            </a:pPr>
            <a:r>
              <a:rPr lang="en-US" sz="3240" b="1" kern="0" dirty="0">
                <a:solidFill>
                  <a:srgbClr val="003399"/>
                </a:solidFill>
                <a:latin typeface="Century Gothic"/>
                <a:ea typeface="Century Gothic"/>
                <a:cs typeface="Century Gothic"/>
                <a:sym typeface="Century Gothic"/>
              </a:rPr>
              <a:t>CCP-LAW</a:t>
            </a:r>
            <a:endParaRPr sz="3240" kern="0" dirty="0">
              <a:solidFill>
                <a:srgbClr val="000000"/>
              </a:solidFill>
              <a:latin typeface="Century Gothic"/>
              <a:ea typeface="Century Gothic"/>
              <a:cs typeface="Century Gothic"/>
              <a:sym typeface="Century Gothic"/>
            </a:endParaRPr>
          </a:p>
          <a:p>
            <a:pPr algn="ctr" defTabSz="1097280">
              <a:lnSpc>
                <a:spcPct val="107000"/>
              </a:lnSpc>
              <a:spcBef>
                <a:spcPts val="960"/>
              </a:spcBef>
              <a:buClr>
                <a:srgbClr val="000000"/>
              </a:buClr>
              <a:buSzPts val="2700"/>
              <a:defRPr/>
            </a:pPr>
            <a:r>
              <a:rPr lang="en-US" sz="3240" b="1" kern="0" dirty="0">
                <a:solidFill>
                  <a:srgbClr val="2683C6"/>
                </a:solidFill>
                <a:latin typeface="Century Gothic"/>
                <a:ea typeface="Century Gothic"/>
                <a:cs typeface="Century Gothic"/>
                <a:sym typeface="Century Gothic"/>
              </a:rPr>
              <a:t>Curricula development on Climate Change Policy and Law</a:t>
            </a:r>
            <a:endParaRPr sz="3240" kern="0" dirty="0">
              <a:solidFill>
                <a:srgbClr val="000000"/>
              </a:solidFill>
              <a:latin typeface="Century Gothic"/>
              <a:ea typeface="Century Gothic"/>
              <a:cs typeface="Century Gothic"/>
              <a:sym typeface="Century Gothic"/>
            </a:endParaRPr>
          </a:p>
          <a:p>
            <a:pPr defTabSz="1097280">
              <a:lnSpc>
                <a:spcPct val="107000"/>
              </a:lnSpc>
              <a:spcBef>
                <a:spcPts val="960"/>
              </a:spcBef>
              <a:spcAft>
                <a:spcPts val="960"/>
              </a:spcAft>
              <a:buClr>
                <a:srgbClr val="000000"/>
              </a:buClr>
              <a:buSzPts val="1800"/>
              <a:defRPr/>
            </a:pPr>
            <a:endParaRPr sz="2160" kern="0" dirty="0">
              <a:solidFill>
                <a:srgbClr val="000000"/>
              </a:solidFill>
              <a:latin typeface="Century Gothic"/>
              <a:ea typeface="Century Gothic"/>
              <a:cs typeface="Century Gothic"/>
              <a:sym typeface="Century Gothic"/>
            </a:endParaRPr>
          </a:p>
        </p:txBody>
      </p:sp>
      <p:pic>
        <p:nvPicPr>
          <p:cNvPr id="78" name="Google Shape;78;p1"/>
          <p:cNvPicPr preferRelativeResize="0"/>
          <p:nvPr/>
        </p:nvPicPr>
        <p:blipFill rotWithShape="1">
          <a:blip r:embed="rId4">
            <a:alphaModFix/>
          </a:blip>
          <a:srcRect l="26643" t="10967" r="39273" b="27095"/>
          <a:stretch/>
        </p:blipFill>
        <p:spPr>
          <a:xfrm>
            <a:off x="12884802" y="406905"/>
            <a:ext cx="1566364" cy="1520377"/>
          </a:xfrm>
          <a:prstGeom prst="rect">
            <a:avLst/>
          </a:prstGeom>
          <a:noFill/>
          <a:ln>
            <a:noFill/>
          </a:ln>
        </p:spPr>
      </p:pic>
      <p:sp>
        <p:nvSpPr>
          <p:cNvPr id="79" name="Google Shape;79;p1"/>
          <p:cNvSpPr txBox="1"/>
          <p:nvPr/>
        </p:nvSpPr>
        <p:spPr>
          <a:xfrm>
            <a:off x="287572" y="3490398"/>
            <a:ext cx="13380412" cy="1579102"/>
          </a:xfrm>
          <a:prstGeom prst="rect">
            <a:avLst/>
          </a:prstGeom>
          <a:noFill/>
          <a:ln>
            <a:noFill/>
          </a:ln>
        </p:spPr>
        <p:txBody>
          <a:bodyPr spcFirstLastPara="1" wrap="square" lIns="109710" tIns="54840" rIns="109710" bIns="54840" anchor="t" anchorCtr="0">
            <a:spAutoFit/>
          </a:bodyPr>
          <a:lstStyle/>
          <a:p>
            <a:pPr defTabSz="1097280">
              <a:lnSpc>
                <a:spcPct val="107000"/>
              </a:lnSpc>
              <a:spcBef>
                <a:spcPts val="960"/>
              </a:spcBef>
              <a:buClr>
                <a:srgbClr val="000000"/>
              </a:buClr>
              <a:defRPr/>
            </a:pPr>
            <a:r>
              <a:rPr lang="en-US" sz="3240" b="1" kern="0" dirty="0">
                <a:solidFill>
                  <a:srgbClr val="003399"/>
                </a:solidFill>
                <a:latin typeface="Century Gothic"/>
                <a:ea typeface="Century Gothic"/>
                <a:cs typeface="Century Gothic"/>
                <a:sym typeface="Century Gothic"/>
              </a:rPr>
              <a:t>Subject title: Climate Change and Migration</a:t>
            </a:r>
            <a:endParaRPr sz="3240" b="1" kern="0" dirty="0">
              <a:solidFill>
                <a:srgbClr val="003399"/>
              </a:solidFill>
              <a:latin typeface="Century Gothic"/>
              <a:ea typeface="Century Gothic"/>
              <a:cs typeface="Century Gothic"/>
              <a:sym typeface="Century Gothic"/>
            </a:endParaRPr>
          </a:p>
          <a:p>
            <a:pPr defTabSz="1097280">
              <a:lnSpc>
                <a:spcPct val="107000"/>
              </a:lnSpc>
              <a:spcBef>
                <a:spcPts val="1920"/>
              </a:spcBef>
              <a:spcAft>
                <a:spcPts val="960"/>
              </a:spcAft>
              <a:buClr>
                <a:srgbClr val="000000"/>
              </a:buClr>
              <a:defRPr/>
            </a:pPr>
            <a:r>
              <a:rPr lang="en-US" sz="2640" b="1" kern="0" dirty="0">
                <a:solidFill>
                  <a:srgbClr val="003399"/>
                </a:solidFill>
                <a:latin typeface="Century Gothic"/>
                <a:ea typeface="Century Gothic"/>
                <a:cs typeface="Century Gothic"/>
                <a:sym typeface="Century Gothic"/>
              </a:rPr>
              <a:t>Instructor Name: Dr. Shashikala </a:t>
            </a:r>
            <a:r>
              <a:rPr lang="en-US" sz="2640" b="1" kern="0" dirty="0" err="1">
                <a:solidFill>
                  <a:srgbClr val="003399"/>
                </a:solidFill>
                <a:latin typeface="Century Gothic"/>
                <a:ea typeface="Century Gothic"/>
                <a:cs typeface="Century Gothic"/>
                <a:sym typeface="Century Gothic"/>
              </a:rPr>
              <a:t>Gurpur</a:t>
            </a:r>
            <a:endParaRPr sz="2640" kern="0" dirty="0">
              <a:solidFill>
                <a:srgbClr val="000000"/>
              </a:solidFill>
              <a:latin typeface="Century Gothic"/>
              <a:ea typeface="Century Gothic"/>
              <a:cs typeface="Century Gothic"/>
              <a:sym typeface="Century Gothic"/>
            </a:endParaRPr>
          </a:p>
        </p:txBody>
      </p:sp>
      <p:grpSp>
        <p:nvGrpSpPr>
          <p:cNvPr id="80" name="Google Shape;80;p1"/>
          <p:cNvGrpSpPr/>
          <p:nvPr/>
        </p:nvGrpSpPr>
        <p:grpSpPr>
          <a:xfrm>
            <a:off x="0" y="6268729"/>
            <a:ext cx="14630400" cy="1960873"/>
            <a:chOff x="0" y="5223940"/>
            <a:chExt cx="12192000" cy="1634061"/>
          </a:xfrm>
        </p:grpSpPr>
        <p:sp>
          <p:nvSpPr>
            <p:cNvPr id="81" name="Google Shape;81;p1"/>
            <p:cNvSpPr/>
            <p:nvPr/>
          </p:nvSpPr>
          <p:spPr>
            <a:xfrm>
              <a:off x="0" y="5902960"/>
              <a:ext cx="12192000" cy="955041"/>
            </a:xfrm>
            <a:prstGeom prst="rect">
              <a:avLst/>
            </a:prstGeom>
            <a:solidFill>
              <a:srgbClr val="BBCC94"/>
            </a:solidFill>
            <a:ln>
              <a:noFill/>
            </a:ln>
          </p:spPr>
          <p:txBody>
            <a:bodyPr spcFirstLastPara="1" wrap="square" lIns="109710" tIns="54840" rIns="109710" bIns="54840" anchor="ctr" anchorCtr="0">
              <a:noAutofit/>
            </a:bodyPr>
            <a:lstStyle/>
            <a:p>
              <a:pPr defTabSz="1097280">
                <a:buClr>
                  <a:srgbClr val="000000"/>
                </a:buClr>
                <a:defRPr/>
              </a:pPr>
              <a:endParaRPr sz="1440" kern="0" dirty="0">
                <a:solidFill>
                  <a:srgbClr val="000000"/>
                </a:solidFill>
                <a:latin typeface="Calibri"/>
                <a:ea typeface="Calibri"/>
                <a:cs typeface="Calibri"/>
                <a:sym typeface="Calibri"/>
              </a:endParaRPr>
            </a:p>
            <a:p>
              <a:pPr defTabSz="1097280">
                <a:buClr>
                  <a:srgbClr val="000000"/>
                </a:buClr>
                <a:defRPr/>
              </a:pPr>
              <a:r>
                <a:rPr lang="en-US" sz="1440" b="1" kern="0" dirty="0">
                  <a:solidFill>
                    <a:srgbClr val="000000"/>
                  </a:solidFill>
                  <a:latin typeface="Calibri"/>
                  <a:ea typeface="Calibri"/>
                  <a:cs typeface="Calibri"/>
                  <a:sym typeface="Calibri"/>
                </a:rPr>
                <a:t>Project No of Reference: 618874-EPP-1-2020-1-VN-EPPKA2-CBHE-JP:</a:t>
              </a:r>
              <a:r>
                <a:rPr lang="en-US" sz="1440" kern="0" dirty="0">
                  <a:solidFill>
                    <a:srgbClr val="000000"/>
                  </a:solidFill>
                  <a:latin typeface="Calibri"/>
                  <a:ea typeface="Calibri"/>
                  <a:cs typeface="Calibri"/>
                  <a:sym typeface="Calibri"/>
                </a:rPr>
                <a:t> </a:t>
              </a:r>
              <a:endParaRPr sz="1680" kern="0" dirty="0">
                <a:solidFill>
                  <a:srgbClr val="000000"/>
                </a:solidFill>
                <a:latin typeface="Arial"/>
                <a:cs typeface="Arial"/>
                <a:sym typeface="Arial"/>
              </a:endParaRPr>
            </a:p>
            <a:p>
              <a:pPr algn="just" defTabSz="1097280">
                <a:buClr>
                  <a:srgbClr val="000000"/>
                </a:buClr>
                <a:defRPr/>
              </a:pPr>
              <a:r>
                <a:rPr lang="en-US" sz="1440" kern="0" dirty="0">
                  <a:solidFill>
                    <a:srgbClr val="00000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440" kern="0" dirty="0">
                <a:solidFill>
                  <a:srgbClr val="000000"/>
                </a:solidFill>
                <a:latin typeface="Calibri"/>
                <a:ea typeface="Calibri"/>
                <a:cs typeface="Calibri"/>
                <a:sym typeface="Calibri"/>
              </a:endParaRPr>
            </a:p>
            <a:p>
              <a:pPr defTabSz="1097280">
                <a:buClr>
                  <a:srgbClr val="000000"/>
                </a:buClr>
                <a:buSzPts val="1800"/>
                <a:defRPr/>
              </a:pPr>
              <a:endParaRPr sz="1200" kern="0" dirty="0">
                <a:solidFill>
                  <a:srgbClr val="FFFFFF"/>
                </a:solidFill>
                <a:latin typeface="Calibri"/>
                <a:ea typeface="Calibri"/>
                <a:cs typeface="Calibri"/>
                <a:sym typeface="Calibri"/>
              </a:endParaRPr>
            </a:p>
          </p:txBody>
        </p:sp>
        <p:pic>
          <p:nvPicPr>
            <p:cNvPr id="82" name="Google Shape;82;p1"/>
            <p:cNvPicPr preferRelativeResize="0"/>
            <p:nvPr/>
          </p:nvPicPr>
          <p:blipFill rotWithShape="1">
            <a:blip r:embed="rId5">
              <a:alphaModFix/>
            </a:blip>
            <a:srcRect/>
            <a:stretch/>
          </p:blipFill>
          <p:spPr>
            <a:xfrm>
              <a:off x="2259248" y="5288834"/>
              <a:ext cx="1448292" cy="404478"/>
            </a:xfrm>
            <a:prstGeom prst="rect">
              <a:avLst/>
            </a:prstGeom>
            <a:noFill/>
            <a:ln>
              <a:noFill/>
            </a:ln>
          </p:spPr>
        </p:pic>
        <p:pic>
          <p:nvPicPr>
            <p:cNvPr id="83" name="Google Shape;83;p1"/>
            <p:cNvPicPr preferRelativeResize="0"/>
            <p:nvPr/>
          </p:nvPicPr>
          <p:blipFill rotWithShape="1">
            <a:blip r:embed="rId6">
              <a:alphaModFix/>
            </a:blip>
            <a:srcRect r="20177"/>
            <a:stretch/>
          </p:blipFill>
          <p:spPr>
            <a:xfrm>
              <a:off x="10603618" y="5288834"/>
              <a:ext cx="1533649" cy="419377"/>
            </a:xfrm>
            <a:prstGeom prst="rect">
              <a:avLst/>
            </a:prstGeom>
            <a:noFill/>
            <a:ln>
              <a:noFill/>
            </a:ln>
          </p:spPr>
        </p:pic>
        <p:pic>
          <p:nvPicPr>
            <p:cNvPr id="84" name="Google Shape;84;p1"/>
            <p:cNvPicPr preferRelativeResize="0"/>
            <p:nvPr/>
          </p:nvPicPr>
          <p:blipFill rotWithShape="1">
            <a:blip r:embed="rId7">
              <a:alphaModFix/>
            </a:blip>
            <a:srcRect/>
            <a:stretch/>
          </p:blipFill>
          <p:spPr>
            <a:xfrm>
              <a:off x="7460330" y="5245638"/>
              <a:ext cx="485416" cy="490870"/>
            </a:xfrm>
            <a:prstGeom prst="rect">
              <a:avLst/>
            </a:prstGeom>
            <a:noFill/>
            <a:ln>
              <a:noFill/>
            </a:ln>
          </p:spPr>
        </p:pic>
        <p:pic>
          <p:nvPicPr>
            <p:cNvPr id="85" name="Google Shape;85;p1"/>
            <p:cNvPicPr preferRelativeResize="0"/>
            <p:nvPr/>
          </p:nvPicPr>
          <p:blipFill rotWithShape="1">
            <a:blip r:embed="rId8">
              <a:alphaModFix/>
            </a:blip>
            <a:srcRect/>
            <a:stretch/>
          </p:blipFill>
          <p:spPr>
            <a:xfrm>
              <a:off x="54733" y="5223940"/>
              <a:ext cx="485417" cy="509388"/>
            </a:xfrm>
            <a:prstGeom prst="rect">
              <a:avLst/>
            </a:prstGeom>
            <a:noFill/>
            <a:ln>
              <a:noFill/>
            </a:ln>
          </p:spPr>
        </p:pic>
        <p:pic>
          <p:nvPicPr>
            <p:cNvPr id="86" name="Google Shape;86;p1"/>
            <p:cNvPicPr preferRelativeResize="0"/>
            <p:nvPr/>
          </p:nvPicPr>
          <p:blipFill rotWithShape="1">
            <a:blip r:embed="rId9">
              <a:alphaModFix/>
            </a:blip>
            <a:srcRect/>
            <a:stretch/>
          </p:blipFill>
          <p:spPr>
            <a:xfrm>
              <a:off x="540150" y="5259686"/>
              <a:ext cx="1638414" cy="419377"/>
            </a:xfrm>
            <a:prstGeom prst="rect">
              <a:avLst/>
            </a:prstGeom>
            <a:noFill/>
            <a:ln>
              <a:noFill/>
            </a:ln>
          </p:spPr>
        </p:pic>
        <p:pic>
          <p:nvPicPr>
            <p:cNvPr id="87" name="Google Shape;87;p1"/>
            <p:cNvPicPr preferRelativeResize="0"/>
            <p:nvPr/>
          </p:nvPicPr>
          <p:blipFill rotWithShape="1">
            <a:blip r:embed="rId10">
              <a:alphaModFix/>
            </a:blip>
            <a:srcRect/>
            <a:stretch/>
          </p:blipFill>
          <p:spPr>
            <a:xfrm>
              <a:off x="4914914" y="5357692"/>
              <a:ext cx="1489026" cy="367595"/>
            </a:xfrm>
            <a:prstGeom prst="rect">
              <a:avLst/>
            </a:prstGeom>
            <a:noFill/>
            <a:ln>
              <a:noFill/>
            </a:ln>
          </p:spPr>
        </p:pic>
        <p:pic>
          <p:nvPicPr>
            <p:cNvPr id="88" name="Google Shape;88;p1"/>
            <p:cNvPicPr preferRelativeResize="0"/>
            <p:nvPr/>
          </p:nvPicPr>
          <p:blipFill rotWithShape="1">
            <a:blip r:embed="rId11">
              <a:alphaModFix/>
            </a:blip>
            <a:srcRect r="10406" b="8448"/>
            <a:stretch/>
          </p:blipFill>
          <p:spPr>
            <a:xfrm>
              <a:off x="8705701" y="5233834"/>
              <a:ext cx="1795277" cy="489486"/>
            </a:xfrm>
            <a:prstGeom prst="rect">
              <a:avLst/>
            </a:prstGeom>
            <a:noFill/>
            <a:ln>
              <a:noFill/>
            </a:ln>
          </p:spPr>
        </p:pic>
        <p:pic>
          <p:nvPicPr>
            <p:cNvPr id="89" name="Google Shape;89;p1"/>
            <p:cNvPicPr preferRelativeResize="0"/>
            <p:nvPr/>
          </p:nvPicPr>
          <p:blipFill rotWithShape="1">
            <a:blip r:embed="rId12">
              <a:alphaModFix/>
            </a:blip>
            <a:srcRect/>
            <a:stretch/>
          </p:blipFill>
          <p:spPr>
            <a:xfrm>
              <a:off x="6451188" y="5331800"/>
              <a:ext cx="980435" cy="419377"/>
            </a:xfrm>
            <a:prstGeom prst="rect">
              <a:avLst/>
            </a:prstGeom>
            <a:noFill/>
            <a:ln>
              <a:noFill/>
            </a:ln>
          </p:spPr>
        </p:pic>
        <p:pic>
          <p:nvPicPr>
            <p:cNvPr id="90" name="Google Shape;90;p1"/>
            <p:cNvPicPr preferRelativeResize="0"/>
            <p:nvPr/>
          </p:nvPicPr>
          <p:blipFill rotWithShape="1">
            <a:blip r:embed="rId13">
              <a:alphaModFix/>
            </a:blip>
            <a:srcRect/>
            <a:stretch/>
          </p:blipFill>
          <p:spPr>
            <a:xfrm>
              <a:off x="8018929" y="5259686"/>
              <a:ext cx="719168" cy="489486"/>
            </a:xfrm>
            <a:prstGeom prst="rect">
              <a:avLst/>
            </a:prstGeom>
            <a:noFill/>
            <a:ln>
              <a:noFill/>
            </a:ln>
          </p:spPr>
        </p:pic>
        <p:pic>
          <p:nvPicPr>
            <p:cNvPr id="91" name="Google Shape;91;p1"/>
            <p:cNvPicPr preferRelativeResize="0"/>
            <p:nvPr/>
          </p:nvPicPr>
          <p:blipFill rotWithShape="1">
            <a:blip r:embed="rId14">
              <a:alphaModFix/>
            </a:blip>
            <a:srcRect/>
            <a:stretch/>
          </p:blipFill>
          <p:spPr>
            <a:xfrm>
              <a:off x="3774016" y="5265789"/>
              <a:ext cx="1131082" cy="502703"/>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pic>
        <p:nvPicPr>
          <p:cNvPr id="4" name="Image 1" descr="preencoded.png"/>
          <p:cNvPicPr>
            <a:picLocks noChangeAspect="1"/>
          </p:cNvPicPr>
          <p:nvPr/>
        </p:nvPicPr>
        <p:blipFill>
          <a:blip r:embed="rId4"/>
          <a:stretch>
            <a:fillRect/>
          </a:stretch>
        </p:blipFill>
        <p:spPr>
          <a:xfrm>
            <a:off x="9151620" y="0"/>
            <a:ext cx="5486400" cy="8229600"/>
          </a:xfrm>
          <a:prstGeom prst="rect">
            <a:avLst/>
          </a:prstGeom>
        </p:spPr>
      </p:pic>
      <p:sp>
        <p:nvSpPr>
          <p:cNvPr id="5" name="Text 1"/>
          <p:cNvSpPr/>
          <p:nvPr/>
        </p:nvSpPr>
        <p:spPr>
          <a:xfrm>
            <a:off x="833199" y="1715453"/>
            <a:ext cx="7477601" cy="2083118"/>
          </a:xfrm>
          <a:prstGeom prst="rect">
            <a:avLst/>
          </a:prstGeom>
          <a:noFill/>
          <a:ln/>
        </p:spPr>
        <p:txBody>
          <a:bodyPr wrap="square" rtlCol="0" anchor="t"/>
          <a:lstStyle/>
          <a:p>
            <a:pPr marL="0" indent="0">
              <a:lnSpc>
                <a:spcPts val="5468"/>
              </a:lnSpc>
              <a:buNone/>
            </a:pPr>
            <a:r>
              <a:rPr lang="en-US" sz="4374" dirty="0">
                <a:solidFill>
                  <a:srgbClr val="FFFFFF"/>
                </a:solidFill>
                <a:latin typeface="Unbounded" pitchFamily="34" charset="0"/>
                <a:ea typeface="Unbounded" pitchFamily="34" charset="-122"/>
                <a:cs typeface="Unbounded" pitchFamily="34" charset="-120"/>
              </a:rPr>
              <a:t>European Union and Protection of Climate Migrants</a:t>
            </a:r>
            <a:endParaRPr lang="en-US" sz="4374" dirty="0"/>
          </a:p>
        </p:txBody>
      </p:sp>
      <p:sp>
        <p:nvSpPr>
          <p:cNvPr id="6" name="Text 2"/>
          <p:cNvSpPr/>
          <p:nvPr/>
        </p:nvSpPr>
        <p:spPr>
          <a:xfrm>
            <a:off x="833199" y="4131826"/>
            <a:ext cx="7477601" cy="1066205"/>
          </a:xfrm>
          <a:prstGeom prst="rect">
            <a:avLst/>
          </a:prstGeom>
          <a:noFill/>
          <a:ln/>
        </p:spPr>
        <p:txBody>
          <a:bodyPr wrap="square" rtlCol="0" anchor="t"/>
          <a:lstStyle/>
          <a:p>
            <a:pPr marL="0" indent="0">
              <a:lnSpc>
                <a:spcPts val="2799"/>
              </a:lnSpc>
              <a:buNone/>
            </a:pPr>
            <a:r>
              <a:rPr lang="en-US" sz="1750" dirty="0">
                <a:solidFill>
                  <a:srgbClr val="CAD6DE"/>
                </a:solidFill>
                <a:latin typeface="Cabin" pitchFamily="34" charset="0"/>
                <a:ea typeface="Cabin" pitchFamily="34" charset="-122"/>
                <a:cs typeface="Cabin" pitchFamily="34" charset="-120"/>
              </a:rPr>
              <a:t>The European Union has taken steps to address the growing issue of climate migration. EU policies focus on humanitarian aid, resettlement programs, and supporting developing countries affected by climate change.</a:t>
            </a:r>
            <a:endParaRPr lang="en-US" sz="1750" dirty="0"/>
          </a:p>
        </p:txBody>
      </p:sp>
      <p:sp>
        <p:nvSpPr>
          <p:cNvPr id="7" name="Text 3"/>
          <p:cNvSpPr/>
          <p:nvPr/>
        </p:nvSpPr>
        <p:spPr>
          <a:xfrm>
            <a:off x="833199" y="5447943"/>
            <a:ext cx="7477601" cy="1066205"/>
          </a:xfrm>
          <a:prstGeom prst="rect">
            <a:avLst/>
          </a:prstGeom>
          <a:noFill/>
          <a:ln/>
        </p:spPr>
        <p:txBody>
          <a:bodyPr wrap="square" rtlCol="0" anchor="t"/>
          <a:lstStyle/>
          <a:p>
            <a:pPr marL="0" indent="0">
              <a:lnSpc>
                <a:spcPts val="2799"/>
              </a:lnSpc>
              <a:buNone/>
            </a:pPr>
            <a:r>
              <a:rPr lang="en-US" sz="1750" dirty="0">
                <a:solidFill>
                  <a:srgbClr val="CAD6DE"/>
                </a:solidFill>
                <a:latin typeface="Cabin" pitchFamily="34" charset="0"/>
                <a:ea typeface="Cabin" pitchFamily="34" charset="-122"/>
                <a:cs typeface="Cabin" pitchFamily="34" charset="-120"/>
              </a:rPr>
              <a:t>The EU's 2021 New Pact on Migration and Asylum acknowledges the role of climate change as a driver of displacement and calls for greater coordination on climate-related migration.</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957"/>
          </a:xfrm>
          <a:prstGeom prst="rect">
            <a:avLst/>
          </a:prstGeom>
          <a:solidFill>
            <a:srgbClr val="112836"/>
          </a:solidFill>
          <a:ln/>
        </p:spPr>
      </p:sp>
      <p:sp>
        <p:nvSpPr>
          <p:cNvPr id="4" name="Text 1"/>
          <p:cNvSpPr/>
          <p:nvPr/>
        </p:nvSpPr>
        <p:spPr>
          <a:xfrm>
            <a:off x="3338751" y="489109"/>
            <a:ext cx="7952780" cy="1667351"/>
          </a:xfrm>
          <a:prstGeom prst="rect">
            <a:avLst/>
          </a:prstGeom>
          <a:noFill/>
          <a:ln/>
        </p:spPr>
        <p:txBody>
          <a:bodyPr wrap="square" rtlCol="0" anchor="t"/>
          <a:lstStyle/>
          <a:p>
            <a:pPr marL="0" indent="0">
              <a:lnSpc>
                <a:spcPts val="4377"/>
              </a:lnSpc>
              <a:buNone/>
            </a:pPr>
            <a:r>
              <a:rPr lang="en-US" sz="3502" dirty="0">
                <a:solidFill>
                  <a:srgbClr val="FFFFFF"/>
                </a:solidFill>
                <a:latin typeface="Unbounded" pitchFamily="34" charset="0"/>
                <a:ea typeface="Unbounded" pitchFamily="34" charset="-122"/>
                <a:cs typeface="Unbounded" pitchFamily="34" charset="-120"/>
              </a:rPr>
              <a:t>Organization of </a:t>
            </a:r>
            <a:r>
              <a:rPr lang="en-US" sz="3502" b="1" dirty="0">
                <a:solidFill>
                  <a:srgbClr val="FFFFFF"/>
                </a:solidFill>
                <a:latin typeface="Unbounded" pitchFamily="34" charset="0"/>
                <a:ea typeface="Unbounded" pitchFamily="34" charset="-122"/>
                <a:cs typeface="Unbounded" pitchFamily="34" charset="-120"/>
              </a:rPr>
              <a:t>African Unity</a:t>
            </a:r>
            <a:r>
              <a:rPr lang="en-US" sz="3502" dirty="0">
                <a:solidFill>
                  <a:srgbClr val="FFFFFF"/>
                </a:solidFill>
                <a:latin typeface="Unbounded" pitchFamily="34" charset="0"/>
                <a:ea typeface="Unbounded" pitchFamily="34" charset="-122"/>
                <a:cs typeface="Unbounded" pitchFamily="34" charset="-120"/>
              </a:rPr>
              <a:t> and Protection of Climate Migration</a:t>
            </a:r>
            <a:endParaRPr lang="en-US" sz="3502" dirty="0"/>
          </a:p>
        </p:txBody>
      </p:sp>
      <p:sp>
        <p:nvSpPr>
          <p:cNvPr id="5" name="Text 2"/>
          <p:cNvSpPr/>
          <p:nvPr/>
        </p:nvSpPr>
        <p:spPr>
          <a:xfrm>
            <a:off x="3338750" y="2583299"/>
            <a:ext cx="8057795" cy="2561034"/>
          </a:xfrm>
          <a:prstGeom prst="rect">
            <a:avLst/>
          </a:prstGeom>
          <a:noFill/>
          <a:ln/>
        </p:spPr>
        <p:txBody>
          <a:bodyPr wrap="square" rtlCol="0" anchor="t"/>
          <a:lstStyle/>
          <a:p>
            <a:pPr marL="0" indent="0">
              <a:lnSpc>
                <a:spcPts val="2241"/>
              </a:lnSpc>
              <a:buNone/>
            </a:pPr>
            <a:r>
              <a:rPr lang="en-US" sz="1401" dirty="0">
                <a:solidFill>
                  <a:srgbClr val="CAD6DE"/>
                </a:solidFill>
                <a:latin typeface="Cabin" pitchFamily="34" charset="0"/>
                <a:ea typeface="Cabin" pitchFamily="34" charset="-122"/>
                <a:cs typeface="Cabin" pitchFamily="34" charset="-120"/>
              </a:rPr>
              <a:t>The Organization of African Unity (OAU), established in 1963, played a crucial role in addressing the challenges of climate-induced migration on the African continent. The OAU recognized the unique vulnerabilities of African nations to the impacts of climate change and sought to develop regional policies and frameworks to protect the rights of climate migrants.</a:t>
            </a:r>
            <a:endParaRPr lang="en-US" sz="1401" dirty="0"/>
          </a:p>
        </p:txBody>
      </p:sp>
      <p:sp>
        <p:nvSpPr>
          <p:cNvPr id="6" name="Text 3"/>
          <p:cNvSpPr/>
          <p:nvPr/>
        </p:nvSpPr>
        <p:spPr>
          <a:xfrm>
            <a:off x="3338751" y="5304353"/>
            <a:ext cx="7952780" cy="2276475"/>
          </a:xfrm>
          <a:prstGeom prst="rect">
            <a:avLst/>
          </a:prstGeom>
          <a:noFill/>
          <a:ln/>
        </p:spPr>
        <p:txBody>
          <a:bodyPr wrap="square" rtlCol="0" anchor="t"/>
          <a:lstStyle/>
          <a:p>
            <a:pPr marL="0" indent="0">
              <a:lnSpc>
                <a:spcPts val="2241"/>
              </a:lnSpc>
              <a:buNone/>
            </a:pPr>
            <a:r>
              <a:rPr lang="en-US" sz="1401" dirty="0">
                <a:solidFill>
                  <a:srgbClr val="CAD6DE"/>
                </a:solidFill>
                <a:latin typeface="Cabin" pitchFamily="34" charset="0"/>
                <a:ea typeface="Cabin" pitchFamily="34" charset="-122"/>
                <a:cs typeface="Cabin" pitchFamily="34" charset="-120"/>
              </a:rPr>
              <a:t>Through its various resolutions and declarations, the OAU advocated for the inclusion of climate migration as a key consideration in its development and humanitarian agendas. This laid the foundation for the African Union's (AU) more recent efforts to address the legal and policy gaps surrounding the protection of climate migrants in Africa.</a:t>
            </a:r>
            <a:endParaRPr lang="en-US" sz="140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sp>
        <p:nvSpPr>
          <p:cNvPr id="4" name="Text 1"/>
          <p:cNvSpPr/>
          <p:nvPr/>
        </p:nvSpPr>
        <p:spPr>
          <a:xfrm>
            <a:off x="3061335" y="524351"/>
            <a:ext cx="8507730" cy="1784152"/>
          </a:xfrm>
          <a:prstGeom prst="rect">
            <a:avLst/>
          </a:prstGeom>
          <a:noFill/>
          <a:ln/>
        </p:spPr>
        <p:txBody>
          <a:bodyPr wrap="square" rtlCol="0" anchor="t"/>
          <a:lstStyle/>
          <a:p>
            <a:pPr marL="0" indent="0">
              <a:lnSpc>
                <a:spcPts val="4683"/>
              </a:lnSpc>
              <a:buNone/>
            </a:pPr>
            <a:r>
              <a:rPr lang="en-US" sz="3746" dirty="0">
                <a:solidFill>
                  <a:srgbClr val="FFFFFF"/>
                </a:solidFill>
                <a:latin typeface="Unbounded" pitchFamily="34" charset="0"/>
                <a:ea typeface="Unbounded" pitchFamily="34" charset="-122"/>
                <a:cs typeface="Unbounded" pitchFamily="34" charset="-120"/>
              </a:rPr>
              <a:t>Cartagena Declaration and Protection of Climate Migration</a:t>
            </a:r>
            <a:endParaRPr lang="en-US" sz="3746" dirty="0"/>
          </a:p>
        </p:txBody>
      </p:sp>
      <p:pic>
        <p:nvPicPr>
          <p:cNvPr id="5" name="Image 1" descr="preencoded.png"/>
          <p:cNvPicPr>
            <a:picLocks noChangeAspect="1"/>
          </p:cNvPicPr>
          <p:nvPr/>
        </p:nvPicPr>
        <p:blipFill>
          <a:blip r:embed="rId4"/>
          <a:stretch>
            <a:fillRect/>
          </a:stretch>
        </p:blipFill>
        <p:spPr>
          <a:xfrm>
            <a:off x="3061335" y="2689027"/>
            <a:ext cx="2645569" cy="1635085"/>
          </a:xfrm>
          <a:prstGeom prst="rect">
            <a:avLst/>
          </a:prstGeom>
        </p:spPr>
      </p:pic>
      <p:sp>
        <p:nvSpPr>
          <p:cNvPr id="6" name="Text 2"/>
          <p:cNvSpPr/>
          <p:nvPr/>
        </p:nvSpPr>
        <p:spPr>
          <a:xfrm>
            <a:off x="3061335" y="4561880"/>
            <a:ext cx="2645569" cy="594598"/>
          </a:xfrm>
          <a:prstGeom prst="rect">
            <a:avLst/>
          </a:prstGeom>
          <a:noFill/>
          <a:ln/>
        </p:spPr>
        <p:txBody>
          <a:bodyPr wrap="square" rtlCol="0" anchor="t"/>
          <a:lstStyle/>
          <a:p>
            <a:pPr marL="0" indent="0" algn="l">
              <a:lnSpc>
                <a:spcPts val="2341"/>
              </a:lnSpc>
              <a:buNone/>
            </a:pPr>
            <a:r>
              <a:rPr lang="en-US" sz="1873" dirty="0">
                <a:solidFill>
                  <a:srgbClr val="FFFFFF"/>
                </a:solidFill>
                <a:latin typeface="Unbounded" pitchFamily="34" charset="0"/>
                <a:ea typeface="Unbounded" pitchFamily="34" charset="-122"/>
                <a:cs typeface="Unbounded" pitchFamily="34" charset="-120"/>
              </a:rPr>
              <a:t>Cartagena Declaration</a:t>
            </a:r>
            <a:endParaRPr lang="en-US" sz="1873" dirty="0"/>
          </a:p>
        </p:txBody>
      </p:sp>
      <p:sp>
        <p:nvSpPr>
          <p:cNvPr id="7" name="Text 3"/>
          <p:cNvSpPr/>
          <p:nvPr/>
        </p:nvSpPr>
        <p:spPr>
          <a:xfrm>
            <a:off x="3061335" y="5270659"/>
            <a:ext cx="2645569" cy="2130266"/>
          </a:xfrm>
          <a:prstGeom prst="rect">
            <a:avLst/>
          </a:prstGeom>
          <a:noFill/>
          <a:ln/>
        </p:spPr>
        <p:txBody>
          <a:bodyPr wrap="square" rtlCol="0" anchor="t"/>
          <a:lstStyle/>
          <a:p>
            <a:pPr marL="0" indent="0" algn="l">
              <a:lnSpc>
                <a:spcPts val="2398"/>
              </a:lnSpc>
              <a:buNone/>
            </a:pPr>
            <a:r>
              <a:rPr lang="en-US" sz="1498" dirty="0">
                <a:solidFill>
                  <a:srgbClr val="CAD6DE"/>
                </a:solidFill>
                <a:latin typeface="Cabin" pitchFamily="34" charset="0"/>
                <a:ea typeface="Cabin" pitchFamily="34" charset="-122"/>
                <a:cs typeface="Cabin" pitchFamily="34" charset="-120"/>
              </a:rPr>
              <a:t>The 1984 Cartagena Declaration on Refugees expanded the definition of refugees to include those displaced by events seriously disturbing public order, which has been interpreted to include climate-related disasters.</a:t>
            </a:r>
            <a:endParaRPr lang="en-US" sz="1498" dirty="0"/>
          </a:p>
        </p:txBody>
      </p:sp>
      <p:pic>
        <p:nvPicPr>
          <p:cNvPr id="8" name="Image 2" descr="preencoded.png"/>
          <p:cNvPicPr>
            <a:picLocks noChangeAspect="1"/>
          </p:cNvPicPr>
          <p:nvPr/>
        </p:nvPicPr>
        <p:blipFill>
          <a:blip r:embed="rId5"/>
          <a:stretch>
            <a:fillRect/>
          </a:stretch>
        </p:blipFill>
        <p:spPr>
          <a:xfrm>
            <a:off x="5992297" y="2689027"/>
            <a:ext cx="2645688" cy="1635085"/>
          </a:xfrm>
          <a:prstGeom prst="rect">
            <a:avLst/>
          </a:prstGeom>
        </p:spPr>
      </p:pic>
      <p:sp>
        <p:nvSpPr>
          <p:cNvPr id="9" name="Text 4"/>
          <p:cNvSpPr/>
          <p:nvPr/>
        </p:nvSpPr>
        <p:spPr>
          <a:xfrm>
            <a:off x="5992297" y="4561880"/>
            <a:ext cx="2645688" cy="594598"/>
          </a:xfrm>
          <a:prstGeom prst="rect">
            <a:avLst/>
          </a:prstGeom>
          <a:noFill/>
          <a:ln/>
        </p:spPr>
        <p:txBody>
          <a:bodyPr wrap="square" rtlCol="0" anchor="t"/>
          <a:lstStyle/>
          <a:p>
            <a:pPr marL="0" indent="0" algn="l">
              <a:lnSpc>
                <a:spcPts val="2341"/>
              </a:lnSpc>
              <a:buNone/>
            </a:pPr>
            <a:r>
              <a:rPr lang="en-US" sz="1873" dirty="0">
                <a:solidFill>
                  <a:srgbClr val="FFFFFF"/>
                </a:solidFill>
                <a:latin typeface="Unbounded" pitchFamily="34" charset="0"/>
                <a:ea typeface="Unbounded" pitchFamily="34" charset="-122"/>
                <a:cs typeface="Unbounded" pitchFamily="34" charset="-120"/>
              </a:rPr>
              <a:t>Protection in Latin America</a:t>
            </a:r>
            <a:endParaRPr lang="en-US" sz="1873" dirty="0"/>
          </a:p>
        </p:txBody>
      </p:sp>
      <p:sp>
        <p:nvSpPr>
          <p:cNvPr id="10" name="Text 5"/>
          <p:cNvSpPr/>
          <p:nvPr/>
        </p:nvSpPr>
        <p:spPr>
          <a:xfrm>
            <a:off x="5992297" y="5270659"/>
            <a:ext cx="2645688" cy="2434590"/>
          </a:xfrm>
          <a:prstGeom prst="rect">
            <a:avLst/>
          </a:prstGeom>
          <a:noFill/>
          <a:ln/>
        </p:spPr>
        <p:txBody>
          <a:bodyPr wrap="square" rtlCol="0" anchor="t"/>
          <a:lstStyle/>
          <a:p>
            <a:pPr marL="0" indent="0" algn="l">
              <a:lnSpc>
                <a:spcPts val="2398"/>
              </a:lnSpc>
              <a:buNone/>
            </a:pPr>
            <a:r>
              <a:rPr lang="en-US" sz="1498" dirty="0">
                <a:solidFill>
                  <a:srgbClr val="CAD6DE"/>
                </a:solidFill>
                <a:latin typeface="Cabin" pitchFamily="34" charset="0"/>
                <a:ea typeface="Cabin" pitchFamily="34" charset="-122"/>
                <a:cs typeface="Cabin" pitchFamily="34" charset="-120"/>
              </a:rPr>
              <a:t>The Cartagena Declaration has been incorporated into the national laws of several Latin American countries, providing a regional framework for protecting climate migrants and those displaced by environmental factors.</a:t>
            </a:r>
            <a:endParaRPr lang="en-US" sz="1498" dirty="0"/>
          </a:p>
        </p:txBody>
      </p:sp>
      <p:pic>
        <p:nvPicPr>
          <p:cNvPr id="11" name="Image 3" descr="preencoded.png"/>
          <p:cNvPicPr>
            <a:picLocks noChangeAspect="1"/>
          </p:cNvPicPr>
          <p:nvPr/>
        </p:nvPicPr>
        <p:blipFill>
          <a:blip r:embed="rId6"/>
          <a:stretch>
            <a:fillRect/>
          </a:stretch>
        </p:blipFill>
        <p:spPr>
          <a:xfrm>
            <a:off x="8923377" y="2689027"/>
            <a:ext cx="2645688" cy="1635085"/>
          </a:xfrm>
          <a:prstGeom prst="rect">
            <a:avLst/>
          </a:prstGeom>
        </p:spPr>
      </p:pic>
      <p:sp>
        <p:nvSpPr>
          <p:cNvPr id="12" name="Text 6"/>
          <p:cNvSpPr/>
          <p:nvPr/>
        </p:nvSpPr>
        <p:spPr>
          <a:xfrm>
            <a:off x="8923377" y="4561880"/>
            <a:ext cx="2378750" cy="297299"/>
          </a:xfrm>
          <a:prstGeom prst="rect">
            <a:avLst/>
          </a:prstGeom>
          <a:noFill/>
          <a:ln/>
        </p:spPr>
        <p:txBody>
          <a:bodyPr wrap="none" rtlCol="0" anchor="t"/>
          <a:lstStyle/>
          <a:p>
            <a:pPr marL="0" indent="0" algn="l">
              <a:lnSpc>
                <a:spcPts val="2341"/>
              </a:lnSpc>
              <a:buNone/>
            </a:pPr>
            <a:r>
              <a:rPr lang="en-US" sz="1873" dirty="0">
                <a:solidFill>
                  <a:srgbClr val="FFFFFF"/>
                </a:solidFill>
                <a:latin typeface="Unbounded" pitchFamily="34" charset="0"/>
                <a:ea typeface="Unbounded" pitchFamily="34" charset="-122"/>
                <a:cs typeface="Unbounded" pitchFamily="34" charset="-120"/>
              </a:rPr>
              <a:t>UN Recognition</a:t>
            </a:r>
            <a:endParaRPr lang="en-US" sz="1873" dirty="0"/>
          </a:p>
        </p:txBody>
      </p:sp>
      <p:sp>
        <p:nvSpPr>
          <p:cNvPr id="13" name="Text 7"/>
          <p:cNvSpPr/>
          <p:nvPr/>
        </p:nvSpPr>
        <p:spPr>
          <a:xfrm>
            <a:off x="8923377" y="4973360"/>
            <a:ext cx="2645688" cy="2130266"/>
          </a:xfrm>
          <a:prstGeom prst="rect">
            <a:avLst/>
          </a:prstGeom>
          <a:noFill/>
          <a:ln/>
        </p:spPr>
        <p:txBody>
          <a:bodyPr wrap="square" rtlCol="0" anchor="t"/>
          <a:lstStyle/>
          <a:p>
            <a:pPr marL="0" indent="0" algn="l">
              <a:lnSpc>
                <a:spcPts val="2398"/>
              </a:lnSpc>
              <a:buNone/>
            </a:pPr>
            <a:r>
              <a:rPr lang="en-US" sz="1498" dirty="0">
                <a:solidFill>
                  <a:srgbClr val="CAD6DE"/>
                </a:solidFill>
                <a:latin typeface="Cabin" pitchFamily="34" charset="0"/>
                <a:ea typeface="Cabin" pitchFamily="34" charset="-122"/>
                <a:cs typeface="Cabin" pitchFamily="34" charset="-120"/>
              </a:rPr>
              <a:t>The UN has recognized the Cartagena Declaration as an innovative regional instrument for protecting the rights of climate migrants, and encourages its application beyond Latin America.</a:t>
            </a:r>
            <a:endParaRPr lang="en-US" sz="1498"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D492BB-4E51-4992-8B4B-8EFF219F4B65}"/>
              </a:ext>
            </a:extLst>
          </p:cNvPr>
          <p:cNvSpPr txBox="1"/>
          <p:nvPr/>
        </p:nvSpPr>
        <p:spPr>
          <a:xfrm>
            <a:off x="1118795" y="656217"/>
            <a:ext cx="12521902" cy="2763834"/>
          </a:xfrm>
          <a:prstGeom prst="rect">
            <a:avLst/>
          </a:prstGeom>
          <a:noFill/>
        </p:spPr>
        <p:txBody>
          <a:bodyPr wrap="square" rtlCol="0">
            <a:spAutoFit/>
          </a:bodyPr>
          <a:lstStyle/>
          <a:p>
            <a:pPr algn="ctr" defTabSz="1097280">
              <a:buClr>
                <a:srgbClr val="000000"/>
              </a:buClr>
              <a:defRPr/>
            </a:pPr>
            <a:r>
              <a:rPr lang="en-US" sz="4320" kern="0" dirty="0">
                <a:solidFill>
                  <a:srgbClr val="000000"/>
                </a:solidFill>
                <a:latin typeface="Times New Roman" panose="02020603050405020304" pitchFamily="18" charset="0"/>
                <a:cs typeface="Times New Roman" panose="02020603050405020304" pitchFamily="18" charset="0"/>
                <a:sym typeface="Arial"/>
              </a:rPr>
              <a:t>TOPIC 4:</a:t>
            </a:r>
            <a:r>
              <a:rPr lang="en-IN" sz="4400" b="1" dirty="0">
                <a:effectLst/>
                <a:latin typeface="Calibri Light" panose="020F0302020204030204" pitchFamily="34" charset="0"/>
                <a:ea typeface="Times New Roman" panose="02020603050405020304" pitchFamily="18" charset="0"/>
              </a:rPr>
              <a:t>The legal dimensions of climate migrants</a:t>
            </a:r>
            <a:endParaRPr lang="en-IN" sz="4400" dirty="0">
              <a:effectLst/>
              <a:latin typeface="Times New Roman" panose="02020603050405020304" pitchFamily="18" charset="0"/>
              <a:ea typeface="Arial" panose="020B0604020202020204" pitchFamily="34" charset="0"/>
              <a:cs typeface="Times New Roman" panose="02020603050405020304" pitchFamily="18" charset="0"/>
            </a:endParaRPr>
          </a:p>
          <a:p>
            <a:pPr algn="ctr" defTabSz="1097280">
              <a:buClr>
                <a:srgbClr val="000000"/>
              </a:buClr>
              <a:defRPr/>
            </a:pPr>
            <a:endParaRPr lang="en-US" sz="4320" kern="0" dirty="0">
              <a:solidFill>
                <a:srgbClr val="000000"/>
              </a:solidFill>
              <a:latin typeface="Times New Roman" panose="02020603050405020304" pitchFamily="18" charset="0"/>
              <a:cs typeface="Times New Roman" panose="02020603050405020304" pitchFamily="18" charset="0"/>
              <a:sym typeface="Arial"/>
            </a:endParaRPr>
          </a:p>
          <a:p>
            <a:pPr algn="ctr" defTabSz="1097280">
              <a:buClr>
                <a:srgbClr val="000000"/>
              </a:buClr>
              <a:defRPr/>
            </a:pPr>
            <a:r>
              <a:rPr lang="en-US" sz="4320" kern="0" dirty="0">
                <a:solidFill>
                  <a:srgbClr val="000000"/>
                </a:solidFill>
                <a:latin typeface="Times New Roman" panose="02020603050405020304" pitchFamily="18" charset="0"/>
                <a:cs typeface="Times New Roman" panose="02020603050405020304" pitchFamily="18" charset="0"/>
                <a:sym typeface="Arial"/>
              </a:rPr>
              <a:t>Total Allocated Hours: 32 </a:t>
            </a:r>
            <a:r>
              <a:rPr lang="en-US" sz="4320" kern="0" dirty="0" err="1">
                <a:solidFill>
                  <a:srgbClr val="000000"/>
                </a:solidFill>
                <a:latin typeface="Times New Roman" panose="02020603050405020304" pitchFamily="18" charset="0"/>
                <a:cs typeface="Times New Roman" panose="02020603050405020304" pitchFamily="18" charset="0"/>
                <a:sym typeface="Arial"/>
              </a:rPr>
              <a:t>hrs</a:t>
            </a:r>
            <a:endParaRPr lang="en-US" sz="4320" kern="0" dirty="0">
              <a:solidFill>
                <a:srgbClr val="000000"/>
              </a:solidFill>
              <a:latin typeface="Times New Roman" panose="02020603050405020304" pitchFamily="18" charset="0"/>
              <a:cs typeface="Times New Roman" panose="02020603050405020304" pitchFamily="18" charset="0"/>
              <a:sym typeface="Arial"/>
            </a:endParaRPr>
          </a:p>
          <a:p>
            <a:pPr algn="ctr" defTabSz="1097280">
              <a:buClr>
                <a:srgbClr val="000000"/>
              </a:buClr>
              <a:defRPr/>
            </a:pPr>
            <a:r>
              <a:rPr lang="en-US" sz="4320" kern="0" dirty="0">
                <a:solidFill>
                  <a:srgbClr val="000000"/>
                </a:solidFill>
                <a:latin typeface="Times New Roman" panose="02020603050405020304" pitchFamily="18" charset="0"/>
                <a:cs typeface="Times New Roman" panose="02020603050405020304" pitchFamily="18" charset="0"/>
                <a:sym typeface="Arial"/>
              </a:rPr>
              <a:t>Number of Sessions: 6</a:t>
            </a:r>
            <a:endParaRPr lang="en-IN" sz="4320"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589718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txBody>
          <a:bodyPr/>
          <a:lstStyle/>
          <a:p>
            <a:endParaRPr lang="en-IN" dirty="0"/>
          </a:p>
        </p:txBody>
      </p:sp>
      <p:pic>
        <p:nvPicPr>
          <p:cNvPr id="4" name="Image 1" descr="preencoded.png"/>
          <p:cNvPicPr>
            <a:picLocks noChangeAspect="1"/>
          </p:cNvPicPr>
          <p:nvPr/>
        </p:nvPicPr>
        <p:blipFill>
          <a:blip r:embed="rId4"/>
          <a:stretch>
            <a:fillRect/>
          </a:stretch>
        </p:blipFill>
        <p:spPr>
          <a:xfrm>
            <a:off x="9151620" y="0"/>
            <a:ext cx="5486400" cy="8229600"/>
          </a:xfrm>
          <a:prstGeom prst="rect">
            <a:avLst/>
          </a:prstGeom>
        </p:spPr>
      </p:pic>
      <p:sp>
        <p:nvSpPr>
          <p:cNvPr id="5" name="Text 1"/>
          <p:cNvSpPr/>
          <p:nvPr/>
        </p:nvSpPr>
        <p:spPr>
          <a:xfrm>
            <a:off x="833199" y="1001554"/>
            <a:ext cx="7477601" cy="3832860"/>
          </a:xfrm>
          <a:prstGeom prst="rect">
            <a:avLst/>
          </a:prstGeom>
          <a:noFill/>
          <a:ln/>
        </p:spPr>
        <p:txBody>
          <a:bodyPr wrap="square" rtlCol="0" anchor="t"/>
          <a:lstStyle/>
          <a:p>
            <a:pPr marL="0" indent="0">
              <a:lnSpc>
                <a:spcPts val="7545"/>
              </a:lnSpc>
              <a:buNone/>
            </a:pPr>
            <a:r>
              <a:rPr lang="en-US" sz="6036" dirty="0">
                <a:solidFill>
                  <a:srgbClr val="FFFFFF"/>
                </a:solidFill>
                <a:latin typeface="Unbounded" pitchFamily="34" charset="0"/>
                <a:ea typeface="Unbounded" pitchFamily="34" charset="-122"/>
                <a:cs typeface="Unbounded" pitchFamily="34" charset="-120"/>
              </a:rPr>
              <a:t>The Legal Status of Climate Migrants</a:t>
            </a:r>
            <a:endParaRPr lang="en-US" sz="6036" dirty="0"/>
          </a:p>
        </p:txBody>
      </p:sp>
      <p:sp>
        <p:nvSpPr>
          <p:cNvPr id="6" name="Text 2"/>
          <p:cNvSpPr/>
          <p:nvPr/>
        </p:nvSpPr>
        <p:spPr>
          <a:xfrm>
            <a:off x="833199" y="5167670"/>
            <a:ext cx="7477601" cy="1421606"/>
          </a:xfrm>
          <a:prstGeom prst="rect">
            <a:avLst/>
          </a:prstGeom>
          <a:noFill/>
          <a:ln/>
        </p:spPr>
        <p:txBody>
          <a:bodyPr wrap="square" rtlCol="0" anchor="t"/>
          <a:lstStyle/>
          <a:p>
            <a:pPr marL="0" indent="0">
              <a:lnSpc>
                <a:spcPts val="2799"/>
              </a:lnSpc>
              <a:buNone/>
            </a:pPr>
            <a:r>
              <a:rPr lang="en-US" sz="1750" dirty="0">
                <a:solidFill>
                  <a:srgbClr val="CAD6DE"/>
                </a:solidFill>
                <a:latin typeface="Cabin" pitchFamily="34" charset="0"/>
                <a:ea typeface="Cabin" pitchFamily="34" charset="-122"/>
                <a:cs typeface="Cabin" pitchFamily="34" charset="-120"/>
              </a:rPr>
              <a:t>As global temperatures rise and extreme weather events become more common, millions of people are being forced to flee their homes due to the impacts of climate change. However, the legal status of these "climate migrants" remains largely unresolved.</a:t>
            </a:r>
            <a:endParaRPr lang="en-US" sz="1750" dirty="0"/>
          </a:p>
        </p:txBody>
      </p:sp>
      <p:sp>
        <p:nvSpPr>
          <p:cNvPr id="7" name="Shape 3"/>
          <p:cNvSpPr/>
          <p:nvPr/>
        </p:nvSpPr>
        <p:spPr>
          <a:xfrm>
            <a:off x="833199" y="6855857"/>
            <a:ext cx="355402" cy="355402"/>
          </a:xfrm>
          <a:prstGeom prst="roundRect">
            <a:avLst>
              <a:gd name="adj" fmla="val 25726039"/>
            </a:avLst>
          </a:prstGeom>
          <a:noFill/>
          <a:ln w="7620">
            <a:solidFill>
              <a:srgbClr val="FFFFFF"/>
            </a:solidFill>
            <a:prstDash val="solid"/>
          </a:ln>
        </p:spPr>
      </p:sp>
      <p:pic>
        <p:nvPicPr>
          <p:cNvPr id="10" name="Image 3"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sp>
        <p:nvSpPr>
          <p:cNvPr id="4" name="Text 1"/>
          <p:cNvSpPr/>
          <p:nvPr/>
        </p:nvSpPr>
        <p:spPr>
          <a:xfrm>
            <a:off x="2348389" y="981075"/>
            <a:ext cx="8536424" cy="694373"/>
          </a:xfrm>
          <a:prstGeom prst="rect">
            <a:avLst/>
          </a:prstGeom>
          <a:noFill/>
          <a:ln/>
        </p:spPr>
        <p:txBody>
          <a:bodyPr wrap="none" rtlCol="0" anchor="t"/>
          <a:lstStyle/>
          <a:p>
            <a:pPr marL="0" indent="0">
              <a:lnSpc>
                <a:spcPts val="5468"/>
              </a:lnSpc>
              <a:buNone/>
            </a:pPr>
            <a:r>
              <a:rPr lang="en-US" sz="4374" dirty="0">
                <a:solidFill>
                  <a:srgbClr val="FFFFFF"/>
                </a:solidFill>
                <a:latin typeface="Unbounded" pitchFamily="34" charset="0"/>
                <a:ea typeface="Unbounded" pitchFamily="34" charset="-122"/>
                <a:cs typeface="Unbounded" pitchFamily="34" charset="-120"/>
              </a:rPr>
              <a:t>Defining climate migrants</a:t>
            </a:r>
            <a:endParaRPr lang="en-US" sz="4374" dirty="0"/>
          </a:p>
        </p:txBody>
      </p:sp>
      <p:sp>
        <p:nvSpPr>
          <p:cNvPr id="5" name="Text 2"/>
          <p:cNvSpPr/>
          <p:nvPr/>
        </p:nvSpPr>
        <p:spPr>
          <a:xfrm>
            <a:off x="2348389" y="2230874"/>
            <a:ext cx="2076807" cy="1041559"/>
          </a:xfrm>
          <a:prstGeom prst="rect">
            <a:avLst/>
          </a:prstGeom>
          <a:noFill/>
          <a:ln/>
        </p:spPr>
        <p:txBody>
          <a:bodyPr wrap="square" rtlCol="0" anchor="t"/>
          <a:lstStyle/>
          <a:p>
            <a:pPr marL="0" indent="0">
              <a:lnSpc>
                <a:spcPts val="2734"/>
              </a:lnSpc>
              <a:buNone/>
            </a:pPr>
            <a:r>
              <a:rPr lang="en-US" sz="2187" dirty="0">
                <a:solidFill>
                  <a:srgbClr val="FFFFFF"/>
                </a:solidFill>
                <a:latin typeface="Unbounded" pitchFamily="34" charset="0"/>
                <a:ea typeface="Unbounded" pitchFamily="34" charset="-122"/>
                <a:cs typeface="Unbounded" pitchFamily="34" charset="-120"/>
              </a:rPr>
              <a:t>Displaced by Climate Change</a:t>
            </a:r>
            <a:endParaRPr lang="en-US" sz="2187" dirty="0"/>
          </a:p>
        </p:txBody>
      </p:sp>
      <p:sp>
        <p:nvSpPr>
          <p:cNvPr id="6" name="Text 3"/>
          <p:cNvSpPr/>
          <p:nvPr/>
        </p:nvSpPr>
        <p:spPr>
          <a:xfrm>
            <a:off x="2348389" y="3494603"/>
            <a:ext cx="2076807" cy="3554016"/>
          </a:xfrm>
          <a:prstGeom prst="rect">
            <a:avLst/>
          </a:prstGeom>
          <a:noFill/>
          <a:ln/>
        </p:spPr>
        <p:txBody>
          <a:bodyPr wrap="square" rtlCol="0" anchor="t"/>
          <a:lstStyle/>
          <a:p>
            <a:pPr marL="0" indent="0">
              <a:lnSpc>
                <a:spcPts val="2799"/>
              </a:lnSpc>
              <a:buNone/>
            </a:pPr>
            <a:r>
              <a:rPr lang="en-US" sz="1750" dirty="0">
                <a:solidFill>
                  <a:srgbClr val="CAD6DE"/>
                </a:solidFill>
                <a:latin typeface="Cabin" pitchFamily="34" charset="0"/>
                <a:ea typeface="Cabin" pitchFamily="34" charset="-122"/>
                <a:cs typeface="Cabin" pitchFamily="34" charset="-120"/>
              </a:rPr>
              <a:t>Climate migrants are individuals or groups who are forced to leave their homes due to the impacts of climate change, such as rising sea levels, droughts, wildfires, and other natural disasters.</a:t>
            </a:r>
            <a:endParaRPr lang="en-US" sz="1750" dirty="0"/>
          </a:p>
        </p:txBody>
      </p:sp>
      <p:sp>
        <p:nvSpPr>
          <p:cNvPr id="7" name="Text 4"/>
          <p:cNvSpPr/>
          <p:nvPr/>
        </p:nvSpPr>
        <p:spPr>
          <a:xfrm>
            <a:off x="4974788" y="2230874"/>
            <a:ext cx="2076807" cy="694373"/>
          </a:xfrm>
          <a:prstGeom prst="rect">
            <a:avLst/>
          </a:prstGeom>
          <a:noFill/>
          <a:ln/>
        </p:spPr>
        <p:txBody>
          <a:bodyPr wrap="square" rtlCol="0" anchor="t"/>
          <a:lstStyle/>
          <a:p>
            <a:pPr marL="0" indent="0">
              <a:lnSpc>
                <a:spcPts val="2734"/>
              </a:lnSpc>
              <a:buNone/>
            </a:pPr>
            <a:r>
              <a:rPr lang="en-US" sz="2187" dirty="0">
                <a:solidFill>
                  <a:srgbClr val="FFFFFF"/>
                </a:solidFill>
                <a:latin typeface="Unbounded" pitchFamily="34" charset="0"/>
                <a:ea typeface="Unbounded" pitchFamily="34" charset="-122"/>
                <a:cs typeface="Unbounded" pitchFamily="34" charset="-120"/>
              </a:rPr>
              <a:t>Seeking Refuge</a:t>
            </a:r>
            <a:endParaRPr lang="en-US" sz="2187" dirty="0"/>
          </a:p>
        </p:txBody>
      </p:sp>
      <p:sp>
        <p:nvSpPr>
          <p:cNvPr id="8" name="Text 5"/>
          <p:cNvSpPr/>
          <p:nvPr/>
        </p:nvSpPr>
        <p:spPr>
          <a:xfrm>
            <a:off x="4974788" y="3147417"/>
            <a:ext cx="2076807" cy="3554016"/>
          </a:xfrm>
          <a:prstGeom prst="rect">
            <a:avLst/>
          </a:prstGeom>
          <a:noFill/>
          <a:ln/>
        </p:spPr>
        <p:txBody>
          <a:bodyPr wrap="square" rtlCol="0" anchor="t"/>
          <a:lstStyle/>
          <a:p>
            <a:pPr marL="0" indent="0">
              <a:lnSpc>
                <a:spcPts val="2799"/>
              </a:lnSpc>
              <a:buNone/>
            </a:pPr>
            <a:r>
              <a:rPr lang="en-US" sz="1750" dirty="0">
                <a:solidFill>
                  <a:srgbClr val="CAD6DE"/>
                </a:solidFill>
                <a:latin typeface="Cabin" pitchFamily="34" charset="0"/>
                <a:ea typeface="Cabin" pitchFamily="34" charset="-122"/>
                <a:cs typeface="Cabin" pitchFamily="34" charset="-120"/>
              </a:rPr>
              <a:t>These climate-induced migrants often seek refuge in other regions or countries, creating complex legal and humanitarian challenges for the international community.</a:t>
            </a:r>
            <a:endParaRPr lang="en-US" sz="1750" dirty="0"/>
          </a:p>
        </p:txBody>
      </p:sp>
      <p:sp>
        <p:nvSpPr>
          <p:cNvPr id="9" name="Text 6"/>
          <p:cNvSpPr/>
          <p:nvPr/>
        </p:nvSpPr>
        <p:spPr>
          <a:xfrm>
            <a:off x="7601188" y="2230874"/>
            <a:ext cx="2076807" cy="694373"/>
          </a:xfrm>
          <a:prstGeom prst="rect">
            <a:avLst/>
          </a:prstGeom>
          <a:noFill/>
          <a:ln/>
        </p:spPr>
        <p:txBody>
          <a:bodyPr wrap="square" rtlCol="0" anchor="t"/>
          <a:lstStyle/>
          <a:p>
            <a:pPr marL="0" indent="0">
              <a:lnSpc>
                <a:spcPts val="2734"/>
              </a:lnSpc>
              <a:buNone/>
            </a:pPr>
            <a:r>
              <a:rPr lang="en-US" sz="2187" dirty="0">
                <a:solidFill>
                  <a:srgbClr val="FFFFFF"/>
                </a:solidFill>
                <a:latin typeface="Unbounded" pitchFamily="34" charset="0"/>
                <a:ea typeface="Unbounded" pitchFamily="34" charset="-122"/>
                <a:cs typeface="Unbounded" pitchFamily="34" charset="-120"/>
              </a:rPr>
              <a:t>Crossing Borders</a:t>
            </a:r>
            <a:endParaRPr lang="en-US" sz="2187" dirty="0"/>
          </a:p>
        </p:txBody>
      </p:sp>
      <p:sp>
        <p:nvSpPr>
          <p:cNvPr id="10" name="Text 7"/>
          <p:cNvSpPr/>
          <p:nvPr/>
        </p:nvSpPr>
        <p:spPr>
          <a:xfrm>
            <a:off x="7601188" y="3147417"/>
            <a:ext cx="2076807" cy="3554016"/>
          </a:xfrm>
          <a:prstGeom prst="rect">
            <a:avLst/>
          </a:prstGeom>
          <a:noFill/>
          <a:ln/>
        </p:spPr>
        <p:txBody>
          <a:bodyPr wrap="square" rtlCol="0" anchor="t"/>
          <a:lstStyle/>
          <a:p>
            <a:pPr marL="0" indent="0">
              <a:lnSpc>
                <a:spcPts val="2799"/>
              </a:lnSpc>
              <a:buNone/>
            </a:pPr>
            <a:r>
              <a:rPr lang="en-US" sz="1750" dirty="0">
                <a:solidFill>
                  <a:srgbClr val="CAD6DE"/>
                </a:solidFill>
                <a:latin typeface="Cabin" pitchFamily="34" charset="0"/>
                <a:ea typeface="Cabin" pitchFamily="34" charset="-122"/>
                <a:cs typeface="Cabin" pitchFamily="34" charset="-120"/>
              </a:rPr>
              <a:t>Unlike traditional refugees who flee political persecution, climate migrants may cross international borders in search of a safer, more habitable environment for themselves and their families.</a:t>
            </a:r>
            <a:endParaRPr lang="en-US" sz="1750" dirty="0"/>
          </a:p>
        </p:txBody>
      </p:sp>
      <p:sp>
        <p:nvSpPr>
          <p:cNvPr id="11" name="Text 8"/>
          <p:cNvSpPr/>
          <p:nvPr/>
        </p:nvSpPr>
        <p:spPr>
          <a:xfrm>
            <a:off x="10227588" y="2230874"/>
            <a:ext cx="2076807" cy="1041559"/>
          </a:xfrm>
          <a:prstGeom prst="rect">
            <a:avLst/>
          </a:prstGeom>
          <a:noFill/>
          <a:ln/>
        </p:spPr>
        <p:txBody>
          <a:bodyPr wrap="square" rtlCol="0" anchor="t"/>
          <a:lstStyle/>
          <a:p>
            <a:pPr marL="0" indent="0">
              <a:lnSpc>
                <a:spcPts val="2734"/>
              </a:lnSpc>
              <a:buNone/>
            </a:pPr>
            <a:r>
              <a:rPr lang="en-US" sz="2187" dirty="0">
                <a:solidFill>
                  <a:srgbClr val="FFFFFF"/>
                </a:solidFill>
                <a:latin typeface="Unbounded" pitchFamily="34" charset="0"/>
                <a:ea typeface="Unbounded" pitchFamily="34" charset="-122"/>
                <a:cs typeface="Unbounded" pitchFamily="34" charset="-120"/>
              </a:rPr>
              <a:t>Lack of Legal Status</a:t>
            </a:r>
            <a:endParaRPr lang="en-US" sz="2187" dirty="0"/>
          </a:p>
        </p:txBody>
      </p:sp>
      <p:sp>
        <p:nvSpPr>
          <p:cNvPr id="12" name="Text 9"/>
          <p:cNvSpPr/>
          <p:nvPr/>
        </p:nvSpPr>
        <p:spPr>
          <a:xfrm>
            <a:off x="10227588" y="3494603"/>
            <a:ext cx="2076807" cy="3554016"/>
          </a:xfrm>
          <a:prstGeom prst="rect">
            <a:avLst/>
          </a:prstGeom>
          <a:noFill/>
          <a:ln/>
        </p:spPr>
        <p:txBody>
          <a:bodyPr wrap="square" rtlCol="0" anchor="t"/>
          <a:lstStyle/>
          <a:p>
            <a:pPr marL="0" indent="0">
              <a:lnSpc>
                <a:spcPts val="2799"/>
              </a:lnSpc>
              <a:buNone/>
            </a:pPr>
            <a:r>
              <a:rPr lang="en-US" sz="1750" dirty="0">
                <a:solidFill>
                  <a:srgbClr val="CAD6DE"/>
                </a:solidFill>
                <a:latin typeface="Cabin" pitchFamily="34" charset="0"/>
                <a:ea typeface="Cabin" pitchFamily="34" charset="-122"/>
                <a:cs typeface="Cabin" pitchFamily="34" charset="-120"/>
              </a:rPr>
              <a:t>Currently, climate migrants lack a clear legal status under international law, leaving them vulnerable and without access to the same protections and support as recognized refugees.</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pic>
        <p:nvPicPr>
          <p:cNvPr id="4" name="Image 1" descr="preencoded.png"/>
          <p:cNvPicPr>
            <a:picLocks noChangeAspect="1"/>
          </p:cNvPicPr>
          <p:nvPr/>
        </p:nvPicPr>
        <p:blipFill>
          <a:blip r:embed="rId4"/>
          <a:stretch>
            <a:fillRect/>
          </a:stretch>
        </p:blipFill>
        <p:spPr>
          <a:xfrm>
            <a:off x="10980420" y="0"/>
            <a:ext cx="3657600" cy="8229600"/>
          </a:xfrm>
          <a:prstGeom prst="rect">
            <a:avLst/>
          </a:prstGeom>
        </p:spPr>
      </p:pic>
      <p:sp>
        <p:nvSpPr>
          <p:cNvPr id="5" name="Text 1"/>
          <p:cNvSpPr/>
          <p:nvPr/>
        </p:nvSpPr>
        <p:spPr>
          <a:xfrm>
            <a:off x="874038" y="734258"/>
            <a:ext cx="9224605" cy="1289685"/>
          </a:xfrm>
          <a:prstGeom prst="rect">
            <a:avLst/>
          </a:prstGeom>
          <a:noFill/>
          <a:ln/>
        </p:spPr>
        <p:txBody>
          <a:bodyPr wrap="square" rtlCol="0" anchor="t"/>
          <a:lstStyle/>
          <a:p>
            <a:pPr marL="0" indent="0">
              <a:lnSpc>
                <a:spcPts val="5077"/>
              </a:lnSpc>
              <a:buNone/>
            </a:pPr>
            <a:r>
              <a:rPr lang="en-US" sz="4062" dirty="0">
                <a:solidFill>
                  <a:srgbClr val="FFFFFF"/>
                </a:solidFill>
                <a:latin typeface="Unbounded" pitchFamily="34" charset="0"/>
                <a:ea typeface="Unbounded" pitchFamily="34" charset="-122"/>
                <a:cs typeface="Unbounded" pitchFamily="34" charset="-120"/>
              </a:rPr>
              <a:t>International Laws and Treaties</a:t>
            </a:r>
            <a:endParaRPr lang="en-US" sz="4062" dirty="0"/>
          </a:p>
        </p:txBody>
      </p:sp>
      <p:sp>
        <p:nvSpPr>
          <p:cNvPr id="6" name="Shape 2"/>
          <p:cNvSpPr/>
          <p:nvPr/>
        </p:nvSpPr>
        <p:spPr>
          <a:xfrm>
            <a:off x="874038" y="2494478"/>
            <a:ext cx="464225" cy="464225"/>
          </a:xfrm>
          <a:prstGeom prst="roundRect">
            <a:avLst>
              <a:gd name="adj" fmla="val 13335"/>
            </a:avLst>
          </a:prstGeom>
          <a:solidFill>
            <a:srgbClr val="223D4D"/>
          </a:solidFill>
          <a:ln/>
        </p:spPr>
      </p:sp>
      <p:sp>
        <p:nvSpPr>
          <p:cNvPr id="7" name="Text 3"/>
          <p:cNvSpPr/>
          <p:nvPr/>
        </p:nvSpPr>
        <p:spPr>
          <a:xfrm>
            <a:off x="1033224" y="2533055"/>
            <a:ext cx="145852" cy="386953"/>
          </a:xfrm>
          <a:prstGeom prst="rect">
            <a:avLst/>
          </a:prstGeom>
          <a:noFill/>
          <a:ln/>
        </p:spPr>
        <p:txBody>
          <a:bodyPr wrap="none" rtlCol="0" anchor="t"/>
          <a:lstStyle/>
          <a:p>
            <a:pPr marL="0" indent="0" algn="ctr">
              <a:lnSpc>
                <a:spcPts val="3046"/>
              </a:lnSpc>
              <a:buNone/>
            </a:pPr>
            <a:r>
              <a:rPr lang="en-US" sz="2437" dirty="0">
                <a:solidFill>
                  <a:srgbClr val="FFFFFF"/>
                </a:solidFill>
                <a:latin typeface="Unbounded" pitchFamily="34" charset="0"/>
                <a:ea typeface="Unbounded" pitchFamily="34" charset="-122"/>
                <a:cs typeface="Unbounded" pitchFamily="34" charset="-120"/>
              </a:rPr>
              <a:t>1</a:t>
            </a:r>
            <a:endParaRPr lang="en-US" sz="2437" dirty="0"/>
          </a:p>
        </p:txBody>
      </p:sp>
      <p:sp>
        <p:nvSpPr>
          <p:cNvPr id="8" name="Text 4"/>
          <p:cNvSpPr/>
          <p:nvPr/>
        </p:nvSpPr>
        <p:spPr>
          <a:xfrm>
            <a:off x="1544598" y="2565440"/>
            <a:ext cx="3838575" cy="1289209"/>
          </a:xfrm>
          <a:prstGeom prst="rect">
            <a:avLst/>
          </a:prstGeom>
          <a:noFill/>
          <a:ln/>
        </p:spPr>
        <p:txBody>
          <a:bodyPr wrap="square" rtlCol="0" anchor="t"/>
          <a:lstStyle/>
          <a:p>
            <a:pPr marL="0" indent="0">
              <a:lnSpc>
                <a:spcPts val="2539"/>
              </a:lnSpc>
              <a:buNone/>
            </a:pPr>
            <a:r>
              <a:rPr lang="en-US" sz="2031" dirty="0">
                <a:solidFill>
                  <a:srgbClr val="FFFFFF"/>
                </a:solidFill>
                <a:latin typeface="Unbounded" pitchFamily="34" charset="0"/>
                <a:ea typeface="Unbounded" pitchFamily="34" charset="-122"/>
                <a:cs typeface="Unbounded" pitchFamily="34" charset="-120"/>
              </a:rPr>
              <a:t>United Nations Framework Convention on Climate Change (UNFCCC)</a:t>
            </a:r>
            <a:endParaRPr lang="en-US" sz="2031" dirty="0"/>
          </a:p>
        </p:txBody>
      </p:sp>
      <p:sp>
        <p:nvSpPr>
          <p:cNvPr id="9" name="Text 5"/>
          <p:cNvSpPr/>
          <p:nvPr/>
        </p:nvSpPr>
        <p:spPr>
          <a:xfrm>
            <a:off x="1544598" y="3978354"/>
            <a:ext cx="3838575" cy="1650206"/>
          </a:xfrm>
          <a:prstGeom prst="rect">
            <a:avLst/>
          </a:prstGeom>
          <a:noFill/>
          <a:ln/>
        </p:spPr>
        <p:txBody>
          <a:bodyPr wrap="square" rtlCol="0" anchor="t"/>
          <a:lstStyle/>
          <a:p>
            <a:pPr marL="0" indent="0">
              <a:lnSpc>
                <a:spcPts val="2600"/>
              </a:lnSpc>
              <a:buNone/>
            </a:pPr>
            <a:r>
              <a:rPr lang="en-US" sz="1625" dirty="0">
                <a:solidFill>
                  <a:srgbClr val="CAD6DE"/>
                </a:solidFill>
                <a:latin typeface="Cabin" pitchFamily="34" charset="0"/>
                <a:ea typeface="Cabin" pitchFamily="34" charset="-122"/>
                <a:cs typeface="Cabin" pitchFamily="34" charset="-120"/>
              </a:rPr>
              <a:t>This landmark treaty, adopted in 1992, provides a framework for international cooperation on climate change, but does not directly address the issue of climate migration.</a:t>
            </a:r>
            <a:endParaRPr lang="en-US" sz="1625" dirty="0"/>
          </a:p>
        </p:txBody>
      </p:sp>
      <p:sp>
        <p:nvSpPr>
          <p:cNvPr id="10" name="Shape 6"/>
          <p:cNvSpPr/>
          <p:nvPr/>
        </p:nvSpPr>
        <p:spPr>
          <a:xfrm>
            <a:off x="5589508" y="2494478"/>
            <a:ext cx="464225" cy="464225"/>
          </a:xfrm>
          <a:prstGeom prst="roundRect">
            <a:avLst>
              <a:gd name="adj" fmla="val 13335"/>
            </a:avLst>
          </a:prstGeom>
          <a:solidFill>
            <a:srgbClr val="223D4D"/>
          </a:solidFill>
          <a:ln/>
        </p:spPr>
      </p:sp>
      <p:sp>
        <p:nvSpPr>
          <p:cNvPr id="11" name="Text 7"/>
          <p:cNvSpPr/>
          <p:nvPr/>
        </p:nvSpPr>
        <p:spPr>
          <a:xfrm>
            <a:off x="5699522" y="2533055"/>
            <a:ext cx="244197" cy="386953"/>
          </a:xfrm>
          <a:prstGeom prst="rect">
            <a:avLst/>
          </a:prstGeom>
          <a:noFill/>
          <a:ln/>
        </p:spPr>
        <p:txBody>
          <a:bodyPr wrap="none" rtlCol="0" anchor="t"/>
          <a:lstStyle/>
          <a:p>
            <a:pPr marL="0" indent="0" algn="ctr">
              <a:lnSpc>
                <a:spcPts val="3046"/>
              </a:lnSpc>
              <a:buNone/>
            </a:pPr>
            <a:r>
              <a:rPr lang="en-US" sz="2437" dirty="0">
                <a:solidFill>
                  <a:srgbClr val="FFFFFF"/>
                </a:solidFill>
                <a:latin typeface="Unbounded" pitchFamily="34" charset="0"/>
                <a:ea typeface="Unbounded" pitchFamily="34" charset="-122"/>
                <a:cs typeface="Unbounded" pitchFamily="34" charset="-120"/>
              </a:rPr>
              <a:t>2</a:t>
            </a:r>
            <a:endParaRPr lang="en-US" sz="2437" dirty="0"/>
          </a:p>
        </p:txBody>
      </p:sp>
      <p:sp>
        <p:nvSpPr>
          <p:cNvPr id="12" name="Text 8"/>
          <p:cNvSpPr/>
          <p:nvPr/>
        </p:nvSpPr>
        <p:spPr>
          <a:xfrm>
            <a:off x="6260068" y="2565440"/>
            <a:ext cx="3838575" cy="644604"/>
          </a:xfrm>
          <a:prstGeom prst="rect">
            <a:avLst/>
          </a:prstGeom>
          <a:noFill/>
          <a:ln/>
        </p:spPr>
        <p:txBody>
          <a:bodyPr wrap="square" rtlCol="0" anchor="t"/>
          <a:lstStyle/>
          <a:p>
            <a:pPr marL="0" indent="0">
              <a:lnSpc>
                <a:spcPts val="2539"/>
              </a:lnSpc>
              <a:buNone/>
            </a:pPr>
            <a:r>
              <a:rPr lang="en-US" sz="2031" dirty="0">
                <a:solidFill>
                  <a:srgbClr val="FFFFFF"/>
                </a:solidFill>
                <a:latin typeface="Unbounded" pitchFamily="34" charset="0"/>
                <a:ea typeface="Unbounded" pitchFamily="34" charset="-122"/>
                <a:cs typeface="Unbounded" pitchFamily="34" charset="-120"/>
              </a:rPr>
              <a:t>Guiding Principles on Internal Displacement</a:t>
            </a:r>
            <a:endParaRPr lang="en-US" sz="2031" dirty="0"/>
          </a:p>
        </p:txBody>
      </p:sp>
      <p:sp>
        <p:nvSpPr>
          <p:cNvPr id="13" name="Text 9"/>
          <p:cNvSpPr/>
          <p:nvPr/>
        </p:nvSpPr>
        <p:spPr>
          <a:xfrm>
            <a:off x="6260068" y="3333750"/>
            <a:ext cx="3838575" cy="1320165"/>
          </a:xfrm>
          <a:prstGeom prst="rect">
            <a:avLst/>
          </a:prstGeom>
          <a:noFill/>
          <a:ln/>
        </p:spPr>
        <p:txBody>
          <a:bodyPr wrap="square" rtlCol="0" anchor="t"/>
          <a:lstStyle/>
          <a:p>
            <a:pPr marL="0" indent="0">
              <a:lnSpc>
                <a:spcPts val="2600"/>
              </a:lnSpc>
              <a:buNone/>
            </a:pPr>
            <a:r>
              <a:rPr lang="en-US" sz="1625" dirty="0">
                <a:solidFill>
                  <a:srgbClr val="CAD6DE"/>
                </a:solidFill>
                <a:latin typeface="Cabin" pitchFamily="34" charset="0"/>
                <a:ea typeface="Cabin" pitchFamily="34" charset="-122"/>
                <a:cs typeface="Cabin" pitchFamily="34" charset="-120"/>
              </a:rPr>
              <a:t>Developed in 1998, these principles recognize the rights and needs of those displaced within their own countries, including by environmental causes.</a:t>
            </a:r>
            <a:endParaRPr lang="en-US" sz="1625" dirty="0"/>
          </a:p>
        </p:txBody>
      </p:sp>
      <p:sp>
        <p:nvSpPr>
          <p:cNvPr id="14" name="Shape 10"/>
          <p:cNvSpPr/>
          <p:nvPr/>
        </p:nvSpPr>
        <p:spPr>
          <a:xfrm>
            <a:off x="874038" y="5995988"/>
            <a:ext cx="464225" cy="464225"/>
          </a:xfrm>
          <a:prstGeom prst="roundRect">
            <a:avLst>
              <a:gd name="adj" fmla="val 13335"/>
            </a:avLst>
          </a:prstGeom>
          <a:solidFill>
            <a:srgbClr val="223D4D"/>
          </a:solidFill>
          <a:ln/>
        </p:spPr>
      </p:sp>
      <p:sp>
        <p:nvSpPr>
          <p:cNvPr id="15" name="Text 11"/>
          <p:cNvSpPr/>
          <p:nvPr/>
        </p:nvSpPr>
        <p:spPr>
          <a:xfrm>
            <a:off x="981670" y="6034564"/>
            <a:ext cx="248841" cy="386953"/>
          </a:xfrm>
          <a:prstGeom prst="rect">
            <a:avLst/>
          </a:prstGeom>
          <a:noFill/>
          <a:ln/>
        </p:spPr>
        <p:txBody>
          <a:bodyPr wrap="none" rtlCol="0" anchor="t"/>
          <a:lstStyle/>
          <a:p>
            <a:pPr marL="0" indent="0" algn="ctr">
              <a:lnSpc>
                <a:spcPts val="3046"/>
              </a:lnSpc>
              <a:buNone/>
            </a:pPr>
            <a:r>
              <a:rPr lang="en-US" sz="2437" dirty="0">
                <a:solidFill>
                  <a:srgbClr val="FFFFFF"/>
                </a:solidFill>
                <a:latin typeface="Unbounded" pitchFamily="34" charset="0"/>
                <a:ea typeface="Unbounded" pitchFamily="34" charset="-122"/>
                <a:cs typeface="Unbounded" pitchFamily="34" charset="-120"/>
              </a:rPr>
              <a:t>3</a:t>
            </a:r>
            <a:endParaRPr lang="en-US" sz="2437" dirty="0"/>
          </a:p>
        </p:txBody>
      </p:sp>
      <p:sp>
        <p:nvSpPr>
          <p:cNvPr id="16" name="Text 12"/>
          <p:cNvSpPr/>
          <p:nvPr/>
        </p:nvSpPr>
        <p:spPr>
          <a:xfrm>
            <a:off x="1544598" y="6066949"/>
            <a:ext cx="8554045" cy="644604"/>
          </a:xfrm>
          <a:prstGeom prst="rect">
            <a:avLst/>
          </a:prstGeom>
          <a:noFill/>
          <a:ln/>
        </p:spPr>
        <p:txBody>
          <a:bodyPr wrap="square" rtlCol="0" anchor="t"/>
          <a:lstStyle/>
          <a:p>
            <a:pPr marL="0" indent="0">
              <a:lnSpc>
                <a:spcPts val="2539"/>
              </a:lnSpc>
              <a:buNone/>
            </a:pPr>
            <a:r>
              <a:rPr lang="en-US" sz="2031" dirty="0">
                <a:solidFill>
                  <a:srgbClr val="FFFFFF"/>
                </a:solidFill>
                <a:latin typeface="Unbounded" pitchFamily="34" charset="0"/>
                <a:ea typeface="Unbounded" pitchFamily="34" charset="-122"/>
                <a:cs typeface="Unbounded" pitchFamily="34" charset="-120"/>
              </a:rPr>
              <a:t>Nansen Initiative on Disaster-Induced Cross-Border Displacement</a:t>
            </a:r>
            <a:endParaRPr lang="en-US" sz="2031" dirty="0"/>
          </a:p>
        </p:txBody>
      </p:sp>
      <p:sp>
        <p:nvSpPr>
          <p:cNvPr id="17" name="Text 13"/>
          <p:cNvSpPr/>
          <p:nvPr/>
        </p:nvSpPr>
        <p:spPr>
          <a:xfrm>
            <a:off x="1544598" y="6835259"/>
            <a:ext cx="8554045" cy="660083"/>
          </a:xfrm>
          <a:prstGeom prst="rect">
            <a:avLst/>
          </a:prstGeom>
          <a:noFill/>
          <a:ln/>
        </p:spPr>
        <p:txBody>
          <a:bodyPr wrap="square" rtlCol="0" anchor="t"/>
          <a:lstStyle/>
          <a:p>
            <a:pPr marL="0" indent="0">
              <a:lnSpc>
                <a:spcPts val="2600"/>
              </a:lnSpc>
              <a:buNone/>
            </a:pPr>
            <a:r>
              <a:rPr lang="en-US" sz="1625" dirty="0">
                <a:solidFill>
                  <a:srgbClr val="CAD6DE"/>
                </a:solidFill>
                <a:latin typeface="Cabin" pitchFamily="34" charset="0"/>
                <a:ea typeface="Cabin" pitchFamily="34" charset="-122"/>
                <a:cs typeface="Cabin" pitchFamily="34" charset="-120"/>
              </a:rPr>
              <a:t>This non-binding initiative, launched in 2012, aims to build consensus on how to protect and assist people displaced across borders by natural disasters, including those related to climate change.</a:t>
            </a:r>
            <a:endParaRPr lang="en-US" sz="162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sp>
        <p:nvSpPr>
          <p:cNvPr id="4" name="Text 1"/>
          <p:cNvSpPr/>
          <p:nvPr/>
        </p:nvSpPr>
        <p:spPr>
          <a:xfrm>
            <a:off x="2348389" y="620792"/>
            <a:ext cx="9873853" cy="694373"/>
          </a:xfrm>
          <a:prstGeom prst="rect">
            <a:avLst/>
          </a:prstGeom>
          <a:noFill/>
          <a:ln/>
        </p:spPr>
        <p:txBody>
          <a:bodyPr wrap="none" rtlCol="0" anchor="t"/>
          <a:lstStyle/>
          <a:p>
            <a:pPr marL="0" indent="0">
              <a:lnSpc>
                <a:spcPts val="5468"/>
              </a:lnSpc>
              <a:buNone/>
            </a:pPr>
            <a:r>
              <a:rPr lang="en-US" sz="4374" dirty="0">
                <a:solidFill>
                  <a:srgbClr val="FFFFFF"/>
                </a:solidFill>
                <a:latin typeface="Unbounded" pitchFamily="34" charset="0"/>
                <a:ea typeface="Unbounded" pitchFamily="34" charset="-122"/>
                <a:cs typeface="Unbounded" pitchFamily="34" charset="-120"/>
              </a:rPr>
              <a:t>Regional and National Policies</a:t>
            </a:r>
            <a:endParaRPr lang="en-US" sz="4374" dirty="0"/>
          </a:p>
        </p:txBody>
      </p:sp>
      <p:pic>
        <p:nvPicPr>
          <p:cNvPr id="5" name="Image 1" descr="preencoded.png"/>
          <p:cNvPicPr>
            <a:picLocks noChangeAspect="1"/>
          </p:cNvPicPr>
          <p:nvPr/>
        </p:nvPicPr>
        <p:blipFill>
          <a:blip r:embed="rId4"/>
          <a:stretch>
            <a:fillRect/>
          </a:stretch>
        </p:blipFill>
        <p:spPr>
          <a:xfrm>
            <a:off x="2348389" y="1759506"/>
            <a:ext cx="3088958" cy="1909048"/>
          </a:xfrm>
          <a:prstGeom prst="rect">
            <a:avLst/>
          </a:prstGeom>
        </p:spPr>
      </p:pic>
      <p:sp>
        <p:nvSpPr>
          <p:cNvPr id="6" name="Text 2"/>
          <p:cNvSpPr/>
          <p:nvPr/>
        </p:nvSpPr>
        <p:spPr>
          <a:xfrm>
            <a:off x="2348389" y="3946207"/>
            <a:ext cx="3088958" cy="1041559"/>
          </a:xfrm>
          <a:prstGeom prst="rect">
            <a:avLst/>
          </a:prstGeom>
          <a:noFill/>
          <a:ln/>
        </p:spPr>
        <p:txBody>
          <a:bodyPr wrap="square" rtlCol="0" anchor="t"/>
          <a:lstStyle/>
          <a:p>
            <a:pPr marL="0" indent="0" algn="l">
              <a:lnSpc>
                <a:spcPts val="2734"/>
              </a:lnSpc>
              <a:buNone/>
            </a:pPr>
            <a:r>
              <a:rPr lang="en-US" sz="2187" dirty="0">
                <a:solidFill>
                  <a:srgbClr val="FFFFFF"/>
                </a:solidFill>
                <a:latin typeface="Unbounded" pitchFamily="34" charset="0"/>
                <a:ea typeface="Unbounded" pitchFamily="34" charset="-122"/>
                <a:cs typeface="Unbounded" pitchFamily="34" charset="-120"/>
              </a:rPr>
              <a:t>National Immigration Policies</a:t>
            </a:r>
            <a:endParaRPr lang="en-US" sz="2187" dirty="0"/>
          </a:p>
        </p:txBody>
      </p:sp>
      <p:sp>
        <p:nvSpPr>
          <p:cNvPr id="7" name="Text 3"/>
          <p:cNvSpPr/>
          <p:nvPr/>
        </p:nvSpPr>
        <p:spPr>
          <a:xfrm>
            <a:off x="2348389" y="5120997"/>
            <a:ext cx="3088958" cy="2487811"/>
          </a:xfrm>
          <a:prstGeom prst="rect">
            <a:avLst/>
          </a:prstGeom>
          <a:noFill/>
          <a:ln/>
        </p:spPr>
        <p:txBody>
          <a:bodyPr wrap="square" rtlCol="0" anchor="t"/>
          <a:lstStyle/>
          <a:p>
            <a:pPr marL="0" indent="0" algn="l">
              <a:lnSpc>
                <a:spcPts val="2799"/>
              </a:lnSpc>
              <a:buNone/>
            </a:pPr>
            <a:r>
              <a:rPr lang="en-US" sz="1750" dirty="0">
                <a:solidFill>
                  <a:srgbClr val="CAD6DE"/>
                </a:solidFill>
                <a:latin typeface="Cabin" pitchFamily="34" charset="0"/>
                <a:ea typeface="Cabin" pitchFamily="34" charset="-122"/>
                <a:cs typeface="Cabin" pitchFamily="34" charset="-120"/>
              </a:rPr>
              <a:t>Many countries are developing policies to address the influx of climate migrants, including visa programs, temporary protection status, and resettlement initiatives tailored to their unique circumstances.</a:t>
            </a:r>
            <a:endParaRPr lang="en-US" sz="1750" dirty="0"/>
          </a:p>
        </p:txBody>
      </p:sp>
      <p:pic>
        <p:nvPicPr>
          <p:cNvPr id="8" name="Image 2" descr="preencoded.png"/>
          <p:cNvPicPr>
            <a:picLocks noChangeAspect="1"/>
          </p:cNvPicPr>
          <p:nvPr/>
        </p:nvPicPr>
        <p:blipFill>
          <a:blip r:embed="rId5"/>
          <a:stretch>
            <a:fillRect/>
          </a:stretch>
        </p:blipFill>
        <p:spPr>
          <a:xfrm>
            <a:off x="5770602" y="1759506"/>
            <a:ext cx="3088958" cy="1909048"/>
          </a:xfrm>
          <a:prstGeom prst="rect">
            <a:avLst/>
          </a:prstGeom>
        </p:spPr>
      </p:pic>
      <p:sp>
        <p:nvSpPr>
          <p:cNvPr id="9" name="Text 4"/>
          <p:cNvSpPr/>
          <p:nvPr/>
        </p:nvSpPr>
        <p:spPr>
          <a:xfrm>
            <a:off x="5770602" y="3946207"/>
            <a:ext cx="3088958" cy="694373"/>
          </a:xfrm>
          <a:prstGeom prst="rect">
            <a:avLst/>
          </a:prstGeom>
          <a:noFill/>
          <a:ln/>
        </p:spPr>
        <p:txBody>
          <a:bodyPr wrap="square" rtlCol="0" anchor="t"/>
          <a:lstStyle/>
          <a:p>
            <a:pPr marL="0" indent="0" algn="l">
              <a:lnSpc>
                <a:spcPts val="2734"/>
              </a:lnSpc>
              <a:buNone/>
            </a:pPr>
            <a:r>
              <a:rPr lang="en-US" sz="2187" dirty="0">
                <a:solidFill>
                  <a:srgbClr val="FFFFFF"/>
                </a:solidFill>
                <a:latin typeface="Unbounded" pitchFamily="34" charset="0"/>
                <a:ea typeface="Unbounded" pitchFamily="34" charset="-122"/>
                <a:cs typeface="Unbounded" pitchFamily="34" charset="-120"/>
              </a:rPr>
              <a:t>Regional Cooperation</a:t>
            </a:r>
            <a:endParaRPr lang="en-US" sz="2187" dirty="0"/>
          </a:p>
        </p:txBody>
      </p:sp>
      <p:sp>
        <p:nvSpPr>
          <p:cNvPr id="10" name="Text 5"/>
          <p:cNvSpPr/>
          <p:nvPr/>
        </p:nvSpPr>
        <p:spPr>
          <a:xfrm>
            <a:off x="5770602" y="4773811"/>
            <a:ext cx="3088958" cy="2487811"/>
          </a:xfrm>
          <a:prstGeom prst="rect">
            <a:avLst/>
          </a:prstGeom>
          <a:noFill/>
          <a:ln/>
        </p:spPr>
        <p:txBody>
          <a:bodyPr wrap="square" rtlCol="0" anchor="t"/>
          <a:lstStyle/>
          <a:p>
            <a:pPr marL="0" indent="0" algn="l">
              <a:lnSpc>
                <a:spcPts val="2799"/>
              </a:lnSpc>
              <a:buNone/>
            </a:pPr>
            <a:r>
              <a:rPr lang="en-US" sz="1750" dirty="0">
                <a:solidFill>
                  <a:srgbClr val="CAD6DE"/>
                </a:solidFill>
                <a:latin typeface="Cabin" pitchFamily="34" charset="0"/>
                <a:ea typeface="Cabin" pitchFamily="34" charset="-122"/>
                <a:cs typeface="Cabin" pitchFamily="34" charset="-120"/>
              </a:rPr>
              <a:t>Regional bodies such as the European Union and African Union are establishing frameworks for coordinating the management of climate migration across borders, sharing resources and best practices.</a:t>
            </a:r>
            <a:endParaRPr lang="en-US" sz="1750" dirty="0"/>
          </a:p>
        </p:txBody>
      </p:sp>
      <p:pic>
        <p:nvPicPr>
          <p:cNvPr id="11" name="Image 3" descr="preencoded.png"/>
          <p:cNvPicPr>
            <a:picLocks noChangeAspect="1"/>
          </p:cNvPicPr>
          <p:nvPr/>
        </p:nvPicPr>
        <p:blipFill>
          <a:blip r:embed="rId6"/>
          <a:stretch>
            <a:fillRect/>
          </a:stretch>
        </p:blipFill>
        <p:spPr>
          <a:xfrm>
            <a:off x="9192816" y="1759506"/>
            <a:ext cx="3089077" cy="1909167"/>
          </a:xfrm>
          <a:prstGeom prst="rect">
            <a:avLst/>
          </a:prstGeom>
        </p:spPr>
      </p:pic>
      <p:sp>
        <p:nvSpPr>
          <p:cNvPr id="12" name="Text 6"/>
          <p:cNvSpPr/>
          <p:nvPr/>
        </p:nvSpPr>
        <p:spPr>
          <a:xfrm>
            <a:off x="9192816" y="3946327"/>
            <a:ext cx="3089077" cy="694373"/>
          </a:xfrm>
          <a:prstGeom prst="rect">
            <a:avLst/>
          </a:prstGeom>
          <a:noFill/>
          <a:ln/>
        </p:spPr>
        <p:txBody>
          <a:bodyPr wrap="square" rtlCol="0" anchor="t"/>
          <a:lstStyle/>
          <a:p>
            <a:pPr marL="0" indent="0" algn="l">
              <a:lnSpc>
                <a:spcPts val="2734"/>
              </a:lnSpc>
              <a:buNone/>
            </a:pPr>
            <a:r>
              <a:rPr lang="en-US" sz="2187" dirty="0">
                <a:solidFill>
                  <a:srgbClr val="FFFFFF"/>
                </a:solidFill>
                <a:latin typeface="Unbounded" pitchFamily="34" charset="0"/>
                <a:ea typeface="Unbounded" pitchFamily="34" charset="-122"/>
                <a:cs typeface="Unbounded" pitchFamily="34" charset="-120"/>
              </a:rPr>
              <a:t>Local Community Integration</a:t>
            </a:r>
            <a:endParaRPr lang="en-US" sz="2187" dirty="0"/>
          </a:p>
        </p:txBody>
      </p:sp>
      <p:sp>
        <p:nvSpPr>
          <p:cNvPr id="13" name="Text 7"/>
          <p:cNvSpPr/>
          <p:nvPr/>
        </p:nvSpPr>
        <p:spPr>
          <a:xfrm>
            <a:off x="9192816" y="4773930"/>
            <a:ext cx="3089077" cy="2487811"/>
          </a:xfrm>
          <a:prstGeom prst="rect">
            <a:avLst/>
          </a:prstGeom>
          <a:noFill/>
          <a:ln/>
        </p:spPr>
        <p:txBody>
          <a:bodyPr wrap="square" rtlCol="0" anchor="t"/>
          <a:lstStyle/>
          <a:p>
            <a:pPr marL="0" indent="0" algn="l">
              <a:lnSpc>
                <a:spcPts val="2799"/>
              </a:lnSpc>
              <a:buNone/>
            </a:pPr>
            <a:r>
              <a:rPr lang="en-US" sz="1750" dirty="0">
                <a:solidFill>
                  <a:srgbClr val="CAD6DE"/>
                </a:solidFill>
                <a:latin typeface="Cabin" pitchFamily="34" charset="0"/>
                <a:ea typeface="Cabin" pitchFamily="34" charset="-122"/>
                <a:cs typeface="Cabin" pitchFamily="34" charset="-120"/>
              </a:rPr>
              <a:t>Grassroots initiatives in receiving communities are crucial, providing climate migrants with housing, job training, language classes, and other support services to facilitate their integration.</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1505"/>
          </a:xfrm>
          <a:prstGeom prst="rect">
            <a:avLst/>
          </a:prstGeom>
          <a:solidFill>
            <a:srgbClr val="112836"/>
          </a:solidFill>
          <a:ln/>
        </p:spPr>
      </p:sp>
      <p:sp>
        <p:nvSpPr>
          <p:cNvPr id="4" name="Text 1"/>
          <p:cNvSpPr/>
          <p:nvPr/>
        </p:nvSpPr>
        <p:spPr>
          <a:xfrm>
            <a:off x="2878336" y="545783"/>
            <a:ext cx="8873609" cy="1860947"/>
          </a:xfrm>
          <a:prstGeom prst="rect">
            <a:avLst/>
          </a:prstGeom>
          <a:noFill/>
          <a:ln/>
        </p:spPr>
        <p:txBody>
          <a:bodyPr wrap="square" rtlCol="0" anchor="t"/>
          <a:lstStyle/>
          <a:p>
            <a:pPr marL="0" indent="0">
              <a:lnSpc>
                <a:spcPts val="4884"/>
              </a:lnSpc>
              <a:buNone/>
            </a:pPr>
            <a:r>
              <a:rPr lang="en-US" sz="3907" dirty="0">
                <a:solidFill>
                  <a:srgbClr val="FFFFFF"/>
                </a:solidFill>
                <a:latin typeface="Unbounded" pitchFamily="34" charset="0"/>
                <a:ea typeface="Unbounded" pitchFamily="34" charset="-122"/>
                <a:cs typeface="Unbounded" pitchFamily="34" charset="-120"/>
              </a:rPr>
              <a:t>International Human Rights Law and Protection of Climate Migrants</a:t>
            </a:r>
            <a:endParaRPr lang="en-US" sz="3907" dirty="0"/>
          </a:p>
        </p:txBody>
      </p:sp>
      <p:sp>
        <p:nvSpPr>
          <p:cNvPr id="5" name="Text 2"/>
          <p:cNvSpPr/>
          <p:nvPr/>
        </p:nvSpPr>
        <p:spPr>
          <a:xfrm>
            <a:off x="2878336" y="2882979"/>
            <a:ext cx="4194691" cy="2222778"/>
          </a:xfrm>
          <a:prstGeom prst="rect">
            <a:avLst/>
          </a:prstGeom>
          <a:noFill/>
          <a:ln/>
        </p:spPr>
        <p:txBody>
          <a:bodyPr wrap="square" rtlCol="0" anchor="t"/>
          <a:lstStyle/>
          <a:p>
            <a:pPr marL="0" indent="0">
              <a:lnSpc>
                <a:spcPts val="2501"/>
              </a:lnSpc>
              <a:buNone/>
            </a:pPr>
            <a:r>
              <a:rPr lang="en-US" sz="1563" dirty="0">
                <a:solidFill>
                  <a:srgbClr val="CAD6DE"/>
                </a:solidFill>
                <a:latin typeface="Cabin" pitchFamily="34" charset="0"/>
                <a:ea typeface="Cabin" pitchFamily="34" charset="-122"/>
                <a:cs typeface="Cabin" pitchFamily="34" charset="-120"/>
              </a:rPr>
              <a:t>International human rights law provides a framework for protecting the rights of climate migrants. This includes the right to life, freedom of movement, and access to basic resources like food, water, and housing. Climate migrants are particularly vulnerable and must be protected from human rights abuses.</a:t>
            </a:r>
            <a:endParaRPr lang="en-US" sz="1563" dirty="0"/>
          </a:p>
        </p:txBody>
      </p:sp>
      <p:sp>
        <p:nvSpPr>
          <p:cNvPr id="6" name="Text 3"/>
          <p:cNvSpPr/>
          <p:nvPr/>
        </p:nvSpPr>
        <p:spPr>
          <a:xfrm>
            <a:off x="2878336" y="5284351"/>
            <a:ext cx="4194691" cy="2222778"/>
          </a:xfrm>
          <a:prstGeom prst="rect">
            <a:avLst/>
          </a:prstGeom>
          <a:noFill/>
          <a:ln/>
        </p:spPr>
        <p:txBody>
          <a:bodyPr wrap="square" rtlCol="0" anchor="t"/>
          <a:lstStyle/>
          <a:p>
            <a:pPr marL="0" indent="0">
              <a:lnSpc>
                <a:spcPts val="2501"/>
              </a:lnSpc>
              <a:buNone/>
            </a:pPr>
            <a:r>
              <a:rPr lang="en-US" sz="1563" dirty="0">
                <a:solidFill>
                  <a:srgbClr val="CAD6DE"/>
                </a:solidFill>
                <a:latin typeface="Cabin" pitchFamily="34" charset="0"/>
                <a:ea typeface="Cabin" pitchFamily="34" charset="-122"/>
                <a:cs typeface="Cabin" pitchFamily="34" charset="-120"/>
              </a:rPr>
              <a:t>The UN Guiding Principles on Internal Displacement and the Kampala Convention outline the obligations of states to protect and assist internally displaced persons, including those displaced by climate change. These principles emphasize the need for non-discrimination, access to services, and durable solutions.</a:t>
            </a:r>
            <a:endParaRPr lang="en-US" sz="1563" dirty="0"/>
          </a:p>
        </p:txBody>
      </p:sp>
      <p:pic>
        <p:nvPicPr>
          <p:cNvPr id="7" name="Image 1" descr="preencoded.png"/>
          <p:cNvPicPr>
            <a:picLocks noChangeAspect="1"/>
          </p:cNvPicPr>
          <p:nvPr/>
        </p:nvPicPr>
        <p:blipFill>
          <a:blip r:embed="rId4"/>
          <a:stretch>
            <a:fillRect/>
          </a:stretch>
        </p:blipFill>
        <p:spPr>
          <a:xfrm>
            <a:off x="7564755" y="2927628"/>
            <a:ext cx="4194691" cy="296560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pic>
        <p:nvPicPr>
          <p:cNvPr id="4" name="Image 1" descr="preencoded.png"/>
          <p:cNvPicPr>
            <a:picLocks noChangeAspect="1"/>
          </p:cNvPicPr>
          <p:nvPr/>
        </p:nvPicPr>
        <p:blipFill>
          <a:blip r:embed="rId4"/>
          <a:stretch>
            <a:fillRect/>
          </a:stretch>
        </p:blipFill>
        <p:spPr>
          <a:xfrm>
            <a:off x="9151620" y="0"/>
            <a:ext cx="5486400" cy="8229600"/>
          </a:xfrm>
          <a:prstGeom prst="rect">
            <a:avLst/>
          </a:prstGeom>
        </p:spPr>
      </p:pic>
      <p:sp>
        <p:nvSpPr>
          <p:cNvPr id="5" name="Text 1"/>
          <p:cNvSpPr/>
          <p:nvPr/>
        </p:nvSpPr>
        <p:spPr>
          <a:xfrm>
            <a:off x="833199" y="2018109"/>
            <a:ext cx="7477601" cy="2083118"/>
          </a:xfrm>
          <a:prstGeom prst="rect">
            <a:avLst/>
          </a:prstGeom>
          <a:noFill/>
          <a:ln/>
        </p:spPr>
        <p:txBody>
          <a:bodyPr wrap="square" rtlCol="0" anchor="t"/>
          <a:lstStyle/>
          <a:p>
            <a:pPr marL="0" indent="0">
              <a:lnSpc>
                <a:spcPts val="5468"/>
              </a:lnSpc>
              <a:buNone/>
            </a:pPr>
            <a:r>
              <a:rPr lang="en-US" sz="4374" dirty="0">
                <a:solidFill>
                  <a:srgbClr val="FFFFFF"/>
                </a:solidFill>
                <a:latin typeface="Unbounded" pitchFamily="34" charset="0"/>
                <a:ea typeface="Unbounded" pitchFamily="34" charset="-122"/>
                <a:cs typeface="Unbounded" pitchFamily="34" charset="-120"/>
              </a:rPr>
              <a:t>International Refugee Law and Protection of Climate Migrants</a:t>
            </a:r>
            <a:endParaRPr lang="en-US" sz="4374" dirty="0"/>
          </a:p>
        </p:txBody>
      </p:sp>
      <p:sp>
        <p:nvSpPr>
          <p:cNvPr id="6" name="Text 2"/>
          <p:cNvSpPr/>
          <p:nvPr/>
        </p:nvSpPr>
        <p:spPr>
          <a:xfrm>
            <a:off x="833199" y="4434483"/>
            <a:ext cx="7477601" cy="1777008"/>
          </a:xfrm>
          <a:prstGeom prst="rect">
            <a:avLst/>
          </a:prstGeom>
          <a:noFill/>
          <a:ln/>
        </p:spPr>
        <p:txBody>
          <a:bodyPr wrap="square" rtlCol="0" anchor="t"/>
          <a:lstStyle/>
          <a:p>
            <a:pPr marL="0" indent="0">
              <a:lnSpc>
                <a:spcPts val="2799"/>
              </a:lnSpc>
              <a:buNone/>
            </a:pPr>
            <a:r>
              <a:rPr lang="en-US" sz="1750" dirty="0">
                <a:solidFill>
                  <a:srgbClr val="CAD6DE"/>
                </a:solidFill>
                <a:latin typeface="Cabin" pitchFamily="34" charset="0"/>
                <a:ea typeface="Cabin" pitchFamily="34" charset="-122"/>
                <a:cs typeface="Cabin" pitchFamily="34" charset="-120"/>
              </a:rPr>
              <a:t>International refugee law currently does not recognize climate-induced displacement as a basis for refugee status. This legal gap leaves climate migrants vulnerable and without the protections afforded to traditional political refugees. Efforts are underway to expand the legal framework to better address the needs of those displaced by environmental factors.</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sp>
        <p:nvSpPr>
          <p:cNvPr id="4" name="Text 1"/>
          <p:cNvSpPr/>
          <p:nvPr/>
        </p:nvSpPr>
        <p:spPr>
          <a:xfrm>
            <a:off x="2706767" y="567571"/>
            <a:ext cx="9216747" cy="3865483"/>
          </a:xfrm>
          <a:prstGeom prst="rect">
            <a:avLst/>
          </a:prstGeom>
          <a:noFill/>
          <a:ln/>
        </p:spPr>
        <p:txBody>
          <a:bodyPr wrap="square" rtlCol="0" anchor="t"/>
          <a:lstStyle/>
          <a:p>
            <a:pPr marL="0" indent="0">
              <a:lnSpc>
                <a:spcPts val="5073"/>
              </a:lnSpc>
              <a:buNone/>
            </a:pPr>
            <a:r>
              <a:rPr lang="en-US" sz="3600" dirty="0">
                <a:solidFill>
                  <a:srgbClr val="FFFFFF"/>
                </a:solidFill>
                <a:latin typeface="Unbounded" pitchFamily="34" charset="0"/>
                <a:ea typeface="Unbounded" pitchFamily="34" charset="-122"/>
                <a:cs typeface="Unbounded" pitchFamily="34" charset="-120"/>
              </a:rPr>
              <a:t>International Convention on the Protection of the Rights of All Migrant Workers and Members of Their Families and Protection of Climate Change Induced Migration</a:t>
            </a:r>
            <a:endParaRPr lang="en-US" sz="3600" dirty="0"/>
          </a:p>
        </p:txBody>
      </p:sp>
      <p:pic>
        <p:nvPicPr>
          <p:cNvPr id="5" name="Image 1" descr="preencoded.png"/>
          <p:cNvPicPr>
            <a:picLocks noChangeAspect="1"/>
          </p:cNvPicPr>
          <p:nvPr/>
        </p:nvPicPr>
        <p:blipFill>
          <a:blip r:embed="rId4"/>
          <a:stretch>
            <a:fillRect/>
          </a:stretch>
        </p:blipFill>
        <p:spPr>
          <a:xfrm>
            <a:off x="2706767" y="4845368"/>
            <a:ext cx="515302" cy="515303"/>
          </a:xfrm>
          <a:prstGeom prst="rect">
            <a:avLst/>
          </a:prstGeom>
        </p:spPr>
      </p:pic>
      <p:sp>
        <p:nvSpPr>
          <p:cNvPr id="6" name="Text 2"/>
          <p:cNvSpPr/>
          <p:nvPr/>
        </p:nvSpPr>
        <p:spPr>
          <a:xfrm>
            <a:off x="2706767" y="5566767"/>
            <a:ext cx="2598777" cy="322064"/>
          </a:xfrm>
          <a:prstGeom prst="rect">
            <a:avLst/>
          </a:prstGeom>
          <a:noFill/>
          <a:ln/>
        </p:spPr>
        <p:txBody>
          <a:bodyPr wrap="none" rtlCol="0" anchor="t"/>
          <a:lstStyle/>
          <a:p>
            <a:pPr marL="0" indent="0" algn="l">
              <a:lnSpc>
                <a:spcPts val="2536"/>
              </a:lnSpc>
              <a:buNone/>
            </a:pPr>
            <a:r>
              <a:rPr lang="en-US" sz="2029" dirty="0">
                <a:solidFill>
                  <a:srgbClr val="FFFFFF"/>
                </a:solidFill>
                <a:latin typeface="Unbounded" pitchFamily="34" charset="0"/>
                <a:ea typeface="Unbounded" pitchFamily="34" charset="-122"/>
                <a:cs typeface="Unbounded" pitchFamily="34" charset="-120"/>
              </a:rPr>
              <a:t>Migrant Workers</a:t>
            </a:r>
            <a:endParaRPr lang="en-US" sz="2029" dirty="0"/>
          </a:p>
        </p:txBody>
      </p:sp>
      <p:sp>
        <p:nvSpPr>
          <p:cNvPr id="7" name="Text 3"/>
          <p:cNvSpPr/>
          <p:nvPr/>
        </p:nvSpPr>
        <p:spPr>
          <a:xfrm>
            <a:off x="2706767" y="6012418"/>
            <a:ext cx="2866073" cy="1649611"/>
          </a:xfrm>
          <a:prstGeom prst="rect">
            <a:avLst/>
          </a:prstGeom>
          <a:noFill/>
          <a:ln/>
        </p:spPr>
        <p:txBody>
          <a:bodyPr wrap="square" rtlCol="0" anchor="t"/>
          <a:lstStyle/>
          <a:p>
            <a:pPr marL="0" indent="0" algn="l">
              <a:lnSpc>
                <a:spcPts val="2597"/>
              </a:lnSpc>
              <a:buNone/>
            </a:pPr>
            <a:r>
              <a:rPr lang="en-US" sz="1623" dirty="0">
                <a:solidFill>
                  <a:srgbClr val="CAD6DE"/>
                </a:solidFill>
                <a:latin typeface="Cabin" pitchFamily="34" charset="0"/>
                <a:ea typeface="Cabin" pitchFamily="34" charset="-122"/>
                <a:cs typeface="Cabin" pitchFamily="34" charset="-120"/>
              </a:rPr>
              <a:t>The Convention addresses the rights of migrant workers and their families, including those displaced by climate change impacts.</a:t>
            </a:r>
            <a:endParaRPr lang="en-US" sz="1623" dirty="0"/>
          </a:p>
        </p:txBody>
      </p:sp>
      <p:pic>
        <p:nvPicPr>
          <p:cNvPr id="8" name="Image 2" descr="preencoded.png"/>
          <p:cNvPicPr>
            <a:picLocks noChangeAspect="1"/>
          </p:cNvPicPr>
          <p:nvPr/>
        </p:nvPicPr>
        <p:blipFill>
          <a:blip r:embed="rId5"/>
          <a:stretch>
            <a:fillRect/>
          </a:stretch>
        </p:blipFill>
        <p:spPr>
          <a:xfrm>
            <a:off x="5882045" y="4845368"/>
            <a:ext cx="515302" cy="515303"/>
          </a:xfrm>
          <a:prstGeom prst="rect">
            <a:avLst/>
          </a:prstGeom>
        </p:spPr>
      </p:pic>
      <p:sp>
        <p:nvSpPr>
          <p:cNvPr id="9" name="Text 4"/>
          <p:cNvSpPr/>
          <p:nvPr/>
        </p:nvSpPr>
        <p:spPr>
          <a:xfrm>
            <a:off x="5882045" y="5566767"/>
            <a:ext cx="2762369" cy="322064"/>
          </a:xfrm>
          <a:prstGeom prst="rect">
            <a:avLst/>
          </a:prstGeom>
          <a:noFill/>
          <a:ln/>
        </p:spPr>
        <p:txBody>
          <a:bodyPr wrap="none" rtlCol="0" anchor="t"/>
          <a:lstStyle/>
          <a:p>
            <a:pPr marL="0" indent="0" algn="l">
              <a:lnSpc>
                <a:spcPts val="2536"/>
              </a:lnSpc>
              <a:buNone/>
            </a:pPr>
            <a:r>
              <a:rPr lang="en-US" sz="2029" dirty="0">
                <a:solidFill>
                  <a:srgbClr val="FFFFFF"/>
                </a:solidFill>
                <a:latin typeface="Unbounded" pitchFamily="34" charset="0"/>
                <a:ea typeface="Unbounded" pitchFamily="34" charset="-122"/>
                <a:cs typeface="Unbounded" pitchFamily="34" charset="-120"/>
              </a:rPr>
              <a:t>Climate Migration</a:t>
            </a:r>
            <a:endParaRPr lang="en-US" sz="2029" dirty="0"/>
          </a:p>
        </p:txBody>
      </p:sp>
      <p:sp>
        <p:nvSpPr>
          <p:cNvPr id="10" name="Text 5"/>
          <p:cNvSpPr/>
          <p:nvPr/>
        </p:nvSpPr>
        <p:spPr>
          <a:xfrm>
            <a:off x="5882045" y="6012418"/>
            <a:ext cx="2866073" cy="1649611"/>
          </a:xfrm>
          <a:prstGeom prst="rect">
            <a:avLst/>
          </a:prstGeom>
          <a:noFill/>
          <a:ln/>
        </p:spPr>
        <p:txBody>
          <a:bodyPr wrap="square" rtlCol="0" anchor="t"/>
          <a:lstStyle/>
          <a:p>
            <a:pPr marL="0" indent="0" algn="l">
              <a:lnSpc>
                <a:spcPts val="2597"/>
              </a:lnSpc>
              <a:buNone/>
            </a:pPr>
            <a:r>
              <a:rPr lang="en-US" sz="1600" dirty="0">
                <a:solidFill>
                  <a:srgbClr val="CAD6DE"/>
                </a:solidFill>
                <a:latin typeface="Cabin" pitchFamily="34" charset="0"/>
                <a:ea typeface="Cabin" pitchFamily="34" charset="-122"/>
                <a:cs typeface="Cabin" pitchFamily="34" charset="-120"/>
              </a:rPr>
              <a:t>The Convention can be applied to protect the rights of people displaced by climate-related events such as sea level rise, droughts, and extreme weather.</a:t>
            </a:r>
            <a:endParaRPr lang="en-US" sz="1600" dirty="0"/>
          </a:p>
        </p:txBody>
      </p:sp>
      <p:pic>
        <p:nvPicPr>
          <p:cNvPr id="11" name="Image 3" descr="preencoded.png"/>
          <p:cNvPicPr>
            <a:picLocks noChangeAspect="1"/>
          </p:cNvPicPr>
          <p:nvPr/>
        </p:nvPicPr>
        <p:blipFill>
          <a:blip r:embed="rId6"/>
          <a:stretch>
            <a:fillRect/>
          </a:stretch>
        </p:blipFill>
        <p:spPr>
          <a:xfrm>
            <a:off x="9057323" y="4845368"/>
            <a:ext cx="515302" cy="515303"/>
          </a:xfrm>
          <a:prstGeom prst="rect">
            <a:avLst/>
          </a:prstGeom>
        </p:spPr>
      </p:pic>
      <p:sp>
        <p:nvSpPr>
          <p:cNvPr id="12" name="Text 6"/>
          <p:cNvSpPr/>
          <p:nvPr/>
        </p:nvSpPr>
        <p:spPr>
          <a:xfrm>
            <a:off x="9057323" y="5566767"/>
            <a:ext cx="2709743" cy="322064"/>
          </a:xfrm>
          <a:prstGeom prst="rect">
            <a:avLst/>
          </a:prstGeom>
          <a:noFill/>
          <a:ln/>
        </p:spPr>
        <p:txBody>
          <a:bodyPr wrap="none" rtlCol="0" anchor="t"/>
          <a:lstStyle/>
          <a:p>
            <a:pPr marL="0" indent="0" algn="l">
              <a:lnSpc>
                <a:spcPts val="2536"/>
              </a:lnSpc>
              <a:buNone/>
            </a:pPr>
            <a:r>
              <a:rPr lang="en-US" sz="2029" dirty="0">
                <a:solidFill>
                  <a:srgbClr val="FFFFFF"/>
                </a:solidFill>
                <a:latin typeface="Unbounded" pitchFamily="34" charset="0"/>
                <a:ea typeface="Unbounded" pitchFamily="34" charset="-122"/>
                <a:cs typeface="Unbounded" pitchFamily="34" charset="-120"/>
              </a:rPr>
              <a:t>Legal Protections</a:t>
            </a:r>
            <a:endParaRPr lang="en-US" sz="2029" dirty="0"/>
          </a:p>
        </p:txBody>
      </p:sp>
      <p:sp>
        <p:nvSpPr>
          <p:cNvPr id="13" name="Text 7"/>
          <p:cNvSpPr/>
          <p:nvPr/>
        </p:nvSpPr>
        <p:spPr>
          <a:xfrm>
            <a:off x="9057323" y="6012418"/>
            <a:ext cx="2866192" cy="1649611"/>
          </a:xfrm>
          <a:prstGeom prst="rect">
            <a:avLst/>
          </a:prstGeom>
          <a:noFill/>
          <a:ln/>
        </p:spPr>
        <p:txBody>
          <a:bodyPr wrap="square" rtlCol="0" anchor="t"/>
          <a:lstStyle/>
          <a:p>
            <a:pPr marL="0" indent="0" algn="l">
              <a:lnSpc>
                <a:spcPts val="2597"/>
              </a:lnSpc>
              <a:buNone/>
            </a:pPr>
            <a:r>
              <a:rPr lang="en-US" sz="1623" dirty="0">
                <a:solidFill>
                  <a:srgbClr val="CAD6DE"/>
                </a:solidFill>
                <a:latin typeface="Cabin" pitchFamily="34" charset="0"/>
                <a:ea typeface="Cabin" pitchFamily="34" charset="-122"/>
                <a:cs typeface="Cabin" pitchFamily="34" charset="-120"/>
              </a:rPr>
              <a:t>The Convention outlines fundamental human rights and legal safeguards for migrant workers, which can also apply to climate migrants.</a:t>
            </a:r>
            <a:endParaRPr lang="en-US" sz="1623"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1073</Words>
  <Application>Microsoft Office PowerPoint</Application>
  <PresentationFormat>Custom</PresentationFormat>
  <Paragraphs>74</Paragraphs>
  <Slides>12</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Cabin</vt:lpstr>
      <vt:lpstr>Calibri</vt:lpstr>
      <vt:lpstr>Calibri Light</vt:lpstr>
      <vt:lpstr>Century Gothic</vt:lpstr>
      <vt:lpstr>Times New Roman</vt:lpstr>
      <vt:lpstr>Unbounded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Ujal Mookherjee</cp:lastModifiedBy>
  <cp:revision>2</cp:revision>
  <dcterms:created xsi:type="dcterms:W3CDTF">2024-05-21T15:58:10Z</dcterms:created>
  <dcterms:modified xsi:type="dcterms:W3CDTF">2024-05-21T16:02:29Z</dcterms:modified>
</cp:coreProperties>
</file>