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9"/>
  </p:notesMasterIdLst>
  <p:sldIdLst>
    <p:sldId id="256" r:id="rId3"/>
    <p:sldId id="257" r:id="rId4"/>
    <p:sldId id="260" r:id="rId5"/>
    <p:sldId id="261" r:id="rId6"/>
    <p:sldId id="262" r:id="rId7"/>
    <p:sldId id="263" r:id="rId8"/>
  </p:sldIdLst>
  <p:sldSz cx="12192000" cy="6858000"/>
  <p:notesSz cx="6951663" cy="10082213"/>
  <p:embeddedFontLst>
    <p:embeddedFont>
      <p:font typeface="Century Gothic" panose="020B0502020202020204" pitchFamily="34" charset="0"/>
      <p:regular r:id="rId10"/>
      <p:bold r:id="rId11"/>
      <p:italic r:id="rId12"/>
      <p:boldItalic r:id="rId13"/>
    </p:embeddedFont>
    <p:embeddedFont>
      <p:font typeface="Segoe UI" panose="020B050204020402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6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87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38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41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ei.org/wp-content/uploads/2019/08/connections-between-the-paris-agreement-and-the-2030-agenda.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Connecting two separate global processes through coherent national implementation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buFont typeface="Arial"/>
              <a:buNone/>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a:t>
            </a:r>
            <a:r>
              <a:rPr lang="en-US" sz="1600" b="1" dirty="0">
                <a:latin typeface="Segoe UI" panose="020B0502040204020203" pitchFamily="34" charset="0"/>
                <a:ea typeface="Quattrocento Sans"/>
                <a:cs typeface="Segoe UI" panose="020B0502040204020203" pitchFamily="34" charset="0"/>
                <a:sym typeface="Quattrocento Sans"/>
              </a:rPr>
              <a:t>he Paris Agreement and the Agenda 2030 </a:t>
            </a:r>
          </a:p>
          <a:p>
            <a:pPr marR="0" lvl="1"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AD9000D-673B-2B65-855B-DEF683DAF162}"/>
              </a:ext>
            </a:extLst>
          </p:cNvPr>
          <p:cNvPicPr>
            <a:picLocks noChangeAspect="1"/>
          </p:cNvPicPr>
          <p:nvPr/>
        </p:nvPicPr>
        <p:blipFill>
          <a:blip r:embed="rId3"/>
          <a:stretch>
            <a:fillRect/>
          </a:stretch>
        </p:blipFill>
        <p:spPr>
          <a:xfrm>
            <a:off x="1122945" y="1979360"/>
            <a:ext cx="9104788" cy="3610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Connecting two separate global processes through coherent national implementation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Connecting the two agendas through policy coherence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Understanding the connections between climate change and sustainable development is the first step needed to foster coherency in the implementation of both agendas.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concept of policy coherence is commonly defined as the matching of policies, processes, and institutions at all government and governance levels to avoid contradictions and goal conflicts in policymaking. Policy coherence in sustainable development addresses the systematic integration of policies, processes, and institutions towards coherent implementation of sustainable development.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2808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Connecting two separate global processes through coherent national implementation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Methodology</a:t>
            </a:r>
          </a:p>
          <a:p>
            <a:pPr marL="342900" lvl="1" indent="-342900" algn="just">
              <a:lnSpc>
                <a:spcPct val="150000"/>
              </a:lnSpc>
              <a:buSzPts val="1600"/>
              <a:buAutoNum type="arabicPeriod"/>
            </a:pPr>
            <a:r>
              <a:rPr lang="en-US" sz="1600" dirty="0">
                <a:latin typeface="Segoe UI" panose="020B0502040204020203" pitchFamily="34" charset="0"/>
                <a:ea typeface="Quattrocento Sans"/>
                <a:cs typeface="Segoe UI" panose="020B0502040204020203" pitchFamily="34" charset="0"/>
                <a:sym typeface="Quattrocento Sans"/>
              </a:rPr>
              <a:t>Interpretation: Assessment of NDC activities according to their radius of influence (national, regional, local); type of climate action (adaptation, mitigation, both, or none); whether the activities imply capacity-building measures; whether the activities imply technological improvements (and if so, the type of technology); whether the activity mentions a quantifiable target to be reached; and whether the activity relates to a policy plan or strategy (and if so at what level).</a:t>
            </a:r>
          </a:p>
          <a:p>
            <a:pPr marL="342900" lvl="1" indent="-342900" algn="just">
              <a:lnSpc>
                <a:spcPct val="150000"/>
              </a:lnSpc>
              <a:buSzPts val="1600"/>
              <a:buAutoNum type="arabicPeriod"/>
            </a:pPr>
            <a:r>
              <a:rPr lang="en-US" sz="1600" dirty="0">
                <a:latin typeface="Segoe UI" panose="020B0502040204020203" pitchFamily="34" charset="0"/>
                <a:ea typeface="Quattrocento Sans"/>
                <a:cs typeface="Segoe UI" panose="020B0502040204020203" pitchFamily="34" charset="0"/>
                <a:sym typeface="Quattrocento Sans"/>
              </a:rPr>
              <a:t>SDG targets: Here we assessed whether a climate activity can be linked to specific SDG targets in their wording. For this purpose, we created a codebook that includes the wording of each SDG and its targets and also includes the official global indicators that follow each target.</a:t>
            </a:r>
          </a:p>
          <a:p>
            <a:pPr marL="342900" lvl="1" indent="-342900" algn="just">
              <a:lnSpc>
                <a:spcPct val="150000"/>
              </a:lnSpc>
              <a:buSzPts val="1600"/>
              <a:buAutoNum type="arabicPeriod"/>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5869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Connecting two separate global processes through coherent national implementation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Methodology</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3. Climate actions: We derived, inductively from the NDC activities, a set of the most frequently mentioned categories of action that could be attributed to the SDGs and SDG targets. This set of so-called climate actions varies for each SDG.</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4. SDG themes/Cross-cutting themes: We also looked for broader socio-economic sectoral categories. Some themes closely relate to a particular SDG, but they can also be broader than one SDG and may encompass two or even more SDGs (e.g. agriculture as a theme encompasses SDG 2 [zero hunger] and SDG 15 [life on land]). This approach helped reveal co-benefits indicated in the climate activities that go beyond a specific SDG. For example, if an activity targeted improvement in the agricultural sector it was coded as relevant for SDG 2.4 (maintain the diversity of seeds, plants, animals], but if it also mentioned co-benefits for water efficiency (SDG 6.4) and forest management (SDG 15.2) it was coded as providing co-benefits on these respective SDG targets. In total, we identified 42 cross-sectoral categories, which we analyzed across all 17 SDGs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9904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Further Readin</a:t>
            </a:r>
            <a:r>
              <a:rPr lang="en-US" sz="2800">
                <a:solidFill>
                  <a:srgbClr val="FFFFFF"/>
                </a:solidFill>
                <a:latin typeface="Segoe UI" panose="020B0502040204020203" pitchFamily="34" charset="0"/>
                <a:ea typeface="Century Gothic"/>
                <a:cs typeface="Segoe UI" panose="020B0502040204020203" pitchFamily="34" charset="0"/>
                <a:sym typeface="Century Gothic"/>
              </a:rPr>
              <a:t>g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Connections between the Paris Agreement and the 2030 Agenda The case for policy coherence by Stockholm Environment Institute</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a:latin typeface="Segoe UI" panose="020B0502040204020203" pitchFamily="34" charset="0"/>
                <a:ea typeface="Quattrocento Sans"/>
                <a:cs typeface="Segoe UI" panose="020B0502040204020203" pitchFamily="34" charset="0"/>
                <a:sym typeface="Quattrocento Sans"/>
                <a:hlinkClick r:id="rId3"/>
              </a:rPr>
              <a:t>https</a:t>
            </a:r>
            <a:r>
              <a:rPr lang="en-IN" sz="1600" dirty="0">
                <a:latin typeface="Segoe UI" panose="020B0502040204020203" pitchFamily="34" charset="0"/>
                <a:ea typeface="Quattrocento Sans"/>
                <a:cs typeface="Segoe UI" panose="020B0502040204020203" pitchFamily="34" charset="0"/>
                <a:sym typeface="Quattrocento Sans"/>
                <a:hlinkClick r:id="rId3"/>
              </a:rPr>
              <a:t>://www.sei.org/wp-content/uploads/2019/08/connections-between-the-paris-agreement-and-the-2030-agenda.pdf</a:t>
            </a:r>
            <a:r>
              <a:rPr lang="en-IN"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650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592</Words>
  <Application>Microsoft Office PowerPoint</Application>
  <PresentationFormat>Widescreen</PresentationFormat>
  <Paragraphs>23</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9</cp:revision>
  <dcterms:created xsi:type="dcterms:W3CDTF">2020-01-02T01:56:26Z</dcterms:created>
  <dcterms:modified xsi:type="dcterms:W3CDTF">2024-06-10T06:14:33Z</dcterms:modified>
</cp:coreProperties>
</file>