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16"/>
  </p:notesMasterIdLst>
  <p:sldIdLst>
    <p:sldId id="256" r:id="rId3"/>
    <p:sldId id="266" r:id="rId4"/>
    <p:sldId id="268" r:id="rId5"/>
    <p:sldId id="257" r:id="rId6"/>
    <p:sldId id="269" r:id="rId7"/>
    <p:sldId id="261" r:id="rId8"/>
    <p:sldId id="270" r:id="rId9"/>
    <p:sldId id="262" r:id="rId10"/>
    <p:sldId id="271" r:id="rId11"/>
    <p:sldId id="267" r:id="rId12"/>
    <p:sldId id="263" r:id="rId13"/>
    <p:sldId id="260" r:id="rId14"/>
    <p:sldId id="259" r:id="rId15"/>
  </p:sldIdLst>
  <p:sldSz cx="12192000" cy="6858000"/>
  <p:notesSz cx="6951663" cy="10082213"/>
  <p:embeddedFontLst>
    <p:embeddedFont>
      <p:font typeface="Century Gothic" panose="020B0502020202020204" pitchFamily="34" charset="0"/>
      <p:regular r:id="rId17"/>
      <p:bold r:id="rId18"/>
      <p:italic r:id="rId19"/>
      <p:boldItalic r:id="rId20"/>
    </p:embeddedFont>
    <p:embeddedFont>
      <p:font typeface="Segoe UI" panose="020B0502040204020203"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3159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4205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2672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2126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5285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9718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7083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684879" cy="1968191"/>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800"/>
              </a:spcAft>
              <a:buNone/>
            </a:pPr>
            <a:r>
              <a:rPr lang="en-US" sz="2700" b="1" i="0" u="sng" strike="noStrike" cap="none" dirty="0">
                <a:solidFill>
                  <a:srgbClr val="003399"/>
                </a:solidFill>
                <a:latin typeface="Century Gothic"/>
                <a:ea typeface="Century Gothic"/>
                <a:cs typeface="Century Gothic"/>
                <a:sym typeface="Century Gothic"/>
              </a:rPr>
              <a:t>Subject title</a:t>
            </a:r>
            <a:r>
              <a:rPr lang="en-US" sz="2700" b="1" i="0" u="none" strike="noStrike" cap="none" dirty="0">
                <a:solidFill>
                  <a:srgbClr val="003399"/>
                </a:solidFill>
                <a:latin typeface="Century Gothic"/>
                <a:ea typeface="Century Gothic"/>
                <a:cs typeface="Century Gothic"/>
                <a:sym typeface="Century Gothic"/>
              </a:rPr>
              <a:t>: </a:t>
            </a:r>
            <a:r>
              <a:rPr lang="en-US" sz="2000" b="1" i="0" u="none" strike="noStrike" cap="none" dirty="0">
                <a:solidFill>
                  <a:srgbClr val="003399"/>
                </a:solidFill>
                <a:latin typeface="Century Gothic"/>
                <a:ea typeface="Century Gothic"/>
                <a:cs typeface="Century Gothic"/>
                <a:sym typeface="Century Gothic"/>
              </a:rPr>
              <a:t> Overview on the governance of marine areas beyond national jurisdiction, particularly the Arctic and Southern oceans and the contribution of the EU to the implementation of international instruments relating to the marine environment</a:t>
            </a:r>
            <a:endParaRPr lang="en-US" sz="2000" b="1"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r>
              <a:rPr lang="en-US" sz="2200" b="1" u="sng" dirty="0">
                <a:solidFill>
                  <a:srgbClr val="003399"/>
                </a:solidFill>
                <a:latin typeface="Century Gothic"/>
                <a:ea typeface="Century Gothic"/>
                <a:cs typeface="Century Gothic"/>
                <a:sym typeface="Century Gothic"/>
              </a:rPr>
              <a:t>Instructor Name</a:t>
            </a:r>
            <a:r>
              <a:rPr lang="en-US" sz="2200" b="1" dirty="0">
                <a:solidFill>
                  <a:srgbClr val="003399"/>
                </a:solidFill>
                <a:latin typeface="Century Gothic"/>
                <a:ea typeface="Century Gothic"/>
                <a:cs typeface="Century Gothic"/>
                <a:sym typeface="Century Gothic"/>
              </a:rPr>
              <a:t>: PROF ABHINAV SHRIVASTAVA AND PROF RAJ VARMA</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EU INITIATIVES IN ARCTIC AND SOUTHERN OCEANS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73480"/>
            <a:ext cx="9488130" cy="484632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lvl="0"/>
            <a:r>
              <a:rPr lang="en-US" sz="1700" dirty="0">
                <a:latin typeface="Times New Roman" panose="02020603050405020304" pitchFamily="18" charset="0"/>
                <a:cs typeface="Times New Roman" panose="02020603050405020304" pitchFamily="18" charset="0"/>
              </a:rPr>
              <a:t>The European Union funds various projects and initiatives in the Arctic and Southern Oceans aimed at enhancing scientific research, promoting sustainable practices, and addressing environmental challenges. These initiatives focus on monitoring climate change impacts, conserving biodiversity, and fostering international cooperation to ensure the long-term health and resilience of marine ecosystems in these critical regions.</a:t>
            </a:r>
            <a:endParaRPr lang="en-IN" sz="1700" dirty="0">
              <a:latin typeface="Times New Roman" panose="02020603050405020304" pitchFamily="18" charset="0"/>
              <a:cs typeface="Times New Roman" panose="02020603050405020304" pitchFamily="18" charset="0"/>
            </a:endParaRPr>
          </a:p>
          <a:p>
            <a:r>
              <a:rPr lang="en-US" sz="1700" dirty="0">
                <a:latin typeface="Times New Roman" panose="02020603050405020304" pitchFamily="18" charset="0"/>
                <a:cs typeface="Times New Roman" panose="02020603050405020304" pitchFamily="18" charset="0"/>
              </a:rPr>
              <a:t> </a:t>
            </a:r>
            <a:endParaRPr lang="en-IN" sz="1700" dirty="0">
              <a:latin typeface="Times New Roman" panose="02020603050405020304" pitchFamily="18" charset="0"/>
              <a:cs typeface="Times New Roman" panose="02020603050405020304" pitchFamily="18" charset="0"/>
            </a:endParaRPr>
          </a:p>
          <a:p>
            <a:pPr lvl="0"/>
            <a:r>
              <a:rPr lang="en-US" sz="1700" dirty="0">
                <a:latin typeface="Times New Roman" panose="02020603050405020304" pitchFamily="18" charset="0"/>
                <a:cs typeface="Times New Roman" panose="02020603050405020304" pitchFamily="18" charset="0"/>
              </a:rPr>
              <a:t>The European Union </a:t>
            </a:r>
            <a:r>
              <a:rPr lang="en-US" sz="1700" u="sng" dirty="0">
                <a:latin typeface="Times New Roman" panose="02020603050405020304" pitchFamily="18" charset="0"/>
                <a:cs typeface="Times New Roman" panose="02020603050405020304" pitchFamily="18" charset="0"/>
              </a:rPr>
              <a:t>actively collaborates with regional organizations and stakeholders</a:t>
            </a:r>
            <a:r>
              <a:rPr lang="en-US" sz="1700" dirty="0">
                <a:latin typeface="Times New Roman" panose="02020603050405020304" pitchFamily="18" charset="0"/>
                <a:cs typeface="Times New Roman" panose="02020603050405020304" pitchFamily="18" charset="0"/>
              </a:rPr>
              <a:t> in the Arctic and Southern Oceans to address common challenges and promote sustainable management practices. By fostering partnerships and dialogue, the EU contributes to coordinated efforts for ecosystem conservation, climate change adaptation, and the protection of marine resources in these sensitive environments.</a:t>
            </a:r>
          </a:p>
          <a:p>
            <a:pPr lvl="0"/>
            <a:endParaRPr lang="en-IN" sz="1700" dirty="0">
              <a:latin typeface="Times New Roman" panose="02020603050405020304" pitchFamily="18" charset="0"/>
              <a:cs typeface="Times New Roman" panose="02020603050405020304" pitchFamily="18" charset="0"/>
            </a:endParaRPr>
          </a:p>
          <a:p>
            <a:pPr lvl="0"/>
            <a:r>
              <a:rPr lang="en-US" sz="1700" dirty="0">
                <a:latin typeface="Times New Roman" panose="02020603050405020304" pitchFamily="18" charset="0"/>
                <a:cs typeface="Times New Roman" panose="02020603050405020304" pitchFamily="18" charset="0"/>
              </a:rPr>
              <a:t>Examples of successful partnerships and outcomes in marine governance include collaborative projects between the European Union and regional organizations like the Arctic Council and the Commission for the Conservation of Antarctic Marine Living Resources (CCAMLR). These partnerships have led to the establishment of marine protected areas, the adoption of sustainable fishing practices, and the implementation of measures to mitigate the impacts of climate change, demonstrating the effectiveness of international cooperation in addressing marine conservation challenges.</a:t>
            </a:r>
            <a:endParaRPr lang="en-IN"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387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FUTURE DIRECTIONS</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a:r>
              <a:rPr lang="en-US" sz="2400" b="1" u="sng" dirty="0">
                <a:latin typeface="Times New Roman" panose="02020603050405020304" pitchFamily="18" charset="0"/>
                <a:cs typeface="Times New Roman" panose="02020603050405020304" pitchFamily="18" charset="0"/>
              </a:rPr>
              <a:t>Advancing Collaborative Governance: </a:t>
            </a:r>
            <a:r>
              <a:rPr lang="en-US" sz="2400" dirty="0">
                <a:latin typeface="Times New Roman" panose="02020603050405020304" pitchFamily="18" charset="0"/>
                <a:cs typeface="Times New Roman" panose="02020603050405020304" pitchFamily="18" charset="0"/>
              </a:rPr>
              <a:t>Strengthen international cooperation and partnerships among nations and regional organizations to develop comprehensive governance frameworks for sustainable management of marine areas beyond national jurisdiction in the Arctic and Southern Oceans.</a:t>
            </a:r>
          </a:p>
          <a:p>
            <a:pPr lvl="0"/>
            <a:endParaRPr lang="en-IN" sz="2400" dirty="0">
              <a:latin typeface="Times New Roman" panose="02020603050405020304" pitchFamily="18" charset="0"/>
              <a:cs typeface="Times New Roman" panose="02020603050405020304" pitchFamily="18" charset="0"/>
            </a:endParaRPr>
          </a:p>
          <a:p>
            <a:pPr lvl="0"/>
            <a:r>
              <a:rPr lang="en-US" sz="2400" b="1" u="sng" dirty="0">
                <a:latin typeface="Times New Roman" panose="02020603050405020304" pitchFamily="18" charset="0"/>
                <a:cs typeface="Times New Roman" panose="02020603050405020304" pitchFamily="18" charset="0"/>
              </a:rPr>
              <a:t>Integrating Indigenous Knowledge: </a:t>
            </a:r>
            <a:r>
              <a:rPr lang="en-US" sz="2400" dirty="0">
                <a:latin typeface="Times New Roman" panose="02020603050405020304" pitchFamily="18" charset="0"/>
                <a:cs typeface="Times New Roman" panose="02020603050405020304" pitchFamily="18" charset="0"/>
              </a:rPr>
              <a:t>Recognize and integrate indigenous knowledge systems into decision-making processes to enhance inclusivity and effectiveness in marine governance, ensuring the preservation of traditional practices and the protection of indigenous rights.</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186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326571" y="468080"/>
            <a:ext cx="11402009"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QUESTIONS </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326571" y="1592356"/>
            <a:ext cx="7464491"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US" sz="2000" dirty="0">
                <a:latin typeface="Times New Roman" panose="02020603050405020304" pitchFamily="18" charset="0"/>
                <a:cs typeface="Times New Roman" panose="02020603050405020304" pitchFamily="18" charset="0"/>
              </a:rPr>
              <a:t>Q. How do governance structures differ for marine areas beyond national jurisdiction compared to those within national boundaries?</a:t>
            </a:r>
          </a:p>
          <a:p>
            <a:r>
              <a:rPr lang="en-US" sz="2000" dirty="0">
                <a:latin typeface="Times New Roman" panose="02020603050405020304" pitchFamily="18" charset="0"/>
                <a:cs typeface="Times New Roman" panose="02020603050405020304" pitchFamily="18" charset="0"/>
              </a:rPr>
              <a:t>Q. What are the key environmental challenges facing the Arctic and Southern oceans, and how are they being addressed internationally?</a:t>
            </a:r>
          </a:p>
          <a:p>
            <a:r>
              <a:rPr lang="en-US" sz="2000" dirty="0">
                <a:latin typeface="Times New Roman" panose="02020603050405020304" pitchFamily="18" charset="0"/>
                <a:cs typeface="Times New Roman" panose="02020603050405020304" pitchFamily="18" charset="0"/>
              </a:rPr>
              <a:t>Q. How does the EU contribute to the governance and conservation of marine areas beyond national jurisdiction, particularly in the Arctic and Southern oceans?</a:t>
            </a:r>
          </a:p>
          <a:p>
            <a:r>
              <a:rPr lang="en-US" sz="2000" dirty="0">
                <a:latin typeface="Times New Roman" panose="02020603050405020304" pitchFamily="18" charset="0"/>
                <a:cs typeface="Times New Roman" panose="02020603050405020304" pitchFamily="18" charset="0"/>
              </a:rPr>
              <a:t>Q. How can cooperation and collaboration between countries be strengthened to better manage and protect marine areas beyond national jurisdiction?</a:t>
            </a:r>
          </a:p>
          <a:p>
            <a:r>
              <a:rPr lang="en-US" sz="2000" dirty="0">
                <a:latin typeface="Times New Roman" panose="02020603050405020304" pitchFamily="18" charset="0"/>
                <a:cs typeface="Times New Roman" panose="02020603050405020304" pitchFamily="18" charset="0"/>
              </a:rPr>
              <a:t>Q. What are the implications of climate change on the marine environment in these regions, and how is international governance responding to these challenges?</a:t>
            </a:r>
          </a:p>
          <a:p>
            <a:endParaRPr lang="en-US" dirty="0"/>
          </a:p>
        </p:txBody>
      </p:sp>
      <p:pic>
        <p:nvPicPr>
          <p:cNvPr id="6146" name="Picture 2" descr="Asking Questions in Portuguese | Practice Portuguese">
            <a:extLst>
              <a:ext uri="{FF2B5EF4-FFF2-40B4-BE49-F238E27FC236}">
                <a16:creationId xmlns:a16="http://schemas.microsoft.com/office/drawing/2014/main" id="{F7E2AF93-7C79-5A2B-C95E-D7E6E575E4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5429" y="1592356"/>
            <a:ext cx="3810000" cy="4145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59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CONCLUSION</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r>
              <a:rPr lang="en-US" dirty="0">
                <a:latin typeface="Times New Roman" panose="02020603050405020304" pitchFamily="18" charset="0"/>
                <a:cs typeface="Times New Roman" panose="02020603050405020304" pitchFamily="18" charset="0"/>
              </a:rPr>
              <a:t>The governance of Marine Areas Beyond National Jurisdiction (ABNJ) in regions like the Arctic and Southern Oceans demands urgent and concerted action from the international community. With these vast expanses comprising a significant portion of our planet's surface, it's imperative to recognize them as global commons and implement robust governance frameworks to address the myriad challenges they face. The environmental challenges in these regions, including the impacts of climate change, loss of sea ice, and vulnerability of ecosystems to warming and acidification, underscore the critical need for proactive measures. Through international cooperation and adherence to agreements like UNCLOS and CBD, nations can work together to ensure the sustainable management, conservation, and equitable use of marine resources in ABNJ areas. The European Union emerges as a key player in this endeavor, demonstrating its commitment to environmental protection through legislative frameworks and proactive policies. With initiatives like the European Green Deal and EU Biodiversity Strategy for 2030, the EU leads by example in promoting sustainable practices, combating pollution, and addressing the impacts of climate change on marine ecosystems. Furthermore, the EU's engagement in the Arctic and Southern Oceans through funding projects, collaborating with regional organizations, and fostering partnerships showcases its dedication to addressing common challenges and promoting sustainable management practices.</a:t>
            </a:r>
            <a:endParaRPr lang="en-IN"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Looking ahead, advancing collaborative governance and integrating indigenous knowledge systems will be crucial steps in ensuring the effective and inclusive management of marine areas beyond national jurisdiction. By strengthening international cooperation and recognizing the valuable insights of indigenous communities, we can strive towards a future where these vital ecosystems are preserved for generations to come, safeguarding biodiversity, food security, and socio-economic welfare on a global scale.</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659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INTRODUCTION</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315616"/>
            <a:ext cx="9488130" cy="473995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Marine Areas Beyond National Jurisdiction (ABNJ), commonly called </a:t>
            </a:r>
            <a:r>
              <a:rPr lang="en-US" sz="1600" u="sng" dirty="0">
                <a:latin typeface="Times New Roman" panose="02020603050405020304" pitchFamily="18" charset="0"/>
                <a:cs typeface="Times New Roman" panose="02020603050405020304" pitchFamily="18" charset="0"/>
              </a:rPr>
              <a:t>the high seas</a:t>
            </a:r>
            <a:r>
              <a:rPr lang="en-US" sz="1600" dirty="0">
                <a:latin typeface="Times New Roman" panose="02020603050405020304" pitchFamily="18" charset="0"/>
                <a:cs typeface="Times New Roman" panose="02020603050405020304" pitchFamily="18" charset="0"/>
              </a:rPr>
              <a:t>, are those areas of ocean for which no one nation has sole responsibility for management. In all, these make up 40 percent of the surface of our planet, comprising 64 percent of the surface of the oceans and nearly 95 percent of its volume.</a:t>
            </a:r>
            <a:endParaRPr lang="en-IN"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 </a:t>
            </a:r>
            <a:endParaRPr lang="en-IN"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Urgent action is crucial to improve ABNJ fisheries management and protect associated ecosystems to mitigate adverse impacts on marine biodiversity, socio-economic welfare, and food security. Despite being acknowledged as the world's last "global commons," ABNJ ecosystems encounter formidable challenges due to their remote location and vulnerability to human activities like shipping, marine pollution, deep-sea fishing, and mining, further compounded by inadequate legal frameworks and governance mechanisms.</a:t>
            </a:r>
            <a:endParaRPr lang="en-IN" sz="1600"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 </a:t>
            </a:r>
            <a:endParaRPr lang="en-IN" sz="1600" b="1" u="sng" dirty="0">
              <a:latin typeface="Times New Roman" panose="02020603050405020304" pitchFamily="18" charset="0"/>
              <a:cs typeface="Times New Roman" panose="02020603050405020304" pitchFamily="18" charset="0"/>
            </a:endParaRPr>
          </a:p>
          <a:p>
            <a:pPr lvl="0"/>
            <a:r>
              <a:rPr lang="en-US" sz="1600" b="1" dirty="0">
                <a:latin typeface="Times New Roman" panose="02020603050405020304" pitchFamily="18" charset="0"/>
                <a:cs typeface="Times New Roman" panose="02020603050405020304" pitchFamily="18" charset="0"/>
              </a:rPr>
              <a:t>     </a:t>
            </a:r>
            <a:r>
              <a:rPr lang="en-US" sz="1600" b="1" u="sng" dirty="0">
                <a:latin typeface="Times New Roman" panose="02020603050405020304" pitchFamily="18" charset="0"/>
                <a:cs typeface="Times New Roman" panose="02020603050405020304" pitchFamily="18" charset="0"/>
              </a:rPr>
              <a:t>Importance of international cooperation for governance:</a:t>
            </a:r>
            <a:endParaRPr lang="en-IN" sz="1600" b="1" u="sng"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The governance of marine areas beyond national jurisdiction, particularly in the Arctic and Southern Oceans,      necessitates robust international cooperation to address complex environmental challenges. Collaboration among nations is paramount to ensure effective management strategies, conservation efforts, and sustainable use of resources in these critical regions. As these areas are considered global commons, concerted efforts through international cooperation are essential to safeguard marine biodiversity and ecosystem health for present and future generations.</a:t>
            </a:r>
            <a:endParaRPr lang="en-IN"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602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overning areas beyond national jurisdiction - resource | IUCN">
            <a:extLst>
              <a:ext uri="{FF2B5EF4-FFF2-40B4-BE49-F238E27FC236}">
                <a16:creationId xmlns:a16="http://schemas.microsoft.com/office/drawing/2014/main" id="{25AF8575-0D26-09E9-8671-2E727CD1A9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0930" y="671805"/>
            <a:ext cx="9227975" cy="5095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592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947658"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KEY CHALLENGES IN THE ARCTIC AND SOURTHERN OCEAN</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592356"/>
            <a:ext cx="9947657"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lvl="0"/>
            <a:r>
              <a:rPr lang="en-US" sz="1600" b="1" u="sng" dirty="0">
                <a:latin typeface="Times New Roman" panose="02020603050405020304" pitchFamily="18" charset="0"/>
                <a:cs typeface="Times New Roman" panose="02020603050405020304" pitchFamily="18" charset="0"/>
              </a:rPr>
              <a:t>Impact of climate change on marine ecosystems:</a:t>
            </a:r>
          </a:p>
          <a:p>
            <a:pPr lvl="0"/>
            <a:endParaRPr lang="en-IN" sz="1600" b="1" u="sng"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Understanding the threats and challenges to ecosystems due to climate change is critical as its impacts become more pronounced and are likely to intensify over the coming decades. Climate change exacerbates physiological stress on organisms and ecosystems, interacts with other anthropogenic stressors, and necessitates adaptive ecosystem research and management strategies to address uncertainties and mitigate ecosystem degradation. Long-term monitoring plays a vital role in detecting and understanding shifts in ecosystems, providing essential insights into vulnerability, and informing mitigation efforts amid dynamic environmental changes.</a:t>
            </a:r>
            <a:endParaRPr lang="en-IN"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 </a:t>
            </a:r>
            <a:endParaRPr lang="en-IN" sz="1600" dirty="0">
              <a:latin typeface="Times New Roman" panose="02020603050405020304" pitchFamily="18" charset="0"/>
              <a:cs typeface="Times New Roman" panose="02020603050405020304" pitchFamily="18" charset="0"/>
            </a:endParaRPr>
          </a:p>
          <a:p>
            <a:r>
              <a:rPr lang="en-US" sz="1600" b="1" u="sng" dirty="0">
                <a:latin typeface="Times New Roman" panose="02020603050405020304" pitchFamily="18" charset="0"/>
                <a:cs typeface="Times New Roman" panose="02020603050405020304" pitchFamily="18" charset="0"/>
              </a:rPr>
              <a:t>Loss of sea ice in the Arctic and its consequences:</a:t>
            </a:r>
          </a:p>
          <a:p>
            <a:endParaRPr lang="en-IN" sz="1600" b="1" u="sng"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The loss of sea ice in the Arctic, driven by climate change, leads to significant consequences such as amplified warming through reduced albedo effect and disruption of ecosystems, wildlife habitats, and coastal communities, highlighting the urgent need for climate action and adaptation measures.</a:t>
            </a:r>
          </a:p>
          <a:p>
            <a:endParaRPr lang="en-IN" sz="1600" dirty="0">
              <a:latin typeface="Times New Roman" panose="02020603050405020304" pitchFamily="18" charset="0"/>
              <a:cs typeface="Times New Roman" panose="02020603050405020304" pitchFamily="18" charset="0"/>
            </a:endParaRPr>
          </a:p>
          <a:p>
            <a:pPr lvl="0"/>
            <a:r>
              <a:rPr lang="en-US" sz="1600" b="1" u="sng" dirty="0">
                <a:latin typeface="Times New Roman" panose="02020603050405020304" pitchFamily="18" charset="0"/>
                <a:cs typeface="Times New Roman" panose="02020603050405020304" pitchFamily="18" charset="0"/>
              </a:rPr>
              <a:t>Vulnerability of Southern Ocean ecosystems to warming and ocean acidification:</a:t>
            </a:r>
          </a:p>
          <a:p>
            <a:pPr lvl="0"/>
            <a:endParaRPr lang="en-US" sz="1600" b="1" dirty="0">
              <a:latin typeface="Times New Roman" panose="02020603050405020304" pitchFamily="18" charset="0"/>
              <a:cs typeface="Times New Roman" panose="02020603050405020304" pitchFamily="18" charset="0"/>
            </a:endParaRPr>
          </a:p>
          <a:p>
            <a:pPr lvl="0"/>
            <a:r>
              <a:rPr lang="en-US" sz="1600" dirty="0">
                <a:latin typeface="Times New Roman" panose="02020603050405020304" pitchFamily="18" charset="0"/>
                <a:cs typeface="Times New Roman" panose="02020603050405020304" pitchFamily="18" charset="0"/>
              </a:rPr>
              <a:t>Southern Ocean ecosystems are highly vulnerable to warming and ocean acidification due to their sensitivity to climate change impacts. These changes threaten marine biodiversity, disrupt food webs, and jeopardize the stability of ecosystems in this region, underscoring the urgent need for mitigation and conservation efforts.</a:t>
            </a:r>
            <a:endParaRPr lang="en-IN" sz="1600" dirty="0">
              <a:latin typeface="Times New Roman" panose="02020603050405020304" pitchFamily="18" charset="0"/>
              <a:cs typeface="Times New Roman" panose="02020603050405020304" pitchFamily="18" charset="0"/>
            </a:endParaRPr>
          </a:p>
          <a:p>
            <a:r>
              <a:rPr lang="en-US" dirty="0"/>
              <a:t> </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3" end="3"/>
                                            </p:txEl>
                                          </p:spTgt>
                                        </p:tgtEl>
                                        <p:attrNameLst>
                                          <p:attrName>style.visibility</p:attrName>
                                        </p:attrNameLst>
                                      </p:cBhvr>
                                      <p:to>
                                        <p:strVal val="visible"/>
                                      </p:to>
                                    </p:set>
                                    <p:animEffect transition="in" filter="fade">
                                      <p:cBhvr>
                                        <p:cTn id="17" dur="1000"/>
                                        <p:tgtEl>
                                          <p:spTgt spid="1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6" end="6"/>
                                            </p:txEl>
                                          </p:spTgt>
                                        </p:tgtEl>
                                        <p:attrNameLst>
                                          <p:attrName>style.visibility</p:attrName>
                                        </p:attrNameLst>
                                      </p:cBhvr>
                                      <p:to>
                                        <p:strVal val="visible"/>
                                      </p:to>
                                    </p:set>
                                    <p:animEffect transition="in" filter="fade">
                                      <p:cBhvr>
                                        <p:cTn id="27" dur="1000"/>
                                        <p:tgtEl>
                                          <p:spTgt spid="15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8" end="8"/>
                                            </p:txEl>
                                          </p:spTgt>
                                        </p:tgtEl>
                                        <p:attrNameLst>
                                          <p:attrName>style.visibility</p:attrName>
                                        </p:attrNameLst>
                                      </p:cBhvr>
                                      <p:to>
                                        <p:strVal val="visible"/>
                                      </p:to>
                                    </p:set>
                                    <p:animEffect transition="in" filter="fade">
                                      <p:cBhvr>
                                        <p:cTn id="32" dur="1000"/>
                                        <p:tgtEl>
                                          <p:spTgt spid="158">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10" end="10"/>
                                            </p:txEl>
                                          </p:spTgt>
                                        </p:tgtEl>
                                        <p:attrNameLst>
                                          <p:attrName>style.visibility</p:attrName>
                                        </p:attrNameLst>
                                      </p:cBhvr>
                                      <p:to>
                                        <p:strVal val="visible"/>
                                      </p:to>
                                    </p:set>
                                    <p:animEffect transition="in" filter="fade">
                                      <p:cBhvr>
                                        <p:cTn id="37" dur="1000"/>
                                        <p:tgtEl>
                                          <p:spTgt spid="158">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11" end="11"/>
                                            </p:txEl>
                                          </p:spTgt>
                                        </p:tgtEl>
                                        <p:attrNameLst>
                                          <p:attrName>style.visibility</p:attrName>
                                        </p:attrNameLst>
                                      </p:cBhvr>
                                      <p:to>
                                        <p:strVal val="visible"/>
                                      </p:to>
                                    </p:set>
                                    <p:animEffect transition="in" filter="fade">
                                      <p:cBhvr>
                                        <p:cTn id="42" dur="1000"/>
                                        <p:tgtEl>
                                          <p:spTgt spid="15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ontiers | Local Drivers of Change in Southern Ocean Ecosystems: Human  Activities and Policy Implications">
            <a:extLst>
              <a:ext uri="{FF2B5EF4-FFF2-40B4-BE49-F238E27FC236}">
                <a16:creationId xmlns:a16="http://schemas.microsoft.com/office/drawing/2014/main" id="{A90C777D-E7BB-7B19-F395-E3B5B1E8E5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935" y="653142"/>
            <a:ext cx="6180784" cy="48425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hanging Deep Ocean Currents Due to Antarctic Melting Could Have Disastrous Impact on Climate: Report">
            <a:extLst>
              <a:ext uri="{FF2B5EF4-FFF2-40B4-BE49-F238E27FC236}">
                <a16:creationId xmlns:a16="http://schemas.microsoft.com/office/drawing/2014/main" id="{9F52A6E3-2066-858C-2559-F0FBD53564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9337" y="653142"/>
            <a:ext cx="5159829" cy="4842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202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532248"/>
            <a:ext cx="9488131" cy="1077178"/>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3200" b="1" dirty="0">
                <a:solidFill>
                  <a:schemeClr val="bg1"/>
                </a:solidFill>
                <a:effectLst/>
                <a:latin typeface="Times New Roman" panose="02020603050405020304" pitchFamily="18" charset="0"/>
                <a:ea typeface="Times New Roman" panose="02020603050405020304" pitchFamily="18" charset="0"/>
              </a:rPr>
              <a:t>Governance Frameworks for Marine Areas Beyond National Jurisdiction</a:t>
            </a:r>
            <a:endParaRPr sz="32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828800"/>
            <a:ext cx="9488130" cy="3909047"/>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r>
              <a:rPr lang="en-US" sz="2000" dirty="0">
                <a:latin typeface="Times New Roman" panose="02020603050405020304" pitchFamily="18" charset="0"/>
                <a:cs typeface="Times New Roman" panose="02020603050405020304" pitchFamily="18" charset="0"/>
              </a:rPr>
              <a:t>Governance frameworks for marine areas beyond national jurisdiction rely on international instruments and agreements such as the </a:t>
            </a:r>
            <a:r>
              <a:rPr lang="en-US" sz="2000" u="sng" dirty="0">
                <a:latin typeface="Times New Roman" panose="02020603050405020304" pitchFamily="18" charset="0"/>
                <a:cs typeface="Times New Roman" panose="02020603050405020304" pitchFamily="18" charset="0"/>
              </a:rPr>
              <a:t>United Nations Convention on the Law of the Sea (UNCLOS) and the Convention on Biological Diversity (CBD). </a:t>
            </a:r>
            <a:r>
              <a:rPr lang="en-US" sz="2000" dirty="0">
                <a:latin typeface="Times New Roman" panose="02020603050405020304" pitchFamily="18" charset="0"/>
                <a:cs typeface="Times New Roman" panose="02020603050405020304" pitchFamily="18" charset="0"/>
              </a:rPr>
              <a:t>These agreements provide legal frameworks for the management, conservation, and sustainable use of marine resources, facilitating cooperation among nations to address challenges in areas beyond national jurisdiction effectively.</a:t>
            </a:r>
            <a:endParaRPr lang="en-IN"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endParaRPr lang="en-IN" sz="2000" dirty="0">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 Need for comprehensive governance frameworks to address conservation and sustainable use- There is a pressing need for comprehensive governance frameworks to address conservation and sustainable use of marine resources in areas beyond national jurisdiction. These frameworks are essential to ensure effective management, protect biodiversity, and promote the equitable and sustainable utilization of shared oceanic resources.</a:t>
            </a:r>
            <a:endParaRPr lang="en-IN" sz="2000" dirty="0">
              <a:latin typeface="Times New Roman" panose="02020603050405020304" pitchFamily="18" charset="0"/>
              <a:cs typeface="Times New Roman" panose="02020603050405020304" pitchFamily="18" charset="0"/>
            </a:endParaRPr>
          </a:p>
          <a:p>
            <a:pPr lvl="0"/>
            <a:r>
              <a:rPr lang="en-US" sz="1800" dirty="0"/>
              <a:t> </a:t>
            </a:r>
            <a:endParaRPr lang="en-IN" sz="1800" dirty="0"/>
          </a:p>
        </p:txBody>
      </p:sp>
    </p:spTree>
    <p:extLst>
      <p:ext uri="{BB962C8B-B14F-4D97-AF65-F5344CB8AC3E}">
        <p14:creationId xmlns:p14="http://schemas.microsoft.com/office/powerpoint/2010/main" val="8607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United Nations Convention of the Law of the Sea | Shark Allies">
            <a:extLst>
              <a:ext uri="{FF2B5EF4-FFF2-40B4-BE49-F238E27FC236}">
                <a16:creationId xmlns:a16="http://schemas.microsoft.com/office/drawing/2014/main" id="{5615BFD7-1170-405B-DD62-516CA0CEAC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234" y="1091682"/>
            <a:ext cx="6494106" cy="47399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onvention on Biological Diversity - Wikipedia">
            <a:extLst>
              <a:ext uri="{FF2B5EF4-FFF2-40B4-BE49-F238E27FC236}">
                <a16:creationId xmlns:a16="http://schemas.microsoft.com/office/drawing/2014/main" id="{E73628BB-86FE-8731-2999-2CAD4FC50F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2428" y="905069"/>
            <a:ext cx="5008984" cy="4861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57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ROLE OF EU IN MARINE ENVIRONMENTAL GOVERNANCE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136780"/>
            <a:ext cx="9488130" cy="489079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lvl="0"/>
            <a:r>
              <a:rPr lang="en-US" sz="1600" dirty="0">
                <a:latin typeface="Times New Roman" panose="02020603050405020304" pitchFamily="18" charset="0"/>
                <a:cs typeface="Times New Roman" panose="02020603050405020304" pitchFamily="18" charset="0"/>
              </a:rPr>
              <a:t>The European Union (EU) demonstrates a strong commitment to environmental protection through its legislative framework and policy initiatives. As a regional leader, the EU implements measures to promote sustainable practices, mitigate pollution, and conserve marine biodiversity, contributing to global efforts for marine environmental governance.</a:t>
            </a:r>
          </a:p>
          <a:p>
            <a:pPr lvl="0"/>
            <a:endParaRPr lang="en-IN" sz="1600" dirty="0">
              <a:latin typeface="Times New Roman" panose="02020603050405020304" pitchFamily="18" charset="0"/>
              <a:cs typeface="Times New Roman" panose="02020603050405020304" pitchFamily="18" charset="0"/>
            </a:endParaRPr>
          </a:p>
          <a:p>
            <a:pPr lvl="0"/>
            <a:r>
              <a:rPr lang="en-US" sz="1600" dirty="0">
                <a:latin typeface="Times New Roman" panose="02020603050405020304" pitchFamily="18" charset="0"/>
                <a:cs typeface="Times New Roman" panose="02020603050405020304" pitchFamily="18" charset="0"/>
              </a:rPr>
              <a:t>EU policies and initiatives addressing marine conservation and climate change- EU policies and initiatives addressing marine conservation and climate change include </a:t>
            </a:r>
            <a:r>
              <a:rPr lang="en-US" sz="1600" u="sng" dirty="0">
                <a:latin typeface="Times New Roman" panose="02020603050405020304" pitchFamily="18" charset="0"/>
                <a:cs typeface="Times New Roman" panose="02020603050405020304" pitchFamily="18" charset="0"/>
              </a:rPr>
              <a:t>the European Green Deal, the EU Biodiversity Strategy for 2030, and the EU Maritime Strategy, </a:t>
            </a:r>
            <a:r>
              <a:rPr lang="en-US" sz="1600" dirty="0">
                <a:latin typeface="Times New Roman" panose="02020603050405020304" pitchFamily="18" charset="0"/>
                <a:cs typeface="Times New Roman" panose="02020603050405020304" pitchFamily="18" charset="0"/>
              </a:rPr>
              <a:t>which aim to promote sustainable ocean management, combat marine pollution, protect marine ecosystems, and mitigate the impacts of climate change on marine environments. These initiatives prioritize the implementation of conservation measures, the transition to a circular economy, and the reduction of greenhouse gas emissions to ensure the long-term health and resilience of marine ecosystems in the face of climate change.</a:t>
            </a:r>
            <a:endParaRPr lang="en-IN"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 </a:t>
            </a:r>
            <a:endParaRPr lang="en-IN" sz="1600" dirty="0">
              <a:latin typeface="Times New Roman" panose="02020603050405020304" pitchFamily="18" charset="0"/>
              <a:cs typeface="Times New Roman" panose="02020603050405020304" pitchFamily="18" charset="0"/>
            </a:endParaRPr>
          </a:p>
          <a:p>
            <a:pPr lvl="0"/>
            <a:r>
              <a:rPr lang="en-US" sz="1600" dirty="0">
                <a:latin typeface="Times New Roman" panose="02020603050405020304" pitchFamily="18" charset="0"/>
                <a:cs typeface="Times New Roman" panose="02020603050405020304" pitchFamily="18" charset="0"/>
              </a:rPr>
              <a:t>The European Union's leadership is crucial in global efforts for marine governance due to its significant economic influence, extensive coastline, and commitment to sustainable practices. By setting high environmental standards, promoting cooperation among member states, and advocating for multilateral agreements, the EU plays a pivotal role in shaping international policies and initiatives aimed at conserving marine biodiversity, combating pollution, and addressing the impacts of climate change on marine ecosystems. Through its proactive stance and collaborative approach, the EU helps drive progress towards achieving global targets for ocean conservation and sustainable development.</a:t>
            </a:r>
            <a:endParaRPr lang="en-IN"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061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3" end="3"/>
                                            </p:txEl>
                                          </p:spTgt>
                                        </p:tgtEl>
                                        <p:attrNameLst>
                                          <p:attrName>style.visibility</p:attrName>
                                        </p:attrNameLst>
                                      </p:cBhvr>
                                      <p:to>
                                        <p:strVal val="visible"/>
                                      </p:to>
                                    </p:set>
                                    <p:animEffect transition="in" filter="fade">
                                      <p:cBhvr>
                                        <p:cTn id="17" dur="1000"/>
                                        <p:tgtEl>
                                          <p:spTgt spid="1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ommunication on the European Green Deal">
            <a:extLst>
              <a:ext uri="{FF2B5EF4-FFF2-40B4-BE49-F238E27FC236}">
                <a16:creationId xmlns:a16="http://schemas.microsoft.com/office/drawing/2014/main" id="{3F6DCE4E-AA3E-29F3-0688-15FDE58D4D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051" y="307910"/>
            <a:ext cx="5571549" cy="570100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he EU Biodiversity Strategy for 2030 must be balanced, realistic and  feasible – European State Forest Association">
            <a:extLst>
              <a:ext uri="{FF2B5EF4-FFF2-40B4-BE49-F238E27FC236}">
                <a16:creationId xmlns:a16="http://schemas.microsoft.com/office/drawing/2014/main" id="{774B521A-2A17-318D-F250-5319703C02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035699"/>
            <a:ext cx="6096000" cy="4758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27051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4423</TotalTime>
  <Words>1680</Words>
  <Application>Microsoft Office PowerPoint</Application>
  <PresentationFormat>Widescreen</PresentationFormat>
  <Paragraphs>57</Paragraphs>
  <Slides>13</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Segoe UI</vt:lpstr>
      <vt:lpstr>Century Gothic</vt:lpstr>
      <vt:lpstr>Times New Roman</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KATYAYNI JANDROTIA</cp:lastModifiedBy>
  <cp:revision>7</cp:revision>
  <dcterms:created xsi:type="dcterms:W3CDTF">2020-01-02T01:56:26Z</dcterms:created>
  <dcterms:modified xsi:type="dcterms:W3CDTF">2024-03-31T06:15:02Z</dcterms:modified>
</cp:coreProperties>
</file>