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951663" cy="10082213"/>
  <p:embeddedFontLst>
    <p:embeddedFont>
      <p:font typeface="Century Gothic" panose="020B0502020202020204" pitchFamily="34"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57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45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27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66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76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0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74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136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3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03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3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395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26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57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94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370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11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65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47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686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40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29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776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33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62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808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22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33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87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187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83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802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068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894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205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7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952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915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06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661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16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52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02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41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56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63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27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and Human Rights </a:t>
            </a: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Mr. </a:t>
            </a:r>
            <a:r>
              <a:rPr lang="en-US" sz="2200" b="1" dirty="0" err="1">
                <a:solidFill>
                  <a:srgbClr val="003399"/>
                </a:solidFill>
                <a:latin typeface="Century Gothic"/>
                <a:ea typeface="Century Gothic"/>
                <a:cs typeface="Century Gothic"/>
                <a:sym typeface="Century Gothic"/>
              </a:rPr>
              <a:t>Anugrah</a:t>
            </a:r>
            <a:r>
              <a:rPr lang="en-US" sz="2200" b="1" dirty="0">
                <a:solidFill>
                  <a:srgbClr val="003399"/>
                </a:solidFill>
                <a:latin typeface="Century Gothic"/>
                <a:ea typeface="Century Gothic"/>
                <a:cs typeface="Century Gothic"/>
                <a:sym typeface="Century Gothic"/>
              </a:rPr>
              <a:t> Pratap Singh </a:t>
            </a:r>
            <a:r>
              <a:rPr lang="en-US" sz="2200" b="1" dirty="0" err="1">
                <a:solidFill>
                  <a:srgbClr val="003399"/>
                </a:solidFill>
                <a:latin typeface="Century Gothic"/>
                <a:ea typeface="Century Gothic"/>
                <a:cs typeface="Century Gothic"/>
                <a:sym typeface="Century Gothic"/>
              </a:rPr>
              <a:t>Rajawat</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910532"/>
            <a:ext cx="11020927" cy="511531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Recent Developments:</a:t>
            </a:r>
            <a:r>
              <a:rPr lang="en-IN" sz="2000" dirty="0">
                <a:latin typeface="Times New Roman" panose="02020603050405020304" pitchFamily="18" charset="0"/>
                <a:cs typeface="Times New Roman" panose="02020603050405020304" pitchFamily="18" charset="0"/>
              </a:rPr>
              <a:t> In recent years, climate litigation has evolved to address broader and more complex issues related to climate change. There has been a noticeable shift towards holding governments and corporations accountable for their contributions to climate change and their inadequate responses to mitigate its impacts. Key aspects of recent developments include:</a:t>
            </a:r>
          </a:p>
          <a:p>
            <a:pPr algn="just">
              <a:lnSpc>
                <a:spcPct val="150000"/>
              </a:lnSpc>
            </a:pPr>
            <a:r>
              <a:rPr lang="en-IN" sz="2000" b="1" dirty="0">
                <a:latin typeface="Times New Roman" panose="02020603050405020304" pitchFamily="18" charset="0"/>
                <a:cs typeface="Times New Roman" panose="02020603050405020304" pitchFamily="18" charset="0"/>
              </a:rPr>
              <a:t>Government Accountability:</a:t>
            </a:r>
            <a:r>
              <a:rPr lang="en-IN" sz="2000" dirty="0">
                <a:latin typeface="Times New Roman" panose="02020603050405020304" pitchFamily="18" charset="0"/>
                <a:cs typeface="Times New Roman" panose="02020603050405020304" pitchFamily="18" charset="0"/>
              </a:rPr>
              <a:t> Lawsuits are increasingly targeting governments for failing to meet their climate commitments and for insufficiently addressing climate change. These cases often invoke human rights frameworks to argue that government inaction violates citizens' rights to life, health, and a safe environment.</a:t>
            </a:r>
            <a:r>
              <a:rPr lang="en-IN" sz="2000" b="1" dirty="0">
                <a:latin typeface="Times New Roman" panose="02020603050405020304" pitchFamily="18" charset="0"/>
                <a:cs typeface="Times New Roman" panose="02020603050405020304" pitchFamily="18" charset="0"/>
              </a:rPr>
              <a:t> </a:t>
            </a:r>
          </a:p>
          <a:p>
            <a:pPr algn="just">
              <a:lnSpc>
                <a:spcPct val="150000"/>
              </a:lnSpc>
            </a:pPr>
            <a:r>
              <a:rPr lang="en-IN" sz="2000" b="1" dirty="0">
                <a:latin typeface="Times New Roman" panose="02020603050405020304" pitchFamily="18" charset="0"/>
                <a:cs typeface="Times New Roman" panose="02020603050405020304" pitchFamily="18" charset="0"/>
              </a:rPr>
              <a:t>Corporate Responsibility:</a:t>
            </a:r>
            <a:r>
              <a:rPr lang="en-IN" sz="2000" dirty="0">
                <a:latin typeface="Times New Roman" panose="02020603050405020304" pitchFamily="18" charset="0"/>
                <a:cs typeface="Times New Roman" panose="02020603050405020304" pitchFamily="18" charset="0"/>
              </a:rPr>
              <a:t> Corporations, particularly fossil fuel companies, are being sued for their significant contributions to greenhouse gas emissions. Plaintiffs argue that these companies have known about the dangers of climate change for decades yet continued practices that exacerbate the problem.</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66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910532"/>
            <a:ext cx="11020927"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Human Rights Approach:</a:t>
            </a:r>
            <a:r>
              <a:rPr lang="en-IN" sz="2000" dirty="0">
                <a:latin typeface="Times New Roman" panose="02020603050405020304" pitchFamily="18" charset="0"/>
                <a:cs typeface="Times New Roman" panose="02020603050405020304" pitchFamily="18" charset="0"/>
              </a:rPr>
              <a:t> There is a growing trend of framing climate litigation within the context of human rights, emphasizing the impact of climate change on vulnerable populations and future generations. This approach seeks to highlight the moral and legal obligations of governments and corporations to protect human rights.</a:t>
            </a:r>
          </a:p>
          <a:p>
            <a:pPr algn="just">
              <a:lnSpc>
                <a:spcPct val="150000"/>
              </a:lnSpc>
            </a:pPr>
            <a:r>
              <a:rPr lang="en-IN" sz="2000" b="1" dirty="0">
                <a:latin typeface="Times New Roman" panose="02020603050405020304" pitchFamily="18" charset="0"/>
                <a:cs typeface="Times New Roman" panose="02020603050405020304" pitchFamily="18" charset="0"/>
              </a:rPr>
              <a:t>Strategic Litigation:</a:t>
            </a:r>
            <a:r>
              <a:rPr lang="en-IN" sz="2000" dirty="0">
                <a:latin typeface="Times New Roman" panose="02020603050405020304" pitchFamily="18" charset="0"/>
                <a:cs typeface="Times New Roman" panose="02020603050405020304" pitchFamily="18" charset="0"/>
              </a:rPr>
              <a:t> Many recent cases are strategic, aiming not just for legal victories but also to raise public awareness, influence policy changes, and set legal precedents that can be used in future litigation.</a:t>
            </a:r>
          </a:p>
          <a:p>
            <a:pPr algn="just">
              <a:lnSpc>
                <a:spcPct val="150000"/>
              </a:lnSpc>
            </a:pPr>
            <a:r>
              <a:rPr lang="en-IN" sz="2000" b="1" dirty="0">
                <a:latin typeface="Times New Roman" panose="02020603050405020304" pitchFamily="18" charset="0"/>
                <a:cs typeface="Times New Roman" panose="02020603050405020304" pitchFamily="18" charset="0"/>
              </a:rPr>
              <a:t>Key Milestones and Landmark Cases</a:t>
            </a:r>
          </a:p>
          <a:p>
            <a:pPr algn="just">
              <a:lnSpc>
                <a:spcPct val="150000"/>
              </a:lnSpc>
            </a:pPr>
            <a:r>
              <a:rPr lang="en-IN" sz="2000" b="1" dirty="0" err="1">
                <a:latin typeface="Times New Roman" panose="02020603050405020304" pitchFamily="18" charset="0"/>
                <a:cs typeface="Times New Roman" panose="02020603050405020304" pitchFamily="18" charset="0"/>
              </a:rPr>
              <a:t>Urgenda</a:t>
            </a:r>
            <a:r>
              <a:rPr lang="en-IN" sz="2000" b="1" dirty="0">
                <a:latin typeface="Times New Roman" panose="02020603050405020304" pitchFamily="18" charset="0"/>
                <a:cs typeface="Times New Roman" panose="02020603050405020304" pitchFamily="18" charset="0"/>
              </a:rPr>
              <a:t> Foundation v. State of the Netherlands (2015):</a:t>
            </a:r>
            <a:r>
              <a:rPr lang="en-IN" sz="2000" dirty="0">
                <a:latin typeface="Times New Roman" panose="02020603050405020304" pitchFamily="18" charset="0"/>
                <a:cs typeface="Times New Roman" panose="02020603050405020304" pitchFamily="18" charset="0"/>
              </a:rPr>
              <a:t> The Dutch government was ordered to reduce greenhouse gas emissions by at least 25% by 2020, marking a significant victory for climate activists.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79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910532"/>
            <a:ext cx="11020927" cy="1883657"/>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Juliana v. United States (2015):</a:t>
            </a:r>
            <a:r>
              <a:rPr lang="en-IN" sz="2000" dirty="0">
                <a:latin typeface="Times New Roman" panose="02020603050405020304" pitchFamily="18" charset="0"/>
                <a:cs typeface="Times New Roman" panose="02020603050405020304" pitchFamily="18" charset="0"/>
              </a:rPr>
              <a:t> Youth plaintiffs sued the U.S. government for its role in causing climate change, emphasizing intergenerational justice.</a:t>
            </a:r>
          </a:p>
          <a:p>
            <a:pPr algn="just">
              <a:lnSpc>
                <a:spcPct val="150000"/>
              </a:lnSpc>
            </a:pPr>
            <a:r>
              <a:rPr lang="en-IN" sz="2000" b="1" dirty="0">
                <a:latin typeface="Times New Roman" panose="02020603050405020304" pitchFamily="18" charset="0"/>
                <a:cs typeface="Times New Roman" panose="02020603050405020304" pitchFamily="18" charset="0"/>
              </a:rPr>
              <a:t>Leghari v. Federation of Pakistan (2015):</a:t>
            </a:r>
            <a:r>
              <a:rPr lang="en-IN" sz="2000" dirty="0">
                <a:latin typeface="Times New Roman" panose="02020603050405020304" pitchFamily="18" charset="0"/>
                <a:cs typeface="Times New Roman" panose="02020603050405020304" pitchFamily="18" charset="0"/>
              </a:rPr>
              <a:t> The Pakistani government was directed to implement its climate policy, highlighting the government's responsibility to protect its citizens from climate impacts.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1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Main Trends</a:t>
            </a:r>
          </a:p>
          <a:p>
            <a:pPr algn="just">
              <a:lnSpc>
                <a:spcPct val="150000"/>
              </a:lnSpc>
            </a:pPr>
            <a:r>
              <a:rPr lang="en-IN" sz="2000" dirty="0">
                <a:latin typeface="Times New Roman" panose="02020603050405020304" pitchFamily="18" charset="0"/>
                <a:cs typeface="Times New Roman" panose="02020603050405020304" pitchFamily="18" charset="0"/>
              </a:rPr>
              <a:t>Increase in Climate Litigation Cases Globally</a:t>
            </a:r>
            <a:endParaRPr lang="en-IN"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Rising Number of Cases:</a:t>
            </a:r>
            <a:r>
              <a:rPr lang="en-IN" sz="2000" dirty="0">
                <a:latin typeface="Times New Roman" panose="02020603050405020304" pitchFamily="18" charset="0"/>
                <a:cs typeface="Times New Roman" panose="02020603050405020304" pitchFamily="18" charset="0"/>
              </a:rPr>
              <a:t> The number of climate litigation cases has significantly increased globally. This trend is driven by growing awareness of the impacts of climate change and the urgent need for action.</a:t>
            </a:r>
            <a:endParaRPr lang="en-IN"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Geographical Spread:</a:t>
            </a:r>
            <a:r>
              <a:rPr lang="en-IN" sz="2000" dirty="0">
                <a:latin typeface="Times New Roman" panose="02020603050405020304" pitchFamily="18" charset="0"/>
                <a:cs typeface="Times New Roman" panose="02020603050405020304" pitchFamily="18" charset="0"/>
              </a:rPr>
              <a:t> Climate litigation is not confined to any specific region. Cases have been filed in both developed and developing countries, illustrating the global nature of climate concerns.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Diverse Legal Grounds:</a:t>
            </a:r>
            <a:r>
              <a:rPr lang="en-IN" sz="2000" dirty="0">
                <a:latin typeface="Times New Roman" panose="02020603050405020304" pitchFamily="18" charset="0"/>
                <a:cs typeface="Times New Roman" panose="02020603050405020304" pitchFamily="18" charset="0"/>
              </a:rPr>
              <a:t> Lawsuits are being brought under a variety of legal frameworks, including constitutional law, human rights law, environmental law, and corporate law.</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7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Trends in Plaintiffs and Defendants</a:t>
            </a:r>
          </a:p>
          <a:p>
            <a:pPr algn="just">
              <a:lnSpc>
                <a:spcPct val="150000"/>
              </a:lnSpc>
            </a:pPr>
            <a:r>
              <a:rPr lang="en-IN" sz="2000" b="1" dirty="0">
                <a:latin typeface="Times New Roman" panose="02020603050405020304" pitchFamily="18" charset="0"/>
                <a:cs typeface="Times New Roman" panose="02020603050405020304" pitchFamily="18" charset="0"/>
              </a:rPr>
              <a:t>Plaintiffs: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Individuals and Communities:</a:t>
            </a:r>
            <a:r>
              <a:rPr lang="en-IN" sz="2000" dirty="0">
                <a:latin typeface="Times New Roman" panose="02020603050405020304" pitchFamily="18" charset="0"/>
                <a:cs typeface="Times New Roman" panose="02020603050405020304" pitchFamily="18" charset="0"/>
              </a:rPr>
              <a:t> People who are directly affected by climate change, such as coastal residents facing sea-level rise, farmers experiencing drought, and indigenous communities whose lands are threatened.</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Non-Governmental Organizations (NGOs):</a:t>
            </a:r>
            <a:r>
              <a:rPr lang="en-IN" sz="2000" dirty="0">
                <a:latin typeface="Times New Roman" panose="02020603050405020304" pitchFamily="18" charset="0"/>
                <a:cs typeface="Times New Roman" panose="02020603050405020304" pitchFamily="18" charset="0"/>
              </a:rPr>
              <a:t> Environmental and human rights organizations that have the resources and expertise to bring complex litigation.</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Youth Movements:</a:t>
            </a:r>
            <a:r>
              <a:rPr lang="en-IN" sz="2000" dirty="0">
                <a:latin typeface="Times New Roman" panose="02020603050405020304" pitchFamily="18" charset="0"/>
                <a:cs typeface="Times New Roman" panose="02020603050405020304" pitchFamily="18" charset="0"/>
              </a:rPr>
              <a:t> Young activists, often supported by NGOs, are increasingly filing lawsuits, emphasizing the long-term impacts of climate change on future generations.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39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4653646"/>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Trends in Plaintiffs and Defendants</a:t>
            </a:r>
          </a:p>
          <a:p>
            <a:pPr algn="just">
              <a:lnSpc>
                <a:spcPct val="150000"/>
              </a:lnSpc>
            </a:pPr>
            <a:r>
              <a:rPr lang="en-IN" sz="2000" b="1" dirty="0">
                <a:latin typeface="Times New Roman" panose="02020603050405020304" pitchFamily="18" charset="0"/>
                <a:cs typeface="Times New Roman" panose="02020603050405020304" pitchFamily="18" charset="0"/>
              </a:rPr>
              <a:t>Defendants: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Governments:</a:t>
            </a:r>
            <a:r>
              <a:rPr lang="en-IN" sz="2000" dirty="0">
                <a:latin typeface="Times New Roman" panose="02020603050405020304" pitchFamily="18" charset="0"/>
                <a:cs typeface="Times New Roman" panose="02020603050405020304" pitchFamily="18" charset="0"/>
              </a:rPr>
              <a:t> Sued for failing to meet their climate commitments, inadequate implementation of climate policies, or for violating constitutional and human rights obligations related to environmental protection.</a:t>
            </a:r>
            <a:endParaRPr lang="en-IN"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Corporations:</a:t>
            </a:r>
            <a:r>
              <a:rPr lang="en-IN" sz="2000" dirty="0">
                <a:latin typeface="Times New Roman" panose="02020603050405020304" pitchFamily="18" charset="0"/>
                <a:cs typeface="Times New Roman" panose="02020603050405020304" pitchFamily="18" charset="0"/>
              </a:rPr>
              <a:t> Especially fossil fuel companies, are being sued for their significant contributions to greenhouse gas emissions, misleading the public about climate change, and failing to disclose climate risks.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Financial Institutions:</a:t>
            </a:r>
            <a:r>
              <a:rPr lang="en-IN" sz="2000" dirty="0">
                <a:latin typeface="Times New Roman" panose="02020603050405020304" pitchFamily="18" charset="0"/>
                <a:cs typeface="Times New Roman" panose="02020603050405020304" pitchFamily="18" charset="0"/>
              </a:rPr>
              <a:t> Sued for funding projects that contribute to climate change, such as fossil fuel extraction and infrastructure projects that do not account for climate risks.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17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4815742"/>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Focus Areas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Mitigation:</a:t>
            </a:r>
            <a:r>
              <a:rPr lang="en-IN" sz="2000" dirty="0">
                <a:latin typeface="Times New Roman" panose="02020603050405020304" pitchFamily="18" charset="0"/>
                <a:cs typeface="Times New Roman" panose="02020603050405020304" pitchFamily="18" charset="0"/>
              </a:rPr>
              <a:t> Cases aiming to reduce greenhouse gas emissions through the enforcement of existing laws, introduction of stricter regulations, or holding emitters accountable for their contributions to climate change.</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Adaptation:</a:t>
            </a:r>
            <a:r>
              <a:rPr lang="en-IN" sz="2000" dirty="0">
                <a:latin typeface="Times New Roman" panose="02020603050405020304" pitchFamily="18" charset="0"/>
                <a:cs typeface="Times New Roman" panose="02020603050405020304" pitchFamily="18" charset="0"/>
              </a:rPr>
              <a:t> Legal actions seeking to compel governments and other entities to implement measures that protect communities from the impacts of climate change, such as building sea walls, improving water management, and ensuring food security.</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Loss and Damage:</a:t>
            </a:r>
            <a:r>
              <a:rPr lang="en-IN" sz="2000" dirty="0">
                <a:latin typeface="Times New Roman" panose="02020603050405020304" pitchFamily="18" charset="0"/>
                <a:cs typeface="Times New Roman" panose="02020603050405020304" pitchFamily="18" charset="0"/>
              </a:rPr>
              <a:t> Lawsuits focused on compensation for communities that have already suffered or are suffering from the impacts of climate change. These cases often seek reparations or support for adaptation and recovery efforts.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09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3730317"/>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Human Rights in Climate Litigation</a:t>
            </a:r>
          </a:p>
          <a:p>
            <a:pPr algn="just">
              <a:lnSpc>
                <a:spcPct val="150000"/>
              </a:lnSpc>
            </a:pPr>
            <a:r>
              <a:rPr lang="en-IN" sz="2000" b="1" dirty="0">
                <a:latin typeface="Times New Roman" panose="02020603050405020304" pitchFamily="18" charset="0"/>
                <a:cs typeface="Times New Roman" panose="02020603050405020304" pitchFamily="18" charset="0"/>
              </a:rPr>
              <a:t>Link Between Climate Change and Human Rights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Direct Impacts:</a:t>
            </a:r>
            <a:r>
              <a:rPr lang="en-IN" sz="2000" dirty="0">
                <a:latin typeface="Times New Roman" panose="02020603050405020304" pitchFamily="18" charset="0"/>
                <a:cs typeface="Times New Roman" panose="02020603050405020304" pitchFamily="18" charset="0"/>
              </a:rPr>
              <a:t> Climate change directly threatens fundamental human rights, including the right to life, health, water, food, housing, and a healthy environment. Extreme weather events, rising sea levels, and changing weather patterns can lead to loss of life, displacement, and health crises.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Vulnerable Populations:</a:t>
            </a:r>
            <a:r>
              <a:rPr lang="en-IN" sz="2000" dirty="0">
                <a:latin typeface="Times New Roman" panose="02020603050405020304" pitchFamily="18" charset="0"/>
                <a:cs typeface="Times New Roman" panose="02020603050405020304" pitchFamily="18" charset="0"/>
              </a:rPr>
              <a:t> Marginalized and vulnerable populations are disproportionately affected by climate change. This includes indigenous peoples, low-income communities, and those living in vulnerable geographic areas.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25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1171789"/>
            <a:ext cx="11020927"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Legal Basis for Human Rights Claims in Climate Cases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International Human Rights Treaties:</a:t>
            </a:r>
            <a:r>
              <a:rPr lang="en-IN" sz="2000" dirty="0">
                <a:latin typeface="Times New Roman" panose="02020603050405020304" pitchFamily="18" charset="0"/>
                <a:cs typeface="Times New Roman" panose="02020603050405020304" pitchFamily="18" charset="0"/>
              </a:rPr>
              <a:t> Instruments like the Universal Declaration of Human Rights (UDHR), the International Covenant on Civil and Political Rights (ICCPR), and the International Covenant on Economic, Social, and Cultural Rights (ICESCR) provide a framework for climate-related human rights claims.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National Constitutions and Laws:</a:t>
            </a:r>
            <a:r>
              <a:rPr lang="en-IN" sz="2000" dirty="0">
                <a:latin typeface="Times New Roman" panose="02020603050405020304" pitchFamily="18" charset="0"/>
                <a:cs typeface="Times New Roman" panose="02020603050405020304" pitchFamily="18" charset="0"/>
              </a:rPr>
              <a:t> Many countries have constitutional provisions or laws that guarantee the right to a healthy environment, which can be invoked in climate litigation.</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Precedent Cases:</a:t>
            </a:r>
            <a:r>
              <a:rPr lang="en-IN" sz="2000" dirty="0">
                <a:latin typeface="Times New Roman" panose="02020603050405020304" pitchFamily="18" charset="0"/>
                <a:cs typeface="Times New Roman" panose="02020603050405020304" pitchFamily="18" charset="0"/>
              </a:rPr>
              <a:t> Landmark cases, such as </a:t>
            </a:r>
            <a:r>
              <a:rPr lang="en-IN" sz="2000" dirty="0" err="1">
                <a:latin typeface="Times New Roman" panose="02020603050405020304" pitchFamily="18" charset="0"/>
                <a:cs typeface="Times New Roman" panose="02020603050405020304" pitchFamily="18" charset="0"/>
              </a:rPr>
              <a:t>Urgenda</a:t>
            </a:r>
            <a:r>
              <a:rPr lang="en-IN" sz="2000" dirty="0">
                <a:latin typeface="Times New Roman" panose="02020603050405020304" pitchFamily="18" charset="0"/>
                <a:cs typeface="Times New Roman" panose="02020603050405020304" pitchFamily="18" charset="0"/>
              </a:rPr>
              <a:t> Foundation v. State of the Netherlands, have established legal precedents that human rights can be violated by inadequate climate action.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71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791776"/>
            <a:ext cx="11020927" cy="5884753"/>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Strategic Climate Change Litigation</a:t>
            </a:r>
          </a:p>
          <a:p>
            <a:pPr algn="just">
              <a:lnSpc>
                <a:spcPct val="150000"/>
              </a:lnSpc>
            </a:pPr>
            <a:r>
              <a:rPr lang="en-IN" sz="2000" b="1" dirty="0">
                <a:latin typeface="Times New Roman" panose="02020603050405020304" pitchFamily="18" charset="0"/>
                <a:cs typeface="Times New Roman" panose="02020603050405020304" pitchFamily="18" charset="0"/>
              </a:rPr>
              <a:t>Definition and Objectives</a:t>
            </a:r>
          </a:p>
          <a:p>
            <a:pPr>
              <a:lnSpc>
                <a:spcPct val="150000"/>
              </a:lnSpc>
            </a:pPr>
            <a:r>
              <a:rPr lang="en-IN" sz="2000" b="1" dirty="0">
                <a:latin typeface="Times New Roman" panose="02020603050405020304" pitchFamily="18" charset="0"/>
                <a:cs typeface="Times New Roman" panose="02020603050405020304" pitchFamily="18" charset="0"/>
              </a:rPr>
              <a:t>Definition:</a:t>
            </a:r>
            <a:r>
              <a:rPr lang="en-IN" sz="2000" dirty="0">
                <a:latin typeface="Times New Roman" panose="02020603050405020304" pitchFamily="18" charset="0"/>
                <a:cs typeface="Times New Roman" panose="02020603050405020304" pitchFamily="18" charset="0"/>
              </a:rPr>
              <a:t> broader legal, social, and policy changes beyond the immediate case. These cases are often meticulously selected and crafted to set significant legal precedents, influence public opinion, and drive comprehensive policy reforms. Strategic litigation is distinguished by its focus on long-term impacts and its potential to create systemic change within legal and regulatory frameworks.</a:t>
            </a:r>
          </a:p>
          <a:p>
            <a:pPr>
              <a:lnSpc>
                <a:spcPct val="150000"/>
              </a:lnSpc>
            </a:pPr>
            <a:r>
              <a:rPr lang="en-IN" sz="2000" b="1" dirty="0">
                <a:latin typeface="Times New Roman" panose="02020603050405020304" pitchFamily="18" charset="0"/>
                <a:cs typeface="Times New Roman" panose="02020603050405020304" pitchFamily="18" charset="0"/>
              </a:rPr>
              <a:t>Objectives</a:t>
            </a:r>
          </a:p>
          <a:p>
            <a:pPr marL="457200" indent="-457200">
              <a:lnSpc>
                <a:spcPct val="150000"/>
              </a:lnSpc>
              <a:buAutoNum type="arabicPeriod"/>
            </a:pPr>
            <a:r>
              <a:rPr lang="en-IN" sz="2000" b="1" dirty="0">
                <a:latin typeface="Times New Roman" panose="02020603050405020304" pitchFamily="18" charset="0"/>
                <a:cs typeface="Times New Roman" panose="02020603050405020304" pitchFamily="18" charset="0"/>
              </a:rPr>
              <a:t>Policy Change</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Government Accountability:</a:t>
            </a:r>
            <a:r>
              <a:rPr lang="en-IN" sz="2000" dirty="0">
                <a:latin typeface="Times New Roman" panose="02020603050405020304" pitchFamily="18" charset="0"/>
                <a:cs typeface="Times New Roman" panose="02020603050405020304" pitchFamily="18" charset="0"/>
              </a:rPr>
              <a:t> Strategic climate litigation seeks to compel governments to take more ambitious and effective climate actions. This includes enforcing existing climate laws, adopting new regulations, and fulfilling international climate commitments.</a:t>
            </a:r>
            <a:endParaRPr lang="en-IN" sz="2000" b="1" dirty="0">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pPr algn="just">
              <a:lnSpc>
                <a:spcPct val="150000"/>
              </a:lnSpc>
            </a:pP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38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399225"/>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993059" y="1102177"/>
            <a:ext cx="9275406" cy="4191981"/>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Topic 7.1 </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Introduction and Main Trends in Climate Litigation</a:t>
            </a:r>
          </a:p>
          <a:p>
            <a:pPr marL="514350" indent="-514350">
              <a:lnSpc>
                <a:spcPct val="150000"/>
              </a:lnSpc>
              <a:buFont typeface="+mj-lt"/>
              <a:buAutoNum type="romanUcPeriod"/>
            </a:pPr>
            <a:r>
              <a:rPr lang="en-IN" sz="2000" dirty="0">
                <a:latin typeface="Times New Roman" panose="02020603050405020304" pitchFamily="18" charset="0"/>
                <a:cs typeface="Times New Roman" panose="02020603050405020304" pitchFamily="18" charset="0"/>
              </a:rPr>
              <a:t>Definition and Scope</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What is climate litigation?</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Overview of rights-based climate litigation</a:t>
            </a:r>
          </a:p>
          <a:p>
            <a:pPr marL="514350" indent="-514350">
              <a:lnSpc>
                <a:spcPct val="150000"/>
              </a:lnSpc>
              <a:buAutoNum type="romanUcPeriod" startAt="2"/>
            </a:pPr>
            <a:r>
              <a:rPr lang="en-IN" sz="2000" dirty="0">
                <a:latin typeface="Times New Roman" panose="02020603050405020304" pitchFamily="18" charset="0"/>
                <a:cs typeface="Times New Roman" panose="02020603050405020304" pitchFamily="18" charset="0"/>
              </a:rPr>
              <a:t>Historical Context</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Evolution of climate litigation over time</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Key milestones and landmarks cases</a:t>
            </a:r>
          </a:p>
          <a:p>
            <a:pPr>
              <a:lnSpc>
                <a:spcPct val="150000"/>
              </a:lnSpc>
            </a:pPr>
            <a:endParaRPr lang="en-IN"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13347" y="1314956"/>
            <a:ext cx="11020927" cy="373031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In </a:t>
            </a:r>
            <a:r>
              <a:rPr lang="en-IN" sz="2000" i="1" dirty="0" err="1">
                <a:latin typeface="Times New Roman" panose="02020603050405020304" pitchFamily="18" charset="0"/>
                <a:cs typeface="Times New Roman" panose="02020603050405020304" pitchFamily="18" charset="0"/>
              </a:rPr>
              <a:t>Urgenda</a:t>
            </a:r>
            <a:r>
              <a:rPr lang="en-IN" sz="2000" i="1" dirty="0">
                <a:latin typeface="Times New Roman" panose="02020603050405020304" pitchFamily="18" charset="0"/>
                <a:cs typeface="Times New Roman" panose="02020603050405020304" pitchFamily="18" charset="0"/>
              </a:rPr>
              <a:t> Foundation v. State of the Netherlands</a:t>
            </a:r>
            <a:r>
              <a:rPr lang="en-IN" sz="2000" dirty="0">
                <a:latin typeface="Times New Roman" panose="02020603050405020304" pitchFamily="18" charset="0"/>
                <a:cs typeface="Times New Roman" panose="02020603050405020304" pitchFamily="18" charset="0"/>
              </a:rPr>
              <a:t>, the Dutch government was mandated to reduce greenhouse gas emissions by at least 25% by 2020, highlighting the need for immediate and robust policy action.</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Corporate Responsibility:</a:t>
            </a:r>
            <a:r>
              <a:rPr lang="en-IN" sz="2000" dirty="0">
                <a:latin typeface="Times New Roman" panose="02020603050405020304" pitchFamily="18" charset="0"/>
                <a:cs typeface="Times New Roman" panose="02020603050405020304" pitchFamily="18" charset="0"/>
              </a:rPr>
              <a:t> These legal actions also aim to hold corporations accountable for their contributions to climate change. By targeting major polluters, strategic litigation can push for the adoption of sustainable business practices and stricter regulatory oversight.</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Cases against fossil fuel companies for their role in contributing to climate change, such as the lawsuits against ExxonMobil for misleading investors and the public about climate risks.</a:t>
            </a:r>
          </a:p>
        </p:txBody>
      </p:sp>
    </p:spTree>
    <p:extLst>
      <p:ext uri="{BB962C8B-B14F-4D97-AF65-F5344CB8AC3E}">
        <p14:creationId xmlns:p14="http://schemas.microsoft.com/office/powerpoint/2010/main" val="337972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1001448"/>
            <a:ext cx="11020927" cy="4653646"/>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2. Legal Precedents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Establishing New Standards:</a:t>
            </a:r>
            <a:r>
              <a:rPr lang="en-IN" sz="2000" dirty="0">
                <a:latin typeface="Times New Roman" panose="02020603050405020304" pitchFamily="18" charset="0"/>
                <a:cs typeface="Times New Roman" panose="02020603050405020304" pitchFamily="18" charset="0"/>
              </a:rPr>
              <a:t> Strategic climate litigation strives to set new legal standards and interpretations of existing laws that can be used in future cases. By establishing clear legal precedents, these cases can provide a roadmap for subsequent litigation.</a:t>
            </a:r>
            <a:endParaRPr lang="en-IN" sz="2000" b="1"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The </a:t>
            </a:r>
            <a:r>
              <a:rPr lang="en-IN" sz="2000" i="1" dirty="0">
                <a:latin typeface="Times New Roman" panose="02020603050405020304" pitchFamily="18" charset="0"/>
                <a:cs typeface="Times New Roman" panose="02020603050405020304" pitchFamily="18" charset="0"/>
              </a:rPr>
              <a:t>Juliana v. United States</a:t>
            </a:r>
            <a:r>
              <a:rPr lang="en-IN" sz="2000" dirty="0">
                <a:latin typeface="Times New Roman" panose="02020603050405020304" pitchFamily="18" charset="0"/>
                <a:cs typeface="Times New Roman" panose="02020603050405020304" pitchFamily="18" charset="0"/>
              </a:rPr>
              <a:t> case, where youth plaintiffs argued that the U.S. government's actions on climate change violated their constitutional rights, has set a precedent for considering the rights of future generations in climate policy.</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Expanding Legal Doctrines:</a:t>
            </a:r>
            <a:r>
              <a:rPr lang="en-IN" sz="2000" dirty="0">
                <a:latin typeface="Times New Roman" panose="02020603050405020304" pitchFamily="18" charset="0"/>
                <a:cs typeface="Times New Roman" panose="02020603050405020304" pitchFamily="18" charset="0"/>
              </a:rPr>
              <a:t> These cases often expand legal doctrines to include environmental and climate considerations, thus influencing a wider range of legal areas, from human rights to corporate law.</a:t>
            </a:r>
          </a:p>
        </p:txBody>
      </p:sp>
    </p:spTree>
    <p:extLst>
      <p:ext uri="{BB962C8B-B14F-4D97-AF65-F5344CB8AC3E}">
        <p14:creationId xmlns:p14="http://schemas.microsoft.com/office/powerpoint/2010/main" val="389134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1001448"/>
            <a:ext cx="11020927"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The </a:t>
            </a:r>
            <a:r>
              <a:rPr lang="en-IN" sz="2000" i="1" dirty="0">
                <a:latin typeface="Times New Roman" panose="02020603050405020304" pitchFamily="18" charset="0"/>
                <a:cs typeface="Times New Roman" panose="02020603050405020304" pitchFamily="18" charset="0"/>
              </a:rPr>
              <a:t>Leghari v. Federation of Pakistan</a:t>
            </a:r>
            <a:r>
              <a:rPr lang="en-IN" sz="2000" dirty="0">
                <a:latin typeface="Times New Roman" panose="02020603050405020304" pitchFamily="18" charset="0"/>
                <a:cs typeface="Times New Roman" panose="02020603050405020304" pitchFamily="18" charset="0"/>
              </a:rPr>
              <a:t> case expanded the interpretation of the right to a healthy environment under the Pakistani Constitution, compelling the government to implement its climate policies.</a:t>
            </a:r>
          </a:p>
          <a:p>
            <a:pPr algn="just">
              <a:lnSpc>
                <a:spcPct val="150000"/>
              </a:lnSpc>
            </a:pPr>
            <a:r>
              <a:rPr lang="en-IN" sz="2000" b="1" dirty="0">
                <a:latin typeface="Times New Roman" panose="02020603050405020304" pitchFamily="18" charset="0"/>
                <a:cs typeface="Times New Roman" panose="02020603050405020304" pitchFamily="18" charset="0"/>
              </a:rPr>
              <a:t>3. Public Awareness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Raising Awareness:</a:t>
            </a:r>
            <a:r>
              <a:rPr lang="en-IN" sz="2000" dirty="0">
                <a:latin typeface="Times New Roman" panose="02020603050405020304" pitchFamily="18" charset="0"/>
                <a:cs typeface="Times New Roman" panose="02020603050405020304" pitchFamily="18" charset="0"/>
              </a:rPr>
              <a:t> Strategic climate litigation uses high-profile cases to raise public awareness about the urgency of climate action. These cases often receive extensive media coverage, educating the public about climate issues and the need for systemic change.</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The media attention surrounding the </a:t>
            </a:r>
            <a:r>
              <a:rPr lang="en-IN" sz="2000" i="1" dirty="0">
                <a:latin typeface="Times New Roman" panose="02020603050405020304" pitchFamily="18" charset="0"/>
                <a:cs typeface="Times New Roman" panose="02020603050405020304" pitchFamily="18" charset="0"/>
              </a:rPr>
              <a:t>Juliana v. United States</a:t>
            </a:r>
            <a:r>
              <a:rPr lang="en-IN" sz="2000" dirty="0">
                <a:latin typeface="Times New Roman" panose="02020603050405020304" pitchFamily="18" charset="0"/>
                <a:cs typeface="Times New Roman" panose="02020603050405020304" pitchFamily="18" charset="0"/>
              </a:rPr>
              <a:t> case has helped to highlight the intergenerational impacts of climate change and the necessity of government action.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34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1001448"/>
            <a:ext cx="11020927" cy="280698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Mobilizing Public Support:</a:t>
            </a:r>
            <a:r>
              <a:rPr lang="en-IN" sz="2000" dirty="0">
                <a:latin typeface="Times New Roman" panose="02020603050405020304" pitchFamily="18" charset="0"/>
                <a:cs typeface="Times New Roman" panose="02020603050405020304" pitchFamily="18" charset="0"/>
              </a:rPr>
              <a:t> By bringing climate issues to the forefront, strategic litigation can mobilize public support for stronger climate policies and actions. This increased public pressure can influence policymakers and corporate leaders to prioritize climate action.</a:t>
            </a:r>
          </a:p>
          <a:p>
            <a:pPr algn="just">
              <a:lnSpc>
                <a:spcPct val="150000"/>
              </a:lnSpc>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The widespread public support for climate activists, such as Greta Thunberg, has been bolstered by strategic litigation efforts, leading to greater political and social momentum for addressing climate change.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45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78824" y="791776"/>
            <a:ext cx="11325954" cy="511531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Impact on Policy and Legal Landscapes</a:t>
            </a:r>
          </a:p>
          <a:p>
            <a:pPr algn="just">
              <a:lnSpc>
                <a:spcPct val="150000"/>
              </a:lnSpc>
            </a:pPr>
            <a:r>
              <a:rPr lang="en-IN" sz="2000" b="1" dirty="0">
                <a:latin typeface="Times New Roman" panose="02020603050405020304" pitchFamily="18" charset="0"/>
                <a:cs typeface="Times New Roman" panose="02020603050405020304" pitchFamily="18" charset="0"/>
              </a:rPr>
              <a:t>Policy Reforms:</a:t>
            </a:r>
            <a:r>
              <a:rPr lang="en-IN" sz="2000" dirty="0">
                <a:latin typeface="Times New Roman" panose="02020603050405020304" pitchFamily="18" charset="0"/>
                <a:cs typeface="Times New Roman" panose="02020603050405020304" pitchFamily="18" charset="0"/>
              </a:rPr>
              <a:t> Successful strategic climate litigation cases can lead to the adoption of more stringent climate policies and regulations. Governments may be compelled to revise their climate strategies, set more ambitious targets, and implement comprehensive measures to reduce emissions and adapt to climate impacts.</a:t>
            </a:r>
          </a:p>
          <a:p>
            <a:pPr algn="just">
              <a:lnSpc>
                <a:spcPct val="150000"/>
              </a:lnSpc>
            </a:pPr>
            <a:r>
              <a:rPr lang="en-IN" sz="2000" b="1" dirty="0">
                <a:latin typeface="Times New Roman" panose="02020603050405020304" pitchFamily="18" charset="0"/>
                <a:cs typeface="Times New Roman" panose="02020603050405020304" pitchFamily="18" charset="0"/>
              </a:rPr>
              <a:t>Legal Innovations:</a:t>
            </a:r>
            <a:r>
              <a:rPr lang="en-IN" sz="2000" dirty="0">
                <a:latin typeface="Times New Roman" panose="02020603050405020304" pitchFamily="18" charset="0"/>
                <a:cs typeface="Times New Roman" panose="02020603050405020304" pitchFamily="18" charset="0"/>
              </a:rPr>
              <a:t> Courts recognizing new legal principles and expanding the scope of existing laws can create a body of jurisprudence that serves as a foundation for future cases. This evolving legal landscape can provide clearer guidelines for governments and corporations on their climate obligations.</a:t>
            </a:r>
          </a:p>
          <a:p>
            <a:pPr algn="just">
              <a:lnSpc>
                <a:spcPct val="150000"/>
              </a:lnSpc>
            </a:pPr>
            <a:r>
              <a:rPr lang="en-IN" sz="2000" b="1" dirty="0">
                <a:latin typeface="Times New Roman" panose="02020603050405020304" pitchFamily="18" charset="0"/>
                <a:cs typeface="Times New Roman" panose="02020603050405020304" pitchFamily="18" charset="0"/>
              </a:rPr>
              <a:t>Global Influence:</a:t>
            </a:r>
            <a:r>
              <a:rPr lang="en-IN" sz="2000" dirty="0">
                <a:latin typeface="Times New Roman" panose="02020603050405020304" pitchFamily="18" charset="0"/>
                <a:cs typeface="Times New Roman" panose="02020603050405020304" pitchFamily="18" charset="0"/>
              </a:rPr>
              <a:t> High-profile cases can inspire similar legal actions in other jurisdictions, contributing to a global movement for climate justice. The transnational impact of these cases helps to standardize legal expectations for climate action and human rights protections, fostering international cooperation and consistency in addressing climate change.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85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83850" y="1366541"/>
            <a:ext cx="11020927" cy="3730317"/>
          </a:xfrm>
          <a:prstGeom prst="rect">
            <a:avLst/>
          </a:prstGeom>
          <a:noFill/>
        </p:spPr>
        <p:txBody>
          <a:bodyPr wrap="square" rtlCol="0">
            <a:spAutoFit/>
          </a:bodyPr>
          <a:lstStyle/>
          <a:p>
            <a:pPr marL="571500" indent="-571500" algn="just">
              <a:lnSpc>
                <a:spcPct val="150000"/>
              </a:lnSpc>
              <a:buAutoNum type="romanUcPeriod"/>
            </a:pPr>
            <a:r>
              <a:rPr lang="en-IN" sz="2000" b="1" dirty="0">
                <a:latin typeface="Times New Roman" panose="02020603050405020304" pitchFamily="18" charset="0"/>
                <a:cs typeface="Times New Roman" panose="02020603050405020304" pitchFamily="18" charset="0"/>
              </a:rPr>
              <a:t>United Nations Frameworks</a:t>
            </a:r>
          </a:p>
          <a:p>
            <a:pPr algn="just">
              <a:lnSpc>
                <a:spcPct val="150000"/>
              </a:lnSpc>
            </a:pPr>
            <a:r>
              <a:rPr lang="en-IN" sz="2000" b="1" dirty="0">
                <a:latin typeface="Times New Roman" panose="02020603050405020304" pitchFamily="18" charset="0"/>
                <a:cs typeface="Times New Roman" panose="02020603050405020304" pitchFamily="18" charset="0"/>
              </a:rPr>
              <a:t>Universal Declaration of Human Rights (UDHR)</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Adopted by the UN General Assembly in 1948, the UDHR sets out fundamental human rights to be universally protected. It includes civil, political, economic, social, and cultural rights.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Although non-binding, the UDHR provides a moral framework for rights-based climate litigation, emphasizing the right to a standard of living adequate for health and well-being, which can be impacted by climate change.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54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83850" y="1366541"/>
            <a:ext cx="11020927" cy="3268652"/>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International Covenant on Civil and Political Rights (ICCPR)</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Adopted in 1966 and in force since 1976, the ICCPR commits its parties to respect the civil and political rights of individuals, including rights to life, freedom of expression, and access to information.</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Climate litigation can invoke the ICCPR, particularly the right to life (Article 6) and the right to access information (Article 19), arguing that climate change poses a direct threat to these rights.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81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83850" y="1366541"/>
            <a:ext cx="11020927" cy="3268652"/>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International Covenant on Economic, Social and Cultural Rights (ICESCR)</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Also adopted in 1966 and in force since 1976, the ICESCR guarantees economic, social, and cultural rights, including the rights to work, health, education, and an adequate standard of living.</a:t>
            </a:r>
            <a:endParaRPr lang="en-IN" sz="2000" b="1"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Climate change can undermine the right to health (Article 12) and the right to an adequate standard of living (Article 11). Litigation may argue that states have an obligation to mitigate and adapt to climate change to </a:t>
            </a:r>
            <a:r>
              <a:rPr lang="en-IN" sz="2000" dirty="0" err="1">
                <a:latin typeface="Times New Roman" panose="02020603050405020304" pitchFamily="18" charset="0"/>
                <a:cs typeface="Times New Roman" panose="02020603050405020304" pitchFamily="18" charset="0"/>
              </a:rPr>
              <a:t>fulfill</a:t>
            </a:r>
            <a:r>
              <a:rPr lang="en-IN" sz="2000" dirty="0">
                <a:latin typeface="Times New Roman" panose="02020603050405020304" pitchFamily="18" charset="0"/>
                <a:cs typeface="Times New Roman" panose="02020603050405020304" pitchFamily="18" charset="0"/>
              </a:rPr>
              <a:t> these rights.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52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83850" y="1366541"/>
            <a:ext cx="11020927" cy="3730317"/>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II. European System</a:t>
            </a:r>
          </a:p>
          <a:p>
            <a:pPr algn="just">
              <a:lnSpc>
                <a:spcPct val="150000"/>
              </a:lnSpc>
            </a:pPr>
            <a:r>
              <a:rPr lang="en-IN" sz="2000" b="1" dirty="0">
                <a:latin typeface="Times New Roman" panose="02020603050405020304" pitchFamily="18" charset="0"/>
                <a:cs typeface="Times New Roman" panose="02020603050405020304" pitchFamily="18" charset="0"/>
              </a:rPr>
              <a:t>European Convention on Human Rights (ECHR)</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Adopted in 1950 by the Council of Europe, the ECHR aims to protect human rights and political freedoms in Europe. It includes rights to life, freedom from torture, and respect for private and family life.</a:t>
            </a:r>
            <a:endParaRPr lang="en-IN" sz="2000" b="1"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right to life (Article 2) and the right to respect for private and family life (Article 8) can be used to argue that states must take measures to protect citizens from the impacts of climate change.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16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83850" y="1366541"/>
            <a:ext cx="11020927" cy="2806987"/>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European Court of Human Rights (ECtHR)</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Role and Function:</a:t>
            </a:r>
            <a:r>
              <a:rPr lang="en-IN" sz="2000" dirty="0">
                <a:latin typeface="Times New Roman" panose="02020603050405020304" pitchFamily="18" charset="0"/>
                <a:cs typeface="Times New Roman" panose="02020603050405020304" pitchFamily="18" charset="0"/>
              </a:rPr>
              <a:t> The ECtHR is responsible for enforcing the ECHR. Individuals and groups can bring cases to the Court if they believe their rights under the ECHR have been violated.</a:t>
            </a:r>
            <a:endParaRPr lang="en-IN" sz="2000" b="1"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ECtHR has increasingly been asked to consider environmental cases, including those related to climate change. Landmark decisions can set important precedents for future climate litigation.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01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1768" y="268596"/>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108130" y="871344"/>
            <a:ext cx="9275406" cy="4653646"/>
          </a:xfrm>
          <a:prstGeom prst="rect">
            <a:avLst/>
          </a:prstGeom>
          <a:noFill/>
        </p:spPr>
        <p:txBody>
          <a:bodyPr wrap="square" rtlCol="0">
            <a:spAutoFit/>
          </a:bodyPr>
          <a:lstStyle/>
          <a:p>
            <a:pPr>
              <a:lnSpc>
                <a:spcPct val="150000"/>
              </a:lnSpc>
            </a:pPr>
            <a:r>
              <a:rPr lang="en-IN" sz="2000" dirty="0">
                <a:latin typeface="Times New Roman" panose="02020603050405020304" pitchFamily="18" charset="0"/>
                <a:cs typeface="Times New Roman" panose="02020603050405020304" pitchFamily="18" charset="0"/>
              </a:rPr>
              <a:t>III    Main Trends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Increase in climate litigation cases globally</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Trends in plaintiffs and defendants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Focus areas (e.g., mitigation, adaptation, loss, and damage)</a:t>
            </a:r>
          </a:p>
          <a:p>
            <a:pPr>
              <a:lnSpc>
                <a:spcPct val="150000"/>
              </a:lnSpc>
            </a:pPr>
            <a:r>
              <a:rPr lang="en-IN" sz="2000" dirty="0">
                <a:latin typeface="Times New Roman" panose="02020603050405020304" pitchFamily="18" charset="0"/>
                <a:cs typeface="Times New Roman" panose="02020603050405020304" pitchFamily="18" charset="0"/>
              </a:rPr>
              <a:t>IV   Human Rights in Climate Litigation</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Link between climate change and human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Legal basis for human rights claims in climate cases</a:t>
            </a:r>
          </a:p>
          <a:p>
            <a:pPr>
              <a:lnSpc>
                <a:spcPct val="150000"/>
              </a:lnSpc>
            </a:pPr>
            <a:r>
              <a:rPr lang="en-IN" sz="2000" dirty="0">
                <a:latin typeface="Times New Roman" panose="02020603050405020304" pitchFamily="18" charset="0"/>
                <a:cs typeface="Times New Roman" panose="02020603050405020304" pitchFamily="18" charset="0"/>
              </a:rPr>
              <a:t>V    Strategic Climate Change Litigation</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Definition and objectives</a:t>
            </a:r>
          </a:p>
          <a:p>
            <a:pPr>
              <a:lnSpc>
                <a:spcPct val="150000"/>
              </a:lnSpc>
            </a:pPr>
            <a:r>
              <a:rPr lang="en-IN" sz="2000" dirty="0">
                <a:latin typeface="Times New Roman" panose="02020603050405020304" pitchFamily="18" charset="0"/>
                <a:cs typeface="Times New Roman" panose="02020603050405020304" pitchFamily="18" charset="0"/>
              </a:rPr>
              <a:t>B.    Impact on policy and legal landscapes</a:t>
            </a:r>
          </a:p>
        </p:txBody>
      </p:sp>
    </p:spTree>
    <p:extLst>
      <p:ext uri="{BB962C8B-B14F-4D97-AF65-F5344CB8AC3E}">
        <p14:creationId xmlns:p14="http://schemas.microsoft.com/office/powerpoint/2010/main" val="3677921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3851" y="22765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1431855"/>
            <a:ext cx="11020927" cy="3268652"/>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EU Charter of Fundamental Rights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The Charter, which became legally binding with the Treaty of Lisbon in 2009, consolidates rights from the ECHR and other international instruments. It covers dignity, freedoms, equality, solidarity, citizens' rights, and justice.</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Charter's provisions on environmental protection (Article 37) and the right to health care (Article 35) can be leveraged in climate litigation within the EU, arguing for stronger environmental and climate policies to protect these rights.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5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5773" y="83930"/>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72210" y="965651"/>
            <a:ext cx="11428052" cy="511531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II. Inter-American System</a:t>
            </a:r>
          </a:p>
          <a:p>
            <a:pPr algn="just">
              <a:lnSpc>
                <a:spcPct val="150000"/>
              </a:lnSpc>
            </a:pPr>
            <a:r>
              <a:rPr lang="en-IN" sz="2000" b="1" dirty="0">
                <a:latin typeface="Times New Roman" panose="02020603050405020304" pitchFamily="18" charset="0"/>
                <a:cs typeface="Times New Roman" panose="02020603050405020304" pitchFamily="18" charset="0"/>
              </a:rPr>
              <a:t>American Convention on Human Rights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Also known as the Pact of San José, this Convention was adopted in 1969 and came into force in 1978. It aims to protect civil and political rights in the Americas, including the rights to life, personal liberty, and personal integrity.</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Articles such as the right to life (Article 4) and the right to personal integrity (Article 5) can be invoked in climate litigation, arguing that climate change poses significant threats to these fundamental rights.</a:t>
            </a:r>
            <a:endParaRPr lang="en-IN" sz="2000" b="1" dirty="0">
              <a:latin typeface="Times New Roman" panose="02020603050405020304" pitchFamily="18" charset="0"/>
              <a:cs typeface="Times New Roman" panose="02020603050405020304" pitchFamily="18" charset="0"/>
            </a:endParaRPr>
          </a:p>
          <a:p>
            <a:pPr lvl="2" algn="just">
              <a:lnSpc>
                <a:spcPct val="150000"/>
              </a:lnSpc>
            </a:pPr>
            <a:r>
              <a:rPr lang="en-IN" sz="2000" b="1" dirty="0">
                <a:latin typeface="Times New Roman" panose="02020603050405020304" pitchFamily="18" charset="0"/>
                <a:cs typeface="Times New Roman" panose="02020603050405020304" pitchFamily="18" charset="0"/>
              </a:rPr>
              <a:t>	Example:</a:t>
            </a:r>
            <a:r>
              <a:rPr lang="en-IN" sz="2000" dirty="0">
                <a:latin typeface="Times New Roman" panose="02020603050405020304" pitchFamily="18" charset="0"/>
                <a:cs typeface="Times New Roman" panose="02020603050405020304" pitchFamily="18" charset="0"/>
              </a:rPr>
              <a:t> The advisory opinion issued by the Inter-American Court of Human Rights (OC-	23/17) recognized the link between a healthy environment and the protection of human rights, 	setting a precedent for considering environmental degradation in human rights cases.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09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0"/>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585536" y="871344"/>
            <a:ext cx="11197161" cy="511531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Inter-American Court of Human Rights (</a:t>
            </a:r>
            <a:r>
              <a:rPr lang="en-IN" sz="2000" b="1" dirty="0" err="1">
                <a:latin typeface="Times New Roman" panose="02020603050405020304" pitchFamily="18" charset="0"/>
                <a:cs typeface="Times New Roman" panose="02020603050405020304" pitchFamily="18" charset="0"/>
              </a:rPr>
              <a:t>IACtHR</a:t>
            </a:r>
            <a:r>
              <a:rPr lang="en-IN" sz="2000" b="1" dirty="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Role and Function:</a:t>
            </a:r>
            <a:r>
              <a:rPr lang="en-IN" sz="2000" dirty="0">
                <a:latin typeface="Times New Roman" panose="02020603050405020304" pitchFamily="18" charset="0"/>
                <a:cs typeface="Times New Roman" panose="02020603050405020304" pitchFamily="18" charset="0"/>
              </a:rPr>
              <a:t> The </a:t>
            </a:r>
            <a:r>
              <a:rPr lang="en-IN" sz="2000" dirty="0" err="1">
                <a:latin typeface="Times New Roman" panose="02020603050405020304" pitchFamily="18" charset="0"/>
                <a:cs typeface="Times New Roman" panose="02020603050405020304" pitchFamily="18" charset="0"/>
              </a:rPr>
              <a:t>IACtHR</a:t>
            </a:r>
            <a:r>
              <a:rPr lang="en-IN" sz="2000" dirty="0">
                <a:latin typeface="Times New Roman" panose="02020603050405020304" pitchFamily="18" charset="0"/>
                <a:cs typeface="Times New Roman" panose="02020603050405020304" pitchFamily="18" charset="0"/>
              </a:rPr>
              <a:t> interprets and enforces the American Convention on Human Rights. It has the authority to hear and rule on cases of human rights violations brought before it by individuals or member states.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Court’s decisions can set important legal precedents for climate litigation. Its advisory opinion OC-23/17, which recognized the right to a healthy environment as essential to other human rights, highlights the Court’s willingness to address environmental issues in the context of human rights.</a:t>
            </a:r>
          </a:p>
          <a:p>
            <a:pPr algn="just">
              <a:lnSpc>
                <a:spcPct val="150000"/>
              </a:lnSpc>
            </a:pPr>
            <a:r>
              <a:rPr lang="en-IN" sz="2000" b="1" dirty="0">
                <a:latin typeface="Times New Roman" panose="02020603050405020304" pitchFamily="18" charset="0"/>
                <a:cs typeface="Times New Roman" panose="02020603050405020304" pitchFamily="18" charset="0"/>
              </a:rPr>
              <a:t>	Example:</a:t>
            </a:r>
            <a:r>
              <a:rPr lang="en-IN" sz="2000" dirty="0">
                <a:latin typeface="Times New Roman" panose="02020603050405020304" pitchFamily="18" charset="0"/>
                <a:cs typeface="Times New Roman" panose="02020603050405020304" pitchFamily="18" charset="0"/>
              </a:rPr>
              <a:t> The Court’s ruling in </a:t>
            </a:r>
            <a:r>
              <a:rPr lang="en-IN" sz="2000" dirty="0" err="1">
                <a:latin typeface="Times New Roman" panose="02020603050405020304" pitchFamily="18" charset="0"/>
                <a:cs typeface="Times New Roman" panose="02020603050405020304" pitchFamily="18" charset="0"/>
              </a:rPr>
              <a:t>favor</a:t>
            </a:r>
            <a:r>
              <a:rPr lang="en-IN" sz="2000" dirty="0">
                <a:latin typeface="Times New Roman" panose="02020603050405020304" pitchFamily="18" charset="0"/>
                <a:cs typeface="Times New Roman" panose="02020603050405020304" pitchFamily="18" charset="0"/>
              </a:rPr>
              <a:t> of the indigenous communities in </a:t>
            </a:r>
            <a:r>
              <a:rPr lang="en-IN" sz="2000" i="1" dirty="0" err="1">
                <a:latin typeface="Times New Roman" panose="02020603050405020304" pitchFamily="18" charset="0"/>
                <a:cs typeface="Times New Roman" panose="02020603050405020304" pitchFamily="18" charset="0"/>
              </a:rPr>
              <a:t>Lhaka</a:t>
            </a:r>
            <a:r>
              <a:rPr lang="en-IN" sz="2000" i="1" dirty="0">
                <a:latin typeface="Times New Roman" panose="02020603050405020304" pitchFamily="18" charset="0"/>
                <a:cs typeface="Times New Roman" panose="02020603050405020304" pitchFamily="18" charset="0"/>
              </a:rPr>
              <a:t> </a:t>
            </a:r>
            <a:r>
              <a:rPr lang="en-IN" sz="2000" i="1" dirty="0" err="1">
                <a:latin typeface="Times New Roman" panose="02020603050405020304" pitchFamily="18" charset="0"/>
                <a:cs typeface="Times New Roman" panose="02020603050405020304" pitchFamily="18" charset="0"/>
              </a:rPr>
              <a:t>Honhat</a:t>
            </a:r>
            <a:r>
              <a:rPr lang="en-IN" sz="2000" i="1" dirty="0">
                <a:latin typeface="Times New Roman" panose="02020603050405020304" pitchFamily="18" charset="0"/>
                <a:cs typeface="Times New Roman" panose="02020603050405020304" pitchFamily="18" charset="0"/>
              </a:rPr>
              <a:t> v. 	Argentina</a:t>
            </a:r>
            <a:r>
              <a:rPr lang="en-IN" sz="2000" dirty="0">
                <a:latin typeface="Times New Roman" panose="02020603050405020304" pitchFamily="18" charset="0"/>
                <a:cs typeface="Times New Roman" panose="02020603050405020304" pitchFamily="18" charset="0"/>
              </a:rPr>
              <a:t> emphasized the state’s obligation to protect their environment, demonstrating the Court's 	role in enforcing environmental protection through human rights law.</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70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8" y="1120675"/>
            <a:ext cx="11197161"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III. African System</a:t>
            </a:r>
          </a:p>
          <a:p>
            <a:pPr algn="just">
              <a:lnSpc>
                <a:spcPct val="150000"/>
              </a:lnSpc>
            </a:pPr>
            <a:r>
              <a:rPr lang="en-IN" sz="2000" b="1" dirty="0">
                <a:latin typeface="Times New Roman" panose="02020603050405020304" pitchFamily="18" charset="0"/>
                <a:cs typeface="Times New Roman" panose="02020603050405020304" pitchFamily="18" charset="0"/>
              </a:rPr>
              <a:t>African Charter on Human and Peoples’ Rights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Adopted in 1981 and in force since 1986, the African Charter aims to promote and protect human rights and basic freedoms in Africa. It includes a wide range of civil, political, economic, social, and cultural rights.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Charter’s emphasis on collective rights, such as the right to a satisfactory environment (Article 24) and the right to development (Article 22), can be used in climate litigation to argue that states must protect and improve the environment for current and future generations.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77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8" y="1120675"/>
            <a:ext cx="11197161" cy="4653646"/>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In the </a:t>
            </a:r>
            <a:r>
              <a:rPr lang="en-IN" sz="2000" i="1" dirty="0">
                <a:latin typeface="Times New Roman" panose="02020603050405020304" pitchFamily="18" charset="0"/>
                <a:cs typeface="Times New Roman" panose="02020603050405020304" pitchFamily="18" charset="0"/>
              </a:rPr>
              <a:t>SERAC and CESR v. Nigeria</a:t>
            </a:r>
            <a:r>
              <a:rPr lang="en-IN" sz="2000" dirty="0">
                <a:latin typeface="Times New Roman" panose="02020603050405020304" pitchFamily="18" charset="0"/>
                <a:cs typeface="Times New Roman" panose="02020603050405020304" pitchFamily="18" charset="0"/>
              </a:rPr>
              <a:t> case, the African Commission on Human and Peoples’ Rights held Nigeria accountable for environmental degradation affecting the Ogoni people, highlighting the Charter’s potential in addressing environmental and climate-related human rights issues.</a:t>
            </a:r>
          </a:p>
          <a:p>
            <a:pPr algn="just">
              <a:lnSpc>
                <a:spcPct val="150000"/>
              </a:lnSpc>
            </a:pPr>
            <a:r>
              <a:rPr lang="en-IN" sz="2000" b="1" dirty="0">
                <a:latin typeface="Times New Roman" panose="02020603050405020304" pitchFamily="18" charset="0"/>
                <a:cs typeface="Times New Roman" panose="02020603050405020304" pitchFamily="18" charset="0"/>
              </a:rPr>
              <a:t>African Court on Human and Peoples’ Rights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Role and Function:</a:t>
            </a:r>
            <a:r>
              <a:rPr lang="en-IN" sz="2000" dirty="0">
                <a:latin typeface="Times New Roman" panose="02020603050405020304" pitchFamily="18" charset="0"/>
                <a:cs typeface="Times New Roman" panose="02020603050405020304" pitchFamily="18" charset="0"/>
              </a:rPr>
              <a:t> Established in 2004, the African Court ensures the protection of human and peoples' rights in Africa. It has jurisdiction over cases and disputes concerning the interpretation and application of the African Charter and other relevant human rights instruments.</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Court’s rulings can enforce state obligations to address climate change and environmental degradation under the Charter, providing a legal avenue for climate-related human rights claims.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27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8" y="1329681"/>
            <a:ext cx="11197161" cy="4191981"/>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Example:</a:t>
            </a:r>
            <a:r>
              <a:rPr lang="en-IN" sz="2000" dirty="0">
                <a:latin typeface="Times New Roman" panose="02020603050405020304" pitchFamily="18" charset="0"/>
                <a:cs typeface="Times New Roman" panose="02020603050405020304" pitchFamily="18" charset="0"/>
              </a:rPr>
              <a:t> Although direct climate litigation cases are still emerging, the Court’s ability to interpret the Charter's provisions on environmental rights can significantly impact future climate-related cases.</a:t>
            </a:r>
            <a:br>
              <a:rPr lang="en-IN" sz="2000" dirty="0">
                <a:latin typeface="Times New Roman" panose="02020603050405020304" pitchFamily="18" charset="0"/>
                <a:cs typeface="Times New Roman" panose="02020603050405020304" pitchFamily="18" charset="0"/>
              </a:rPr>
            </a:br>
            <a:r>
              <a:rPr lang="en-IN" sz="2000" b="1" dirty="0">
                <a:latin typeface="Times New Roman" panose="02020603050405020304" pitchFamily="18" charset="0"/>
                <a:cs typeface="Times New Roman" panose="02020603050405020304" pitchFamily="18" charset="0"/>
              </a:rPr>
              <a:t>IV. Asian and Pacific Region</a:t>
            </a:r>
          </a:p>
          <a:p>
            <a:pPr marL="457200" indent="-457200" algn="just">
              <a:lnSpc>
                <a:spcPct val="150000"/>
              </a:lnSpc>
              <a:buAutoNum type="alphaUcPeriod"/>
            </a:pPr>
            <a:r>
              <a:rPr lang="en-IN" sz="2000" b="1" dirty="0">
                <a:latin typeface="Times New Roman" panose="02020603050405020304" pitchFamily="18" charset="0"/>
                <a:cs typeface="Times New Roman" panose="02020603050405020304" pitchFamily="18" charset="0"/>
              </a:rPr>
              <a:t>Overview of Regional Framework and Emerging Mechanisms</a:t>
            </a:r>
          </a:p>
          <a:p>
            <a:pPr algn="just">
              <a:lnSpc>
                <a:spcPct val="150000"/>
              </a:lnSpc>
            </a:pPr>
            <a:r>
              <a:rPr lang="en-IN" sz="2000" b="1" dirty="0">
                <a:latin typeface="Times New Roman" panose="02020603050405020304" pitchFamily="18" charset="0"/>
                <a:cs typeface="Times New Roman" panose="02020603050405020304" pitchFamily="18" charset="0"/>
              </a:rPr>
              <a:t>Regional Human Rights Frameworks in Asia and the Pacific</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Lack of a Comprehensive Regional Instrument:</a:t>
            </a:r>
            <a:r>
              <a:rPr lang="en-IN" sz="2000" dirty="0">
                <a:latin typeface="Times New Roman" panose="02020603050405020304" pitchFamily="18" charset="0"/>
                <a:cs typeface="Times New Roman" panose="02020603050405020304" pitchFamily="18" charset="0"/>
              </a:rPr>
              <a:t> Unlike other regions, Asia and the Pacific do not have a comprehensive, binding regional human rights instrument akin to the European Convention on Human Rights or the American Convention on Human Rights. This makes it challenging to address human rights issues uniformly across the region.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536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465364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Sub-regional Efforts:</a:t>
            </a:r>
            <a:r>
              <a:rPr lang="en-IN" sz="2000" dirty="0">
                <a:latin typeface="Times New Roman" panose="02020603050405020304" pitchFamily="18" charset="0"/>
                <a:cs typeface="Times New Roman" panose="02020603050405020304" pitchFamily="18" charset="0"/>
              </a:rPr>
              <a:t> In the Asia-Pacific region, several sub-regional organizations have indeed taken steps to address human rights issues, although their efforts vary in effectiveness and scope. Here are some key examples and considerations:</a:t>
            </a:r>
          </a:p>
          <a:p>
            <a:pPr marL="514350" indent="-514350" algn="just">
              <a:lnSpc>
                <a:spcPct val="150000"/>
              </a:lnSpc>
              <a:buFont typeface="+mj-lt"/>
              <a:buAutoNum type="arabicPeriod"/>
            </a:pPr>
            <a:r>
              <a:rPr lang="en-IN" sz="2000" b="1" dirty="0">
                <a:latin typeface="Times New Roman" panose="02020603050405020304" pitchFamily="18" charset="0"/>
                <a:cs typeface="Times New Roman" panose="02020603050405020304" pitchFamily="18" charset="0"/>
              </a:rPr>
              <a:t>ASEAN (Association of Southeast Asian Nations)</a:t>
            </a:r>
            <a:r>
              <a:rPr lang="en-IN" sz="2000" dirty="0">
                <a:latin typeface="Times New Roman" panose="02020603050405020304" pitchFamily="18" charset="0"/>
                <a:cs typeface="Times New Roman" panose="02020603050405020304" pitchFamily="18" charset="0"/>
              </a:rPr>
              <a:t>: ASEAN has a Human Rights Declaration and established the ASEAN Intergovernmental Commission on Human Rights (AICHR) to promote and protect human rights. However, criticism persists regarding its effectiveness, as it operates under a non-interference principle, which limits its ability to address human rights violations comprehensively.</a:t>
            </a:r>
          </a:p>
          <a:p>
            <a:pPr marL="514350" indent="-514350" algn="just">
              <a:lnSpc>
                <a:spcPct val="150000"/>
              </a:lnSpc>
              <a:buFont typeface="+mj-lt"/>
              <a:buAutoNum type="arabicPeriod"/>
            </a:pPr>
            <a:r>
              <a:rPr lang="en-IN" sz="2000" b="1" dirty="0">
                <a:latin typeface="Times New Roman" panose="02020603050405020304" pitchFamily="18" charset="0"/>
                <a:cs typeface="Times New Roman" panose="02020603050405020304" pitchFamily="18" charset="0"/>
              </a:rPr>
              <a:t>SAARC (South Asian Association for Regional Cooperation)</a:t>
            </a:r>
            <a:r>
              <a:rPr lang="en-IN" sz="2000" dirty="0">
                <a:latin typeface="Times New Roman" panose="02020603050405020304" pitchFamily="18" charset="0"/>
                <a:cs typeface="Times New Roman" panose="02020603050405020304" pitchFamily="18" charset="0"/>
              </a:rPr>
              <a:t>: SAARC has also emphasized human rights through declarations and frameworks, but its effectiveness is hindered by regional conflicts and varying levels of commitment among member states.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60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4653646"/>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3. Pacific Islands Forum (PIF)</a:t>
            </a:r>
            <a:r>
              <a:rPr lang="en-IN" sz="2000" dirty="0">
                <a:latin typeface="Times New Roman" panose="02020603050405020304" pitchFamily="18" charset="0"/>
                <a:cs typeface="Times New Roman" panose="02020603050405020304" pitchFamily="18" charset="0"/>
              </a:rPr>
              <a:t>: PIF has addressed human rights within the context of regional security and development. Efforts include promoting human rights through dialogues and initiatives, but challenges such as small membership and limited resources affect its impact.</a:t>
            </a:r>
          </a:p>
          <a:p>
            <a:pPr algn="just">
              <a:lnSpc>
                <a:spcPct val="150000"/>
              </a:lnSpc>
            </a:pPr>
            <a:r>
              <a:rPr lang="en-IN" sz="2000" b="1" dirty="0">
                <a:latin typeface="Times New Roman" panose="02020603050405020304" pitchFamily="18" charset="0"/>
                <a:cs typeface="Times New Roman" panose="02020603050405020304" pitchFamily="18" charset="0"/>
              </a:rPr>
              <a:t>4. APEC (Asia-Pacific Economic Cooperation)</a:t>
            </a:r>
            <a:r>
              <a:rPr lang="en-IN" sz="2000" dirty="0">
                <a:latin typeface="Times New Roman" panose="02020603050405020304" pitchFamily="18" charset="0"/>
                <a:cs typeface="Times New Roman" panose="02020603050405020304" pitchFamily="18" charset="0"/>
              </a:rPr>
              <a:t>: While primarily focused on economic cooperation, APEC has recognized the importance of human rights within its broader agenda, particularly in relation to economic development and social inclusion.</a:t>
            </a:r>
          </a:p>
          <a:p>
            <a:pPr algn="just">
              <a:lnSpc>
                <a:spcPct val="150000"/>
              </a:lnSpc>
            </a:pPr>
            <a:r>
              <a:rPr lang="en-IN" sz="2000" b="1" dirty="0">
                <a:latin typeface="Times New Roman" panose="02020603050405020304" pitchFamily="18" charset="0"/>
                <a:cs typeface="Times New Roman" panose="02020603050405020304" pitchFamily="18" charset="0"/>
              </a:rPr>
              <a:t>5. Regional Bilateral and Multilateral Agreements</a:t>
            </a:r>
            <a:r>
              <a:rPr lang="en-IN" sz="2000" dirty="0">
                <a:latin typeface="Times New Roman" panose="02020603050405020304" pitchFamily="18" charset="0"/>
                <a:cs typeface="Times New Roman" panose="02020603050405020304" pitchFamily="18" charset="0"/>
              </a:rPr>
              <a:t>: Many countries in the Asia-Pacific region have bilateral and multilateral agreements that touch on human rights issues, such as </a:t>
            </a:r>
            <a:r>
              <a:rPr lang="en-IN" sz="2000" dirty="0" err="1">
                <a:latin typeface="Times New Roman" panose="02020603050405020304" pitchFamily="18" charset="0"/>
                <a:cs typeface="Times New Roman" panose="02020603050405020304" pitchFamily="18" charset="0"/>
              </a:rPr>
              <a:t>labor</a:t>
            </a:r>
            <a:r>
              <a:rPr lang="en-IN" sz="2000" dirty="0">
                <a:latin typeface="Times New Roman" panose="02020603050405020304" pitchFamily="18" charset="0"/>
                <a:cs typeface="Times New Roman" panose="02020603050405020304" pitchFamily="18" charset="0"/>
              </a:rPr>
              <a:t> rights and environmental protections. These agreements vary in their enforceability and impact depending on the participating countries' commitments.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5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4653646"/>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Key Sub-Regional Mechanisms and Initiatives:</a:t>
            </a:r>
          </a:p>
          <a:p>
            <a:pPr algn="just">
              <a:lnSpc>
                <a:spcPct val="150000"/>
              </a:lnSpc>
            </a:pPr>
            <a:r>
              <a:rPr lang="en-IN" sz="2000" b="1" dirty="0">
                <a:latin typeface="Times New Roman" panose="02020603050405020304" pitchFamily="18" charset="0"/>
                <a:cs typeface="Times New Roman" panose="02020603050405020304" pitchFamily="18" charset="0"/>
              </a:rPr>
              <a:t>1. ASEAN Human Rights Declaration (AHRD)</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Adoption and Scope:</a:t>
            </a:r>
            <a:r>
              <a:rPr lang="en-IN" sz="2000" dirty="0">
                <a:latin typeface="Times New Roman" panose="02020603050405020304" pitchFamily="18" charset="0"/>
                <a:cs typeface="Times New Roman" panose="02020603050405020304" pitchFamily="18" charset="0"/>
              </a:rPr>
              <a:t> Adopted by the Association of Southeast Asian Nations (ASEAN) in 2012, the AHRD outlines the basic human rights and freedoms for individuals in ASEAN member states.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Although non-binding, the AHRD includes provisions on the right to a safe, clean, and sustainable environment (Article 28(f)). It provides a foundation for integrating environmental and climate considerations into human rights discussions within ASEAN.</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ASEAN Intergovernmental Commission on Human Rights (AICHR):</a:t>
            </a:r>
            <a:r>
              <a:rPr lang="en-IN" sz="2000" dirty="0">
                <a:latin typeface="Times New Roman" panose="02020603050405020304" pitchFamily="18" charset="0"/>
                <a:cs typeface="Times New Roman" panose="02020603050405020304" pitchFamily="18" charset="0"/>
              </a:rPr>
              <a:t> Established in 2009, AICHR works to promote and protect human rights in ASEAN. However, its mandate is primarily promotional, with limited enforcement power.</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3730317"/>
          </a:xfrm>
          <a:prstGeom prst="rect">
            <a:avLst/>
          </a:prstGeom>
          <a:noFill/>
        </p:spPr>
        <p:txBody>
          <a:bodyPr wrap="square" rtlCol="0">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Key Sub-Regional Mechanisms and Initiatives:</a:t>
            </a:r>
          </a:p>
          <a:p>
            <a:pPr algn="just">
              <a:lnSpc>
                <a:spcPct val="150000"/>
              </a:lnSpc>
            </a:pPr>
            <a:r>
              <a:rPr lang="en-IN" sz="2000" b="1" dirty="0">
                <a:latin typeface="Times New Roman" panose="02020603050405020304" pitchFamily="18" charset="0"/>
                <a:cs typeface="Times New Roman" panose="02020603050405020304" pitchFamily="18" charset="0"/>
              </a:rPr>
              <a:t>2. South Asian Association for Regional Cooperation (SAARC)</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SAARC Social Charter:</a:t>
            </a:r>
            <a:r>
              <a:rPr lang="en-IN" sz="2000" dirty="0">
                <a:latin typeface="Times New Roman" panose="02020603050405020304" pitchFamily="18" charset="0"/>
                <a:cs typeface="Times New Roman" panose="02020603050405020304" pitchFamily="18" charset="0"/>
              </a:rPr>
              <a:t> Adopted in 2004, the SAARC Social Charter addresses social issues, including health and environmental protection. It encourages member states to adopt measures for sustainable development and environmental protection.</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While not a robust mechanism for human rights enforcement, the SAARC Social Charter highlights the importance of environmental protection and sustainable development, which can be relevant in climate-related human rights advocacy.</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23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1768" y="268596"/>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108130" y="871344"/>
            <a:ext cx="9275406" cy="46536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Introductory Overview to Key Regional Human Rights Frameworks and Mechanisms</a:t>
            </a:r>
          </a:p>
          <a:p>
            <a:pPr>
              <a:lnSpc>
                <a:spcPct val="150000"/>
              </a:lnSpc>
            </a:pPr>
            <a:r>
              <a:rPr lang="en-IN" sz="2000" dirty="0">
                <a:latin typeface="Times New Roman" panose="02020603050405020304" pitchFamily="18" charset="0"/>
                <a:cs typeface="Times New Roman" panose="02020603050405020304" pitchFamily="18" charset="0"/>
              </a:rPr>
              <a:t>I    United Nations Frameworks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Universal Declaration of Human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International Covenant on Civil and Political Rights (ICCPR)</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International Covenant on Economic, Social and Cultural Rights (ICESCR)</a:t>
            </a:r>
          </a:p>
          <a:p>
            <a:pPr>
              <a:lnSpc>
                <a:spcPct val="150000"/>
              </a:lnSpc>
            </a:pPr>
            <a:r>
              <a:rPr lang="en-IN" sz="2000" dirty="0">
                <a:latin typeface="Times New Roman" panose="02020603050405020304" pitchFamily="18" charset="0"/>
                <a:cs typeface="Times New Roman" panose="02020603050405020304" pitchFamily="18" charset="0"/>
              </a:rPr>
              <a:t>II    European System</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European Convention on Human Rights (ECHR)</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European Court of Human Rights (ECtHR)</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EU Charter of Fundamental Rights</a:t>
            </a:r>
          </a:p>
        </p:txBody>
      </p:sp>
    </p:spTree>
    <p:extLst>
      <p:ext uri="{BB962C8B-B14F-4D97-AF65-F5344CB8AC3E}">
        <p14:creationId xmlns:p14="http://schemas.microsoft.com/office/powerpoint/2010/main" val="830724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3268652"/>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Emerging Mechanisms and Initiatives:</a:t>
            </a:r>
          </a:p>
          <a:p>
            <a:pPr marL="457200" indent="-457200">
              <a:lnSpc>
                <a:spcPct val="150000"/>
              </a:lnSpc>
              <a:buAutoNum type="arabicPeriod"/>
            </a:pPr>
            <a:r>
              <a:rPr lang="en-IN" sz="2000" b="1" dirty="0">
                <a:latin typeface="Times New Roman" panose="02020603050405020304" pitchFamily="18" charset="0"/>
                <a:cs typeface="Times New Roman" panose="02020603050405020304" pitchFamily="18" charset="0"/>
              </a:rPr>
              <a:t>Asia Pacific Forum of National Human Rights Institutions (APF)</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Role and Function:</a:t>
            </a:r>
            <a:r>
              <a:rPr lang="en-IN" sz="2000" dirty="0">
                <a:latin typeface="Times New Roman" panose="02020603050405020304" pitchFamily="18" charset="0"/>
                <a:cs typeface="Times New Roman" panose="02020603050405020304" pitchFamily="18" charset="0"/>
              </a:rPr>
              <a:t> The APF is a regional network of national human rights institutions (NHRIs) in Asia and the Pacific. It aims to strengthen the capacity of NHRIs to promote and protect human rights.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APF has been increasingly focusing on environmental and climate-related human rights issues. It provides a platform for NHRIs to share best practices and collaborate on addressing climate change impacts on human rights.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85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2806987"/>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2. Asian Development Bank (ADB) Initiatives</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Environmental Safeguards:</a:t>
            </a:r>
            <a:r>
              <a:rPr lang="en-IN" sz="2000" dirty="0">
                <a:latin typeface="Times New Roman" panose="02020603050405020304" pitchFamily="18" charset="0"/>
                <a:cs typeface="Times New Roman" panose="02020603050405020304" pitchFamily="18" charset="0"/>
              </a:rPr>
              <a:t> The ADB incorporates environmental safeguards in its projects, ensuring that funded activities do not harm the environment or human health.</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While not a human rights body, the ADB's focus on environmental sustainability and safeguards can support climate litigation efforts by providing standards and best practices for environmental protection.</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721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97419" y="1333009"/>
            <a:ext cx="11197161" cy="3268652"/>
          </a:xfrm>
          <a:prstGeom prst="rect">
            <a:avLst/>
          </a:prstGeom>
          <a:noFill/>
        </p:spPr>
        <p:txBody>
          <a:bodyPr wrap="square" rtlCol="0">
            <a:spAutoFit/>
          </a:bodyPr>
          <a:lstStyle/>
          <a:p>
            <a:pPr marL="457200" indent="-457200">
              <a:lnSpc>
                <a:spcPct val="150000"/>
              </a:lnSpc>
              <a:buAutoNum type="arabicPeriod" startAt="3"/>
            </a:pPr>
            <a:r>
              <a:rPr lang="en-IN" sz="2000" b="1" dirty="0">
                <a:latin typeface="Times New Roman" panose="02020603050405020304" pitchFamily="18" charset="0"/>
                <a:cs typeface="Times New Roman" panose="02020603050405020304" pitchFamily="18" charset="0"/>
              </a:rPr>
              <a:t>Pacific Islands Forum (PIF)</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Framework for Resilient Development in the Pacific (FRDP):</a:t>
            </a:r>
            <a:r>
              <a:rPr lang="en-IN" sz="2000" dirty="0">
                <a:latin typeface="Times New Roman" panose="02020603050405020304" pitchFamily="18" charset="0"/>
                <a:cs typeface="Times New Roman" panose="02020603050405020304" pitchFamily="18" charset="0"/>
              </a:rPr>
              <a:t> Adopted in 2016, the FRDP is a regional policy framework aimed at building resilience to climate change and disasters in the Pacific. It emphasizes the protection of human rights in the context of climate change.</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Relevance to Climate Litigation:</a:t>
            </a:r>
            <a:r>
              <a:rPr lang="en-IN" sz="2000" dirty="0">
                <a:latin typeface="Times New Roman" panose="02020603050405020304" pitchFamily="18" charset="0"/>
                <a:cs typeface="Times New Roman" panose="02020603050405020304" pitchFamily="18" charset="0"/>
              </a:rPr>
              <a:t> The FRDP highlights the human rights implications of climate change and encourages member states to adopt measures that protect and promote human rights while addressing climate change impacts.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36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85536" y="166608"/>
            <a:ext cx="11020927"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INTRODUCTORY OVERVIEW TO KEY REGIONAL HUMAN RIGHTS FRAMEWORKS AND MECHANISMS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409302" y="1346072"/>
            <a:ext cx="11197161" cy="2806987"/>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Challenges and Opportunities:</a:t>
            </a:r>
          </a:p>
          <a:p>
            <a:pPr>
              <a:lnSpc>
                <a:spcPct val="150000"/>
              </a:lnSpc>
            </a:pPr>
            <a:r>
              <a:rPr lang="en-IN" sz="2000" b="1" dirty="0">
                <a:latin typeface="Times New Roman" panose="02020603050405020304" pitchFamily="18" charset="0"/>
                <a:cs typeface="Times New Roman" panose="02020603050405020304" pitchFamily="18" charset="0"/>
              </a:rPr>
              <a:t>Diverse Legal Systems:</a:t>
            </a:r>
            <a:r>
              <a:rPr lang="en-IN" sz="2000" dirty="0">
                <a:latin typeface="Times New Roman" panose="02020603050405020304" pitchFamily="18" charset="0"/>
                <a:cs typeface="Times New Roman" panose="02020603050405020304" pitchFamily="18" charset="0"/>
              </a:rPr>
              <a:t> The diversity of legal systems and varying levels of commitment to human rights across the region pose challenges to developing a unified approach to climate litigation.</a:t>
            </a:r>
            <a:endParaRPr lang="en-IN" sz="2000" b="1" dirty="0">
              <a:latin typeface="Times New Roman" panose="02020603050405020304" pitchFamily="18" charset="0"/>
              <a:cs typeface="Times New Roman" panose="02020603050405020304" pitchFamily="18" charset="0"/>
            </a:endParaRPr>
          </a:p>
          <a:p>
            <a:pPr>
              <a:lnSpc>
                <a:spcPct val="150000"/>
              </a:lnSpc>
            </a:pPr>
            <a:r>
              <a:rPr lang="en-IN" sz="2000" b="1" dirty="0">
                <a:latin typeface="Times New Roman" panose="02020603050405020304" pitchFamily="18" charset="0"/>
                <a:cs typeface="Times New Roman" panose="02020603050405020304" pitchFamily="18" charset="0"/>
              </a:rPr>
              <a:t>Emerging Awareness and Advocacy:</a:t>
            </a:r>
            <a:r>
              <a:rPr lang="en-IN" sz="2000" dirty="0">
                <a:latin typeface="Times New Roman" panose="02020603050405020304" pitchFamily="18" charset="0"/>
                <a:cs typeface="Times New Roman" panose="02020603050405020304" pitchFamily="18" charset="0"/>
              </a:rPr>
              <a:t> Despite these challenges, there is growing awareness and advocacy for integrating human rights into climate action. Civil society organizations, NHRIs, and regional bodies are increasingly recognizing the importance of addressing climate change as a human rights issue.</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090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43988" y="1751021"/>
            <a:ext cx="11197161" cy="3730317"/>
          </a:xfrm>
          <a:prstGeom prst="rect">
            <a:avLst/>
          </a:prstGeom>
          <a:noFill/>
        </p:spPr>
        <p:txBody>
          <a:bodyPr wrap="square" rtlCol="0">
            <a:spAutoFit/>
          </a:bodyPr>
          <a:lstStyle/>
          <a:p>
            <a:pPr>
              <a:lnSpc>
                <a:spcPct val="150000"/>
              </a:lnSpc>
            </a:pPr>
            <a:r>
              <a:rPr lang="en-IN" sz="2000" b="1" dirty="0" err="1">
                <a:latin typeface="Times New Roman" panose="02020603050405020304" pitchFamily="18" charset="0"/>
                <a:cs typeface="Times New Roman" panose="02020603050405020304" pitchFamily="18" charset="0"/>
              </a:rPr>
              <a:t>Urgenda</a:t>
            </a:r>
            <a:r>
              <a:rPr lang="en-IN" sz="2000" b="1" dirty="0">
                <a:latin typeface="Times New Roman" panose="02020603050405020304" pitchFamily="18" charset="0"/>
                <a:cs typeface="Times New Roman" panose="02020603050405020304" pitchFamily="18" charset="0"/>
              </a:rPr>
              <a:t> Foundation v. State of the Netherlands</a:t>
            </a:r>
          </a:p>
          <a:p>
            <a:pPr>
              <a:lnSpc>
                <a:spcPct val="150000"/>
              </a:lnSpc>
            </a:pPr>
            <a:r>
              <a:rPr lang="en-IN" sz="2000" b="1" dirty="0">
                <a:latin typeface="Times New Roman" panose="02020603050405020304" pitchFamily="18" charset="0"/>
                <a:cs typeface="Times New Roman" panose="02020603050405020304" pitchFamily="18" charset="0"/>
              </a:rPr>
              <a:t>Background:</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Case Focus:</a:t>
            </a:r>
            <a:r>
              <a:rPr lang="en-IN" sz="2000" dirty="0">
                <a:latin typeface="Times New Roman" panose="02020603050405020304" pitchFamily="18" charset="0"/>
                <a:cs typeface="Times New Roman" panose="02020603050405020304" pitchFamily="18" charset="0"/>
              </a:rPr>
              <a:t> </a:t>
            </a:r>
            <a:r>
              <a:rPr lang="en-IN" sz="2000" dirty="0" err="1">
                <a:latin typeface="Times New Roman" panose="02020603050405020304" pitchFamily="18" charset="0"/>
                <a:cs typeface="Times New Roman" panose="02020603050405020304" pitchFamily="18" charset="0"/>
              </a:rPr>
              <a:t>Urgenda</a:t>
            </a:r>
            <a:r>
              <a:rPr lang="en-IN" sz="2000" dirty="0">
                <a:latin typeface="Times New Roman" panose="02020603050405020304" pitchFamily="18" charset="0"/>
                <a:cs typeface="Times New Roman" panose="02020603050405020304" pitchFamily="18" charset="0"/>
              </a:rPr>
              <a:t> Foundation, representing 886 Dutch citizens, sued the Dutch government for insufficient action on climate change, arguing it violated human rights by failing to protect its citizens from climate-related harm.</a:t>
            </a:r>
          </a:p>
          <a:p>
            <a:pPr marL="457200" indent="-4572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Outcome:</a:t>
            </a:r>
            <a:r>
              <a:rPr lang="en-IN" sz="2000" dirty="0">
                <a:latin typeface="Times New Roman" panose="02020603050405020304" pitchFamily="18" charset="0"/>
                <a:cs typeface="Times New Roman" panose="02020603050405020304" pitchFamily="18" charset="0"/>
              </a:rPr>
              <a:t> In 2015, the Dutch court ruled in </a:t>
            </a:r>
            <a:r>
              <a:rPr lang="en-IN" sz="2000" dirty="0" err="1">
                <a:latin typeface="Times New Roman" panose="02020603050405020304" pitchFamily="18" charset="0"/>
                <a:cs typeface="Times New Roman" panose="02020603050405020304" pitchFamily="18" charset="0"/>
              </a:rPr>
              <a:t>favor</a:t>
            </a:r>
            <a:r>
              <a:rPr lang="en-IN" sz="2000" dirty="0">
                <a:latin typeface="Times New Roman" panose="02020603050405020304" pitchFamily="18" charset="0"/>
                <a:cs typeface="Times New Roman" panose="02020603050405020304" pitchFamily="18" charset="0"/>
              </a:rPr>
              <a:t> of </a:t>
            </a:r>
            <a:r>
              <a:rPr lang="en-IN" sz="2000" dirty="0" err="1">
                <a:latin typeface="Times New Roman" panose="02020603050405020304" pitchFamily="18" charset="0"/>
                <a:cs typeface="Times New Roman" panose="02020603050405020304" pitchFamily="18" charset="0"/>
              </a:rPr>
              <a:t>Urgenda</a:t>
            </a:r>
            <a:r>
              <a:rPr lang="en-IN" sz="2000" dirty="0">
                <a:latin typeface="Times New Roman" panose="02020603050405020304" pitchFamily="18" charset="0"/>
                <a:cs typeface="Times New Roman" panose="02020603050405020304" pitchFamily="18" charset="0"/>
              </a:rPr>
              <a:t>, ordering the government to reduce greenhouse gas emissions by at least 25% by 2020 (compared to 1990 levels), citing the government's duty to protect human rights.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994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43988" y="1483330"/>
            <a:ext cx="11504023" cy="4653646"/>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Implications for Lawyers:</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Strategic Litigation:</a:t>
            </a:r>
            <a:r>
              <a:rPr lang="en-IN" sz="2000" dirty="0">
                <a:latin typeface="Times New Roman" panose="02020603050405020304" pitchFamily="18" charset="0"/>
                <a:cs typeface="Times New Roman" panose="02020603050405020304" pitchFamily="18" charset="0"/>
              </a:rPr>
              <a:t> This case demonstrated the power of strategic litigation in holding governments accountable for climate action under human rights law.</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Precedent Setting:</a:t>
            </a:r>
            <a:r>
              <a:rPr lang="en-IN" sz="2000" dirty="0">
                <a:latin typeface="Times New Roman" panose="02020603050405020304" pitchFamily="18" charset="0"/>
                <a:cs typeface="Times New Roman" panose="02020603050405020304" pitchFamily="18" charset="0"/>
              </a:rPr>
              <a:t> It set a precedent globally, inspiring similar lawsuits in other jurisdictions and influencing climate policy discussions.</a:t>
            </a:r>
          </a:p>
          <a:p>
            <a:pPr>
              <a:lnSpc>
                <a:spcPct val="150000"/>
              </a:lnSpc>
            </a:pPr>
            <a:r>
              <a:rPr lang="en-IN" sz="2000" b="1" dirty="0">
                <a:latin typeface="Times New Roman" panose="02020603050405020304" pitchFamily="18" charset="0"/>
                <a:cs typeface="Times New Roman" panose="02020603050405020304" pitchFamily="18" charset="0"/>
              </a:rPr>
              <a:t>Challenges:</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Political and Legal Resistance:</a:t>
            </a:r>
            <a:r>
              <a:rPr lang="en-IN" sz="2000" dirty="0">
                <a:latin typeface="Times New Roman" panose="02020603050405020304" pitchFamily="18" charset="0"/>
                <a:cs typeface="Times New Roman" panose="02020603050405020304" pitchFamily="18" charset="0"/>
              </a:rPr>
              <a:t> Governments may resist such court orders, arguing judicial overreach or questioning the enforceability of such mandates.</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Complexity of Evidence:</a:t>
            </a:r>
            <a:r>
              <a:rPr lang="en-IN" sz="2000" dirty="0">
                <a:latin typeface="Times New Roman" panose="02020603050405020304" pitchFamily="18" charset="0"/>
                <a:cs typeface="Times New Roman" panose="02020603050405020304" pitchFamily="18" charset="0"/>
              </a:rPr>
              <a:t> Proving causation between government actions (or inaction) and climate impacts can be challenging, requiring robust scientific and legal arguments.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967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43988" y="1551562"/>
            <a:ext cx="11717382" cy="4653646"/>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Juliana v. United States</a:t>
            </a:r>
          </a:p>
          <a:p>
            <a:pPr>
              <a:lnSpc>
                <a:spcPct val="150000"/>
              </a:lnSpc>
            </a:pPr>
            <a:r>
              <a:rPr lang="en-IN" sz="2000" b="1" dirty="0">
                <a:latin typeface="Times New Roman" panose="02020603050405020304" pitchFamily="18" charset="0"/>
                <a:cs typeface="Times New Roman" panose="02020603050405020304" pitchFamily="18" charset="0"/>
              </a:rPr>
              <a:t>Background:</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Case Focus:</a:t>
            </a:r>
            <a:r>
              <a:rPr lang="en-IN" sz="2000" dirty="0">
                <a:latin typeface="Times New Roman" panose="02020603050405020304" pitchFamily="18" charset="0"/>
                <a:cs typeface="Times New Roman" panose="02020603050405020304" pitchFamily="18" charset="0"/>
              </a:rPr>
              <a:t> Also known as the "Climate Kids" lawsuit, 21 young plaintiffs sued the U.S. government for its role in causing climate change and its failure to protect future generations' rights to life, liberty, and property.</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Outcome:</a:t>
            </a:r>
            <a:r>
              <a:rPr lang="en-IN" sz="2000" dirty="0">
                <a:latin typeface="Times New Roman" panose="02020603050405020304" pitchFamily="18" charset="0"/>
                <a:cs typeface="Times New Roman" panose="02020603050405020304" pitchFamily="18" charset="0"/>
              </a:rPr>
              <a:t> While the case faced procedural hurdles and delays, it raised awareness about intergenerational equity and the government's obligations to mitigate climate change.</a:t>
            </a:r>
          </a:p>
          <a:p>
            <a:pPr>
              <a:lnSpc>
                <a:spcPct val="150000"/>
              </a:lnSpc>
            </a:pPr>
            <a:r>
              <a:rPr lang="en-IN" sz="2000" b="1" dirty="0">
                <a:latin typeface="Times New Roman" panose="02020603050405020304" pitchFamily="18" charset="0"/>
                <a:cs typeface="Times New Roman" panose="02020603050405020304" pitchFamily="18" charset="0"/>
              </a:rPr>
              <a:t>Implications for Lawyers:</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Public Engagement:</a:t>
            </a:r>
            <a:r>
              <a:rPr lang="en-IN" sz="2000" dirty="0">
                <a:latin typeface="Times New Roman" panose="02020603050405020304" pitchFamily="18" charset="0"/>
                <a:cs typeface="Times New Roman" panose="02020603050405020304" pitchFamily="18" charset="0"/>
              </a:rPr>
              <a:t> The case garnered significant public attention, mobilizing support for climate action among youth and civil society.</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216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02624" y="1794674"/>
            <a:ext cx="11717382" cy="326865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Interdisciplinary Approach:</a:t>
            </a:r>
            <a:r>
              <a:rPr lang="en-IN" sz="2000" dirty="0">
                <a:latin typeface="Times New Roman" panose="02020603050405020304" pitchFamily="18" charset="0"/>
                <a:cs typeface="Times New Roman" panose="02020603050405020304" pitchFamily="18" charset="0"/>
              </a:rPr>
              <a:t> Lawyers collaborated with scientists and activists to build a compelling case based on climate science and constitutional law.</a:t>
            </a:r>
          </a:p>
          <a:p>
            <a:pPr>
              <a:lnSpc>
                <a:spcPct val="150000"/>
              </a:lnSpc>
            </a:pPr>
            <a:r>
              <a:rPr lang="en-IN" sz="2000" b="1" dirty="0">
                <a:latin typeface="Times New Roman" panose="02020603050405020304" pitchFamily="18" charset="0"/>
                <a:cs typeface="Times New Roman" panose="02020603050405020304" pitchFamily="18" charset="0"/>
              </a:rPr>
              <a:t>Challenges:</a:t>
            </a:r>
          </a:p>
          <a:p>
            <a:pPr>
              <a:lnSpc>
                <a:spcPct val="150000"/>
              </a:lnSpc>
            </a:pPr>
            <a:r>
              <a:rPr lang="en-IN" sz="2000" b="1" dirty="0">
                <a:latin typeface="Times New Roman" panose="02020603050405020304" pitchFamily="18" charset="0"/>
                <a:cs typeface="Times New Roman" panose="02020603050405020304" pitchFamily="18" charset="0"/>
              </a:rPr>
              <a:t>Standing and Procedural Hurdles:</a:t>
            </a:r>
            <a:r>
              <a:rPr lang="en-IN" sz="2000" dirty="0">
                <a:latin typeface="Times New Roman" panose="02020603050405020304" pitchFamily="18" charset="0"/>
                <a:cs typeface="Times New Roman" panose="02020603050405020304" pitchFamily="18" charset="0"/>
              </a:rPr>
              <a:t> Courts may dismiss cases on grounds of standing or political question doctrine, limiting access to judicial remedies.</a:t>
            </a:r>
          </a:p>
          <a:p>
            <a:pPr>
              <a:lnSpc>
                <a:spcPct val="150000"/>
              </a:lnSpc>
            </a:pPr>
            <a:r>
              <a:rPr lang="en-IN" sz="2000" b="1" dirty="0">
                <a:latin typeface="Times New Roman" panose="02020603050405020304" pitchFamily="18" charset="0"/>
                <a:cs typeface="Times New Roman" panose="02020603050405020304" pitchFamily="18" charset="0"/>
              </a:rPr>
              <a:t>Long-term Litigation:</a:t>
            </a:r>
            <a:r>
              <a:rPr lang="en-IN" sz="2000" dirty="0">
                <a:latin typeface="Times New Roman" panose="02020603050405020304" pitchFamily="18" charset="0"/>
                <a:cs typeface="Times New Roman" panose="02020603050405020304" pitchFamily="18" charset="0"/>
              </a:rPr>
              <a:t> Climate litigation can be prolonged and resource-intensive, requiring sustained legal and financial support.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061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02624" y="1794674"/>
            <a:ext cx="11717382" cy="4191981"/>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Leghari v. Federation of Pakistan</a:t>
            </a:r>
          </a:p>
          <a:p>
            <a:pPr>
              <a:lnSpc>
                <a:spcPct val="150000"/>
              </a:lnSpc>
            </a:pPr>
            <a:r>
              <a:rPr lang="en-IN" sz="2000" b="1" dirty="0">
                <a:latin typeface="Times New Roman" panose="02020603050405020304" pitchFamily="18" charset="0"/>
                <a:cs typeface="Times New Roman" panose="02020603050405020304" pitchFamily="18" charset="0"/>
              </a:rPr>
              <a:t>Background:</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Case Focus:</a:t>
            </a:r>
            <a:r>
              <a:rPr lang="en-IN" sz="2000" dirty="0">
                <a:latin typeface="Times New Roman" panose="02020603050405020304" pitchFamily="18" charset="0"/>
                <a:cs typeface="Times New Roman" panose="02020603050405020304" pitchFamily="18" charset="0"/>
              </a:rPr>
              <a:t> In 2015, Pakistani farmer Asghar Leghari filed a lawsuit against the Pakistani government, alleging its failure to implement climate policies violated citizens' constitutional rights to life and dignity.</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Outcome:</a:t>
            </a:r>
            <a:r>
              <a:rPr lang="en-IN" sz="2000" dirty="0">
                <a:latin typeface="Times New Roman" panose="02020603050405020304" pitchFamily="18" charset="0"/>
                <a:cs typeface="Times New Roman" panose="02020603050405020304" pitchFamily="18" charset="0"/>
              </a:rPr>
              <a:t> The Islamabad High Court ruled in </a:t>
            </a:r>
            <a:r>
              <a:rPr lang="en-IN" sz="2000" dirty="0" err="1">
                <a:latin typeface="Times New Roman" panose="02020603050405020304" pitchFamily="18" charset="0"/>
                <a:cs typeface="Times New Roman" panose="02020603050405020304" pitchFamily="18" charset="0"/>
              </a:rPr>
              <a:t>favor</a:t>
            </a:r>
            <a:r>
              <a:rPr lang="en-IN" sz="2000" dirty="0">
                <a:latin typeface="Times New Roman" panose="02020603050405020304" pitchFamily="18" charset="0"/>
                <a:cs typeface="Times New Roman" panose="02020603050405020304" pitchFamily="18" charset="0"/>
              </a:rPr>
              <a:t> of Leghari, recognizing climate change as a fundamental rights issue and directing the government to implement a national climate policy.</a:t>
            </a:r>
          </a:p>
          <a:p>
            <a:pPr algn="just">
              <a:lnSpc>
                <a:spcPct val="150000"/>
              </a:lnSpc>
            </a:pPr>
            <a:r>
              <a:rPr lang="en-IN" sz="2000" b="1" dirty="0">
                <a:latin typeface="Times New Roman" panose="02020603050405020304" pitchFamily="18" charset="0"/>
                <a:cs typeface="Times New Roman" panose="02020603050405020304" pitchFamily="18" charset="0"/>
              </a:rPr>
              <a:t>Implications for Lawyers: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Regional Application:</a:t>
            </a:r>
            <a:r>
              <a:rPr lang="en-IN" sz="2000" dirty="0">
                <a:latin typeface="Times New Roman" panose="02020603050405020304" pitchFamily="18" charset="0"/>
                <a:cs typeface="Times New Roman" panose="02020603050405020304" pitchFamily="18" charset="0"/>
              </a:rPr>
              <a:t> This case highlighted the role of national courts in addressing climate impacts within a human rights framework, applicable to other countries facing similar challenges.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442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0630" y="166608"/>
            <a:ext cx="12061370" cy="1384954"/>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CASE STUDY: PRACTICAL IMPLICATIONS AND CHALLENGES FOR LAWYERS TO PROTECT HUMAN RIGHTS RELATED TO CLIMATE CHANGE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302624" y="1794674"/>
            <a:ext cx="11717382" cy="3268652"/>
          </a:xfrm>
          <a:prstGeom prst="rect">
            <a:avLst/>
          </a:prstGeom>
          <a:noFill/>
        </p:spPr>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Policy Influence:</a:t>
            </a:r>
            <a:r>
              <a:rPr lang="en-IN" sz="2000" dirty="0">
                <a:latin typeface="Times New Roman" panose="02020603050405020304" pitchFamily="18" charset="0"/>
                <a:cs typeface="Times New Roman" panose="02020603050405020304" pitchFamily="18" charset="0"/>
              </a:rPr>
              <a:t> Court decisions can influence policy-making by prioritizing climate resilience and adaptation measures.</a:t>
            </a:r>
          </a:p>
          <a:p>
            <a:pPr>
              <a:lnSpc>
                <a:spcPct val="150000"/>
              </a:lnSpc>
            </a:pPr>
            <a:r>
              <a:rPr lang="en-IN" sz="2000" b="1" dirty="0">
                <a:latin typeface="Times New Roman" panose="02020603050405020304" pitchFamily="18" charset="0"/>
                <a:cs typeface="Times New Roman" panose="02020603050405020304" pitchFamily="18" charset="0"/>
              </a:rPr>
              <a:t>Challenges:</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Implementation and Enforcement:</a:t>
            </a:r>
            <a:r>
              <a:rPr lang="en-IN" sz="2000" dirty="0">
                <a:latin typeface="Times New Roman" panose="02020603050405020304" pitchFamily="18" charset="0"/>
                <a:cs typeface="Times New Roman" panose="02020603050405020304" pitchFamily="18" charset="0"/>
              </a:rPr>
              <a:t> Ensuring government compliance with court orders and sustained policy implementation remains a challenge.</a:t>
            </a:r>
          </a:p>
          <a:p>
            <a:pPr marL="457200" indent="-4572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Capacity Building:</a:t>
            </a:r>
            <a:r>
              <a:rPr lang="en-IN" sz="2000" dirty="0">
                <a:latin typeface="Times New Roman" panose="02020603050405020304" pitchFamily="18" charset="0"/>
                <a:cs typeface="Times New Roman" panose="02020603050405020304" pitchFamily="18" charset="0"/>
              </a:rPr>
              <a:t> Building legal capacity among lawyers and judges to handle complex climate-related cases effectively.</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65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1768" y="268596"/>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001768" y="910532"/>
            <a:ext cx="9275406" cy="4191981"/>
          </a:xfrm>
          <a:prstGeom prst="rect">
            <a:avLst/>
          </a:prstGeom>
          <a:noFill/>
        </p:spPr>
        <p:txBody>
          <a:bodyPr wrap="square" rtlCol="0">
            <a:spAutoFit/>
          </a:bodyPr>
          <a:lstStyle/>
          <a:p>
            <a:pPr>
              <a:lnSpc>
                <a:spcPct val="150000"/>
              </a:lnSpc>
            </a:pPr>
            <a:r>
              <a:rPr lang="en-IN" sz="2000" dirty="0">
                <a:latin typeface="Times New Roman" panose="02020603050405020304" pitchFamily="18" charset="0"/>
                <a:cs typeface="Times New Roman" panose="02020603050405020304" pitchFamily="18" charset="0"/>
              </a:rPr>
              <a:t>II   Inter-American System</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American Convention on Human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Inter-American Court of Human Rights (</a:t>
            </a:r>
            <a:r>
              <a:rPr lang="en-IN" sz="2000" dirty="0" err="1">
                <a:latin typeface="Times New Roman" panose="02020603050405020304" pitchFamily="18" charset="0"/>
                <a:cs typeface="Times New Roman" panose="02020603050405020304" pitchFamily="18" charset="0"/>
              </a:rPr>
              <a:t>IACtHR</a:t>
            </a:r>
            <a:r>
              <a:rPr lang="en-IN" sz="2000" dirty="0">
                <a:latin typeface="Times New Roman" panose="02020603050405020304" pitchFamily="18" charset="0"/>
                <a:cs typeface="Times New Roman" panose="02020603050405020304" pitchFamily="18" charset="0"/>
              </a:rPr>
              <a:t>)</a:t>
            </a:r>
          </a:p>
          <a:p>
            <a:pPr>
              <a:lnSpc>
                <a:spcPct val="150000"/>
              </a:lnSpc>
            </a:pPr>
            <a:r>
              <a:rPr lang="en-IN" sz="2000" dirty="0">
                <a:latin typeface="Times New Roman" panose="02020603050405020304" pitchFamily="18" charset="0"/>
                <a:cs typeface="Times New Roman" panose="02020603050405020304" pitchFamily="18" charset="0"/>
              </a:rPr>
              <a:t>III  African System</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African Charter on Human and Peoples’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African Court on Human and Peoples’ Rights</a:t>
            </a:r>
          </a:p>
          <a:p>
            <a:pPr>
              <a:lnSpc>
                <a:spcPct val="150000"/>
              </a:lnSpc>
            </a:pPr>
            <a:r>
              <a:rPr lang="en-IN" sz="2000" dirty="0">
                <a:latin typeface="Times New Roman" panose="02020603050405020304" pitchFamily="18" charset="0"/>
                <a:cs typeface="Times New Roman" panose="02020603050405020304" pitchFamily="18" charset="0"/>
              </a:rPr>
              <a:t>IV   Asian and Pacific Region</a:t>
            </a:r>
          </a:p>
          <a:p>
            <a:pPr>
              <a:lnSpc>
                <a:spcPct val="150000"/>
              </a:lnSpc>
            </a:pPr>
            <a:r>
              <a:rPr lang="en-IN" sz="2000" dirty="0">
                <a:latin typeface="Times New Roman" panose="02020603050405020304" pitchFamily="18" charset="0"/>
                <a:cs typeface="Times New Roman" panose="02020603050405020304" pitchFamily="18" charset="0"/>
              </a:rPr>
              <a:t>A.    Overview of regional framework and emerging mechanisms</a:t>
            </a:r>
          </a:p>
          <a:p>
            <a:pPr>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18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1768" y="268596"/>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001768" y="910532"/>
            <a:ext cx="9275406" cy="4191981"/>
          </a:xfrm>
          <a:prstGeom prst="rect">
            <a:avLst/>
          </a:prstGeom>
          <a:noFill/>
        </p:spPr>
        <p:txBody>
          <a:bodyPr wrap="square" rtlCol="0">
            <a:spAutoFit/>
          </a:bodyPr>
          <a:lstStyle/>
          <a:p>
            <a:pPr>
              <a:lnSpc>
                <a:spcPct val="150000"/>
              </a:lnSpc>
            </a:pPr>
            <a:r>
              <a:rPr lang="en-IN" sz="2000" dirty="0">
                <a:latin typeface="Times New Roman" panose="02020603050405020304" pitchFamily="18" charset="0"/>
                <a:cs typeface="Times New Roman" panose="02020603050405020304" pitchFamily="18" charset="0"/>
              </a:rPr>
              <a:t>II   Inter-American System</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American Convention on Human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Inter-American Court of Human Rights (</a:t>
            </a:r>
            <a:r>
              <a:rPr lang="en-IN" sz="2000" dirty="0" err="1">
                <a:latin typeface="Times New Roman" panose="02020603050405020304" pitchFamily="18" charset="0"/>
                <a:cs typeface="Times New Roman" panose="02020603050405020304" pitchFamily="18" charset="0"/>
              </a:rPr>
              <a:t>IACtHR</a:t>
            </a:r>
            <a:r>
              <a:rPr lang="en-IN" sz="2000" dirty="0">
                <a:latin typeface="Times New Roman" panose="02020603050405020304" pitchFamily="18" charset="0"/>
                <a:cs typeface="Times New Roman" panose="02020603050405020304" pitchFamily="18" charset="0"/>
              </a:rPr>
              <a:t>)</a:t>
            </a:r>
          </a:p>
          <a:p>
            <a:pPr>
              <a:lnSpc>
                <a:spcPct val="150000"/>
              </a:lnSpc>
            </a:pPr>
            <a:r>
              <a:rPr lang="en-IN" sz="2000" dirty="0">
                <a:latin typeface="Times New Roman" panose="02020603050405020304" pitchFamily="18" charset="0"/>
                <a:cs typeface="Times New Roman" panose="02020603050405020304" pitchFamily="18" charset="0"/>
              </a:rPr>
              <a:t>III  African System</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African Charter on Human and Peoples’ Rights</a:t>
            </a:r>
          </a:p>
          <a:p>
            <a:pPr marL="457200" indent="-457200">
              <a:lnSpc>
                <a:spcPct val="150000"/>
              </a:lnSpc>
              <a:buAutoNum type="alphaUcPeriod"/>
            </a:pPr>
            <a:r>
              <a:rPr lang="en-IN" sz="2000" dirty="0">
                <a:latin typeface="Times New Roman" panose="02020603050405020304" pitchFamily="18" charset="0"/>
                <a:cs typeface="Times New Roman" panose="02020603050405020304" pitchFamily="18" charset="0"/>
              </a:rPr>
              <a:t>African Court on Human and Peoples’ Rights</a:t>
            </a:r>
          </a:p>
          <a:p>
            <a:pPr>
              <a:lnSpc>
                <a:spcPct val="150000"/>
              </a:lnSpc>
            </a:pPr>
            <a:r>
              <a:rPr lang="en-IN" sz="2000" dirty="0">
                <a:latin typeface="Times New Roman" panose="02020603050405020304" pitchFamily="18" charset="0"/>
                <a:cs typeface="Times New Roman" panose="02020603050405020304" pitchFamily="18" charset="0"/>
              </a:rPr>
              <a:t>IV   Asian and Pacific Region</a:t>
            </a:r>
          </a:p>
          <a:p>
            <a:pPr>
              <a:lnSpc>
                <a:spcPct val="150000"/>
              </a:lnSpc>
            </a:pPr>
            <a:r>
              <a:rPr lang="en-IN" sz="2000" dirty="0">
                <a:latin typeface="Times New Roman" panose="02020603050405020304" pitchFamily="18" charset="0"/>
                <a:cs typeface="Times New Roman" panose="02020603050405020304" pitchFamily="18" charset="0"/>
              </a:rPr>
              <a:t>A.    Overview of regional framework and emerging mechanisms</a:t>
            </a:r>
          </a:p>
          <a:p>
            <a:pPr>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52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1768" y="268596"/>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OVERVIEW OF THE TOPIC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001768" y="910532"/>
            <a:ext cx="9275406" cy="2345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Case Study: Practical Implications and Challenges for Lawyers to Protect Human Rights Related to Climate Change</a:t>
            </a:r>
          </a:p>
          <a:p>
            <a:pPr marL="571500" indent="-571500">
              <a:lnSpc>
                <a:spcPct val="150000"/>
              </a:lnSpc>
              <a:buFont typeface="+mj-lt"/>
              <a:buAutoNum type="romanUcPeriod"/>
            </a:pPr>
            <a:r>
              <a:rPr lang="en-IN" sz="2000" dirty="0" err="1">
                <a:latin typeface="Times New Roman" panose="02020603050405020304" pitchFamily="18" charset="0"/>
                <a:cs typeface="Times New Roman" panose="02020603050405020304" pitchFamily="18" charset="0"/>
              </a:rPr>
              <a:t>Urgenda</a:t>
            </a:r>
            <a:r>
              <a:rPr lang="en-IN" sz="2000" dirty="0">
                <a:latin typeface="Times New Roman" panose="02020603050405020304" pitchFamily="18" charset="0"/>
                <a:cs typeface="Times New Roman" panose="02020603050405020304" pitchFamily="18" charset="0"/>
              </a:rPr>
              <a:t> Foundation v. State of the Netherlands</a:t>
            </a:r>
          </a:p>
          <a:p>
            <a:pPr marL="571500" indent="-571500">
              <a:lnSpc>
                <a:spcPct val="150000"/>
              </a:lnSpc>
              <a:buFont typeface="+mj-lt"/>
              <a:buAutoNum type="romanUcPeriod"/>
            </a:pPr>
            <a:r>
              <a:rPr lang="en-IN" sz="2000" dirty="0">
                <a:latin typeface="Times New Roman" panose="02020603050405020304" pitchFamily="18" charset="0"/>
                <a:cs typeface="Times New Roman" panose="02020603050405020304" pitchFamily="18" charset="0"/>
              </a:rPr>
              <a:t>Juliana v. United States</a:t>
            </a:r>
          </a:p>
          <a:p>
            <a:pPr marL="571500" indent="-571500">
              <a:lnSpc>
                <a:spcPct val="150000"/>
              </a:lnSpc>
              <a:buFont typeface="+mj-lt"/>
              <a:buAutoNum type="romanUcPeriod"/>
            </a:pPr>
            <a:r>
              <a:rPr lang="en-IN" sz="2000" dirty="0">
                <a:latin typeface="Times New Roman" panose="02020603050405020304" pitchFamily="18" charset="0"/>
                <a:cs typeface="Times New Roman" panose="02020603050405020304" pitchFamily="18" charset="0"/>
              </a:rPr>
              <a:t>Leghari v. Federation of Pakistan</a:t>
            </a:r>
          </a:p>
        </p:txBody>
      </p:sp>
    </p:spTree>
    <p:extLst>
      <p:ext uri="{BB962C8B-B14F-4D97-AF65-F5344CB8AC3E}">
        <p14:creationId xmlns:p14="http://schemas.microsoft.com/office/powerpoint/2010/main" val="277291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1001768" y="910532"/>
            <a:ext cx="9275406" cy="4191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Definition and Scope</a:t>
            </a:r>
          </a:p>
          <a:p>
            <a:pPr marL="342900" indent="-342900">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What is Climate Litigation?</a:t>
            </a:r>
            <a:r>
              <a:rPr lang="en-IN" sz="2000" dirty="0">
                <a:latin typeface="Times New Roman" panose="02020603050405020304" pitchFamily="18" charset="0"/>
                <a:cs typeface="Times New Roman" panose="02020603050405020304" pitchFamily="18" charset="0"/>
              </a:rPr>
              <a:t> Climate litigation refers to legal actions taken to address issues related to climate change. This involves suing entities (e.g., governments, corporations) for their contributions to climate change or their failure to take adequate measures to mitigate or adapt to its impacts.</a:t>
            </a:r>
          </a:p>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Overview of Rights-Based Climate Litigation</a:t>
            </a:r>
            <a:r>
              <a:rPr lang="en-IN" sz="2000" dirty="0">
                <a:latin typeface="Times New Roman" panose="02020603050405020304" pitchFamily="18" charset="0"/>
                <a:cs typeface="Times New Roman" panose="02020603050405020304" pitchFamily="18" charset="0"/>
              </a:rPr>
              <a:t> Rights-based climate litigation specifically focuses on the intersection of human rights and climate change. Plaintiffs argue that inadequate action on climate change violates fundamental human rights, such as the right to life, health, and a safe environment.</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26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57726" y="268596"/>
            <a:ext cx="1102092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1" dirty="0">
                <a:solidFill>
                  <a:srgbClr val="FFFFFF"/>
                </a:solidFill>
                <a:latin typeface="Segoe UI" panose="020B0502040204020203" pitchFamily="34" charset="0"/>
                <a:ea typeface="Century Gothic"/>
                <a:cs typeface="Segoe UI" panose="020B0502040204020203" pitchFamily="34" charset="0"/>
                <a:sym typeface="Century Gothic"/>
              </a:rPr>
              <a:t>INTRODUCTION AND MAIN TRENDS IN CLIMATE LITIGATION </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TextBox 1">
            <a:extLst>
              <a:ext uri="{FF2B5EF4-FFF2-40B4-BE49-F238E27FC236}">
                <a16:creationId xmlns:a16="http://schemas.microsoft.com/office/drawing/2014/main" id="{BAD11351-7D20-6626-756E-A9AD783CC45E}"/>
              </a:ext>
            </a:extLst>
          </p:cNvPr>
          <p:cNvSpPr txBox="1"/>
          <p:nvPr/>
        </p:nvSpPr>
        <p:spPr>
          <a:xfrm>
            <a:off x="657725" y="910532"/>
            <a:ext cx="11020927" cy="511531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Historical Context</a:t>
            </a:r>
          </a:p>
          <a:p>
            <a:pPr algn="just">
              <a:lnSpc>
                <a:spcPct val="150000"/>
              </a:lnSpc>
            </a:pPr>
            <a:r>
              <a:rPr lang="en-IN" sz="2000" b="1" dirty="0">
                <a:latin typeface="Times New Roman" panose="02020603050405020304" pitchFamily="18" charset="0"/>
                <a:cs typeface="Times New Roman" panose="02020603050405020304" pitchFamily="18" charset="0"/>
              </a:rPr>
              <a:t>Evolution of Climate Litigation Over Time</a:t>
            </a:r>
          </a:p>
          <a:p>
            <a:pPr algn="just">
              <a:lnSpc>
                <a:spcPct val="150000"/>
              </a:lnSpc>
            </a:pPr>
            <a:r>
              <a:rPr lang="en-IN" sz="2000" dirty="0">
                <a:latin typeface="Times New Roman" panose="02020603050405020304" pitchFamily="18" charset="0"/>
                <a:cs typeface="Times New Roman" panose="02020603050405020304" pitchFamily="18" charset="0"/>
              </a:rPr>
              <a:t>Initially, climate litigation primarily focused on environmental regulations and pollution controls. These cases aimed to enforce existing environmental laws and regulations to reduce pollution and protect natural resources. Key features of early cases include:</a:t>
            </a:r>
          </a:p>
          <a:p>
            <a:pPr algn="just">
              <a:lnSpc>
                <a:spcPct val="150000"/>
              </a:lnSpc>
            </a:pPr>
            <a:r>
              <a:rPr lang="en-IN" sz="2000" b="1" dirty="0">
                <a:latin typeface="Times New Roman" panose="02020603050405020304" pitchFamily="18" charset="0"/>
                <a:cs typeface="Times New Roman" panose="02020603050405020304" pitchFamily="18" charset="0"/>
              </a:rPr>
              <a:t>Regulatory Compliance:</a:t>
            </a:r>
            <a:r>
              <a:rPr lang="en-IN" sz="2000" dirty="0">
                <a:latin typeface="Times New Roman" panose="02020603050405020304" pitchFamily="18" charset="0"/>
                <a:cs typeface="Times New Roman" panose="02020603050405020304" pitchFamily="18" charset="0"/>
              </a:rPr>
              <a:t> Legal actions were taken to ensure compliance with environmental laws such as the Clean Air Act and Clean Water Act.</a:t>
            </a:r>
          </a:p>
          <a:p>
            <a:pPr algn="just">
              <a:lnSpc>
                <a:spcPct val="150000"/>
              </a:lnSpc>
            </a:pPr>
            <a:r>
              <a:rPr lang="en-IN" sz="2000" b="1" dirty="0">
                <a:latin typeface="Times New Roman" panose="02020603050405020304" pitchFamily="18" charset="0"/>
                <a:cs typeface="Times New Roman" panose="02020603050405020304" pitchFamily="18" charset="0"/>
              </a:rPr>
              <a:t>Pollution Controls:</a:t>
            </a:r>
            <a:r>
              <a:rPr lang="en-IN" sz="2000" dirty="0">
                <a:latin typeface="Times New Roman" panose="02020603050405020304" pitchFamily="18" charset="0"/>
                <a:cs typeface="Times New Roman" panose="02020603050405020304" pitchFamily="18" charset="0"/>
              </a:rPr>
              <a:t> Lawsuits targeted specific pollutants and required industries to adopt pollution control measures to limit emissions of harmful substances.</a:t>
            </a:r>
          </a:p>
          <a:p>
            <a:pPr algn="just">
              <a:lnSpc>
                <a:spcPct val="150000"/>
              </a:lnSpc>
            </a:pPr>
            <a:r>
              <a:rPr lang="en-IN" sz="2000" b="1" dirty="0">
                <a:latin typeface="Times New Roman" panose="02020603050405020304" pitchFamily="18" charset="0"/>
                <a:cs typeface="Times New Roman" panose="02020603050405020304" pitchFamily="18" charset="0"/>
              </a:rPr>
              <a:t>Conservation Efforts:</a:t>
            </a:r>
            <a:r>
              <a:rPr lang="en-IN" sz="2000" dirty="0">
                <a:latin typeface="Times New Roman" panose="02020603050405020304" pitchFamily="18" charset="0"/>
                <a:cs typeface="Times New Roman" panose="02020603050405020304" pitchFamily="18" charset="0"/>
              </a:rPr>
              <a:t> Early litigation often focused on protecting endangered species and preserving critical habitats.</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1978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4952</TotalTime>
  <Words>5238</Words>
  <Application>Microsoft Office PowerPoint</Application>
  <PresentationFormat>Widescreen</PresentationFormat>
  <Paragraphs>269</Paragraphs>
  <Slides>49</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Century Gothic</vt:lpstr>
      <vt:lpstr>Times New Roman</vt:lpstr>
      <vt:lpstr>Calibri</vt:lpstr>
      <vt:lpstr>Segoe UI</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MU LAW</cp:lastModifiedBy>
  <cp:revision>24</cp:revision>
  <dcterms:created xsi:type="dcterms:W3CDTF">2020-01-02T01:56:26Z</dcterms:created>
  <dcterms:modified xsi:type="dcterms:W3CDTF">2024-07-13T06:18:24Z</dcterms:modified>
</cp:coreProperties>
</file>