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63" r:id="rId3"/>
    <p:sldId id="264" r:id="rId4"/>
    <p:sldId id="265" r:id="rId5"/>
    <p:sldId id="266" r:id="rId6"/>
    <p:sldId id="269" r:id="rId7"/>
    <p:sldId id="273" r:id="rId8"/>
    <p:sldId id="271" r:id="rId9"/>
    <p:sldId id="272" r:id="rId10"/>
    <p:sldId id="274" r:id="rId11"/>
    <p:sldId id="277" r:id="rId12"/>
    <p:sldId id="267" r:id="rId13"/>
    <p:sldId id="278" r:id="rId14"/>
    <p:sldId id="279" r:id="rId15"/>
    <p:sldId id="280" r:id="rId16"/>
    <p:sldId id="281" r:id="rId17"/>
    <p:sldId id="282" r:id="rId18"/>
    <p:sldId id="275" r:id="rId19"/>
    <p:sldId id="283" r:id="rId20"/>
    <p:sldId id="286" r:id="rId21"/>
    <p:sldId id="285" r:id="rId22"/>
    <p:sldId id="287" r:id="rId23"/>
    <p:sldId id="288" r:id="rId24"/>
    <p:sldId id="290" r:id="rId25"/>
    <p:sldId id="289" r:id="rId26"/>
    <p:sldId id="291" r:id="rId27"/>
    <p:sldId id="292" r:id="rId28"/>
    <p:sldId id="293" r:id="rId29"/>
    <p:sldId id="294" r:id="rId30"/>
    <p:sldId id="295" r:id="rId31"/>
    <p:sldId id="296" r:id="rId32"/>
    <p:sldId id="297" r:id="rId33"/>
    <p:sldId id="299" r:id="rId34"/>
    <p:sldId id="300" r:id="rId35"/>
  </p:sldIdLst>
  <p:sldSz cx="12192000" cy="6858000"/>
  <p:notesSz cx="6951663" cy="10082213"/>
  <p:embeddedFontLst>
    <p:embeddedFont>
      <p:font typeface="Century Gothic" panose="020B050202020202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73" autoAdjust="0"/>
  </p:normalViewPr>
  <p:slideViewPr>
    <p:cSldViewPr snapToGrid="0">
      <p:cViewPr varScale="1">
        <p:scale>
          <a:sx n="152" d="100"/>
          <a:sy n="152" d="100"/>
        </p:scale>
        <p:origin x="582"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0C7237F-FF85-3306-D4D0-D645991C444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15EA8DD-CE07-5192-8CCF-73CC560F305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19B5FD16-2FCE-C79E-F54C-D8E3396446B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6620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55CBF79-2704-8F00-9624-59DCF6C9DAA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7D368D0-F3B8-92BF-5AA5-6756B0A0B6A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4C9097A-9424-691F-7498-DA8853BFDA5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216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4D7D912-1ED6-B61F-CF35-7D9BB614831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3F94BFB-23B1-141A-7EF0-97348E0D197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1870817-8170-FF20-26F4-07C52D426ED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0066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68F0F65-EBCF-EE3F-43D0-11A79FD51EA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1D365FD-0CD9-C3D9-EE3E-60C0A22BE52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41B65EF-79B6-17D3-5A23-DE0C58DE414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4698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9D89199-7AEF-59B0-4318-ED606257C0D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000D7F2-74C7-A3B5-CA75-072B04921C9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BA10F4E8-6591-AFA0-D051-6BD73D9A054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9029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633F7D1-81A5-EBCA-6366-6573CA00973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7B4728A-500F-4124-DC1A-9BE01D9926E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19937F7-2783-E15F-5047-00DA5591D6A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4623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18A4D5B-AECC-B324-6F7D-BEA7FB9879A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14D15DD-4E7A-8E47-C8B4-DE67A1D49DC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081048C7-FB9E-0B8D-C1C3-5AB0B809D30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9139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4FDEB32-17AE-0596-92A8-E193EC07729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C88606F-04B6-9B60-CD64-4B5C761937A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4AC2BF77-B263-8CE4-8290-5D5897E62E0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890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D33BDF6-4EA2-2563-BEE0-D0629D3068C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B5D5EB8-A22F-6BD7-D9B6-8F82C453CF0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83D5325E-5F02-F90E-3A6E-D66042F10C9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584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987CF13-C663-176D-2D1D-68E6F55A5D4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C4DFE87-1176-5DB3-F775-B99960B001E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BC4B29E-257D-120C-D68C-15B26736CD6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844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AA02A99-908C-E410-3FF4-A546F7DD8FF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CDDB7A7-183D-BB2F-CF09-B4A5D9A693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F34E622-5C27-FD27-E611-4AD034EA40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97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54A72F9-DFB5-581B-F71D-8BD8BA46ECE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EA6E03A-B725-1431-DC6E-EC24B0662E4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EC826D7F-EB25-D3B6-98FF-6BB2CC19284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0056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C5493A7-A6BB-6229-F297-B27BFAF248B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B11399B-6FD3-DC57-60B6-C04AD0FF46D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4AF2840A-9494-61F2-5F16-8A577724B53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622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75827E6-91F9-F142-A571-19688796ADC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AF84B3D-9C8C-022A-A919-852046E95DF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95E81E87-B3CD-B69A-556A-B4C5FDCA6C3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5125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2938B9A-05AD-5C0D-E83E-5003E73A0DF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E32E760-A20F-D8BF-C20C-D327E1C04F2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37FE381B-75DA-C226-5568-2191DCBA774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4302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48DB136-7C22-6021-3D34-C327CBD09A7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656EAD0-1C68-9914-687F-21B1ED0CEB9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C1389820-2DCA-4C8D-F0A7-99B47E24393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5476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F2BBE30-5AE1-E3BD-3FF9-C7885723823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C3FEC89-8F7F-0759-5213-CADE7FFE48E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C7F686A3-4985-2A9C-024C-F1F453AC92E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6124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569A77-6111-34B0-D65E-B38104168DA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6EBB4CD-C6D6-F765-B820-374DAF348AF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ED688FB4-B34E-85B6-32F5-722E903EE43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867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C223CA2-B7C1-E0BB-D07D-06DCC827F99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7BA5C78-DAC6-E791-29C9-153CD0DD3B5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ECD8A25B-E796-A837-C242-8C4C002A3BF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0299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1B4F722-025F-C2FE-2B0E-B2E2672A2D7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22D9E9E-3A08-09F5-E86C-433BE803E56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5618C648-ADD0-AB34-43B0-30C36185247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12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94029AD-E5E7-A61D-1FAC-E0B9ED7C4E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89DBCFB-A9B3-3FE3-A7FE-C7D017F085E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1DC82829-83D5-C496-E15A-CCE18303020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51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F1440B0-C087-3314-D803-71C138DAD1C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D4C29E7-59E9-9E49-021F-BFB36650B64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7BF2E41-372D-B6C6-0F25-3444FDD4254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202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8F9E76C-7115-F312-6D83-8C96FFFC1C9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B744212-D1F4-A780-1074-D7B0062A811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82C3971D-86F7-6FB8-361D-69F846E2E63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713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6AF2DB6-1D80-B00E-E888-96AD204E17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A24E890-B34F-BB7E-5DCF-BE6319FB5D2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7E5E0167-9EAD-E701-73E0-D8C283DD860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753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F275722-9987-3BA2-6F6D-F1D7D14672E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A49F74F-179F-C736-63A2-232F8054D54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DEA823C5-9EBE-39BF-5592-0A7AB568949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008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FCC7BCE-77A9-6D50-85A4-C9384424942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9F9B333-7130-38D0-5103-672D55EE220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515A0701-C4F3-FAE9-4C5D-72800604BDA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7227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5BC2C7A-42D8-D0DD-AEA6-8ADE97FA66B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FD1BB63-6955-7099-3B77-FB49C04696F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002FC666-6EB6-65F8-AD14-3E5F8DFFD94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577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F0360D6-4C89-4DE4-1508-2F952F48AB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77193AA-7F7C-CA52-7597-DE748093686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BFE5875-48F2-E006-D468-A883F858961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8898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92EA2E4-88C8-6DFF-5FFF-3768F213254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442DA4C-2A3B-D623-F7EC-407EC448F34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B2790C5-37E5-4129-6924-437C7BDE0CF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46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144E295-3AB0-929B-945E-11D5C01C071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A2FE590-6C1B-5497-9C0C-EBA034D8A07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550E475-952E-08D9-C569-E01F2B88048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981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1AAE75C-DAF6-0F67-44B7-15CCD02E318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021DA73-EB95-EDA4-1F03-95369D2DC81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17CEA72C-64C3-BCF2-4F6F-BE31557E100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505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0B746B8-4BF7-463E-9954-0A850560BE9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9439F86-6A57-5E44-5D1C-7B4FE185772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5E772B1B-5933-BFE5-4160-FED91002AF3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05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2ED4338-FCDC-73CB-29E1-530880D335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7D61C05-9C9B-EF24-5766-293E8CC1DB7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312E1BFA-CD5A-E7D5-04CA-BFB75ED605B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850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D8ADD0-8C23-C7E9-4F4B-2920AD95FFF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8AA66B8-577F-573D-1563-A66626D379E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D594789-CE80-2AB4-85B9-7862327C54F6}"/>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BD23455-26B0-0491-E4CE-3DFD5441CF74}"/>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l"/>
            <a:r>
              <a:rPr lang="en-US" sz="2000" b="1" i="0" dirty="0">
                <a:solidFill>
                  <a:srgbClr val="1F1F1F"/>
                </a:solidFill>
                <a:effectLst/>
                <a:latin typeface="Arial" panose="020B0604020202020204" pitchFamily="34" charset="0"/>
                <a:cs typeface="Arial" panose="020B0604020202020204" pitchFamily="34" charset="0"/>
              </a:rPr>
              <a:t>Future possibilities: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Strengthening legal frameworks:</a:t>
            </a:r>
            <a:r>
              <a:rPr lang="en-US" sz="2000" b="0" i="0" dirty="0">
                <a:solidFill>
                  <a:srgbClr val="1F1F1F"/>
                </a:solidFill>
                <a:effectLst/>
                <a:latin typeface="Arial" panose="020B0604020202020204" pitchFamily="34" charset="0"/>
                <a:cs typeface="Arial" panose="020B0604020202020204" pitchFamily="34" charset="0"/>
              </a:rPr>
              <a:t> Developing clearer international and national laws on climate liability could facilitate compensation claims.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Evolving case law:</a:t>
            </a:r>
            <a:r>
              <a:rPr lang="en-US" sz="2000" b="0" i="0" dirty="0">
                <a:solidFill>
                  <a:srgbClr val="1F1F1F"/>
                </a:solidFill>
                <a:effectLst/>
                <a:latin typeface="Arial" panose="020B0604020202020204" pitchFamily="34" charset="0"/>
                <a:cs typeface="Arial" panose="020B0604020202020204" pitchFamily="34" charset="0"/>
              </a:rPr>
              <a:t> Successful cases establishing legal precedents could pave the way for future claims and potentially influence corporate behavior.</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Alternative mechanisms:</a:t>
            </a:r>
            <a:r>
              <a:rPr lang="en-US" sz="2000" b="0" i="0" dirty="0">
                <a:solidFill>
                  <a:srgbClr val="1F1F1F"/>
                </a:solidFill>
                <a:effectLst/>
                <a:latin typeface="Arial" panose="020B0604020202020204" pitchFamily="34" charset="0"/>
                <a:cs typeface="Arial" panose="020B0604020202020204" pitchFamily="34" charset="0"/>
              </a:rPr>
              <a:t> Exploring alternative mechanisms like carbon pricing or insurance schemes could provide broader compensation solutions.</a:t>
            </a:r>
          </a:p>
        </p:txBody>
      </p:sp>
      <p:pic>
        <p:nvPicPr>
          <p:cNvPr id="6" name="Εικόνα 5">
            <a:extLst>
              <a:ext uri="{FF2B5EF4-FFF2-40B4-BE49-F238E27FC236}">
                <a16:creationId xmlns:a16="http://schemas.microsoft.com/office/drawing/2014/main" id="{98DD29C8-3EDA-79AA-A9BF-627FEBD28FB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A5F4FF0-8E7F-4AE0-F752-5622C6BB595F}"/>
              </a:ext>
            </a:extLst>
          </p:cNvPr>
          <p:cNvPicPr>
            <a:picLocks noChangeAspect="1"/>
          </p:cNvPicPr>
          <p:nvPr/>
        </p:nvPicPr>
        <p:blipFill>
          <a:blip r:embed="rId4"/>
          <a:stretch>
            <a:fillRect/>
          </a:stretch>
        </p:blipFill>
        <p:spPr>
          <a:xfrm>
            <a:off x="7655735" y="1670136"/>
            <a:ext cx="4032400" cy="4089655"/>
          </a:xfrm>
          <a:prstGeom prst="rect">
            <a:avLst/>
          </a:prstGeom>
        </p:spPr>
      </p:pic>
    </p:spTree>
    <p:extLst>
      <p:ext uri="{BB962C8B-B14F-4D97-AF65-F5344CB8AC3E}">
        <p14:creationId xmlns:p14="http://schemas.microsoft.com/office/powerpoint/2010/main" val="227932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4BE40BB-3F77-CB60-B8A8-0902EDD09D6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DA6CB42-5405-4D33-D9DD-9A130A75BC9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7FB352D-CE85-CF02-78BA-55678D1932DD}"/>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0E7D3D0-FEFE-D82B-B492-E505C7F6C589}"/>
              </a:ext>
            </a:extLst>
          </p:cNvPr>
          <p:cNvSpPr>
            <a:spLocks noGrp="1"/>
          </p:cNvSpPr>
          <p:nvPr>
            <p:ph type="body" idx="1"/>
          </p:nvPr>
        </p:nvSpPr>
        <p:spPr>
          <a:xfrm>
            <a:off x="806563" y="2113659"/>
            <a:ext cx="6062836" cy="332859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Important points to consider:</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Compensation for damages is just one aspect of addressing climate change. </a:t>
            </a:r>
            <a:r>
              <a:rPr lang="en-US" sz="1800" b="1" i="0" dirty="0">
                <a:solidFill>
                  <a:srgbClr val="1F1F1F"/>
                </a:solidFill>
                <a:effectLst/>
                <a:latin typeface="Arial" panose="020B0604020202020204" pitchFamily="34" charset="0"/>
                <a:cs typeface="Arial" panose="020B0604020202020204" pitchFamily="34" charset="0"/>
              </a:rPr>
              <a:t>Mitigation and adaptation</a:t>
            </a:r>
            <a:r>
              <a:rPr lang="en-US" sz="1800" b="0" i="0" dirty="0">
                <a:solidFill>
                  <a:srgbClr val="1F1F1F"/>
                </a:solidFill>
                <a:effectLst/>
                <a:latin typeface="Arial" panose="020B0604020202020204" pitchFamily="34" charset="0"/>
                <a:cs typeface="Arial" panose="020B0604020202020204" pitchFamily="34" charset="0"/>
              </a:rPr>
              <a:t> remain crucial to prevent further harm.</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Equity and justice are central concerns in compensation discussions, ensuring that vulnerable communities most affected by climate change receive fair treatment.</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debate around compensation is complex, with various stakeholders and perspectives involved.</a:t>
            </a:r>
          </a:p>
        </p:txBody>
      </p:sp>
      <p:pic>
        <p:nvPicPr>
          <p:cNvPr id="6" name="Εικόνα 5">
            <a:extLst>
              <a:ext uri="{FF2B5EF4-FFF2-40B4-BE49-F238E27FC236}">
                <a16:creationId xmlns:a16="http://schemas.microsoft.com/office/drawing/2014/main" id="{7D9DC2E8-59B8-4B5E-B64A-063ACC83086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E4AAD69-BC75-6C29-848F-A357A66A5636}"/>
              </a:ext>
            </a:extLst>
          </p:cNvPr>
          <p:cNvPicPr>
            <a:picLocks noChangeAspect="1"/>
          </p:cNvPicPr>
          <p:nvPr/>
        </p:nvPicPr>
        <p:blipFill>
          <a:blip r:embed="rId4"/>
          <a:stretch>
            <a:fillRect/>
          </a:stretch>
        </p:blipFill>
        <p:spPr>
          <a:xfrm>
            <a:off x="7904658" y="1354569"/>
            <a:ext cx="3566617" cy="4491443"/>
          </a:xfrm>
          <a:prstGeom prst="rect">
            <a:avLst/>
          </a:prstGeom>
        </p:spPr>
      </p:pic>
    </p:spTree>
    <p:extLst>
      <p:ext uri="{BB962C8B-B14F-4D97-AF65-F5344CB8AC3E}">
        <p14:creationId xmlns:p14="http://schemas.microsoft.com/office/powerpoint/2010/main" val="3618460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BD819B7-F710-1470-5A95-29B5F8097A4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F52C339-A030-9A06-7860-542246D9249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ECCF0B2-8FC2-6BBB-9195-CB5CC31F3FD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B9464E6-CD2C-22FE-0466-BF7F016F807D}"/>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8600" indent="0" algn="just"/>
            <a:r>
              <a:rPr lang="en-US" sz="1900" b="1" i="0" dirty="0">
                <a:solidFill>
                  <a:srgbClr val="1F1F1F"/>
                </a:solidFill>
                <a:effectLst/>
                <a:latin typeface="Arial" panose="020B0604020202020204" pitchFamily="34" charset="0"/>
                <a:cs typeface="Arial" panose="020B0604020202020204" pitchFamily="34" charset="0"/>
              </a:rPr>
              <a:t>Key takeaways:</a:t>
            </a:r>
          </a:p>
          <a:p>
            <a:pPr marL="571500" indent="-342900"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Compensation for damages is a complex and evolving area in the realm of climate change disputes.</a:t>
            </a:r>
            <a:endParaRPr lang="en-US" sz="1900" dirty="0">
              <a:solidFill>
                <a:srgbClr val="29261B"/>
              </a:solidFill>
              <a:latin typeface="Arial" panose="020B0604020202020204" pitchFamily="34" charset="0"/>
              <a:cs typeface="Arial" panose="020B0604020202020204" pitchFamily="34" charset="0"/>
            </a:endParaRPr>
          </a:p>
          <a:p>
            <a:pPr marL="571500" indent="-342900" algn="just">
              <a:buFont typeface="Arial" panose="020B0604020202020204" pitchFamily="34" charset="0"/>
              <a:buChar char="•"/>
            </a:pPr>
            <a:r>
              <a:rPr lang="en-US" sz="1900" dirty="0">
                <a:solidFill>
                  <a:srgbClr val="29261B"/>
                </a:solidFill>
                <a:latin typeface="Arial" panose="020B0604020202020204" pitchFamily="34" charset="0"/>
                <a:cs typeface="Arial" panose="020B0604020202020204" pitchFamily="34" charset="0"/>
              </a:rPr>
              <a:t>C</a:t>
            </a:r>
            <a:r>
              <a:rPr lang="en-US" sz="1900" b="0" i="0" dirty="0">
                <a:solidFill>
                  <a:srgbClr val="29261B"/>
                </a:solidFill>
                <a:effectLst/>
                <a:latin typeface="Arial" panose="020B0604020202020204" pitchFamily="34" charset="0"/>
                <a:cs typeface="Arial" panose="020B0604020202020204" pitchFamily="34" charset="0"/>
              </a:rPr>
              <a:t>ompensation for damages is a common request in climate lawsuits, but calculating appropriate amounts involves complex scientific and economic analysis. </a:t>
            </a:r>
          </a:p>
          <a:p>
            <a:pPr marL="571500" indent="-342900"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While the issue of holding polluters accountable for climate-related harm is gaining traction, it faces numerous challenges.</a:t>
            </a:r>
          </a:p>
        </p:txBody>
      </p:sp>
      <p:pic>
        <p:nvPicPr>
          <p:cNvPr id="6" name="Εικόνα 5">
            <a:extLst>
              <a:ext uri="{FF2B5EF4-FFF2-40B4-BE49-F238E27FC236}">
                <a16:creationId xmlns:a16="http://schemas.microsoft.com/office/drawing/2014/main" id="{73AAF215-6FAE-FEB4-0547-1AE811594E0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421FF1E-C990-9E17-FA19-C207E76E2E35}"/>
              </a:ext>
            </a:extLst>
          </p:cNvPr>
          <p:cNvPicPr>
            <a:picLocks noChangeAspect="1"/>
          </p:cNvPicPr>
          <p:nvPr/>
        </p:nvPicPr>
        <p:blipFill>
          <a:blip r:embed="rId4"/>
          <a:stretch>
            <a:fillRect/>
          </a:stretch>
        </p:blipFill>
        <p:spPr>
          <a:xfrm>
            <a:off x="7191136" y="1685925"/>
            <a:ext cx="4280139" cy="2848238"/>
          </a:xfrm>
          <a:prstGeom prst="rect">
            <a:avLst/>
          </a:prstGeom>
        </p:spPr>
      </p:pic>
    </p:spTree>
    <p:extLst>
      <p:ext uri="{BB962C8B-B14F-4D97-AF65-F5344CB8AC3E}">
        <p14:creationId xmlns:p14="http://schemas.microsoft.com/office/powerpoint/2010/main" val="70046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9A3BB83-838B-915E-4EB4-5E9070E4B49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29D6893-A5A7-8410-997F-20D0090EBAE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EE51206-4688-EC1E-F915-31B1D3BF5668}"/>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8505462-6A27-7EF4-5946-449B3299377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57150" indent="0" algn="just"/>
            <a:r>
              <a:rPr lang="en-US" sz="1800" b="0" i="0" dirty="0">
                <a:solidFill>
                  <a:srgbClr val="1F1F1F"/>
                </a:solidFill>
                <a:effectLst/>
                <a:latin typeface="Arial" panose="020B0604020202020204" pitchFamily="34" charset="0"/>
                <a:cs typeface="Arial" panose="020B0604020202020204" pitchFamily="34" charset="0"/>
              </a:rPr>
              <a:t>Prohibitory orders and injunctions are court orders that </a:t>
            </a:r>
            <a:r>
              <a:rPr lang="en-US" sz="1800" b="1" i="0" dirty="0">
                <a:solidFill>
                  <a:srgbClr val="1F1F1F"/>
                </a:solidFill>
                <a:effectLst/>
                <a:latin typeface="Arial" panose="020B0604020202020204" pitchFamily="34" charset="0"/>
                <a:cs typeface="Arial" panose="020B0604020202020204" pitchFamily="34" charset="0"/>
              </a:rPr>
              <a:t>restrict or prevent a party from engaging in specific actions</a:t>
            </a:r>
            <a:r>
              <a:rPr lang="en-US" sz="1800" b="0" i="0" dirty="0">
                <a:solidFill>
                  <a:srgbClr val="1F1F1F"/>
                </a:solidFill>
                <a:effectLst/>
                <a:latin typeface="Arial" panose="020B0604020202020204" pitchFamily="34" charset="0"/>
                <a:cs typeface="Arial" panose="020B0604020202020204" pitchFamily="34" charset="0"/>
              </a:rPr>
              <a:t> related to greenhouse gas emissions.</a:t>
            </a:r>
          </a:p>
          <a:p>
            <a:pPr algn="just"/>
            <a:r>
              <a:rPr lang="en-US" sz="1800" b="1" i="0" dirty="0">
                <a:solidFill>
                  <a:srgbClr val="1F1F1F"/>
                </a:solidFill>
                <a:effectLst/>
                <a:latin typeface="Arial" panose="020B0604020202020204" pitchFamily="34" charset="0"/>
                <a:cs typeface="Arial" panose="020B0604020202020204" pitchFamily="34" charset="0"/>
              </a:rPr>
              <a:t>Different types: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Prohibitory injunction:</a:t>
            </a:r>
            <a:r>
              <a:rPr lang="en-US" sz="1800" b="0" i="0" dirty="0">
                <a:solidFill>
                  <a:srgbClr val="1F1F1F"/>
                </a:solidFill>
                <a:effectLst/>
                <a:latin typeface="Arial" panose="020B0604020202020204" pitchFamily="34" charset="0"/>
                <a:cs typeface="Arial" panose="020B0604020202020204" pitchFamily="34" charset="0"/>
              </a:rPr>
              <a:t> Directly prohibits a specific action, like building a new pipeline or engaging in a certain type of industrial activity.</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Mandatory injunction:</a:t>
            </a:r>
            <a:r>
              <a:rPr lang="en-US" sz="1800" b="0" i="0" dirty="0">
                <a:solidFill>
                  <a:srgbClr val="1F1F1F"/>
                </a:solidFill>
                <a:effectLst/>
                <a:latin typeface="Arial" panose="020B0604020202020204" pitchFamily="34" charset="0"/>
                <a:cs typeface="Arial" panose="020B0604020202020204" pitchFamily="34" charset="0"/>
              </a:rPr>
              <a:t> Requires a party to take specific actions, like implementing stricter emissions reduction measures or investing in renewable energy sources.</a:t>
            </a:r>
          </a:p>
        </p:txBody>
      </p:sp>
      <p:pic>
        <p:nvPicPr>
          <p:cNvPr id="6" name="Εικόνα 5">
            <a:extLst>
              <a:ext uri="{FF2B5EF4-FFF2-40B4-BE49-F238E27FC236}">
                <a16:creationId xmlns:a16="http://schemas.microsoft.com/office/drawing/2014/main" id="{5BA6527A-8365-0AF6-FAA8-99CBB39162A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60B5F1C2-9F28-B316-6004-3C1110E03EA3}"/>
              </a:ext>
            </a:extLst>
          </p:cNvPr>
          <p:cNvPicPr>
            <a:picLocks noChangeAspect="1"/>
          </p:cNvPicPr>
          <p:nvPr/>
        </p:nvPicPr>
        <p:blipFill>
          <a:blip r:embed="rId4"/>
          <a:stretch>
            <a:fillRect/>
          </a:stretch>
        </p:blipFill>
        <p:spPr>
          <a:xfrm>
            <a:off x="7361129" y="1792062"/>
            <a:ext cx="4603947" cy="3063717"/>
          </a:xfrm>
          <a:prstGeom prst="rect">
            <a:avLst/>
          </a:prstGeom>
        </p:spPr>
      </p:pic>
    </p:spTree>
    <p:extLst>
      <p:ext uri="{BB962C8B-B14F-4D97-AF65-F5344CB8AC3E}">
        <p14:creationId xmlns:p14="http://schemas.microsoft.com/office/powerpoint/2010/main" val="108175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CDE6579-3C57-8996-9F2D-BF5925863F0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31EF345-3865-9B6B-96D8-5B2C00CB128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29D110B-5D7A-DFAB-7CD4-C6A51A28E1C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F4EEB00-A892-68AF-544E-048A1991DB5B}"/>
              </a:ext>
            </a:extLst>
          </p:cNvPr>
          <p:cNvSpPr>
            <a:spLocks noGrp="1"/>
          </p:cNvSpPr>
          <p:nvPr>
            <p:ph type="body" idx="1"/>
          </p:nvPr>
        </p:nvSpPr>
        <p:spPr>
          <a:xfrm>
            <a:off x="720725" y="2189695"/>
            <a:ext cx="6062836" cy="362607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just">
              <a:lnSpc>
                <a:spcPct val="100000"/>
              </a:lnSpc>
              <a:spcAft>
                <a:spcPts val="600"/>
              </a:spcAft>
            </a:pPr>
            <a:r>
              <a:rPr lang="en-US" sz="2800" b="1" i="0" dirty="0">
                <a:solidFill>
                  <a:srgbClr val="1F1F1F"/>
                </a:solidFill>
                <a:effectLst/>
                <a:latin typeface="Arial" panose="020B0604020202020204" pitchFamily="34" charset="0"/>
                <a:cs typeface="Arial" panose="020B0604020202020204" pitchFamily="34" charset="0"/>
              </a:rPr>
              <a:t>In the context of climate change disputes, these orders are often used to:</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Prevent future harm:</a:t>
            </a:r>
            <a:r>
              <a:rPr lang="en-US" sz="2900" b="0" i="0" dirty="0">
                <a:solidFill>
                  <a:srgbClr val="1F1F1F"/>
                </a:solidFill>
                <a:effectLst/>
                <a:latin typeface="Arial" panose="020B0604020202020204" pitchFamily="34" charset="0"/>
                <a:cs typeface="Arial" panose="020B0604020202020204" pitchFamily="34" charset="0"/>
              </a:rPr>
              <a:t> Stop activities that would contribute to climate change, such as building new coal-fired power plants, deforestation, or extracting fossil fuels.</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Protect vulnerable communities:</a:t>
            </a:r>
            <a:r>
              <a:rPr lang="en-US" sz="2900" b="0" i="0" dirty="0">
                <a:solidFill>
                  <a:srgbClr val="1F1F1F"/>
                </a:solidFill>
                <a:effectLst/>
                <a:latin typeface="Arial" panose="020B0604020202020204" pitchFamily="34" charset="0"/>
                <a:cs typeface="Arial" panose="020B0604020202020204" pitchFamily="34" charset="0"/>
              </a:rPr>
              <a:t> Prevent activities that would disproportionately impact communities already suffering the effects of climate change.</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Enforce existing </a:t>
            </a:r>
            <a:r>
              <a:rPr lang="en-US" sz="2900" b="1" i="0" dirty="0" err="1">
                <a:solidFill>
                  <a:srgbClr val="1F1F1F"/>
                </a:solidFill>
                <a:effectLst/>
                <a:latin typeface="Arial" panose="020B0604020202020204" pitchFamily="34" charset="0"/>
                <a:cs typeface="Arial" panose="020B0604020202020204" pitchFamily="34" charset="0"/>
              </a:rPr>
              <a:t>reguvlations</a:t>
            </a:r>
            <a:r>
              <a:rPr lang="en-US" sz="2900" b="1" i="0" dirty="0">
                <a:solidFill>
                  <a:srgbClr val="1F1F1F"/>
                </a:solidFill>
                <a:effectLst/>
                <a:latin typeface="Arial" panose="020B0604020202020204" pitchFamily="34" charset="0"/>
                <a:cs typeface="Arial" panose="020B0604020202020204" pitchFamily="34" charset="0"/>
              </a:rPr>
              <a:t>:</a:t>
            </a:r>
            <a:r>
              <a:rPr lang="en-US" sz="2900" b="0" i="0" dirty="0">
                <a:solidFill>
                  <a:srgbClr val="1F1F1F"/>
                </a:solidFill>
                <a:effectLst/>
                <a:latin typeface="Arial" panose="020B0604020202020204" pitchFamily="34" charset="0"/>
                <a:cs typeface="Arial" panose="020B0604020202020204" pitchFamily="34" charset="0"/>
              </a:rPr>
              <a:t> Force governments or corporations to comply with environmental laws and regulations concerning emissions reduction.</a:t>
            </a:r>
          </a:p>
        </p:txBody>
      </p:sp>
      <p:pic>
        <p:nvPicPr>
          <p:cNvPr id="6" name="Εικόνα 5">
            <a:extLst>
              <a:ext uri="{FF2B5EF4-FFF2-40B4-BE49-F238E27FC236}">
                <a16:creationId xmlns:a16="http://schemas.microsoft.com/office/drawing/2014/main" id="{E2F1EF44-ACF2-E1B3-0348-EBD69487063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6CD1C0C-8B63-4EBA-E1F8-B9EF8C058F42}"/>
              </a:ext>
            </a:extLst>
          </p:cNvPr>
          <p:cNvPicPr>
            <a:picLocks noChangeAspect="1"/>
          </p:cNvPicPr>
          <p:nvPr/>
        </p:nvPicPr>
        <p:blipFill>
          <a:blip r:embed="rId4"/>
          <a:stretch>
            <a:fillRect/>
          </a:stretch>
        </p:blipFill>
        <p:spPr>
          <a:xfrm>
            <a:off x="7338506" y="1949242"/>
            <a:ext cx="4455939" cy="2970626"/>
          </a:xfrm>
          <a:prstGeom prst="rect">
            <a:avLst/>
          </a:prstGeom>
        </p:spPr>
      </p:pic>
    </p:spTree>
    <p:extLst>
      <p:ext uri="{BB962C8B-B14F-4D97-AF65-F5344CB8AC3E}">
        <p14:creationId xmlns:p14="http://schemas.microsoft.com/office/powerpoint/2010/main" val="179963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A105EF7-5DB0-DB11-37FE-89C2FF8D49C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698BDD9-6030-10B4-1078-86A98220E2B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D310994-25B0-F3EA-7760-32B77CD78DD4}"/>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FD49952-8DAB-B58B-07E3-DD57C069154F}"/>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just">
              <a:spcAft>
                <a:spcPts val="600"/>
              </a:spcAft>
            </a:pPr>
            <a:r>
              <a:rPr lang="en-US" sz="3200" b="1" i="0" dirty="0">
                <a:solidFill>
                  <a:srgbClr val="1F1F1F"/>
                </a:solidFill>
                <a:effectLst/>
                <a:latin typeface="Arial" panose="020B0604020202020204" pitchFamily="34" charset="0"/>
                <a:cs typeface="Arial" panose="020B0604020202020204" pitchFamily="34" charset="0"/>
              </a:rPr>
              <a:t>Examples:</a:t>
            </a:r>
            <a:endParaRPr lang="en-US" sz="32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3200" b="1" i="0" dirty="0" err="1">
                <a:solidFill>
                  <a:srgbClr val="1F1F1F"/>
                </a:solidFill>
                <a:effectLst/>
                <a:latin typeface="Arial" panose="020B0604020202020204" pitchFamily="34" charset="0"/>
                <a:cs typeface="Arial" panose="020B0604020202020204" pitchFamily="34" charset="0"/>
              </a:rPr>
              <a:t>Urgenda</a:t>
            </a:r>
            <a:r>
              <a:rPr lang="en-US" sz="3200" b="1" i="0" dirty="0">
                <a:solidFill>
                  <a:srgbClr val="1F1F1F"/>
                </a:solidFill>
                <a:effectLst/>
                <a:latin typeface="Arial" panose="020B0604020202020204" pitchFamily="34" charset="0"/>
                <a:cs typeface="Arial" panose="020B0604020202020204" pitchFamily="34" charset="0"/>
              </a:rPr>
              <a:t> case (Netherlands, 2019):</a:t>
            </a:r>
            <a:r>
              <a:rPr lang="en-US" sz="3200" b="0" i="0" dirty="0">
                <a:solidFill>
                  <a:srgbClr val="1F1F1F"/>
                </a:solidFill>
                <a:effectLst/>
                <a:latin typeface="Arial" panose="020B0604020202020204" pitchFamily="34" charset="0"/>
                <a:cs typeface="Arial" panose="020B0604020202020204" pitchFamily="34" charset="0"/>
              </a:rPr>
              <a:t> A court ordered the Dutch government to reduce its greenhouse gas emissions faster, citing a violation of its duty of care towards citizens.</a:t>
            </a:r>
          </a:p>
          <a:p>
            <a:pPr algn="just">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Juliana v. United States (US, 2018):</a:t>
            </a:r>
            <a:r>
              <a:rPr lang="en-US" sz="3200" b="0" i="0" dirty="0">
                <a:solidFill>
                  <a:srgbClr val="1F1F1F"/>
                </a:solidFill>
                <a:effectLst/>
                <a:latin typeface="Arial" panose="020B0604020202020204" pitchFamily="34" charset="0"/>
                <a:cs typeface="Arial" panose="020B0604020202020204" pitchFamily="34" charset="0"/>
              </a:rPr>
              <a:t> Young people sued the federal government for failing to protect their future from climate change, but the case was ultimately dismissed.</a:t>
            </a:r>
          </a:p>
          <a:p>
            <a:pPr algn="just">
              <a:spcAft>
                <a:spcPts val="600"/>
              </a:spcAft>
              <a:buFont typeface="Arial" panose="020B0604020202020204" pitchFamily="34" charset="0"/>
              <a:buChar char="•"/>
            </a:pPr>
            <a:r>
              <a:rPr lang="en-US" sz="3200" b="1" i="0" dirty="0" err="1">
                <a:solidFill>
                  <a:srgbClr val="1F1F1F"/>
                </a:solidFill>
                <a:effectLst/>
                <a:latin typeface="Arial" panose="020B0604020202020204" pitchFamily="34" charset="0"/>
                <a:cs typeface="Arial" panose="020B0604020202020204" pitchFamily="34" charset="0"/>
              </a:rPr>
              <a:t>Lliu</a:t>
            </a:r>
            <a:r>
              <a:rPr lang="en-US" sz="3200" b="1" i="0" dirty="0">
                <a:solidFill>
                  <a:srgbClr val="1F1F1F"/>
                </a:solidFill>
                <a:effectLst/>
                <a:latin typeface="Arial" panose="020B0604020202020204" pitchFamily="34" charset="0"/>
                <a:cs typeface="Arial" panose="020B0604020202020204" pitchFamily="34" charset="0"/>
              </a:rPr>
              <a:t> v. Shell (Netherlands, 2023):</a:t>
            </a:r>
            <a:r>
              <a:rPr lang="en-US" sz="3200" b="0" i="0" dirty="0">
                <a:solidFill>
                  <a:srgbClr val="1F1F1F"/>
                </a:solidFill>
                <a:effectLst/>
                <a:latin typeface="Arial" panose="020B0604020202020204" pitchFamily="34" charset="0"/>
                <a:cs typeface="Arial" panose="020B0604020202020204" pitchFamily="34" charset="0"/>
              </a:rPr>
              <a:t> A court ordered Shell to reduce its global emissions by 45% by 2030 compared to 2019 levels.</a:t>
            </a:r>
          </a:p>
        </p:txBody>
      </p:sp>
      <p:pic>
        <p:nvPicPr>
          <p:cNvPr id="6" name="Εικόνα 5">
            <a:extLst>
              <a:ext uri="{FF2B5EF4-FFF2-40B4-BE49-F238E27FC236}">
                <a16:creationId xmlns:a16="http://schemas.microsoft.com/office/drawing/2014/main" id="{D9B14772-3195-AC67-8F46-2DDC7002CCA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AE394A5-50A1-0063-D071-7DA09CAE16CD}"/>
              </a:ext>
            </a:extLst>
          </p:cNvPr>
          <p:cNvPicPr>
            <a:picLocks noChangeAspect="1"/>
          </p:cNvPicPr>
          <p:nvPr/>
        </p:nvPicPr>
        <p:blipFill>
          <a:blip r:embed="rId4"/>
          <a:stretch>
            <a:fillRect/>
          </a:stretch>
        </p:blipFill>
        <p:spPr>
          <a:xfrm>
            <a:off x="7447629" y="2055296"/>
            <a:ext cx="4198883" cy="2686971"/>
          </a:xfrm>
          <a:prstGeom prst="rect">
            <a:avLst/>
          </a:prstGeom>
        </p:spPr>
      </p:pic>
    </p:spTree>
    <p:extLst>
      <p:ext uri="{BB962C8B-B14F-4D97-AF65-F5344CB8AC3E}">
        <p14:creationId xmlns:p14="http://schemas.microsoft.com/office/powerpoint/2010/main" val="380734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E610719-8B00-9C95-A8F0-97CD0651015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511D4CB-83B0-6270-569D-99D04E35DD3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67118FA-DF53-AF40-C397-0A783C650D84}"/>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5628DDD-A0C3-6B15-AAAE-6CA6BF000BC3}"/>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algn="just">
              <a:spcAft>
                <a:spcPts val="600"/>
              </a:spcAft>
            </a:pPr>
            <a:r>
              <a:rPr lang="en-US" sz="3600" b="1" i="0" dirty="0">
                <a:solidFill>
                  <a:srgbClr val="1F1F1F"/>
                </a:solidFill>
                <a:effectLst/>
                <a:latin typeface="Arial" panose="020B0604020202020204" pitchFamily="34" charset="0"/>
                <a:cs typeface="Arial" panose="020B0604020202020204" pitchFamily="34" charset="0"/>
              </a:rPr>
              <a:t>Challenges:</a:t>
            </a:r>
            <a:endParaRPr lang="en-US" sz="36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3600" b="1" i="0" dirty="0">
                <a:solidFill>
                  <a:srgbClr val="1F1F1F"/>
                </a:solidFill>
                <a:effectLst/>
                <a:latin typeface="Arial" panose="020B0604020202020204" pitchFamily="34" charset="0"/>
                <a:cs typeface="Arial" panose="020B0604020202020204" pitchFamily="34" charset="0"/>
              </a:rPr>
              <a:t>Legal standing:</a:t>
            </a:r>
            <a:r>
              <a:rPr lang="en-US" sz="3600" b="0" i="0" dirty="0">
                <a:solidFill>
                  <a:srgbClr val="1F1F1F"/>
                </a:solidFill>
                <a:effectLst/>
                <a:latin typeface="Arial" panose="020B0604020202020204" pitchFamily="34" charset="0"/>
                <a:cs typeface="Arial" panose="020B0604020202020204" pitchFamily="34" charset="0"/>
              </a:rPr>
              <a:t> Establishing the right to sue for a prohibitory order/injunction can be difficult, especially for individuals or small groups.</a:t>
            </a:r>
          </a:p>
          <a:p>
            <a:pPr algn="just">
              <a:spcAft>
                <a:spcPts val="600"/>
              </a:spcAft>
              <a:buFont typeface="Arial" panose="020B0604020202020204" pitchFamily="34" charset="0"/>
              <a:buChar char="•"/>
            </a:pPr>
            <a:r>
              <a:rPr lang="en-US" sz="3600" b="1" i="0" dirty="0">
                <a:solidFill>
                  <a:srgbClr val="1F1F1F"/>
                </a:solidFill>
                <a:effectLst/>
                <a:latin typeface="Arial" panose="020B0604020202020204" pitchFamily="34" charset="0"/>
                <a:cs typeface="Arial" panose="020B0604020202020204" pitchFamily="34" charset="0"/>
              </a:rPr>
              <a:t>Causation:</a:t>
            </a:r>
            <a:r>
              <a:rPr lang="en-US" sz="3600" b="0" i="0" dirty="0">
                <a:solidFill>
                  <a:srgbClr val="1F1F1F"/>
                </a:solidFill>
                <a:effectLst/>
                <a:latin typeface="Arial" panose="020B0604020202020204" pitchFamily="34" charset="0"/>
                <a:cs typeface="Arial" panose="020B0604020202020204" pitchFamily="34" charset="0"/>
              </a:rPr>
              <a:t> Proving that a specific party's emissions would directly cause harm can be challenging due to the complexity of climate change.</a:t>
            </a:r>
          </a:p>
          <a:p>
            <a:pPr algn="just">
              <a:spcAft>
                <a:spcPts val="600"/>
              </a:spcAft>
              <a:buFont typeface="Arial" panose="020B0604020202020204" pitchFamily="34" charset="0"/>
              <a:buChar char="•"/>
            </a:pPr>
            <a:r>
              <a:rPr lang="en-US" sz="3600" b="1" i="0" dirty="0">
                <a:solidFill>
                  <a:srgbClr val="1F1F1F"/>
                </a:solidFill>
                <a:effectLst/>
                <a:latin typeface="Arial" panose="020B0604020202020204" pitchFamily="34" charset="0"/>
                <a:cs typeface="Arial" panose="020B0604020202020204" pitchFamily="34" charset="0"/>
              </a:rPr>
              <a:t>Enforcement:</a:t>
            </a:r>
            <a:r>
              <a:rPr lang="en-US" sz="3600" b="0" i="0" dirty="0">
                <a:solidFill>
                  <a:srgbClr val="1F1F1F"/>
                </a:solidFill>
                <a:effectLst/>
                <a:latin typeface="Arial" panose="020B0604020202020204" pitchFamily="34" charset="0"/>
                <a:cs typeface="Arial" panose="020B0604020202020204" pitchFamily="34" charset="0"/>
              </a:rPr>
              <a:t> Obtaining and enforcing court orders against powerful governments or corporations can be time-consuming and expensive.</a:t>
            </a:r>
          </a:p>
        </p:txBody>
      </p:sp>
      <p:pic>
        <p:nvPicPr>
          <p:cNvPr id="6" name="Εικόνα 5">
            <a:extLst>
              <a:ext uri="{FF2B5EF4-FFF2-40B4-BE49-F238E27FC236}">
                <a16:creationId xmlns:a16="http://schemas.microsoft.com/office/drawing/2014/main" id="{21E40D87-5911-B639-EE7F-2AE529394F4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C690B01-07C3-BAAD-507F-DFD25BA2BB6B}"/>
              </a:ext>
            </a:extLst>
          </p:cNvPr>
          <p:cNvPicPr>
            <a:picLocks noChangeAspect="1"/>
          </p:cNvPicPr>
          <p:nvPr/>
        </p:nvPicPr>
        <p:blipFill>
          <a:blip r:embed="rId4"/>
          <a:stretch>
            <a:fillRect/>
          </a:stretch>
        </p:blipFill>
        <p:spPr>
          <a:xfrm>
            <a:off x="7605286" y="2069106"/>
            <a:ext cx="4076075" cy="2719788"/>
          </a:xfrm>
          <a:prstGeom prst="rect">
            <a:avLst/>
          </a:prstGeom>
        </p:spPr>
      </p:pic>
    </p:spTree>
    <p:extLst>
      <p:ext uri="{BB962C8B-B14F-4D97-AF65-F5344CB8AC3E}">
        <p14:creationId xmlns:p14="http://schemas.microsoft.com/office/powerpoint/2010/main" val="4097777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A09BFCA-5D6E-B975-5AEF-9CFAD60422D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FC733DB-201C-81FE-59CD-21DA3E10E43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9F24B11-BE12-14A0-3CEA-20AC719F0B1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99030C8-3828-9358-569B-8DAFD7E3E630}"/>
              </a:ext>
            </a:extLst>
          </p:cNvPr>
          <p:cNvSpPr>
            <a:spLocks noGrp="1"/>
          </p:cNvSpPr>
          <p:nvPr>
            <p:ph type="body" idx="1"/>
          </p:nvPr>
        </p:nvSpPr>
        <p:spPr>
          <a:xfrm>
            <a:off x="806563" y="2326989"/>
            <a:ext cx="6062836" cy="340287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just">
              <a:lnSpc>
                <a:spcPct val="100000"/>
              </a:lnSpc>
              <a:spcAft>
                <a:spcPts val="600"/>
              </a:spcAft>
            </a:pPr>
            <a:r>
              <a:rPr lang="en-US" sz="1900" b="1" i="0" dirty="0">
                <a:solidFill>
                  <a:srgbClr val="1F1F1F"/>
                </a:solidFill>
                <a:effectLst/>
                <a:latin typeface="Arial" panose="020B0604020202020204" pitchFamily="34" charset="0"/>
                <a:cs typeface="Arial" panose="020B0604020202020204" pitchFamily="34" charset="0"/>
              </a:rPr>
              <a:t>Current trends:</a:t>
            </a:r>
            <a:endParaRPr lang="en-US" sz="1900" b="0" i="0" dirty="0">
              <a:solidFill>
                <a:srgbClr val="1F1F1F"/>
              </a:solidFill>
              <a:effectLst/>
              <a:latin typeface="Arial" panose="020B0604020202020204" pitchFamily="34" charset="0"/>
              <a:cs typeface="Arial" panose="020B0604020202020204" pitchFamily="34" charset="0"/>
            </a:endParaRPr>
          </a:p>
          <a:p>
            <a:pPr algn="just">
              <a:lnSpc>
                <a:spcPct val="100000"/>
              </a:lnSpc>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Increasing use:</a:t>
            </a:r>
            <a:r>
              <a:rPr lang="en-US" sz="1900" b="0" i="0" dirty="0">
                <a:solidFill>
                  <a:srgbClr val="1F1F1F"/>
                </a:solidFill>
                <a:effectLst/>
                <a:latin typeface="Arial" panose="020B0604020202020204" pitchFamily="34" charset="0"/>
                <a:cs typeface="Arial" panose="020B0604020202020204" pitchFamily="34" charset="0"/>
              </a:rPr>
              <a:t> Prohibitory orders/injunctions are becoming a more common tool in climate change litigation, with cases being filed around the world.</a:t>
            </a:r>
          </a:p>
          <a:p>
            <a:pPr algn="just">
              <a:lnSpc>
                <a:spcPct val="100000"/>
              </a:lnSpc>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Evolving legal landscape:</a:t>
            </a:r>
            <a:r>
              <a:rPr lang="en-US" sz="1900" b="0" i="0" dirty="0">
                <a:solidFill>
                  <a:srgbClr val="1F1F1F"/>
                </a:solidFill>
                <a:effectLst/>
                <a:latin typeface="Arial" panose="020B0604020202020204" pitchFamily="34" charset="0"/>
                <a:cs typeface="Arial" panose="020B0604020202020204" pitchFamily="34" charset="0"/>
              </a:rPr>
              <a:t> Courts are increasingly recognizing the urgency of climate action and the potential role of litigation in driving change.</a:t>
            </a:r>
          </a:p>
          <a:p>
            <a:pPr algn="just">
              <a:lnSpc>
                <a:spcPct val="100000"/>
              </a:lnSpc>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Growing public support:</a:t>
            </a:r>
            <a:r>
              <a:rPr lang="en-US" sz="1900" b="0" i="0" dirty="0">
                <a:solidFill>
                  <a:srgbClr val="1F1F1F"/>
                </a:solidFill>
                <a:effectLst/>
                <a:latin typeface="Arial" panose="020B0604020202020204" pitchFamily="34" charset="0"/>
                <a:cs typeface="Arial" panose="020B0604020202020204" pitchFamily="34" charset="0"/>
              </a:rPr>
              <a:t> Public support for holding polluters accountable and taking action on climate change is increasing, which may embolden courts to take bolder action.</a:t>
            </a:r>
          </a:p>
        </p:txBody>
      </p:sp>
      <p:pic>
        <p:nvPicPr>
          <p:cNvPr id="6" name="Εικόνα 5">
            <a:extLst>
              <a:ext uri="{FF2B5EF4-FFF2-40B4-BE49-F238E27FC236}">
                <a16:creationId xmlns:a16="http://schemas.microsoft.com/office/drawing/2014/main" id="{EFF5D54C-591E-8561-5968-CFB4ADD373A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17187F5-B73A-6F6C-E2E3-372D1BA1202E}"/>
              </a:ext>
            </a:extLst>
          </p:cNvPr>
          <p:cNvPicPr>
            <a:picLocks noChangeAspect="1"/>
          </p:cNvPicPr>
          <p:nvPr/>
        </p:nvPicPr>
        <p:blipFill>
          <a:blip r:embed="rId4"/>
          <a:stretch>
            <a:fillRect/>
          </a:stretch>
        </p:blipFill>
        <p:spPr>
          <a:xfrm>
            <a:off x="7546057" y="1646641"/>
            <a:ext cx="3768033" cy="3555979"/>
          </a:xfrm>
          <a:prstGeom prst="rect">
            <a:avLst/>
          </a:prstGeom>
        </p:spPr>
      </p:pic>
    </p:spTree>
    <p:extLst>
      <p:ext uri="{BB962C8B-B14F-4D97-AF65-F5344CB8AC3E}">
        <p14:creationId xmlns:p14="http://schemas.microsoft.com/office/powerpoint/2010/main" val="2067650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D9EC837-F583-9533-1BAA-CB08D374D9D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34C2B74-78B8-757F-6634-052397E441D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7E47B86-65D0-AE80-3B83-153C16C3E061}"/>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652FE78-2650-E96A-DBF3-AEDE6FAABD24}"/>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57150" indent="0" algn="just"/>
            <a:r>
              <a:rPr lang="en-US" sz="2000" b="1" dirty="0">
                <a:solidFill>
                  <a:srgbClr val="29261B"/>
                </a:solidFill>
                <a:latin typeface="Arial" panose="020B0604020202020204" pitchFamily="34" charset="0"/>
                <a:cs typeface="Arial" panose="020B0604020202020204" pitchFamily="34" charset="0"/>
              </a:rPr>
              <a:t>Key takeaways:</a:t>
            </a:r>
          </a:p>
          <a:p>
            <a:pPr marL="342900" indent="-285750" algn="jus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While challenges remain, prohibitory orders/injunctions offer a potentially powerful tool for addressing climate change by preventing future harm and holding polluters accountable. </a:t>
            </a:r>
          </a:p>
          <a:p>
            <a:pPr marL="342900" indent="-285750" algn="jus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The legal landscape is evolving, and their effectiveness will likely depend on continued public support and creative legal strategies.</a:t>
            </a:r>
          </a:p>
          <a:p>
            <a:pPr marL="342900" indent="-285750" algn="jus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I</a:t>
            </a:r>
            <a:r>
              <a:rPr lang="en-US" sz="1800" b="0" i="0" dirty="0">
                <a:solidFill>
                  <a:srgbClr val="29261B"/>
                </a:solidFill>
                <a:effectLst/>
                <a:latin typeface="Arial" panose="020B0604020202020204" pitchFamily="34" charset="0"/>
                <a:cs typeface="Arial" panose="020B0604020202020204" pitchFamily="34" charset="0"/>
              </a:rPr>
              <a:t>njunctions allow courts to directly halt climate damaging activities and compel new policies, but they should be carefully tailored to proper judicial authority and roles.</a:t>
            </a:r>
            <a:endParaRPr lang="en-US" sz="18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6D0C9E4C-D7DC-3CB3-B2A4-CB85BF11ECD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241C24F-2D4E-F48E-CD0C-341B1C8181A5}"/>
              </a:ext>
            </a:extLst>
          </p:cNvPr>
          <p:cNvPicPr>
            <a:picLocks noChangeAspect="1"/>
          </p:cNvPicPr>
          <p:nvPr/>
        </p:nvPicPr>
        <p:blipFill>
          <a:blip r:embed="rId4"/>
          <a:stretch>
            <a:fillRect/>
          </a:stretch>
        </p:blipFill>
        <p:spPr>
          <a:xfrm>
            <a:off x="7356375" y="2297299"/>
            <a:ext cx="3714750" cy="2667000"/>
          </a:xfrm>
          <a:prstGeom prst="rect">
            <a:avLst/>
          </a:prstGeom>
        </p:spPr>
      </p:pic>
    </p:spTree>
    <p:extLst>
      <p:ext uri="{BB962C8B-B14F-4D97-AF65-F5344CB8AC3E}">
        <p14:creationId xmlns:p14="http://schemas.microsoft.com/office/powerpoint/2010/main" val="3888200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5C174D-0E0B-B55F-A1A1-4A101EDE6FE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713C28C-5429-5755-7409-10B6790B0EE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57129FA-73FC-5A44-696B-BC20F6D235A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5.4. Interim protection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C5F6408-0520-103D-E736-399C0B6945FC}"/>
              </a:ext>
            </a:extLst>
          </p:cNvPr>
          <p:cNvSpPr>
            <a:spLocks noGrp="1"/>
          </p:cNvSpPr>
          <p:nvPr>
            <p:ph type="body" idx="1"/>
          </p:nvPr>
        </p:nvSpPr>
        <p:spPr>
          <a:xfrm>
            <a:off x="676582" y="2329521"/>
            <a:ext cx="6062836" cy="286048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57150" indent="0" algn="just">
              <a:lnSpc>
                <a:spcPct val="100000"/>
              </a:lnSpc>
              <a:spcBef>
                <a:spcPts val="1200"/>
              </a:spcBef>
              <a:spcAft>
                <a:spcPts val="600"/>
              </a:spcAft>
            </a:pPr>
            <a:r>
              <a:rPr lang="en-US" sz="2000" b="1" dirty="0">
                <a:solidFill>
                  <a:srgbClr val="1F1F1F"/>
                </a:solidFill>
                <a:latin typeface="Arial" panose="020B0604020202020204" pitchFamily="34" charset="0"/>
                <a:cs typeface="Arial" panose="020B0604020202020204" pitchFamily="34" charset="0"/>
              </a:rPr>
              <a:t>I</a:t>
            </a:r>
            <a:r>
              <a:rPr lang="en-US" sz="2000" b="1" i="0" dirty="0">
                <a:solidFill>
                  <a:srgbClr val="1F1F1F"/>
                </a:solidFill>
                <a:effectLst/>
                <a:latin typeface="Arial" panose="020B0604020202020204" pitchFamily="34" charset="0"/>
                <a:cs typeface="Arial" panose="020B0604020202020204" pitchFamily="34" charset="0"/>
              </a:rPr>
              <a:t>nterim protection</a:t>
            </a:r>
            <a:r>
              <a:rPr lang="en-US" sz="2000" b="0" i="0" dirty="0">
                <a:solidFill>
                  <a:srgbClr val="1F1F1F"/>
                </a:solidFill>
                <a:effectLst/>
                <a:latin typeface="Arial" panose="020B0604020202020204" pitchFamily="34" charset="0"/>
                <a:cs typeface="Arial" panose="020B0604020202020204" pitchFamily="34" charset="0"/>
              </a:rPr>
              <a:t> refers to measures taken during the legal process to prevent further harm or maintain the status quo before a final decision is reached. </a:t>
            </a:r>
          </a:p>
          <a:p>
            <a:pPr marL="57150" indent="0" algn="just">
              <a:lnSpc>
                <a:spcPct val="100000"/>
              </a:lnSpc>
              <a:spcBef>
                <a:spcPts val="1200"/>
              </a:spcBef>
              <a:spcAft>
                <a:spcPts val="600"/>
              </a:spcAft>
            </a:pPr>
            <a:r>
              <a:rPr lang="en-US" sz="2000" b="0" i="0" dirty="0">
                <a:solidFill>
                  <a:srgbClr val="1F1F1F"/>
                </a:solidFill>
                <a:effectLst/>
                <a:latin typeface="Arial" panose="020B0604020202020204" pitchFamily="34" charset="0"/>
                <a:cs typeface="Arial" panose="020B0604020202020204" pitchFamily="34" charset="0"/>
              </a:rPr>
              <a:t>While traditional remedies like compensation and injunctions address the issue once a decision is made, interim protection aims to mitigate ongoing harm during the potentially lengthy legal battle.</a:t>
            </a:r>
          </a:p>
        </p:txBody>
      </p:sp>
      <p:pic>
        <p:nvPicPr>
          <p:cNvPr id="6" name="Εικόνα 5">
            <a:extLst>
              <a:ext uri="{FF2B5EF4-FFF2-40B4-BE49-F238E27FC236}">
                <a16:creationId xmlns:a16="http://schemas.microsoft.com/office/drawing/2014/main" id="{BF2CBF27-FA1B-704F-5867-9451E73862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EFB01CA-4B00-33B9-C12D-D40CB81869F9}"/>
              </a:ext>
            </a:extLst>
          </p:cNvPr>
          <p:cNvPicPr>
            <a:picLocks noChangeAspect="1"/>
          </p:cNvPicPr>
          <p:nvPr/>
        </p:nvPicPr>
        <p:blipFill>
          <a:blip r:embed="rId4"/>
          <a:stretch>
            <a:fillRect/>
          </a:stretch>
        </p:blipFill>
        <p:spPr>
          <a:xfrm>
            <a:off x="7075564" y="1949242"/>
            <a:ext cx="4920943" cy="2768030"/>
          </a:xfrm>
          <a:prstGeom prst="rect">
            <a:avLst/>
          </a:prstGeom>
        </p:spPr>
      </p:pic>
    </p:spTree>
    <p:extLst>
      <p:ext uri="{BB962C8B-B14F-4D97-AF65-F5344CB8AC3E}">
        <p14:creationId xmlns:p14="http://schemas.microsoft.com/office/powerpoint/2010/main" val="3972019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182A2ED-F424-2877-C3D6-F1A377D76A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C3517D1-0D97-8B72-BDD0-B80EA86C885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D06BC47-2D9A-7688-75EB-7C04F07B27C6}"/>
              </a:ext>
            </a:extLst>
          </p:cNvPr>
          <p:cNvSpPr>
            <a:spLocks noGrp="1"/>
          </p:cNvSpPr>
          <p:nvPr>
            <p:ph type="title"/>
          </p:nvPr>
        </p:nvSpPr>
        <p:spPr>
          <a:xfrm>
            <a:off x="720725" y="1144372"/>
            <a:ext cx="6110703"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5.1. Settlement Agreement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E3A2482-F3BC-F55D-6707-EB85057658DE}"/>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60325" indent="0" algn="just">
              <a:lnSpc>
                <a:spcPct val="100000"/>
              </a:lnSpc>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Understanding </a:t>
            </a:r>
            <a:r>
              <a:rPr lang="en-US" sz="2100" b="1" dirty="0">
                <a:solidFill>
                  <a:srgbClr val="1F1F1F"/>
                </a:solidFill>
                <a:latin typeface="Arial" panose="020B0604020202020204" pitchFamily="34" charset="0"/>
                <a:cs typeface="Arial" panose="020B0604020202020204" pitchFamily="34" charset="0"/>
              </a:rPr>
              <a:t>s</a:t>
            </a:r>
            <a:r>
              <a:rPr lang="en-US" sz="2100" b="1" i="0" dirty="0">
                <a:solidFill>
                  <a:srgbClr val="1F1F1F"/>
                </a:solidFill>
                <a:effectLst/>
                <a:latin typeface="Arial" panose="020B0604020202020204" pitchFamily="34" charset="0"/>
                <a:cs typeface="Arial" panose="020B0604020202020204" pitchFamily="34" charset="0"/>
              </a:rPr>
              <a:t>ettlement agreement in climate change:</a:t>
            </a:r>
          </a:p>
          <a:p>
            <a:pPr marL="60325" indent="0" algn="just">
              <a:lnSpc>
                <a:spcPct val="10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 Nature of Disputes</a:t>
            </a:r>
            <a:r>
              <a:rPr lang="en-US" sz="2000" b="0" i="0" dirty="0">
                <a:solidFill>
                  <a:srgbClr val="1F1F1F"/>
                </a:solidFill>
                <a:effectLst/>
                <a:latin typeface="Arial" panose="020B0604020202020204" pitchFamily="34" charset="0"/>
                <a:cs typeface="Arial" panose="020B0604020202020204" pitchFamily="34" charset="0"/>
              </a:rPr>
              <a:t> </a:t>
            </a:r>
          </a:p>
          <a:p>
            <a:pPr marL="403225" indent="-174625" algn="just">
              <a:lnSpc>
                <a:spcPct val="100000"/>
              </a:lnSpc>
              <a:spcBef>
                <a:spcPts val="6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Climate change disputes can involve a wide range of issues, from transnational emissions regulations to local resource access conflicts. </a:t>
            </a:r>
          </a:p>
          <a:p>
            <a:pPr marL="403225" indent="-174625" algn="just">
              <a:lnSpc>
                <a:spcPct val="100000"/>
              </a:lnSpc>
              <a:spcBef>
                <a:spcPts val="6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Each dispute requires a tailored approach to remedies.</a:t>
            </a:r>
          </a:p>
          <a:p>
            <a:pPr marL="60325" indent="0" algn="just">
              <a:lnSpc>
                <a:spcPct val="100000"/>
              </a:lnSpc>
              <a:spcBef>
                <a:spcPts val="600"/>
              </a:spcBef>
              <a:spcAft>
                <a:spcPts val="600"/>
              </a:spcAft>
            </a:pPr>
            <a:r>
              <a:rPr lang="en-US" sz="2000" b="1" dirty="0">
                <a:solidFill>
                  <a:srgbClr val="1F1F1F"/>
                </a:solidFill>
                <a:latin typeface="Arial" panose="020B0604020202020204" pitchFamily="34" charset="0"/>
                <a:cs typeface="Arial" panose="020B0604020202020204" pitchFamily="34" charset="0"/>
              </a:rPr>
              <a:t>- Limited Scope of Agreements </a:t>
            </a:r>
          </a:p>
          <a:p>
            <a:pPr marL="403225" indent="-174625" algn="just">
              <a:lnSpc>
                <a:spcPct val="100000"/>
              </a:lnSpc>
              <a:spcBef>
                <a:spcPts val="600"/>
              </a:spcBef>
              <a:spcAft>
                <a:spcPts val="600"/>
              </a:spcAft>
              <a:buFont typeface="Arial" panose="020B0604020202020204" pitchFamily="34" charset="0"/>
              <a:buChar char="•"/>
            </a:pPr>
            <a:r>
              <a:rPr lang="en-US" sz="2000" dirty="0">
                <a:solidFill>
                  <a:srgbClr val="1F1F1F"/>
                </a:solidFill>
                <a:latin typeface="Arial" panose="020B0604020202020204" pitchFamily="34" charset="0"/>
                <a:cs typeface="Arial" panose="020B0604020202020204" pitchFamily="34" charset="0"/>
              </a:rPr>
              <a:t>Settlement agreements are not universal solutions for climate change. </a:t>
            </a:r>
          </a:p>
          <a:p>
            <a:pPr marL="403225" indent="-174625" algn="just">
              <a:lnSpc>
                <a:spcPct val="100000"/>
              </a:lnSpc>
              <a:spcBef>
                <a:spcPts val="600"/>
              </a:spcBef>
              <a:spcAft>
                <a:spcPts val="600"/>
              </a:spcAft>
              <a:buFont typeface="Arial" panose="020B0604020202020204" pitchFamily="34" charset="0"/>
              <a:buChar char="•"/>
            </a:pPr>
            <a:r>
              <a:rPr lang="en-US" sz="2000" dirty="0">
                <a:solidFill>
                  <a:srgbClr val="1F1F1F"/>
                </a:solidFill>
                <a:latin typeface="Arial" panose="020B0604020202020204" pitchFamily="34" charset="0"/>
                <a:cs typeface="Arial" panose="020B0604020202020204" pitchFamily="34" charset="0"/>
              </a:rPr>
              <a:t>They address specific issues, not systemic change.</a:t>
            </a:r>
          </a:p>
          <a:p>
            <a:pPr marL="60325" indent="0" algn="just">
              <a:lnSpc>
                <a:spcPct val="100000"/>
              </a:lnSpc>
            </a:pPr>
            <a:endParaRPr lang="en-US" sz="1900" dirty="0">
              <a:solidFill>
                <a:srgbClr val="29261B"/>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B67DB1E2-10AD-2AED-FB4F-4201E2728A11}"/>
              </a:ext>
            </a:extLst>
          </p:cNvPr>
          <p:cNvPicPr>
            <a:picLocks noChangeAspect="1"/>
          </p:cNvPicPr>
          <p:nvPr/>
        </p:nvPicPr>
        <p:blipFill rotWithShape="1">
          <a:blip r:embed="rId3"/>
          <a:srcRect l="31333" t="85035" r="16916" b="5476"/>
          <a:stretch/>
        </p:blipFill>
        <p:spPr>
          <a:xfrm>
            <a:off x="1120875" y="5799685"/>
            <a:ext cx="9950250" cy="957942"/>
          </a:xfrm>
          <a:prstGeom prst="rect">
            <a:avLst/>
          </a:prstGeom>
        </p:spPr>
      </p:pic>
      <p:pic>
        <p:nvPicPr>
          <p:cNvPr id="8" name="Picture 7">
            <a:extLst>
              <a:ext uri="{FF2B5EF4-FFF2-40B4-BE49-F238E27FC236}">
                <a16:creationId xmlns:a16="http://schemas.microsoft.com/office/drawing/2014/main" id="{8363DE70-9349-D549-568D-9C555380E05D}"/>
              </a:ext>
            </a:extLst>
          </p:cNvPr>
          <p:cNvPicPr>
            <a:picLocks noChangeAspect="1"/>
          </p:cNvPicPr>
          <p:nvPr/>
        </p:nvPicPr>
        <p:blipFill>
          <a:blip r:embed="rId4"/>
          <a:stretch>
            <a:fillRect/>
          </a:stretch>
        </p:blipFill>
        <p:spPr>
          <a:xfrm>
            <a:off x="7466548" y="2113373"/>
            <a:ext cx="4250383" cy="2833846"/>
          </a:xfrm>
          <a:prstGeom prst="rect">
            <a:avLst/>
          </a:prstGeom>
        </p:spPr>
      </p:pic>
    </p:spTree>
    <p:extLst>
      <p:ext uri="{BB962C8B-B14F-4D97-AF65-F5344CB8AC3E}">
        <p14:creationId xmlns:p14="http://schemas.microsoft.com/office/powerpoint/2010/main" val="2906719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D2B6AB8-19C1-66B4-B1F3-3A5048E565A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CEF59FF-8FA1-5E07-E0A8-ED111B41870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1716ABD-9D10-4C09-540E-7F515328D823}"/>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5.4. Interim protection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F78B134-6A1C-DF5B-9196-FD44F396BDF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a:spcAft>
                <a:spcPts val="600"/>
              </a:spcAft>
            </a:pPr>
            <a:r>
              <a:rPr lang="en-US" sz="2800" b="1" i="0" dirty="0">
                <a:solidFill>
                  <a:srgbClr val="1F1F1F"/>
                </a:solidFill>
                <a:effectLst/>
                <a:latin typeface="Arial" panose="020B0604020202020204" pitchFamily="34" charset="0"/>
                <a:cs typeface="Arial" panose="020B0604020202020204" pitchFamily="34" charset="0"/>
              </a:rPr>
              <a:t>Types of interim protection:</a:t>
            </a:r>
            <a:endParaRPr lang="en-US" sz="28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Prohibitory orders:</a:t>
            </a:r>
            <a:r>
              <a:rPr lang="en-US" sz="2300" b="0" i="0" dirty="0">
                <a:solidFill>
                  <a:srgbClr val="1F1F1F"/>
                </a:solidFill>
                <a:effectLst/>
                <a:latin typeface="Arial" panose="020B0604020202020204" pitchFamily="34" charset="0"/>
                <a:cs typeface="Arial" panose="020B0604020202020204" pitchFamily="34" charset="0"/>
              </a:rPr>
              <a:t> Similar to regular injunctions, these temporary orders may restrict specific activities that contribute to climate change, like deforestation or construction of polluting facilities, until the final judgment.</a:t>
            </a:r>
          </a:p>
          <a:p>
            <a:pPr algn="just">
              <a:spcAft>
                <a:spcPts val="600"/>
              </a:spcAf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Preservation orders:</a:t>
            </a:r>
            <a:r>
              <a:rPr lang="en-US" sz="2300" b="0" i="0" dirty="0">
                <a:solidFill>
                  <a:srgbClr val="1F1F1F"/>
                </a:solidFill>
                <a:effectLst/>
                <a:latin typeface="Arial" panose="020B0604020202020204" pitchFamily="34" charset="0"/>
                <a:cs typeface="Arial" panose="020B0604020202020204" pitchFamily="34" charset="0"/>
              </a:rPr>
              <a:t> These orders may aim to preserve evidence or prevent the destruction of ecosystems or resources vital for communities vulnerable to climate change impacts.</a:t>
            </a:r>
          </a:p>
          <a:p>
            <a:pPr algn="just">
              <a:spcAft>
                <a:spcPts val="600"/>
              </a:spcAft>
              <a:buFont typeface="Arial" panose="020B0604020202020204" pitchFamily="34" charset="0"/>
              <a:buChar char="•"/>
            </a:pPr>
            <a:r>
              <a:rPr lang="en-US" sz="2300" b="1" i="0" dirty="0">
                <a:solidFill>
                  <a:srgbClr val="1F1F1F"/>
                </a:solidFill>
                <a:effectLst/>
                <a:latin typeface="Arial" panose="020B0604020202020204" pitchFamily="34" charset="0"/>
                <a:cs typeface="Arial" panose="020B0604020202020204" pitchFamily="34" charset="0"/>
              </a:rPr>
              <a:t>Behavioral undertakings:</a:t>
            </a:r>
            <a:r>
              <a:rPr lang="en-US" sz="2300" b="0" i="0" dirty="0">
                <a:solidFill>
                  <a:srgbClr val="1F1F1F"/>
                </a:solidFill>
                <a:effectLst/>
                <a:latin typeface="Arial" panose="020B0604020202020204" pitchFamily="34" charset="0"/>
                <a:cs typeface="Arial" panose="020B0604020202020204" pitchFamily="34" charset="0"/>
              </a:rPr>
              <a:t> Parties involved in the dispute may agree to specific actions or restrictions on their activities while the case is ongoing.</a:t>
            </a:r>
          </a:p>
        </p:txBody>
      </p:sp>
      <p:pic>
        <p:nvPicPr>
          <p:cNvPr id="6" name="Εικόνα 5">
            <a:extLst>
              <a:ext uri="{FF2B5EF4-FFF2-40B4-BE49-F238E27FC236}">
                <a16:creationId xmlns:a16="http://schemas.microsoft.com/office/drawing/2014/main" id="{50F51B1C-BDCE-8555-1C8A-2DB6FD4CC57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1B9BA07-F84F-ED8D-4D6C-BBB0F0BA027D}"/>
              </a:ext>
            </a:extLst>
          </p:cNvPr>
          <p:cNvPicPr>
            <a:picLocks noChangeAspect="1"/>
          </p:cNvPicPr>
          <p:nvPr/>
        </p:nvPicPr>
        <p:blipFill>
          <a:blip r:embed="rId4"/>
          <a:stretch>
            <a:fillRect/>
          </a:stretch>
        </p:blipFill>
        <p:spPr>
          <a:xfrm>
            <a:off x="7919383" y="1293852"/>
            <a:ext cx="3551892" cy="4744341"/>
          </a:xfrm>
          <a:prstGeom prst="rect">
            <a:avLst/>
          </a:prstGeom>
        </p:spPr>
      </p:pic>
    </p:spTree>
    <p:extLst>
      <p:ext uri="{BB962C8B-B14F-4D97-AF65-F5344CB8AC3E}">
        <p14:creationId xmlns:p14="http://schemas.microsoft.com/office/powerpoint/2010/main" val="224681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A9C5C33-56EB-601D-580D-14C354313CD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566ABBB-ABA1-DEFC-9676-8B64940BE75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0CCB11B-CBF6-7500-2D91-DC017EA2034F}"/>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5.4. Interim protection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05D7D90-C03C-4FF8-09B4-55C215A55578}"/>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Examples:</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1800" b="1" i="0" dirty="0" err="1">
                <a:solidFill>
                  <a:srgbClr val="1F1F1F"/>
                </a:solidFill>
                <a:effectLst/>
                <a:latin typeface="Arial" panose="020B0604020202020204" pitchFamily="34" charset="0"/>
                <a:cs typeface="Arial" panose="020B0604020202020204" pitchFamily="34" charset="0"/>
              </a:rPr>
              <a:t>Urgenda</a:t>
            </a:r>
            <a:r>
              <a:rPr lang="en-US" sz="1800" b="1" i="0" dirty="0">
                <a:solidFill>
                  <a:srgbClr val="1F1F1F"/>
                </a:solidFill>
                <a:effectLst/>
                <a:latin typeface="Arial" panose="020B0604020202020204" pitchFamily="34" charset="0"/>
                <a:cs typeface="Arial" panose="020B0604020202020204" pitchFamily="34" charset="0"/>
              </a:rPr>
              <a:t> case (Netherlands, 2019):</a:t>
            </a:r>
            <a:r>
              <a:rPr lang="en-US" sz="1800" b="0" i="0" dirty="0">
                <a:solidFill>
                  <a:srgbClr val="1F1F1F"/>
                </a:solidFill>
                <a:effectLst/>
                <a:latin typeface="Arial" panose="020B0604020202020204" pitchFamily="34" charset="0"/>
                <a:cs typeface="Arial" panose="020B0604020202020204" pitchFamily="34" charset="0"/>
              </a:rPr>
              <a:t> The court ordered the Dutch government to take immediate action to reduce emissions, citing the urgency of the climate crisis.</a:t>
            </a:r>
          </a:p>
          <a:p>
            <a:pPr algn="just">
              <a:lnSpc>
                <a:spcPct val="80000"/>
              </a:lnSpc>
              <a:spcBef>
                <a:spcPts val="600"/>
              </a:spcBef>
              <a:spcAft>
                <a:spcPts val="600"/>
              </a:spcAft>
              <a:buFont typeface="Arial" panose="020B0604020202020204" pitchFamily="34" charset="0"/>
              <a:buChar char="•"/>
            </a:pPr>
            <a:r>
              <a:rPr lang="en-US" sz="1800" b="1" i="0" dirty="0" err="1">
                <a:solidFill>
                  <a:srgbClr val="1F1F1F"/>
                </a:solidFill>
                <a:effectLst/>
                <a:latin typeface="Arial" panose="020B0604020202020204" pitchFamily="34" charset="0"/>
                <a:cs typeface="Arial" panose="020B0604020202020204" pitchFamily="34" charset="0"/>
              </a:rPr>
              <a:t>Lliu</a:t>
            </a:r>
            <a:r>
              <a:rPr lang="en-US" sz="1800" b="1" i="0" dirty="0">
                <a:solidFill>
                  <a:srgbClr val="1F1F1F"/>
                </a:solidFill>
                <a:effectLst/>
                <a:latin typeface="Arial" panose="020B0604020202020204" pitchFamily="34" charset="0"/>
                <a:cs typeface="Arial" panose="020B0604020202020204" pitchFamily="34" charset="0"/>
              </a:rPr>
              <a:t> v. Shell (Netherlands, 2023):</a:t>
            </a:r>
            <a:r>
              <a:rPr lang="en-US" sz="1800" b="0" i="0" dirty="0">
                <a:solidFill>
                  <a:srgbClr val="1F1F1F"/>
                </a:solidFill>
                <a:effectLst/>
                <a:latin typeface="Arial" panose="020B0604020202020204" pitchFamily="34" charset="0"/>
                <a:cs typeface="Arial" panose="020B0604020202020204" pitchFamily="34" charset="0"/>
              </a:rPr>
              <a:t> The court issued a preliminary injunction requiring Shell to reduce global emissions by 45% by 2030 compared to 2019 levels.</a:t>
            </a:r>
          </a:p>
          <a:p>
            <a:pPr algn="just">
              <a:lnSpc>
                <a:spcPct val="80000"/>
              </a:lnSpc>
              <a:spcBef>
                <a:spcPts val="600"/>
              </a:spcBef>
              <a:spcAft>
                <a:spcPts val="600"/>
              </a:spcAft>
              <a:buFont typeface="Arial" panose="020B0604020202020204" pitchFamily="34" charset="0"/>
              <a:buChar char="•"/>
            </a:pPr>
            <a:r>
              <a:rPr lang="en-US" sz="1800" b="1" i="0" dirty="0" err="1">
                <a:solidFill>
                  <a:srgbClr val="1F1F1F"/>
                </a:solidFill>
                <a:effectLst/>
                <a:latin typeface="Arial" panose="020B0604020202020204" pitchFamily="34" charset="0"/>
                <a:cs typeface="Arial" panose="020B0604020202020204" pitchFamily="34" charset="0"/>
              </a:rPr>
              <a:t>Klimaatzaak</a:t>
            </a:r>
            <a:r>
              <a:rPr lang="en-US" sz="1800" b="1" i="0" dirty="0">
                <a:solidFill>
                  <a:srgbClr val="1F1F1F"/>
                </a:solidFill>
                <a:effectLst/>
                <a:latin typeface="Arial" panose="020B0604020202020204" pitchFamily="34" charset="0"/>
                <a:cs typeface="Arial" panose="020B0604020202020204" pitchFamily="34" charset="0"/>
              </a:rPr>
              <a:t> (Belgium, 2020):</a:t>
            </a:r>
            <a:r>
              <a:rPr lang="en-US" sz="1800" b="0" i="0" dirty="0">
                <a:solidFill>
                  <a:srgbClr val="1F1F1F"/>
                </a:solidFill>
                <a:effectLst/>
                <a:latin typeface="Arial" panose="020B0604020202020204" pitchFamily="34" charset="0"/>
                <a:cs typeface="Arial" panose="020B0604020202020204" pitchFamily="34" charset="0"/>
              </a:rPr>
              <a:t> The court ordered the Belgian government to take more ambitious climate action, recognizing the violation of fundamental rights due to insufficient climate protection.</a:t>
            </a:r>
          </a:p>
        </p:txBody>
      </p:sp>
      <p:pic>
        <p:nvPicPr>
          <p:cNvPr id="6" name="Εικόνα 5">
            <a:extLst>
              <a:ext uri="{FF2B5EF4-FFF2-40B4-BE49-F238E27FC236}">
                <a16:creationId xmlns:a16="http://schemas.microsoft.com/office/drawing/2014/main" id="{8D41A9F0-1095-3EBC-7133-1522C055651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0317297-DCF5-6081-6A9A-CE0FA65A25E2}"/>
              </a:ext>
            </a:extLst>
          </p:cNvPr>
          <p:cNvPicPr>
            <a:picLocks noChangeAspect="1"/>
          </p:cNvPicPr>
          <p:nvPr/>
        </p:nvPicPr>
        <p:blipFill>
          <a:blip r:embed="rId4"/>
          <a:stretch>
            <a:fillRect/>
          </a:stretch>
        </p:blipFill>
        <p:spPr>
          <a:xfrm>
            <a:off x="7241780" y="2113659"/>
            <a:ext cx="4440049" cy="2861938"/>
          </a:xfrm>
          <a:prstGeom prst="rect">
            <a:avLst/>
          </a:prstGeom>
        </p:spPr>
      </p:pic>
    </p:spTree>
    <p:extLst>
      <p:ext uri="{BB962C8B-B14F-4D97-AF65-F5344CB8AC3E}">
        <p14:creationId xmlns:p14="http://schemas.microsoft.com/office/powerpoint/2010/main" val="3391341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96CC6CC-EBF5-8685-069A-A9F6FA9CF74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CDAE5B9-A641-5B90-BFF0-DB164F22F39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2185143-D1DC-FD76-196F-4E2B899C8F03}"/>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5.4. Interim protection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01DF5F8-9362-7FF2-173C-8BCE59DC90FA}"/>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r>
              <a:rPr lang="en-US" sz="1800" b="1" i="0" dirty="0">
                <a:solidFill>
                  <a:srgbClr val="1F1F1F"/>
                </a:solidFill>
                <a:effectLst/>
                <a:latin typeface="Arial" panose="020B0604020202020204" pitchFamily="34" charset="0"/>
                <a:cs typeface="Arial" panose="020B0604020202020204" pitchFamily="34" charset="0"/>
              </a:rPr>
              <a:t>Challenges: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Balancing interests:</a:t>
            </a:r>
            <a:r>
              <a:rPr lang="en-US" sz="1800" b="0" i="0" dirty="0">
                <a:solidFill>
                  <a:srgbClr val="1F1F1F"/>
                </a:solidFill>
                <a:effectLst/>
                <a:latin typeface="Arial" panose="020B0604020202020204" pitchFamily="34" charset="0"/>
                <a:cs typeface="Arial" panose="020B0604020202020204" pitchFamily="34" charset="0"/>
              </a:rPr>
              <a:t> Courts need to carefully balance the potential harm caused by continued emissions or activities with the potential harm caused by restricting necessary projects or economic activities.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Scientific evidence:</a:t>
            </a:r>
            <a:r>
              <a:rPr lang="en-US" sz="1800" b="0" i="0" dirty="0">
                <a:solidFill>
                  <a:srgbClr val="1F1F1F"/>
                </a:solidFill>
                <a:effectLst/>
                <a:latin typeface="Arial" panose="020B0604020202020204" pitchFamily="34" charset="0"/>
                <a:cs typeface="Arial" panose="020B0604020202020204" pitchFamily="34" charset="0"/>
              </a:rPr>
              <a:t> Establishing the urgency and potential harm requiring interim protection can be complex due to the complex nature of climate change and the need for robust scientific evidence.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Enforcement:</a:t>
            </a:r>
            <a:r>
              <a:rPr lang="en-US" sz="1800" b="0" i="0" dirty="0">
                <a:solidFill>
                  <a:srgbClr val="1F1F1F"/>
                </a:solidFill>
                <a:effectLst/>
                <a:latin typeface="Arial" panose="020B0604020202020204" pitchFamily="34" charset="0"/>
                <a:cs typeface="Arial" panose="020B0604020202020204" pitchFamily="34" charset="0"/>
              </a:rPr>
              <a:t> Enforcing interim orders against powerful entities can be challenging and time-consuming.</a:t>
            </a:r>
          </a:p>
        </p:txBody>
      </p:sp>
      <p:pic>
        <p:nvPicPr>
          <p:cNvPr id="6" name="Εικόνα 5">
            <a:extLst>
              <a:ext uri="{FF2B5EF4-FFF2-40B4-BE49-F238E27FC236}">
                <a16:creationId xmlns:a16="http://schemas.microsoft.com/office/drawing/2014/main" id="{AAEE00CC-BECF-3626-566C-6150AED7573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7D80606-6536-C30D-AAB2-F8A41C3C3E6F}"/>
              </a:ext>
            </a:extLst>
          </p:cNvPr>
          <p:cNvPicPr>
            <a:picLocks noChangeAspect="1"/>
          </p:cNvPicPr>
          <p:nvPr/>
        </p:nvPicPr>
        <p:blipFill>
          <a:blip r:embed="rId4"/>
          <a:stretch>
            <a:fillRect/>
          </a:stretch>
        </p:blipFill>
        <p:spPr>
          <a:xfrm>
            <a:off x="7844921" y="1539921"/>
            <a:ext cx="3716983" cy="3716983"/>
          </a:xfrm>
          <a:prstGeom prst="rect">
            <a:avLst/>
          </a:prstGeom>
        </p:spPr>
      </p:pic>
    </p:spTree>
    <p:extLst>
      <p:ext uri="{BB962C8B-B14F-4D97-AF65-F5344CB8AC3E}">
        <p14:creationId xmlns:p14="http://schemas.microsoft.com/office/powerpoint/2010/main" val="249143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089C731-1961-F076-CF54-9C9D4C1FE6A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ED466DA-DFC0-16AA-3C48-C8F0192ACA9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C0F32AB-DBAC-F63C-A6BC-2035545F03C3}"/>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5.4. Interim protection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859C774-056C-5CEF-1370-B3C98C0F3A4F}"/>
              </a:ext>
            </a:extLst>
          </p:cNvPr>
          <p:cNvSpPr>
            <a:spLocks noGrp="1"/>
          </p:cNvSpPr>
          <p:nvPr>
            <p:ph type="body" idx="1"/>
          </p:nvPr>
        </p:nvSpPr>
        <p:spPr>
          <a:xfrm>
            <a:off x="806563" y="2189695"/>
            <a:ext cx="6062836" cy="35401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l"/>
            <a:r>
              <a:rPr lang="en-US" sz="2800" b="1" i="0" dirty="0">
                <a:solidFill>
                  <a:srgbClr val="1F1F1F"/>
                </a:solidFill>
                <a:effectLst/>
                <a:latin typeface="Arial" panose="020B0604020202020204" pitchFamily="34" charset="0"/>
                <a:cs typeface="Arial" panose="020B0604020202020204" pitchFamily="34" charset="0"/>
              </a:rPr>
              <a:t>Current trends:</a:t>
            </a:r>
            <a:endParaRPr lang="en-US" sz="2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Increasing use:</a:t>
            </a:r>
            <a:r>
              <a:rPr lang="en-US" sz="2800" b="0" i="0" dirty="0">
                <a:solidFill>
                  <a:srgbClr val="1F1F1F"/>
                </a:solidFill>
                <a:effectLst/>
                <a:latin typeface="Arial" panose="020B0604020202020204" pitchFamily="34" charset="0"/>
                <a:cs typeface="Arial" panose="020B0604020202020204" pitchFamily="34" charset="0"/>
              </a:rPr>
              <a:t> As the urgency of climate action intensifies, courts are becoming more open to considering interim protection measures in climate change disputes.</a:t>
            </a: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Evolving legal landscape:</a:t>
            </a:r>
            <a:r>
              <a:rPr lang="en-US" sz="2800" b="0" i="0" dirty="0">
                <a:solidFill>
                  <a:srgbClr val="1F1F1F"/>
                </a:solidFill>
                <a:effectLst/>
                <a:latin typeface="Arial" panose="020B0604020202020204" pitchFamily="34" charset="0"/>
                <a:cs typeface="Arial" panose="020B0604020202020204" pitchFamily="34" charset="0"/>
              </a:rPr>
              <a:t> Legal frameworks are evolving to better address the specific needs and challenges of interim protection in climate cases.</a:t>
            </a:r>
          </a:p>
          <a:p>
            <a:pPr algn="just">
              <a:buFont typeface="Arial" panose="020B0604020202020204" pitchFamily="34" charset="0"/>
              <a:buChar char="•"/>
            </a:pPr>
            <a:r>
              <a:rPr lang="en-US" sz="2800" b="1" i="0" dirty="0">
                <a:solidFill>
                  <a:srgbClr val="1F1F1F"/>
                </a:solidFill>
                <a:effectLst/>
                <a:latin typeface="Arial" panose="020B0604020202020204" pitchFamily="34" charset="0"/>
                <a:cs typeface="Arial" panose="020B0604020202020204" pitchFamily="34" charset="0"/>
              </a:rPr>
              <a:t>Growing public support:</a:t>
            </a:r>
            <a:r>
              <a:rPr lang="en-US" sz="2800" b="0" i="0" dirty="0">
                <a:solidFill>
                  <a:srgbClr val="1F1F1F"/>
                </a:solidFill>
                <a:effectLst/>
                <a:latin typeface="Arial" panose="020B0604020202020204" pitchFamily="34" charset="0"/>
                <a:cs typeface="Arial" panose="020B0604020202020204" pitchFamily="34" charset="0"/>
              </a:rPr>
              <a:t> Public pressure for holding polluters accountable and taking immediate action on climate change may further encourage courts to utilize interim protection.</a:t>
            </a:r>
          </a:p>
        </p:txBody>
      </p:sp>
      <p:pic>
        <p:nvPicPr>
          <p:cNvPr id="6" name="Εικόνα 5">
            <a:extLst>
              <a:ext uri="{FF2B5EF4-FFF2-40B4-BE49-F238E27FC236}">
                <a16:creationId xmlns:a16="http://schemas.microsoft.com/office/drawing/2014/main" id="{12A1FE30-C698-5DEE-39BE-3E253A86D85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53CE155-F97D-4630-7431-2266282C66AC}"/>
              </a:ext>
            </a:extLst>
          </p:cNvPr>
          <p:cNvPicPr>
            <a:picLocks noChangeAspect="1"/>
          </p:cNvPicPr>
          <p:nvPr/>
        </p:nvPicPr>
        <p:blipFill>
          <a:blip r:embed="rId4"/>
          <a:stretch>
            <a:fillRect/>
          </a:stretch>
        </p:blipFill>
        <p:spPr>
          <a:xfrm>
            <a:off x="7327813" y="1865460"/>
            <a:ext cx="4718488" cy="2696279"/>
          </a:xfrm>
          <a:prstGeom prst="rect">
            <a:avLst/>
          </a:prstGeom>
        </p:spPr>
      </p:pic>
    </p:spTree>
    <p:extLst>
      <p:ext uri="{BB962C8B-B14F-4D97-AF65-F5344CB8AC3E}">
        <p14:creationId xmlns:p14="http://schemas.microsoft.com/office/powerpoint/2010/main" val="4281518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9B62F3E-CCF4-431A-CAE7-FDF0895D6DD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812BC1F-DE15-DF9D-3302-75C33D0E294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0B15951-B6F3-E55F-995C-64BB11D1922F}"/>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5.4. Interim protection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87429CF-DE4E-B89B-E745-52ABAE326217}"/>
              </a:ext>
            </a:extLst>
          </p:cNvPr>
          <p:cNvSpPr>
            <a:spLocks noGrp="1"/>
          </p:cNvSpPr>
          <p:nvPr>
            <p:ph type="body" idx="1"/>
          </p:nvPr>
        </p:nvSpPr>
        <p:spPr>
          <a:xfrm>
            <a:off x="806563" y="2383745"/>
            <a:ext cx="6062836" cy="334611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57150" indent="0" algn="just">
              <a:spcBef>
                <a:spcPts val="1200"/>
              </a:spcBef>
              <a:spcAft>
                <a:spcPts val="600"/>
              </a:spcAft>
              <a:tabLst>
                <a:tab pos="57150" algn="l"/>
              </a:tabLst>
            </a:pPr>
            <a:r>
              <a:rPr lang="en-US" sz="2200" b="1" i="0" dirty="0">
                <a:solidFill>
                  <a:srgbClr val="1F1F1F"/>
                </a:solidFill>
                <a:effectLst/>
                <a:latin typeface="Arial" panose="020B0604020202020204" pitchFamily="34" charset="0"/>
                <a:cs typeface="Arial" panose="020B0604020202020204" pitchFamily="34" charset="0"/>
              </a:rPr>
              <a:t>Key takeaways:</a:t>
            </a:r>
          </a:p>
          <a:p>
            <a:pPr marL="400050" indent="-342900" algn="just">
              <a:spcBef>
                <a:spcPts val="1200"/>
              </a:spcBef>
              <a:spcAft>
                <a:spcPts val="600"/>
              </a:spcAft>
              <a:buFont typeface="Arial" panose="020B0604020202020204" pitchFamily="34" charset="0"/>
              <a:buChar char="•"/>
              <a:tabLst>
                <a:tab pos="57150" algn="l"/>
              </a:tabLst>
            </a:pPr>
            <a:r>
              <a:rPr lang="en-US" sz="2000" i="0" dirty="0">
                <a:solidFill>
                  <a:srgbClr val="1F1F1F"/>
                </a:solidFill>
                <a:effectLst/>
                <a:latin typeface="Arial" panose="020B0604020202020204" pitchFamily="34" charset="0"/>
                <a:cs typeface="Arial" panose="020B0604020202020204" pitchFamily="34" charset="0"/>
              </a:rPr>
              <a:t>While challenges remain, interim protection offers a valuable tool in climate change disputes by preventing further harm and ensuring the effectiveness of final remedies. </a:t>
            </a:r>
          </a:p>
          <a:p>
            <a:pPr marL="400050" indent="-342900" algn="just">
              <a:spcBef>
                <a:spcPts val="1200"/>
              </a:spcBef>
              <a:spcAft>
                <a:spcPts val="600"/>
              </a:spcAft>
              <a:buFont typeface="Arial" panose="020B0604020202020204" pitchFamily="34" charset="0"/>
              <a:buChar char="•"/>
              <a:tabLst>
                <a:tab pos="57150" algn="l"/>
              </a:tabLst>
            </a:pPr>
            <a:r>
              <a:rPr lang="en-US" sz="2000" i="0" dirty="0">
                <a:solidFill>
                  <a:srgbClr val="1F1F1F"/>
                </a:solidFill>
                <a:effectLst/>
                <a:latin typeface="Arial" panose="020B0604020202020204" pitchFamily="34" charset="0"/>
                <a:cs typeface="Arial" panose="020B0604020202020204" pitchFamily="34" charset="0"/>
              </a:rPr>
              <a:t>As the legal landscape evolves and public pressure grows, we can expect to see continued development and application of this crucial mechanism.</a:t>
            </a:r>
          </a:p>
        </p:txBody>
      </p:sp>
      <p:pic>
        <p:nvPicPr>
          <p:cNvPr id="6" name="Εικόνα 5">
            <a:extLst>
              <a:ext uri="{FF2B5EF4-FFF2-40B4-BE49-F238E27FC236}">
                <a16:creationId xmlns:a16="http://schemas.microsoft.com/office/drawing/2014/main" id="{7331B09E-DF43-85A3-2536-98FE1D0983E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AE1AF044-933F-DA26-A4DC-8403043CB7C8}"/>
              </a:ext>
            </a:extLst>
          </p:cNvPr>
          <p:cNvPicPr>
            <a:picLocks noChangeAspect="1"/>
          </p:cNvPicPr>
          <p:nvPr/>
        </p:nvPicPr>
        <p:blipFill>
          <a:blip r:embed="rId4"/>
          <a:stretch>
            <a:fillRect/>
          </a:stretch>
        </p:blipFill>
        <p:spPr>
          <a:xfrm>
            <a:off x="7502776" y="1802491"/>
            <a:ext cx="3393823" cy="3393823"/>
          </a:xfrm>
          <a:prstGeom prst="rect">
            <a:avLst/>
          </a:prstGeom>
        </p:spPr>
      </p:pic>
    </p:spTree>
    <p:extLst>
      <p:ext uri="{BB962C8B-B14F-4D97-AF65-F5344CB8AC3E}">
        <p14:creationId xmlns:p14="http://schemas.microsoft.com/office/powerpoint/2010/main" val="91755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299C9A7-6A44-96C7-570F-5DF0DD34DDC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3FAAA6B-7D5C-AD07-7543-D12974A7C3C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98F6B0D-29BB-C2E9-8D50-CFDBD4648A15}"/>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714E344-6147-593B-95A4-91CD9C17FC8B}"/>
              </a:ext>
            </a:extLst>
          </p:cNvPr>
          <p:cNvSpPr>
            <a:spLocks noGrp="1"/>
          </p:cNvSpPr>
          <p:nvPr>
            <p:ph type="body" idx="1"/>
          </p:nvPr>
        </p:nvSpPr>
        <p:spPr>
          <a:xfrm>
            <a:off x="806563" y="2189695"/>
            <a:ext cx="6062836" cy="35401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Arguments for formal apologies: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Acknowledgment of harm:</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A formal apology can symbolize recognition of climate change's lasting damage, especially to at-risk groups and future generations.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Opening dialogue:</a:t>
            </a:r>
            <a:r>
              <a:rPr lang="en-US" sz="1800" b="0" i="0" dirty="0">
                <a:solidFill>
                  <a:srgbClr val="1F1F1F"/>
                </a:solidFill>
                <a:effectLst/>
                <a:latin typeface="Arial" panose="020B0604020202020204" pitchFamily="34" charset="0"/>
                <a:cs typeface="Arial" panose="020B0604020202020204" pitchFamily="34" charset="0"/>
              </a:rPr>
              <a:t> It could act as a catalyst for open dialogue and collaboration between polluters, affected communities, and policymakers.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Moral responsibility:</a:t>
            </a:r>
            <a:r>
              <a:rPr lang="en-US" sz="1800" b="0" i="0" dirty="0">
                <a:solidFill>
                  <a:srgbClr val="1F1F1F"/>
                </a:solidFill>
                <a:effectLst/>
                <a:latin typeface="Arial" panose="020B0604020202020204" pitchFamily="34" charset="0"/>
                <a:cs typeface="Arial" panose="020B0604020202020204" pitchFamily="34" charset="0"/>
              </a:rPr>
              <a:t> For some, a formal apology is seen as a moral obligation for those who have contributed significantly to causing climate change.</a:t>
            </a:r>
          </a:p>
        </p:txBody>
      </p:sp>
      <p:pic>
        <p:nvPicPr>
          <p:cNvPr id="6" name="Εικόνα 5">
            <a:extLst>
              <a:ext uri="{FF2B5EF4-FFF2-40B4-BE49-F238E27FC236}">
                <a16:creationId xmlns:a16="http://schemas.microsoft.com/office/drawing/2014/main" id="{8F37B456-3E11-E0CC-6097-FB81D184C80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DADA761-E8C6-372B-43D5-F8671C057812}"/>
              </a:ext>
            </a:extLst>
          </p:cNvPr>
          <p:cNvPicPr>
            <a:picLocks noChangeAspect="1"/>
          </p:cNvPicPr>
          <p:nvPr/>
        </p:nvPicPr>
        <p:blipFill>
          <a:blip r:embed="rId4"/>
          <a:stretch>
            <a:fillRect/>
          </a:stretch>
        </p:blipFill>
        <p:spPr>
          <a:xfrm>
            <a:off x="7330345" y="2110676"/>
            <a:ext cx="4146032" cy="2764022"/>
          </a:xfrm>
          <a:prstGeom prst="rect">
            <a:avLst/>
          </a:prstGeom>
        </p:spPr>
      </p:pic>
    </p:spTree>
    <p:extLst>
      <p:ext uri="{BB962C8B-B14F-4D97-AF65-F5344CB8AC3E}">
        <p14:creationId xmlns:p14="http://schemas.microsoft.com/office/powerpoint/2010/main" val="330032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FC28591-B8A8-85C1-33E2-0A36A53E2F2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1B35095-95B8-0A97-6A5C-41C337F4C8B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646E679-4E8E-6020-79F4-7DC5A9E3FB95}"/>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69071F2-1D31-C107-A1D8-E5EF95AFE244}"/>
              </a:ext>
            </a:extLst>
          </p:cNvPr>
          <p:cNvSpPr>
            <a:spLocks noGrp="1"/>
          </p:cNvSpPr>
          <p:nvPr>
            <p:ph type="body" idx="1"/>
          </p:nvPr>
        </p:nvSpPr>
        <p:spPr>
          <a:xfrm>
            <a:off x="806563" y="2352215"/>
            <a:ext cx="6062836" cy="287563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 and limitations: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Attribution of responsibility:</a:t>
            </a:r>
            <a:r>
              <a:rPr lang="en-US" sz="1800" b="0" i="0" dirty="0">
                <a:solidFill>
                  <a:srgbClr val="1F1F1F"/>
                </a:solidFill>
                <a:effectLst/>
                <a:latin typeface="Arial" panose="020B0604020202020204" pitchFamily="34" charset="0"/>
                <a:cs typeface="Arial" panose="020B0604020202020204" pitchFamily="34" charset="0"/>
              </a:rPr>
              <a:t> Attributing specific responsibility for climate change to individuals or entities is complex due to its systemic nature. Who should apologize?</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impact on emissions:</a:t>
            </a:r>
            <a:r>
              <a:rPr lang="en-US" sz="1800" b="0" i="0" dirty="0">
                <a:solidFill>
                  <a:srgbClr val="1F1F1F"/>
                </a:solidFill>
                <a:effectLst/>
                <a:latin typeface="Arial" panose="020B0604020202020204" pitchFamily="34" charset="0"/>
                <a:cs typeface="Arial" panose="020B0604020202020204" pitchFamily="34" charset="0"/>
              </a:rPr>
              <a:t> An apology alone wouldn't directly reduce greenhouse gas emissions or address the root causes of the problem.</a:t>
            </a:r>
          </a:p>
        </p:txBody>
      </p:sp>
      <p:pic>
        <p:nvPicPr>
          <p:cNvPr id="6" name="Εικόνα 5">
            <a:extLst>
              <a:ext uri="{FF2B5EF4-FFF2-40B4-BE49-F238E27FC236}">
                <a16:creationId xmlns:a16="http://schemas.microsoft.com/office/drawing/2014/main" id="{46797F79-869E-0DBD-7072-7431ECA581D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DFE9777-A2F5-E6C8-D80C-9BEE785A86C1}"/>
              </a:ext>
            </a:extLst>
          </p:cNvPr>
          <p:cNvPicPr>
            <a:picLocks noChangeAspect="1"/>
          </p:cNvPicPr>
          <p:nvPr/>
        </p:nvPicPr>
        <p:blipFill>
          <a:blip r:embed="rId4"/>
          <a:stretch>
            <a:fillRect/>
          </a:stretch>
        </p:blipFill>
        <p:spPr>
          <a:xfrm>
            <a:off x="7499069" y="1393671"/>
            <a:ext cx="4265431" cy="3313912"/>
          </a:xfrm>
          <a:prstGeom prst="rect">
            <a:avLst/>
          </a:prstGeom>
        </p:spPr>
      </p:pic>
    </p:spTree>
    <p:extLst>
      <p:ext uri="{BB962C8B-B14F-4D97-AF65-F5344CB8AC3E}">
        <p14:creationId xmlns:p14="http://schemas.microsoft.com/office/powerpoint/2010/main" val="3234767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E29CC23-9244-365A-4376-A64C783CF06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B170658-03B3-2775-6D39-273E098CB77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806F39E-3B04-EEEE-1680-784F63FA6632}"/>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2C6B2F9-D3D1-F168-0144-81985F411B08}"/>
              </a:ext>
            </a:extLst>
          </p:cNvPr>
          <p:cNvSpPr>
            <a:spLocks noGrp="1"/>
          </p:cNvSpPr>
          <p:nvPr>
            <p:ph type="body" idx="1"/>
          </p:nvPr>
        </p:nvSpPr>
        <p:spPr>
          <a:xfrm>
            <a:off x="806563" y="2402665"/>
            <a:ext cx="6062836" cy="301436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Aft>
                <a:spcPts val="600"/>
              </a:spcAft>
            </a:pPr>
            <a:r>
              <a:rPr lang="en-US" sz="2200" b="1" i="0" dirty="0">
                <a:solidFill>
                  <a:srgbClr val="1F1F1F"/>
                </a:solidFill>
                <a:effectLst/>
                <a:latin typeface="Arial" panose="020B0604020202020204" pitchFamily="34" charset="0"/>
                <a:cs typeface="Arial" panose="020B0604020202020204" pitchFamily="34" charset="0"/>
              </a:rPr>
              <a:t>Challenges and limitations:</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Potential for exploitation:</a:t>
            </a:r>
            <a:r>
              <a:rPr lang="en-US" sz="2000" b="0" i="0" dirty="0">
                <a:solidFill>
                  <a:srgbClr val="1F1F1F"/>
                </a:solidFill>
                <a:effectLst/>
                <a:latin typeface="Arial" panose="020B0604020202020204" pitchFamily="34" charset="0"/>
                <a:cs typeface="Arial" panose="020B0604020202020204" pitchFamily="34" charset="0"/>
              </a:rPr>
              <a:t> Apologies could be seen as a way for polluters to avoid taking meaningful action or deflect responsibility.</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Risk of tokenism:</a:t>
            </a:r>
            <a:r>
              <a:rPr lang="en-US" sz="2000" b="0" i="0" dirty="0">
                <a:solidFill>
                  <a:srgbClr val="1F1F1F"/>
                </a:solidFill>
                <a:effectLst/>
                <a:latin typeface="Arial" panose="020B0604020202020204" pitchFamily="34" charset="0"/>
                <a:cs typeface="Arial" panose="020B0604020202020204" pitchFamily="34" charset="0"/>
              </a:rPr>
              <a:t> A poorly executed apology could be perceived as insincere or inadequate, potentially further alienating affected communities.</a:t>
            </a:r>
          </a:p>
        </p:txBody>
      </p:sp>
      <p:pic>
        <p:nvPicPr>
          <p:cNvPr id="6" name="Εικόνα 5">
            <a:extLst>
              <a:ext uri="{FF2B5EF4-FFF2-40B4-BE49-F238E27FC236}">
                <a16:creationId xmlns:a16="http://schemas.microsoft.com/office/drawing/2014/main" id="{C8DFD04D-28B7-2956-5BCA-7B14FBAFED7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D2E7F3D-4752-0121-737D-DE1938ECEB50}"/>
              </a:ext>
            </a:extLst>
          </p:cNvPr>
          <p:cNvPicPr>
            <a:picLocks noChangeAspect="1"/>
          </p:cNvPicPr>
          <p:nvPr/>
        </p:nvPicPr>
        <p:blipFill>
          <a:blip r:embed="rId4"/>
          <a:stretch>
            <a:fillRect/>
          </a:stretch>
        </p:blipFill>
        <p:spPr>
          <a:xfrm>
            <a:off x="7441324" y="2259626"/>
            <a:ext cx="4014558" cy="2443950"/>
          </a:xfrm>
          <a:prstGeom prst="rect">
            <a:avLst/>
          </a:prstGeom>
        </p:spPr>
      </p:pic>
    </p:spTree>
    <p:extLst>
      <p:ext uri="{BB962C8B-B14F-4D97-AF65-F5344CB8AC3E}">
        <p14:creationId xmlns:p14="http://schemas.microsoft.com/office/powerpoint/2010/main" val="358253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62D39DD-EBE4-8FDB-97A8-DA692764C79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2F96846-4CDB-3AB6-4844-B2301B180B5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4FD4360-93C9-7017-54A4-B4A811E7B44C}"/>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217AD21-A22F-8318-36E1-8538C1CBC6C6}"/>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400" b="1" i="0" dirty="0">
                <a:solidFill>
                  <a:srgbClr val="1F1F1F"/>
                </a:solidFill>
                <a:effectLst/>
                <a:latin typeface="Arial" panose="020B0604020202020204" pitchFamily="34" charset="0"/>
                <a:cs typeface="Arial" panose="020B0604020202020204" pitchFamily="34" charset="0"/>
              </a:rPr>
              <a:t>Current context:</a:t>
            </a:r>
            <a:endParaRPr lang="en-US" sz="2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Formal apologies in the context of climate change are rare, although some institutions and individuals have issued statements acknowledging their role in contributing to the problem.</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Many argue that the focus should be on taking concrete action and holding polluters accountable through legal or regulatory measures.</a:t>
            </a:r>
          </a:p>
        </p:txBody>
      </p:sp>
      <p:pic>
        <p:nvPicPr>
          <p:cNvPr id="6" name="Εικόνα 5">
            <a:extLst>
              <a:ext uri="{FF2B5EF4-FFF2-40B4-BE49-F238E27FC236}">
                <a16:creationId xmlns:a16="http://schemas.microsoft.com/office/drawing/2014/main" id="{29F4F561-0852-0F3F-B4AF-CAC2F34F999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AFE36CF-A784-3B57-D7DE-1EC3ABEAFBEA}"/>
              </a:ext>
            </a:extLst>
          </p:cNvPr>
          <p:cNvPicPr>
            <a:picLocks noChangeAspect="1"/>
          </p:cNvPicPr>
          <p:nvPr/>
        </p:nvPicPr>
        <p:blipFill>
          <a:blip r:embed="rId4"/>
          <a:stretch>
            <a:fillRect/>
          </a:stretch>
        </p:blipFill>
        <p:spPr>
          <a:xfrm>
            <a:off x="7506345" y="2301862"/>
            <a:ext cx="4460668" cy="2509773"/>
          </a:xfrm>
          <a:prstGeom prst="rect">
            <a:avLst/>
          </a:prstGeom>
        </p:spPr>
      </p:pic>
    </p:spTree>
    <p:extLst>
      <p:ext uri="{BB962C8B-B14F-4D97-AF65-F5344CB8AC3E}">
        <p14:creationId xmlns:p14="http://schemas.microsoft.com/office/powerpoint/2010/main" val="1799303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B3F0803-CA4E-C756-A3F8-E3B30A1CD96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405B1A3-D907-CEE2-D986-D736E66E268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33D3940-D3C3-76CA-0588-066C74F520CB}"/>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478A2F0-0354-5B13-9600-426DE93926E3}"/>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169863" indent="0"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Key takeaways:</a:t>
            </a:r>
          </a:p>
          <a:p>
            <a:pPr marL="396875" indent="-227013" algn="just">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While formal apologies have potential value in reconciliation and acknowledging harm, they are unlikely to be a sufficient remedy for climate change disputes on their own. </a:t>
            </a:r>
          </a:p>
          <a:p>
            <a:pPr marL="396875" indent="-227013" algn="just">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focus should primarily remain on concrete actions, reparations, systemic change, and holding polluters accountable. </a:t>
            </a:r>
          </a:p>
          <a:p>
            <a:pPr marL="396875" indent="-227013" algn="just">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However, sincere apologies, accompanied by concrete steps towards addressing the problem, could play a role in fostering dialogue and rebuilding trust in the long run.</a:t>
            </a:r>
            <a:endParaRPr lang="en-US" sz="18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69BC0CAD-D294-724B-26EC-76CFF3D982E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8342A35-D695-7A8D-B773-B233C6C927F5}"/>
              </a:ext>
            </a:extLst>
          </p:cNvPr>
          <p:cNvPicPr>
            <a:picLocks noChangeAspect="1"/>
          </p:cNvPicPr>
          <p:nvPr/>
        </p:nvPicPr>
        <p:blipFill>
          <a:blip r:embed="rId4"/>
          <a:stretch>
            <a:fillRect/>
          </a:stretch>
        </p:blipFill>
        <p:spPr>
          <a:xfrm>
            <a:off x="7174362" y="1877673"/>
            <a:ext cx="4662866" cy="3429000"/>
          </a:xfrm>
          <a:prstGeom prst="rect">
            <a:avLst/>
          </a:prstGeom>
        </p:spPr>
      </p:pic>
    </p:spTree>
    <p:extLst>
      <p:ext uri="{BB962C8B-B14F-4D97-AF65-F5344CB8AC3E}">
        <p14:creationId xmlns:p14="http://schemas.microsoft.com/office/powerpoint/2010/main" val="1900181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620B4EE-6D65-B7C3-C7A5-50586F72AF9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19CA8FF-6A54-3106-141A-F8665929C5D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8152C79-9846-D2A1-6224-657AE0748985}"/>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5.1. Settlement Agreement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5FF578F-E597-AA10-AAFD-BFC282E6D305}"/>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spcAft>
                <a:spcPts val="600"/>
              </a:spcAft>
            </a:pPr>
            <a:r>
              <a:rPr lang="en-US" sz="2200" b="1" dirty="0">
                <a:solidFill>
                  <a:srgbClr val="1F1F1F"/>
                </a:solidFill>
                <a:latin typeface="Arial" panose="020B0604020202020204" pitchFamily="34" charset="0"/>
                <a:cs typeface="Arial" panose="020B0604020202020204" pitchFamily="34" charset="0"/>
              </a:rPr>
              <a:t>Understanding Settlement Agreements in Climate Change:</a:t>
            </a:r>
          </a:p>
          <a:p>
            <a:pPr marL="60325" indent="0" algn="just">
              <a:spcAft>
                <a:spcPts val="600"/>
              </a:spcAft>
            </a:pPr>
            <a:r>
              <a:rPr lang="en-US" sz="2200" b="1" i="0" dirty="0">
                <a:solidFill>
                  <a:srgbClr val="1F1F1F"/>
                </a:solidFill>
                <a:effectLst/>
                <a:latin typeface="Arial" panose="020B0604020202020204" pitchFamily="34" charset="0"/>
                <a:cs typeface="Arial" panose="020B0604020202020204" pitchFamily="34" charset="0"/>
              </a:rPr>
              <a:t>Settlement Agreement Scope:</a:t>
            </a:r>
            <a:r>
              <a:rPr lang="en-US" sz="2200" b="0" i="0" dirty="0">
                <a:solidFill>
                  <a:srgbClr val="1F1F1F"/>
                </a:solidFill>
                <a:effectLst/>
                <a:latin typeface="Arial" panose="020B0604020202020204" pitchFamily="34" charset="0"/>
                <a:cs typeface="Arial" panose="020B0604020202020204" pitchFamily="34" charset="0"/>
              </a:rPr>
              <a:t> </a:t>
            </a:r>
          </a:p>
          <a:p>
            <a:pPr marL="403225" indent="-342900" algn="just">
              <a:spcAft>
                <a:spcPts val="600"/>
              </a:spcAft>
              <a:buFont typeface="Arial" panose="020B0604020202020204" pitchFamily="34" charset="0"/>
              <a:buChar char="•"/>
            </a:pPr>
            <a:r>
              <a:rPr lang="en-US" sz="2200" b="0" i="0" dirty="0">
                <a:solidFill>
                  <a:srgbClr val="1F1F1F"/>
                </a:solidFill>
                <a:effectLst/>
                <a:latin typeface="Arial" panose="020B0604020202020204" pitchFamily="34" charset="0"/>
                <a:cs typeface="Arial" panose="020B0604020202020204" pitchFamily="34" charset="0"/>
              </a:rPr>
              <a:t>A settlement agreement typically addresses a specific dispute between identifiable parties. </a:t>
            </a:r>
          </a:p>
          <a:p>
            <a:pPr marL="403225" indent="-342900" algn="just">
              <a:spcAft>
                <a:spcPts val="600"/>
              </a:spcAft>
              <a:buFont typeface="Arial" panose="020B0604020202020204" pitchFamily="34" charset="0"/>
              <a:buChar char="•"/>
            </a:pPr>
            <a:r>
              <a:rPr lang="en-US" sz="2200" b="0" i="0" dirty="0">
                <a:solidFill>
                  <a:srgbClr val="1F1F1F"/>
                </a:solidFill>
                <a:effectLst/>
                <a:latin typeface="Arial" panose="020B0604020202020204" pitchFamily="34" charset="0"/>
                <a:cs typeface="Arial" panose="020B0604020202020204" pitchFamily="34" charset="0"/>
              </a:rPr>
              <a:t>It outlines agreed-upon remedies, such as financial compensation, behavioral changes, or project implementation.</a:t>
            </a:r>
          </a:p>
        </p:txBody>
      </p:sp>
      <p:pic>
        <p:nvPicPr>
          <p:cNvPr id="6" name="Εικόνα 5">
            <a:extLst>
              <a:ext uri="{FF2B5EF4-FFF2-40B4-BE49-F238E27FC236}">
                <a16:creationId xmlns:a16="http://schemas.microsoft.com/office/drawing/2014/main" id="{7627C8DD-CCAC-2BE4-2F7A-B5E61F6856E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7C67FF5-62EA-1C50-7C7B-2B6640483780}"/>
              </a:ext>
            </a:extLst>
          </p:cNvPr>
          <p:cNvPicPr>
            <a:picLocks noChangeAspect="1"/>
          </p:cNvPicPr>
          <p:nvPr/>
        </p:nvPicPr>
        <p:blipFill>
          <a:blip r:embed="rId4"/>
          <a:stretch>
            <a:fillRect/>
          </a:stretch>
        </p:blipFill>
        <p:spPr>
          <a:xfrm>
            <a:off x="7292326" y="1825942"/>
            <a:ext cx="4496175" cy="2992000"/>
          </a:xfrm>
          <a:prstGeom prst="rect">
            <a:avLst/>
          </a:prstGeom>
        </p:spPr>
      </p:pic>
    </p:spTree>
    <p:extLst>
      <p:ext uri="{BB962C8B-B14F-4D97-AF65-F5344CB8AC3E}">
        <p14:creationId xmlns:p14="http://schemas.microsoft.com/office/powerpoint/2010/main" val="4261655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456D3FC-FB86-66BC-2AD8-10BBCCF123F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725C1E4-65F7-7BD5-7641-3E27486D171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72C4343-593E-86A9-3DB7-BC5A866E7B98}"/>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EDC6340-A8D2-A895-1C5A-EE19DD6DB1D7}"/>
              </a:ext>
            </a:extLst>
          </p:cNvPr>
          <p:cNvSpPr>
            <a:spLocks noGrp="1"/>
          </p:cNvSpPr>
          <p:nvPr>
            <p:ph type="body" idx="1"/>
          </p:nvPr>
        </p:nvSpPr>
        <p:spPr>
          <a:xfrm>
            <a:off x="806563" y="2282847"/>
            <a:ext cx="6062836" cy="344701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l">
              <a:lnSpc>
                <a:spcPct val="110000"/>
              </a:lnSpc>
              <a:spcAft>
                <a:spcPts val="600"/>
              </a:spcAft>
            </a:pPr>
            <a:r>
              <a:rPr lang="en-US" sz="3500" b="1" i="0" dirty="0">
                <a:solidFill>
                  <a:srgbClr val="1F1F1F"/>
                </a:solidFill>
                <a:effectLst/>
                <a:latin typeface="Arial" panose="020B0604020202020204" pitchFamily="34" charset="0"/>
                <a:cs typeface="Arial" panose="020B0604020202020204" pitchFamily="34" charset="0"/>
              </a:rPr>
              <a:t>Key areas of focus:</a:t>
            </a:r>
          </a:p>
          <a:p>
            <a:pPr algn="just">
              <a:lnSpc>
                <a:spcPct val="110000"/>
              </a:lnSpc>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Dialogue and cooperation:</a:t>
            </a:r>
            <a:r>
              <a:rPr lang="en-US" sz="3200" b="0" i="0" dirty="0">
                <a:solidFill>
                  <a:srgbClr val="1F1F1F"/>
                </a:solidFill>
                <a:effectLst/>
                <a:latin typeface="Arial" panose="020B0604020202020204" pitchFamily="34" charset="0"/>
                <a:cs typeface="Arial" panose="020B0604020202020204" pitchFamily="34" charset="0"/>
              </a:rPr>
              <a:t> </a:t>
            </a:r>
            <a:r>
              <a:rPr lang="en-US" sz="3200" dirty="0">
                <a:solidFill>
                  <a:srgbClr val="1F1F1F"/>
                </a:solidFill>
                <a:latin typeface="Arial" panose="020B0604020202020204" pitchFamily="34" charset="0"/>
                <a:cs typeface="Arial" panose="020B0604020202020204" pitchFamily="34" charset="0"/>
              </a:rPr>
              <a:t>Open dialogue and cooperation among varied nations and parties build trust, find consensus, and create advantageous outcomes, preventing conflicts.</a:t>
            </a:r>
          </a:p>
          <a:p>
            <a:pPr algn="just">
              <a:lnSpc>
                <a:spcPct val="110000"/>
              </a:lnSpc>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Early warning and conflict prevention:</a:t>
            </a:r>
            <a:r>
              <a:rPr lang="en-US" sz="3200" b="0" i="0" dirty="0">
                <a:solidFill>
                  <a:srgbClr val="1F1F1F"/>
                </a:solidFill>
                <a:effectLst/>
                <a:latin typeface="Arial" panose="020B0604020202020204" pitchFamily="34" charset="0"/>
                <a:cs typeface="Arial" panose="020B0604020202020204" pitchFamily="34" charset="0"/>
              </a:rPr>
              <a:t> </a:t>
            </a:r>
            <a:r>
              <a:rPr lang="en-US" sz="3200" b="0" i="0" dirty="0">
                <a:solidFill>
                  <a:srgbClr val="0D0D0D"/>
                </a:solidFill>
                <a:effectLst/>
                <a:latin typeface="Söhne"/>
              </a:rPr>
              <a:t> </a:t>
            </a:r>
            <a:r>
              <a:rPr lang="en-US" sz="3200" dirty="0">
                <a:solidFill>
                  <a:srgbClr val="1F1F1F"/>
                </a:solidFill>
                <a:latin typeface="Arial" panose="020B0604020202020204" pitchFamily="34" charset="0"/>
                <a:cs typeface="Arial" panose="020B0604020202020204" pitchFamily="34" charset="0"/>
              </a:rPr>
              <a:t>Spotting climate-related tensions such as water disputes or land competition enables early mediation to deter conflicts.</a:t>
            </a:r>
          </a:p>
        </p:txBody>
      </p:sp>
      <p:pic>
        <p:nvPicPr>
          <p:cNvPr id="6" name="Εικόνα 5">
            <a:extLst>
              <a:ext uri="{FF2B5EF4-FFF2-40B4-BE49-F238E27FC236}">
                <a16:creationId xmlns:a16="http://schemas.microsoft.com/office/drawing/2014/main" id="{C08CED8E-FF6B-0587-8C42-DC163CCFB56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3DF72BE-DA0A-50AC-86DA-D1CB08BBB0EA}"/>
              </a:ext>
            </a:extLst>
          </p:cNvPr>
          <p:cNvPicPr>
            <a:picLocks noChangeAspect="1"/>
          </p:cNvPicPr>
          <p:nvPr/>
        </p:nvPicPr>
        <p:blipFill>
          <a:blip r:embed="rId4"/>
          <a:stretch>
            <a:fillRect/>
          </a:stretch>
        </p:blipFill>
        <p:spPr>
          <a:xfrm>
            <a:off x="7400683" y="2218207"/>
            <a:ext cx="4476005" cy="2517753"/>
          </a:xfrm>
          <a:prstGeom prst="rect">
            <a:avLst/>
          </a:prstGeom>
        </p:spPr>
      </p:pic>
    </p:spTree>
    <p:extLst>
      <p:ext uri="{BB962C8B-B14F-4D97-AF65-F5344CB8AC3E}">
        <p14:creationId xmlns:p14="http://schemas.microsoft.com/office/powerpoint/2010/main" val="4168003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7F0C653-97A1-0BA3-467F-886C897948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475650C-2996-479B-E42C-C977CB44054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C2AAF90-9524-BC92-7E37-024C008B22C5}"/>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BE29C90-6C27-6F8B-81C7-7BB78B38D272}"/>
              </a:ext>
            </a:extLst>
          </p:cNvPr>
          <p:cNvSpPr>
            <a:spLocks noGrp="1"/>
          </p:cNvSpPr>
          <p:nvPr>
            <p:ph type="body" idx="1"/>
          </p:nvPr>
        </p:nvSpPr>
        <p:spPr>
          <a:xfrm>
            <a:off x="806563" y="2266623"/>
            <a:ext cx="6062836" cy="346323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lnSpc>
                <a:spcPct val="100000"/>
              </a:lnSpc>
            </a:pPr>
            <a:r>
              <a:rPr lang="en-US" sz="2400" b="1" i="0" dirty="0">
                <a:solidFill>
                  <a:srgbClr val="1F1F1F"/>
                </a:solidFill>
                <a:effectLst/>
                <a:latin typeface="Arial" panose="020B0604020202020204" pitchFamily="34" charset="0"/>
                <a:cs typeface="Arial" panose="020B0604020202020204" pitchFamily="34" charset="0"/>
              </a:rPr>
              <a:t>Key areas of focus:</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Capacity building and knowledge sharing:</a:t>
            </a:r>
            <a:r>
              <a:rPr lang="en-US" sz="2000" b="0" i="0" dirty="0">
                <a:solidFill>
                  <a:srgbClr val="1F1F1F"/>
                </a:solidFill>
                <a:effectLst/>
                <a:latin typeface="Arial" panose="020B0604020202020204" pitchFamily="34" charset="0"/>
                <a:cs typeface="Arial" panose="020B0604020202020204" pitchFamily="34" charset="0"/>
              </a:rPr>
              <a:t> </a:t>
            </a:r>
            <a:r>
              <a:rPr lang="en-US" sz="2000" dirty="0">
                <a:solidFill>
                  <a:srgbClr val="1F1F1F"/>
                </a:solidFill>
                <a:latin typeface="Arial" panose="020B0604020202020204" pitchFamily="34" charset="0"/>
                <a:cs typeface="Arial" panose="020B0604020202020204" pitchFamily="34" charset="0"/>
              </a:rPr>
              <a:t>Aiding developing nations with expertise, funding, and capacity building for climate issues fosters fairness and lessens grievances. </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Building resilience and adaptation:</a:t>
            </a:r>
            <a:r>
              <a:rPr lang="en-US" sz="2000" b="0" i="0" dirty="0">
                <a:solidFill>
                  <a:srgbClr val="1F1F1F"/>
                </a:solidFill>
                <a:effectLst/>
                <a:latin typeface="Arial" panose="020B0604020202020204" pitchFamily="34" charset="0"/>
                <a:cs typeface="Arial" panose="020B0604020202020204" pitchFamily="34" charset="0"/>
              </a:rPr>
              <a:t> </a:t>
            </a:r>
            <a:r>
              <a:rPr lang="en-US" sz="2000" b="0" i="0" dirty="0">
                <a:solidFill>
                  <a:srgbClr val="0D0D0D"/>
                </a:solidFill>
                <a:effectLst/>
                <a:latin typeface="Söhne"/>
              </a:rPr>
              <a:t> </a:t>
            </a:r>
            <a:r>
              <a:rPr lang="en-US" sz="2000" dirty="0">
                <a:solidFill>
                  <a:srgbClr val="1F1F1F"/>
                </a:solidFill>
                <a:latin typeface="Arial" panose="020B0604020202020204" pitchFamily="34" charset="0"/>
                <a:cs typeface="Arial" panose="020B0604020202020204" pitchFamily="34" charset="0"/>
              </a:rPr>
              <a:t>Joint efforts in climate adaptation and resilience can reduce resource conflicts and curb rivalry.</a:t>
            </a:r>
          </a:p>
        </p:txBody>
      </p:sp>
      <p:pic>
        <p:nvPicPr>
          <p:cNvPr id="6" name="Εικόνα 5">
            <a:extLst>
              <a:ext uri="{FF2B5EF4-FFF2-40B4-BE49-F238E27FC236}">
                <a16:creationId xmlns:a16="http://schemas.microsoft.com/office/drawing/2014/main" id="{BC3449CF-92BD-F3A8-2F01-99D53DF44B7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3879688-6311-E101-019E-281DAFA59114}"/>
              </a:ext>
            </a:extLst>
          </p:cNvPr>
          <p:cNvPicPr>
            <a:picLocks noChangeAspect="1"/>
          </p:cNvPicPr>
          <p:nvPr/>
        </p:nvPicPr>
        <p:blipFill>
          <a:blip r:embed="rId4"/>
          <a:stretch>
            <a:fillRect/>
          </a:stretch>
        </p:blipFill>
        <p:spPr>
          <a:xfrm>
            <a:off x="7358993" y="2266624"/>
            <a:ext cx="4527156" cy="2263578"/>
          </a:xfrm>
          <a:prstGeom prst="rect">
            <a:avLst/>
          </a:prstGeom>
        </p:spPr>
      </p:pic>
    </p:spTree>
    <p:extLst>
      <p:ext uri="{BB962C8B-B14F-4D97-AF65-F5344CB8AC3E}">
        <p14:creationId xmlns:p14="http://schemas.microsoft.com/office/powerpoint/2010/main" val="3826738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8209F5D-42A5-2179-6EEF-FEC78588520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9C71AE5-DA3F-5850-70FA-1ADDDA3F6B9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B1D98B8-E5A2-E216-30FA-F12967D9F3B0}"/>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3293A8C-1152-88C8-4B57-7A65E4842AED}"/>
              </a:ext>
            </a:extLst>
          </p:cNvPr>
          <p:cNvSpPr>
            <a:spLocks noGrp="1"/>
          </p:cNvSpPr>
          <p:nvPr>
            <p:ph type="body" idx="1"/>
          </p:nvPr>
        </p:nvSpPr>
        <p:spPr>
          <a:xfrm>
            <a:off x="806563" y="2295459"/>
            <a:ext cx="6062836" cy="327922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lnSpc>
                <a:spcPct val="80000"/>
              </a:lnSpc>
            </a:pPr>
            <a:r>
              <a:rPr lang="en-US" sz="1800" b="1" i="0" dirty="0">
                <a:solidFill>
                  <a:srgbClr val="1F1F1F"/>
                </a:solidFill>
                <a:effectLst/>
                <a:latin typeface="Arial" panose="020B0604020202020204" pitchFamily="34" charset="0"/>
                <a:cs typeface="Arial" panose="020B0604020202020204" pitchFamily="34" charset="0"/>
              </a:rPr>
              <a:t>Examples of preventive diplomacy in action:</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The Green Climate Fund:</a:t>
            </a:r>
            <a:r>
              <a:rPr lang="en-US" sz="1800" b="0" i="0" dirty="0">
                <a:solidFill>
                  <a:srgbClr val="1F1F1F"/>
                </a:solidFill>
                <a:effectLst/>
                <a:latin typeface="Arial" panose="020B0604020202020204" pitchFamily="34" charset="0"/>
                <a:cs typeface="Arial" panose="020B0604020202020204" pitchFamily="34" charset="0"/>
              </a:rPr>
              <a:t> This international fund provides financial support to developing countries for climate adaptation and mitigation projects, fostering collaboration and addressing potential sources of conflict.</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Regional initiatives:</a:t>
            </a:r>
            <a:r>
              <a:rPr lang="en-US" sz="1800" b="0" i="0" dirty="0">
                <a:solidFill>
                  <a:srgbClr val="1F1F1F"/>
                </a:solidFill>
                <a:effectLst/>
                <a:latin typeface="Arial" panose="020B0604020202020204" pitchFamily="34" charset="0"/>
                <a:cs typeface="Arial" panose="020B0604020202020204" pitchFamily="34" charset="0"/>
              </a:rPr>
              <a:t> Many regional organizations, like the African Union and the Association of Southeast Asian Nations, have adopted climate action plans and frameworks for dialogue and cooperation, addressing regional climate challenges and potential conflicts.</a:t>
            </a:r>
          </a:p>
        </p:txBody>
      </p:sp>
      <p:pic>
        <p:nvPicPr>
          <p:cNvPr id="6" name="Εικόνα 5">
            <a:extLst>
              <a:ext uri="{FF2B5EF4-FFF2-40B4-BE49-F238E27FC236}">
                <a16:creationId xmlns:a16="http://schemas.microsoft.com/office/drawing/2014/main" id="{B92378F2-B214-BE96-1C40-15B2901B149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1311DA5-0D7D-CD93-2022-75F4205D4A38}"/>
              </a:ext>
            </a:extLst>
          </p:cNvPr>
          <p:cNvPicPr>
            <a:picLocks noChangeAspect="1"/>
          </p:cNvPicPr>
          <p:nvPr/>
        </p:nvPicPr>
        <p:blipFill>
          <a:blip r:embed="rId4"/>
          <a:stretch>
            <a:fillRect/>
          </a:stretch>
        </p:blipFill>
        <p:spPr>
          <a:xfrm>
            <a:off x="7578440" y="1825351"/>
            <a:ext cx="4214167" cy="3051317"/>
          </a:xfrm>
          <a:prstGeom prst="rect">
            <a:avLst/>
          </a:prstGeom>
        </p:spPr>
      </p:pic>
    </p:spTree>
    <p:extLst>
      <p:ext uri="{BB962C8B-B14F-4D97-AF65-F5344CB8AC3E}">
        <p14:creationId xmlns:p14="http://schemas.microsoft.com/office/powerpoint/2010/main" val="1741958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F22138F-53AE-B45A-FE34-01FA184CE95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922E13C-023B-2C01-90CF-D66D9E4B60D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55B5D2A-74B4-2A68-55DC-11757D351AAD}"/>
              </a:ext>
            </a:extLst>
          </p:cNvPr>
          <p:cNvSpPr>
            <a:spLocks noGrp="1"/>
          </p:cNvSpPr>
          <p:nvPr>
            <p:ph type="title"/>
          </p:nvPr>
        </p:nvSpPr>
        <p:spPr>
          <a:xfrm>
            <a:off x="720725" y="1143001"/>
            <a:ext cx="6544024"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9729844-6712-8537-E501-7A343A972912}"/>
              </a:ext>
            </a:extLst>
          </p:cNvPr>
          <p:cNvSpPr>
            <a:spLocks noGrp="1"/>
          </p:cNvSpPr>
          <p:nvPr>
            <p:ph type="body" idx="1"/>
          </p:nvPr>
        </p:nvSpPr>
        <p:spPr>
          <a:xfrm>
            <a:off x="806562" y="2276541"/>
            <a:ext cx="6458187" cy="345332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lnSpc>
                <a:spcPct val="11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Challenges and limitations:</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11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Political will and commitment:</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Effective preventive diplomacy needs ongoing commitment from all parties, despite differing agendas and goals.</a:t>
            </a:r>
          </a:p>
          <a:p>
            <a:pPr algn="just">
              <a:lnSpc>
                <a:spcPct val="11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Resource constraints:</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Limited resources may impede preventive diplomacy, especially in aiding developing nations and tackling intricate issues.</a:t>
            </a:r>
          </a:p>
          <a:p>
            <a:pPr algn="just">
              <a:lnSpc>
                <a:spcPct val="11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Long-term approach</a:t>
            </a:r>
            <a:r>
              <a:rPr lang="en-US" sz="1800" dirty="0">
                <a:solidFill>
                  <a:srgbClr val="1F1F1F"/>
                </a:solidFill>
                <a:latin typeface="Arial" panose="020B0604020202020204" pitchFamily="34" charset="0"/>
                <a:cs typeface="Arial" panose="020B0604020202020204" pitchFamily="34" charset="0"/>
              </a:rPr>
              <a:t>:  Preventive diplomacy needs ongoing involvement and adjustment to changing climate effects and political shifts.</a:t>
            </a:r>
          </a:p>
        </p:txBody>
      </p:sp>
      <p:pic>
        <p:nvPicPr>
          <p:cNvPr id="6" name="Εικόνα 5">
            <a:extLst>
              <a:ext uri="{FF2B5EF4-FFF2-40B4-BE49-F238E27FC236}">
                <a16:creationId xmlns:a16="http://schemas.microsoft.com/office/drawing/2014/main" id="{7E3A421C-4E4D-284D-1F73-C0A66CF60864}"/>
              </a:ext>
            </a:extLst>
          </p:cNvPr>
          <p:cNvPicPr>
            <a:picLocks noChangeAspect="1"/>
          </p:cNvPicPr>
          <p:nvPr/>
        </p:nvPicPr>
        <p:blipFill rotWithShape="1">
          <a:blip r:embed="rId3"/>
          <a:srcRect l="31333" t="85035" r="16916" b="5476"/>
          <a:stretch/>
        </p:blipFill>
        <p:spPr>
          <a:xfrm>
            <a:off x="761998" y="5894278"/>
            <a:ext cx="9950250" cy="957942"/>
          </a:xfrm>
          <a:prstGeom prst="rect">
            <a:avLst/>
          </a:prstGeom>
        </p:spPr>
      </p:pic>
      <p:pic>
        <p:nvPicPr>
          <p:cNvPr id="9" name="Picture 8">
            <a:extLst>
              <a:ext uri="{FF2B5EF4-FFF2-40B4-BE49-F238E27FC236}">
                <a16:creationId xmlns:a16="http://schemas.microsoft.com/office/drawing/2014/main" id="{4D6BDDF3-4337-AE6A-505C-D750CAFD2EAF}"/>
              </a:ext>
            </a:extLst>
          </p:cNvPr>
          <p:cNvPicPr>
            <a:picLocks noChangeAspect="1"/>
          </p:cNvPicPr>
          <p:nvPr/>
        </p:nvPicPr>
        <p:blipFill>
          <a:blip r:embed="rId4"/>
          <a:stretch>
            <a:fillRect/>
          </a:stretch>
        </p:blipFill>
        <p:spPr>
          <a:xfrm>
            <a:off x="7492552" y="2201946"/>
            <a:ext cx="4398721" cy="2546628"/>
          </a:xfrm>
          <a:prstGeom prst="rect">
            <a:avLst/>
          </a:prstGeom>
        </p:spPr>
      </p:pic>
    </p:spTree>
    <p:extLst>
      <p:ext uri="{BB962C8B-B14F-4D97-AF65-F5344CB8AC3E}">
        <p14:creationId xmlns:p14="http://schemas.microsoft.com/office/powerpoint/2010/main" val="3542392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4332C6C-C821-1D09-DA6C-2315A1036CD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F8CB9F3-AB52-9204-D818-7254AFCE7CB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4F73658-7685-F5E6-6171-120499AE9479}"/>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6809641-980D-18CE-D379-2F8AC7079CE6}"/>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l">
              <a:lnSpc>
                <a:spcPct val="100000"/>
              </a:lnSpc>
              <a:spcAft>
                <a:spcPts val="600"/>
              </a:spcAft>
            </a:pPr>
            <a:r>
              <a:rPr lang="en-US" sz="3500" b="1" i="0" dirty="0">
                <a:solidFill>
                  <a:srgbClr val="1F1F1F"/>
                </a:solidFill>
                <a:effectLst/>
                <a:latin typeface="Arial" panose="020B0604020202020204" pitchFamily="34" charset="0"/>
                <a:cs typeface="Arial" panose="020B0604020202020204" pitchFamily="34" charset="0"/>
              </a:rPr>
              <a:t>Key takeaways</a:t>
            </a:r>
          </a:p>
          <a:p>
            <a:pPr marL="460375" indent="-290513" algn="just">
              <a:lnSpc>
                <a:spcPct val="100000"/>
              </a:lnSpc>
              <a:spcAft>
                <a:spcPts val="600"/>
              </a:spcAft>
              <a:buFont typeface="Arial" panose="020B0604020202020204" pitchFamily="34" charset="0"/>
              <a:buChar char="•"/>
            </a:pPr>
            <a:r>
              <a:rPr lang="en-US" sz="3200" b="0" i="0" dirty="0">
                <a:solidFill>
                  <a:srgbClr val="1F1F1F"/>
                </a:solidFill>
                <a:effectLst/>
                <a:latin typeface="Arial" panose="020B0604020202020204" pitchFamily="34" charset="0"/>
                <a:cs typeface="Arial" panose="020B0604020202020204" pitchFamily="34" charset="0"/>
              </a:rPr>
              <a:t>While preventive diplomacy may not be a direct remedy for existing climate change disputes, it plays a crucial role in </a:t>
            </a:r>
            <a:r>
              <a:rPr lang="en-US" sz="3200" b="1" i="0" dirty="0">
                <a:solidFill>
                  <a:srgbClr val="1F1F1F"/>
                </a:solidFill>
                <a:effectLst/>
                <a:latin typeface="Arial" panose="020B0604020202020204" pitchFamily="34" charset="0"/>
                <a:cs typeface="Arial" panose="020B0604020202020204" pitchFamily="34" charset="0"/>
              </a:rPr>
              <a:t>mitigating future conflicts, fostering cooperation, and promoting sustainable solutions</a:t>
            </a:r>
            <a:r>
              <a:rPr lang="en-US" sz="3200" b="0" i="0" dirty="0">
                <a:solidFill>
                  <a:srgbClr val="1F1F1F"/>
                </a:solidFill>
                <a:effectLst/>
                <a:latin typeface="Arial" panose="020B0604020202020204" pitchFamily="34" charset="0"/>
                <a:cs typeface="Arial" panose="020B0604020202020204" pitchFamily="34" charset="0"/>
              </a:rPr>
              <a:t>. </a:t>
            </a:r>
          </a:p>
          <a:p>
            <a:pPr marL="460375" indent="-290513" algn="just">
              <a:lnSpc>
                <a:spcPct val="100000"/>
              </a:lnSpc>
              <a:spcAft>
                <a:spcPts val="600"/>
              </a:spcAft>
              <a:buFont typeface="Arial" panose="020B0604020202020204" pitchFamily="34" charset="0"/>
              <a:buChar char="•"/>
            </a:pPr>
            <a:r>
              <a:rPr lang="en-US" sz="3200" b="0" i="0" dirty="0">
                <a:solidFill>
                  <a:srgbClr val="1F1F1F"/>
                </a:solidFill>
                <a:effectLst/>
                <a:latin typeface="Arial" panose="020B0604020202020204" pitchFamily="34" charset="0"/>
                <a:cs typeface="Arial" panose="020B0604020202020204" pitchFamily="34" charset="0"/>
              </a:rPr>
              <a:t>By addressing the root causes of potential disagreements and building collaborative approaches, preventive diplomacy can contribute significantly to a more peaceful and just response to the global climate challenge.</a:t>
            </a:r>
          </a:p>
        </p:txBody>
      </p:sp>
      <p:pic>
        <p:nvPicPr>
          <p:cNvPr id="6" name="Εικόνα 5">
            <a:extLst>
              <a:ext uri="{FF2B5EF4-FFF2-40B4-BE49-F238E27FC236}">
                <a16:creationId xmlns:a16="http://schemas.microsoft.com/office/drawing/2014/main" id="{5F92D819-4910-C8C3-E137-F91BB902D88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532348B-5469-07C2-99D6-D23A463B822A}"/>
              </a:ext>
            </a:extLst>
          </p:cNvPr>
          <p:cNvPicPr>
            <a:picLocks noChangeAspect="1"/>
          </p:cNvPicPr>
          <p:nvPr/>
        </p:nvPicPr>
        <p:blipFill>
          <a:blip r:embed="rId4"/>
          <a:stretch>
            <a:fillRect/>
          </a:stretch>
        </p:blipFill>
        <p:spPr>
          <a:xfrm>
            <a:off x="7383556" y="2036905"/>
            <a:ext cx="4427444" cy="2564228"/>
          </a:xfrm>
          <a:prstGeom prst="rect">
            <a:avLst/>
          </a:prstGeom>
        </p:spPr>
      </p:pic>
    </p:spTree>
    <p:extLst>
      <p:ext uri="{BB962C8B-B14F-4D97-AF65-F5344CB8AC3E}">
        <p14:creationId xmlns:p14="http://schemas.microsoft.com/office/powerpoint/2010/main" val="72875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319C0C7-C1DA-EE8B-DFD2-47B9D934291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EF8514B-AE1A-C27A-D221-18616FE5C84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492F714-5ADD-AEED-0E87-24F4B9EBF3D1}"/>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5.1. Settlement Agreement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7B0A416-28ED-F96C-BE1C-5648D4B9E4BD}"/>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60325" indent="0">
              <a:lnSpc>
                <a:spcPct val="80000"/>
              </a:lnSpc>
              <a:spcBef>
                <a:spcPts val="600"/>
              </a:spcBef>
              <a:spcAft>
                <a:spcPts val="600"/>
              </a:spcAft>
              <a:tabLst>
                <a:tab pos="1943100" algn="l"/>
              </a:tabLst>
            </a:pPr>
            <a:r>
              <a:rPr lang="en-US" sz="1900" b="1" dirty="0">
                <a:solidFill>
                  <a:srgbClr val="1F1F1F"/>
                </a:solidFill>
                <a:latin typeface="Arial" panose="020B0604020202020204" pitchFamily="34" charset="0"/>
                <a:cs typeface="Arial" panose="020B0604020202020204" pitchFamily="34" charset="0"/>
              </a:rPr>
              <a:t>Examples of Settlement Agreements:</a:t>
            </a:r>
          </a:p>
          <a:p>
            <a:pPr algn="just">
              <a:lnSpc>
                <a:spcPct val="80000"/>
              </a:lnSpc>
              <a:spcBef>
                <a:spcPts val="600"/>
              </a:spcBef>
              <a:spcAft>
                <a:spcPts val="600"/>
              </a:spcAft>
              <a:buFont typeface="Arial" panose="020B0604020202020204" pitchFamily="34" charset="0"/>
              <a:buChar char="•"/>
              <a:tabLst>
                <a:tab pos="1943100" algn="l"/>
              </a:tabLst>
            </a:pPr>
            <a:r>
              <a:rPr lang="en-US" sz="1900" b="1" i="0" dirty="0">
                <a:solidFill>
                  <a:srgbClr val="1F1F1F"/>
                </a:solidFill>
                <a:effectLst/>
                <a:latin typeface="Arial" panose="020B0604020202020204" pitchFamily="34" charset="0"/>
                <a:cs typeface="Arial" panose="020B0604020202020204" pitchFamily="34" charset="0"/>
              </a:rPr>
              <a:t>International Disputes:</a:t>
            </a:r>
            <a:r>
              <a:rPr lang="en-US" sz="1900" b="0" i="0" dirty="0">
                <a:solidFill>
                  <a:srgbClr val="1F1F1F"/>
                </a:solidFill>
                <a:effectLst/>
                <a:latin typeface="Arial" panose="020B0604020202020204" pitchFamily="34" charset="0"/>
                <a:cs typeface="Arial" panose="020B0604020202020204" pitchFamily="34" charset="0"/>
              </a:rPr>
              <a:t> The Paris Agreement, while not strictly a settlement agreement, outlines commitments and potential dispute resolution mechanisms.</a:t>
            </a:r>
          </a:p>
          <a:p>
            <a:pPr algn="just">
              <a:lnSpc>
                <a:spcPct val="80000"/>
              </a:lnSpc>
              <a:spcBef>
                <a:spcPts val="600"/>
              </a:spcBef>
              <a:spcAft>
                <a:spcPts val="600"/>
              </a:spcAft>
              <a:buFont typeface="Arial" panose="020B0604020202020204" pitchFamily="34" charset="0"/>
              <a:buChar char="•"/>
              <a:tabLst>
                <a:tab pos="1943100" algn="l"/>
              </a:tabLst>
            </a:pPr>
            <a:r>
              <a:rPr lang="en-US" sz="1900" b="1" i="0" dirty="0">
                <a:solidFill>
                  <a:srgbClr val="1F1F1F"/>
                </a:solidFill>
                <a:effectLst/>
                <a:latin typeface="Arial" panose="020B0604020202020204" pitchFamily="34" charset="0"/>
                <a:cs typeface="Arial" panose="020B0604020202020204" pitchFamily="34" charset="0"/>
              </a:rPr>
              <a:t>Corporate Disputes:</a:t>
            </a:r>
            <a:r>
              <a:rPr lang="en-US" sz="1900" b="0" i="0" dirty="0">
                <a:solidFill>
                  <a:srgbClr val="1F1F1F"/>
                </a:solidFill>
                <a:effectLst/>
                <a:latin typeface="Arial" panose="020B0604020202020204" pitchFamily="34" charset="0"/>
                <a:cs typeface="Arial" panose="020B0604020202020204" pitchFamily="34" charset="0"/>
              </a:rPr>
              <a:t> Companies may settle lawsuits with communities affected by their operations, agreeing to specific compensation or environmental improvements.</a:t>
            </a:r>
          </a:p>
          <a:p>
            <a:pPr algn="just">
              <a:lnSpc>
                <a:spcPct val="80000"/>
              </a:lnSpc>
              <a:spcBef>
                <a:spcPts val="600"/>
              </a:spcBef>
              <a:spcAft>
                <a:spcPts val="600"/>
              </a:spcAft>
              <a:buFont typeface="Arial" panose="020B0604020202020204" pitchFamily="34" charset="0"/>
              <a:buChar char="•"/>
              <a:tabLst>
                <a:tab pos="1943100" algn="l"/>
              </a:tabLst>
            </a:pPr>
            <a:r>
              <a:rPr lang="en-US" sz="1900" b="1" i="0" dirty="0">
                <a:solidFill>
                  <a:srgbClr val="1F1F1F"/>
                </a:solidFill>
                <a:effectLst/>
                <a:latin typeface="Arial" panose="020B0604020202020204" pitchFamily="34" charset="0"/>
                <a:cs typeface="Arial" panose="020B0604020202020204" pitchFamily="34" charset="0"/>
              </a:rPr>
              <a:t>National Disputes:</a:t>
            </a:r>
            <a:r>
              <a:rPr lang="en-US" sz="1900" b="0" i="0" dirty="0">
                <a:solidFill>
                  <a:srgbClr val="1F1F1F"/>
                </a:solidFill>
                <a:effectLst/>
                <a:latin typeface="Arial" panose="020B0604020202020204" pitchFamily="34" charset="0"/>
                <a:cs typeface="Arial" panose="020B0604020202020204" pitchFamily="34" charset="0"/>
              </a:rPr>
              <a:t> Governments may reach agreements to settle disputes over resource allocation or pollution control.</a:t>
            </a:r>
          </a:p>
        </p:txBody>
      </p:sp>
      <p:pic>
        <p:nvPicPr>
          <p:cNvPr id="6" name="Εικόνα 5">
            <a:extLst>
              <a:ext uri="{FF2B5EF4-FFF2-40B4-BE49-F238E27FC236}">
                <a16:creationId xmlns:a16="http://schemas.microsoft.com/office/drawing/2014/main" id="{E1C48085-EC7F-984B-8FFC-7EED74E25CD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1B1FAADF-8D17-0D1D-13D2-16AC19E45175}"/>
              </a:ext>
            </a:extLst>
          </p:cNvPr>
          <p:cNvPicPr>
            <a:picLocks noChangeAspect="1"/>
          </p:cNvPicPr>
          <p:nvPr/>
        </p:nvPicPr>
        <p:blipFill>
          <a:blip r:embed="rId4"/>
          <a:stretch>
            <a:fillRect/>
          </a:stretch>
        </p:blipFill>
        <p:spPr>
          <a:xfrm>
            <a:off x="7483472" y="2301766"/>
            <a:ext cx="3901965" cy="2601310"/>
          </a:xfrm>
          <a:prstGeom prst="rect">
            <a:avLst/>
          </a:prstGeom>
        </p:spPr>
      </p:pic>
    </p:spTree>
    <p:extLst>
      <p:ext uri="{BB962C8B-B14F-4D97-AF65-F5344CB8AC3E}">
        <p14:creationId xmlns:p14="http://schemas.microsoft.com/office/powerpoint/2010/main" val="420654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EA0B8A3-73C4-3048-5953-4FC2B4C7C6E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81D98AA-E850-33B2-3900-6E9E7BAA94D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4315F97-1651-22F3-21FA-402F7F6AAA97}"/>
              </a:ext>
            </a:extLst>
          </p:cNvPr>
          <p:cNvSpPr>
            <a:spLocks noGrp="1"/>
          </p:cNvSpPr>
          <p:nvPr>
            <p:ph type="title"/>
          </p:nvPr>
        </p:nvSpPr>
        <p:spPr>
          <a:xfrm>
            <a:off x="768592" y="1144372"/>
            <a:ext cx="638251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5.1. Settlement Agreement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939C27C-9A53-3AF6-7036-65906D46AF10}"/>
              </a:ext>
            </a:extLst>
          </p:cNvPr>
          <p:cNvSpPr>
            <a:spLocks noGrp="1"/>
          </p:cNvSpPr>
          <p:nvPr>
            <p:ph type="body" idx="1"/>
          </p:nvPr>
        </p:nvSpPr>
        <p:spPr>
          <a:xfrm>
            <a:off x="806562" y="2282848"/>
            <a:ext cx="6382513" cy="304589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spcBef>
                <a:spcPts val="1200"/>
              </a:spcBef>
              <a:spcAft>
                <a:spcPts val="600"/>
              </a:spcAft>
            </a:pPr>
            <a:r>
              <a:rPr lang="en-US" sz="2200" b="1" i="0" dirty="0">
                <a:solidFill>
                  <a:srgbClr val="1F1F1F"/>
                </a:solidFill>
                <a:effectLst/>
                <a:latin typeface="Arial" panose="020B0604020202020204" pitchFamily="34" charset="0"/>
                <a:cs typeface="Arial" panose="020B0604020202020204" pitchFamily="34" charset="0"/>
              </a:rPr>
              <a:t>Key Points to Consider:</a:t>
            </a:r>
            <a:endParaRPr lang="en-US" sz="22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tabLst>
                <a:tab pos="1943100" algn="l"/>
              </a:tabLst>
            </a:pPr>
            <a:r>
              <a:rPr lang="en-US" sz="2200" b="1" dirty="0">
                <a:solidFill>
                  <a:srgbClr val="1F1F1F"/>
                </a:solidFill>
                <a:latin typeface="Arial" panose="020B0604020202020204" pitchFamily="34" charset="0"/>
                <a:cs typeface="Arial" panose="020B0604020202020204" pitchFamily="34" charset="0"/>
              </a:rPr>
              <a:t>Transparency and Accessibility: </a:t>
            </a:r>
            <a:r>
              <a:rPr lang="en-US" sz="2200" dirty="0">
                <a:solidFill>
                  <a:srgbClr val="1F1F1F"/>
                </a:solidFill>
                <a:latin typeface="Arial" panose="020B0604020202020204" pitchFamily="34" charset="0"/>
                <a:cs typeface="Arial" panose="020B0604020202020204" pitchFamily="34" charset="0"/>
              </a:rPr>
              <a:t>Settlement agreements should be accessible to the public and relevant stakeholders.</a:t>
            </a:r>
          </a:p>
          <a:p>
            <a:pPr algn="just">
              <a:spcBef>
                <a:spcPts val="1200"/>
              </a:spcBef>
              <a:spcAft>
                <a:spcPts val="600"/>
              </a:spcAft>
              <a:buFont typeface="Arial" panose="020B0604020202020204" pitchFamily="34" charset="0"/>
              <a:buChar char="•"/>
              <a:tabLst>
                <a:tab pos="1943100" algn="l"/>
              </a:tabLst>
            </a:pPr>
            <a:r>
              <a:rPr lang="en-US" sz="2200" b="1" dirty="0">
                <a:solidFill>
                  <a:srgbClr val="1F1F1F"/>
                </a:solidFill>
                <a:latin typeface="Arial" panose="020B0604020202020204" pitchFamily="34" charset="0"/>
                <a:cs typeface="Arial" panose="020B0604020202020204" pitchFamily="34" charset="0"/>
              </a:rPr>
              <a:t>Equity and Fairness: </a:t>
            </a:r>
            <a:r>
              <a:rPr lang="en-US" sz="2200" dirty="0">
                <a:solidFill>
                  <a:srgbClr val="1F1F1F"/>
                </a:solidFill>
                <a:latin typeface="Arial" panose="020B0604020202020204" pitchFamily="34" charset="0"/>
                <a:cs typeface="Arial" panose="020B0604020202020204" pitchFamily="34" charset="0"/>
              </a:rPr>
              <a:t>Remedies should address historical injustices and consider the needs of vulnerable communities.</a:t>
            </a:r>
          </a:p>
        </p:txBody>
      </p:sp>
      <p:pic>
        <p:nvPicPr>
          <p:cNvPr id="6" name="Εικόνα 5">
            <a:extLst>
              <a:ext uri="{FF2B5EF4-FFF2-40B4-BE49-F238E27FC236}">
                <a16:creationId xmlns:a16="http://schemas.microsoft.com/office/drawing/2014/main" id="{EAADB290-E111-E88C-E8F2-2EE1B0669D8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2FE3AFD-0C63-338E-9758-DB3306E0109E}"/>
              </a:ext>
            </a:extLst>
          </p:cNvPr>
          <p:cNvPicPr>
            <a:picLocks noChangeAspect="1"/>
          </p:cNvPicPr>
          <p:nvPr/>
        </p:nvPicPr>
        <p:blipFill>
          <a:blip r:embed="rId4"/>
          <a:stretch>
            <a:fillRect/>
          </a:stretch>
        </p:blipFill>
        <p:spPr>
          <a:xfrm>
            <a:off x="7516999" y="1655337"/>
            <a:ext cx="4132766" cy="2973419"/>
          </a:xfrm>
          <a:prstGeom prst="rect">
            <a:avLst/>
          </a:prstGeom>
        </p:spPr>
      </p:pic>
    </p:spTree>
    <p:extLst>
      <p:ext uri="{BB962C8B-B14F-4D97-AF65-F5344CB8AC3E}">
        <p14:creationId xmlns:p14="http://schemas.microsoft.com/office/powerpoint/2010/main" val="323894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98E0CEF-DCC9-9CD0-3685-59E0E9217AC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E22EBBA-F72E-CFFD-8D44-9ADE529BA6E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5385B11-375E-98E4-8805-7BB60E4FA445}"/>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5.1. Settlement Agreement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5269331-F50A-581F-D64A-0443ED4C6C80}"/>
              </a:ext>
            </a:extLst>
          </p:cNvPr>
          <p:cNvSpPr>
            <a:spLocks noGrp="1"/>
          </p:cNvSpPr>
          <p:nvPr>
            <p:ph type="body" idx="1"/>
          </p:nvPr>
        </p:nvSpPr>
        <p:spPr>
          <a:xfrm>
            <a:off x="806563" y="2276541"/>
            <a:ext cx="6062836" cy="345332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Bef>
                <a:spcPts val="1200"/>
              </a:spcBef>
              <a:spcAft>
                <a:spcPts val="600"/>
              </a:spcAft>
            </a:pPr>
            <a:r>
              <a:rPr lang="en-US" sz="2200" b="1" i="0" dirty="0">
                <a:solidFill>
                  <a:srgbClr val="1F1F1F"/>
                </a:solidFill>
                <a:effectLst/>
                <a:latin typeface="Arial" panose="020B0604020202020204" pitchFamily="34" charset="0"/>
                <a:cs typeface="Arial" panose="020B0604020202020204" pitchFamily="34" charset="0"/>
              </a:rPr>
              <a:t>Key Points to Consider:</a:t>
            </a:r>
            <a:endParaRPr lang="en-US" sz="22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200" b="1" i="0" dirty="0">
                <a:solidFill>
                  <a:srgbClr val="1F1F1F"/>
                </a:solidFill>
                <a:effectLst/>
                <a:latin typeface="Arial" panose="020B0604020202020204" pitchFamily="34" charset="0"/>
                <a:cs typeface="Arial" panose="020B0604020202020204" pitchFamily="34" charset="0"/>
              </a:rPr>
              <a:t>Equity and fairness:</a:t>
            </a:r>
            <a:r>
              <a:rPr lang="en-US" sz="2200" b="0" i="0" dirty="0">
                <a:solidFill>
                  <a:srgbClr val="1F1F1F"/>
                </a:solidFill>
                <a:effectLst/>
                <a:latin typeface="Arial" panose="020B0604020202020204" pitchFamily="34" charset="0"/>
                <a:cs typeface="Arial" panose="020B0604020202020204" pitchFamily="34" charset="0"/>
              </a:rPr>
              <a:t> Remedies should address historical injustices and consider the needs of vulnerable communities.</a:t>
            </a:r>
          </a:p>
          <a:p>
            <a:pPr algn="just">
              <a:buFont typeface="Arial" panose="020B0604020202020204" pitchFamily="34" charset="0"/>
              <a:buChar char="•"/>
            </a:pPr>
            <a:r>
              <a:rPr lang="en-US" sz="2200" b="1" i="0" dirty="0">
                <a:solidFill>
                  <a:srgbClr val="1F1F1F"/>
                </a:solidFill>
                <a:effectLst/>
                <a:latin typeface="Arial" panose="020B0604020202020204" pitchFamily="34" charset="0"/>
                <a:cs typeface="Arial" panose="020B0604020202020204" pitchFamily="34" charset="0"/>
              </a:rPr>
              <a:t>Effectiveness in addressing </a:t>
            </a:r>
            <a:r>
              <a:rPr lang="en-US" sz="2200" b="1" dirty="0">
                <a:solidFill>
                  <a:srgbClr val="1F1F1F"/>
                </a:solidFill>
                <a:latin typeface="Arial" panose="020B0604020202020204" pitchFamily="34" charset="0"/>
                <a:cs typeface="Arial" panose="020B0604020202020204" pitchFamily="34" charset="0"/>
              </a:rPr>
              <a:t>r</a:t>
            </a:r>
            <a:r>
              <a:rPr lang="en-US" sz="2200" b="1" i="0" dirty="0">
                <a:solidFill>
                  <a:srgbClr val="1F1F1F"/>
                </a:solidFill>
                <a:effectLst/>
                <a:latin typeface="Arial" panose="020B0604020202020204" pitchFamily="34" charset="0"/>
                <a:cs typeface="Arial" panose="020B0604020202020204" pitchFamily="34" charset="0"/>
              </a:rPr>
              <a:t>oot </a:t>
            </a:r>
            <a:r>
              <a:rPr lang="en-US" sz="2200" b="1" dirty="0">
                <a:solidFill>
                  <a:srgbClr val="1F1F1F"/>
                </a:solidFill>
                <a:latin typeface="Arial" panose="020B0604020202020204" pitchFamily="34" charset="0"/>
                <a:cs typeface="Arial" panose="020B0604020202020204" pitchFamily="34" charset="0"/>
              </a:rPr>
              <a:t>c</a:t>
            </a:r>
            <a:r>
              <a:rPr lang="en-US" sz="2200" b="1" i="0" dirty="0">
                <a:solidFill>
                  <a:srgbClr val="1F1F1F"/>
                </a:solidFill>
                <a:effectLst/>
                <a:latin typeface="Arial" panose="020B0604020202020204" pitchFamily="34" charset="0"/>
                <a:cs typeface="Arial" panose="020B0604020202020204" pitchFamily="34" charset="0"/>
              </a:rPr>
              <a:t>auses:</a:t>
            </a:r>
            <a:r>
              <a:rPr lang="en-US" sz="2200" b="0" i="0" dirty="0">
                <a:solidFill>
                  <a:srgbClr val="1F1F1F"/>
                </a:solidFill>
                <a:effectLst/>
                <a:latin typeface="Arial" panose="020B0604020202020204" pitchFamily="34" charset="0"/>
                <a:cs typeface="Arial" panose="020B0604020202020204" pitchFamily="34" charset="0"/>
              </a:rPr>
              <a:t> While settlements offer immediate solutions, they should not distract from addressing the systemic causes of climate change.</a:t>
            </a:r>
          </a:p>
        </p:txBody>
      </p:sp>
      <p:pic>
        <p:nvPicPr>
          <p:cNvPr id="6" name="Εικόνα 5">
            <a:extLst>
              <a:ext uri="{FF2B5EF4-FFF2-40B4-BE49-F238E27FC236}">
                <a16:creationId xmlns:a16="http://schemas.microsoft.com/office/drawing/2014/main" id="{22A1090E-54DB-F8F0-C074-571C7255369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6008D47-8017-D717-743C-DBBD7A67885A}"/>
              </a:ext>
            </a:extLst>
          </p:cNvPr>
          <p:cNvPicPr>
            <a:picLocks noChangeAspect="1"/>
          </p:cNvPicPr>
          <p:nvPr/>
        </p:nvPicPr>
        <p:blipFill>
          <a:blip r:embed="rId4"/>
          <a:stretch>
            <a:fillRect/>
          </a:stretch>
        </p:blipFill>
        <p:spPr>
          <a:xfrm>
            <a:off x="7636816" y="1529657"/>
            <a:ext cx="4351284" cy="3590897"/>
          </a:xfrm>
          <a:prstGeom prst="rect">
            <a:avLst/>
          </a:prstGeom>
        </p:spPr>
      </p:pic>
    </p:spTree>
    <p:extLst>
      <p:ext uri="{BB962C8B-B14F-4D97-AF65-F5344CB8AC3E}">
        <p14:creationId xmlns:p14="http://schemas.microsoft.com/office/powerpoint/2010/main" val="105543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22CD554-73AD-0DF4-5398-3630AAB2AC5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342F7AA-BF90-75FB-0F37-614631F2512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57AF228-1D0B-D989-E137-AC0B178ED8F1}"/>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6D284A3-81A3-A2AB-2FA5-90B2642792E0}"/>
              </a:ext>
            </a:extLst>
          </p:cNvPr>
          <p:cNvSpPr>
            <a:spLocks noGrp="1"/>
          </p:cNvSpPr>
          <p:nvPr>
            <p:ph type="body" idx="1"/>
          </p:nvPr>
        </p:nvSpPr>
        <p:spPr>
          <a:xfrm>
            <a:off x="720725" y="2282847"/>
            <a:ext cx="6062836" cy="32981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Existing approaches: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Private law litigation:</a:t>
            </a:r>
            <a:r>
              <a:rPr lang="en-US" sz="2000" b="0" i="0" dirty="0">
                <a:solidFill>
                  <a:srgbClr val="1F1F1F"/>
                </a:solidFill>
                <a:effectLst/>
                <a:latin typeface="Arial" panose="020B0604020202020204" pitchFamily="34" charset="0"/>
                <a:cs typeface="Arial" panose="020B0604020202020204" pitchFamily="34" charset="0"/>
              </a:rPr>
              <a:t> Individuals or entities can sue specific companies for climate-related damages, but proving causation remains a significant obstacle.</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International mechanisms:</a:t>
            </a:r>
            <a:r>
              <a:rPr lang="en-US" sz="2000" b="0" i="0" dirty="0">
                <a:solidFill>
                  <a:srgbClr val="1F1F1F"/>
                </a:solidFill>
                <a:effectLst/>
                <a:latin typeface="Arial" panose="020B0604020202020204" pitchFamily="34" charset="0"/>
                <a:cs typeface="Arial" panose="020B0604020202020204" pitchFamily="34" charset="0"/>
              </a:rPr>
              <a:t> The Warsaw International Mechanism for Loss and Damage under the UNFCCC aims to address climate impacts in developing countries, including providing financial assistance and technical support.</a:t>
            </a:r>
          </a:p>
        </p:txBody>
      </p:sp>
      <p:pic>
        <p:nvPicPr>
          <p:cNvPr id="6" name="Εικόνα 5">
            <a:extLst>
              <a:ext uri="{FF2B5EF4-FFF2-40B4-BE49-F238E27FC236}">
                <a16:creationId xmlns:a16="http://schemas.microsoft.com/office/drawing/2014/main" id="{6A3811A0-DE05-F651-3A23-49154D20D2E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491624B-1131-3D28-9F70-DEB73531FD42}"/>
              </a:ext>
            </a:extLst>
          </p:cNvPr>
          <p:cNvPicPr>
            <a:picLocks noChangeAspect="1"/>
          </p:cNvPicPr>
          <p:nvPr/>
        </p:nvPicPr>
        <p:blipFill>
          <a:blip r:embed="rId4"/>
          <a:stretch>
            <a:fillRect/>
          </a:stretch>
        </p:blipFill>
        <p:spPr>
          <a:xfrm>
            <a:off x="7363931" y="1949242"/>
            <a:ext cx="4447879" cy="2949137"/>
          </a:xfrm>
          <a:prstGeom prst="rect">
            <a:avLst/>
          </a:prstGeom>
        </p:spPr>
      </p:pic>
    </p:spTree>
    <p:extLst>
      <p:ext uri="{BB962C8B-B14F-4D97-AF65-F5344CB8AC3E}">
        <p14:creationId xmlns:p14="http://schemas.microsoft.com/office/powerpoint/2010/main" val="4076015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B958373-00B5-4957-3A64-E615FADB9FB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3A656F4-4E69-4292-C2D6-613E13D1417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A7946FF-5C21-634B-C775-56F3520B8FFC}"/>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C5F6657E-77EA-AEEF-E3D6-C170AC667C78}"/>
              </a:ext>
            </a:extLst>
          </p:cNvPr>
          <p:cNvPicPr>
            <a:picLocks noGrp="1" noChangeAspect="1"/>
          </p:cNvPicPr>
          <p:nvPr>
            <p:ph type="pic" idx="2"/>
          </p:nvPr>
        </p:nvPicPr>
        <p:blipFill>
          <a:blip r:embed="rId3"/>
          <a:srcRect l="19898" r="19898"/>
          <a:stretch>
            <a:fillRect/>
          </a:stretch>
        </p:blipFill>
        <p:spPr>
          <a:xfrm>
            <a:off x="7424738" y="1252538"/>
            <a:ext cx="4046537" cy="4475162"/>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72E26E85-AE38-29E9-7AF4-F048B3DE5C79}"/>
              </a:ext>
            </a:extLst>
          </p:cNvPr>
          <p:cNvSpPr>
            <a:spLocks noGrp="1"/>
          </p:cNvSpPr>
          <p:nvPr>
            <p:ph type="body" idx="1"/>
          </p:nvPr>
        </p:nvSpPr>
        <p:spPr>
          <a:xfrm>
            <a:off x="806563" y="2251315"/>
            <a:ext cx="6062836" cy="34785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1800" b="1" dirty="0">
                <a:solidFill>
                  <a:srgbClr val="1F1F1F"/>
                </a:solidFill>
                <a:latin typeface="Arial" panose="020B0604020202020204" pitchFamily="34" charset="0"/>
                <a:cs typeface="Arial" panose="020B0604020202020204" pitchFamily="34" charset="0"/>
              </a:rPr>
              <a:t>Existing approaches: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Public law litigation:</a:t>
            </a:r>
            <a:r>
              <a:rPr lang="en-US" sz="1800" b="0" i="0" dirty="0">
                <a:solidFill>
                  <a:srgbClr val="1F1F1F"/>
                </a:solidFill>
                <a:effectLst/>
                <a:latin typeface="Arial" panose="020B0604020202020204" pitchFamily="34" charset="0"/>
                <a:cs typeface="Arial" panose="020B0604020202020204" pitchFamily="34" charset="0"/>
              </a:rPr>
              <a:t> Individuals or communities can sue governments for failing to adequately address climate change, seeking injunctive relief or policy changes rather than direct compensation.</a:t>
            </a:r>
          </a:p>
          <a:p>
            <a:pPr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Current challenges:</a:t>
            </a:r>
            <a:endParaRPr lang="en-US" sz="1800" b="0" i="0" dirty="0">
              <a:solidFill>
                <a:srgbClr val="1F1F1F"/>
              </a:solidFill>
              <a:effectLst/>
              <a:latin typeface="Arial" panose="020B0604020202020204" pitchFamily="34" charset="0"/>
              <a:cs typeface="Arial" panose="020B0604020202020204" pitchFamily="34" charset="0"/>
            </a:endParaRP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scope:</a:t>
            </a:r>
            <a:r>
              <a:rPr lang="en-US" sz="1800" b="0" i="0" dirty="0">
                <a:solidFill>
                  <a:srgbClr val="1F1F1F"/>
                </a:solidFill>
                <a:effectLst/>
                <a:latin typeface="Arial" panose="020B0604020202020204" pitchFamily="34" charset="0"/>
                <a:cs typeface="Arial" panose="020B0604020202020204" pitchFamily="34" charset="0"/>
              </a:rPr>
              <a:t> Currently, compensation claims rarely focus solely on monetary compensation for past damages. Instead, many cases aim for </a:t>
            </a:r>
            <a:r>
              <a:rPr lang="en-US" sz="1800" b="1" i="0" dirty="0">
                <a:solidFill>
                  <a:srgbClr val="1F1F1F"/>
                </a:solidFill>
                <a:effectLst/>
                <a:latin typeface="Arial" panose="020B0604020202020204" pitchFamily="34" charset="0"/>
                <a:cs typeface="Arial" panose="020B0604020202020204" pitchFamily="34" charset="0"/>
              </a:rPr>
              <a:t>injunctive relief</a:t>
            </a:r>
            <a:r>
              <a:rPr lang="en-US" sz="1800" b="0" i="0" dirty="0">
                <a:solidFill>
                  <a:srgbClr val="1F1F1F"/>
                </a:solidFill>
                <a:effectLst/>
                <a:latin typeface="Arial" panose="020B0604020202020204" pitchFamily="34" charset="0"/>
                <a:cs typeface="Arial" panose="020B0604020202020204" pitchFamily="34" charset="0"/>
              </a:rPr>
              <a:t>, requiring polluters to reduce emissions or adopt specific mitigation </a:t>
            </a:r>
            <a:r>
              <a:rPr lang="en-US" sz="2000" b="0" i="0" dirty="0">
                <a:solidFill>
                  <a:srgbClr val="1F1F1F"/>
                </a:solidFill>
                <a:effectLst/>
                <a:latin typeface="Arial" panose="020B0604020202020204" pitchFamily="34" charset="0"/>
                <a:cs typeface="Arial" panose="020B0604020202020204" pitchFamily="34" charset="0"/>
              </a:rPr>
              <a:t>measures.</a:t>
            </a:r>
          </a:p>
        </p:txBody>
      </p:sp>
      <p:pic>
        <p:nvPicPr>
          <p:cNvPr id="6" name="Εικόνα 5">
            <a:extLst>
              <a:ext uri="{FF2B5EF4-FFF2-40B4-BE49-F238E27FC236}">
                <a16:creationId xmlns:a16="http://schemas.microsoft.com/office/drawing/2014/main" id="{E0DA480C-8B11-1CF1-BB3A-9F7A4993EEF4}"/>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237575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F0A007-D93E-C592-8C5E-2E1D6EA7AD5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6FCFBA4-924A-F7C7-88C5-097CBA1A5AF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7100A61-D8BE-5C90-1EC2-CDF0F9AA9636}"/>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FBB1298-71B3-2B01-EFD7-5A17B005989C}"/>
              </a:ext>
            </a:extLst>
          </p:cNvPr>
          <p:cNvSpPr>
            <a:spLocks noGrp="1"/>
          </p:cNvSpPr>
          <p:nvPr>
            <p:ph type="body" idx="1"/>
          </p:nvPr>
        </p:nvSpPr>
        <p:spPr>
          <a:xfrm>
            <a:off x="806563" y="2263927"/>
            <a:ext cx="6062836" cy="346593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18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Current challenges: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Challenges in attribution:</a:t>
            </a:r>
            <a:r>
              <a:rPr lang="en-US" sz="1800" b="0" i="0" dirty="0">
                <a:solidFill>
                  <a:srgbClr val="1F1F1F"/>
                </a:solidFill>
                <a:effectLst/>
                <a:latin typeface="Arial" panose="020B0604020202020204" pitchFamily="34" charset="0"/>
                <a:cs typeface="Arial" panose="020B0604020202020204" pitchFamily="34" charset="0"/>
              </a:rPr>
              <a:t> Attributing specific damages to individual actors' emissions is difficult due to the systemic nature of climate change. This makes it hard to prove causation and hold specific parties liable.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Legal frameworks</a:t>
            </a:r>
            <a:r>
              <a:rPr lang="en-US" sz="1800" b="0" i="0" dirty="0">
                <a:solidFill>
                  <a:srgbClr val="1F1F1F"/>
                </a:solidFill>
                <a:effectLst/>
                <a:latin typeface="Arial" panose="020B0604020202020204" pitchFamily="34" charset="0"/>
                <a:cs typeface="Arial" panose="020B0604020202020204" pitchFamily="34" charset="0"/>
              </a:rPr>
              <a:t>: International laws lack clear provisions for climate-related compensation, and domestic laws are still developing. This creates legal uncertainty and hurdles for successful claims.</a:t>
            </a:r>
          </a:p>
        </p:txBody>
      </p:sp>
      <p:pic>
        <p:nvPicPr>
          <p:cNvPr id="6" name="Εικόνα 5">
            <a:extLst>
              <a:ext uri="{FF2B5EF4-FFF2-40B4-BE49-F238E27FC236}">
                <a16:creationId xmlns:a16="http://schemas.microsoft.com/office/drawing/2014/main" id="{5E93E02E-EDAD-0C63-7FAF-436C4A2849E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27ED2978-2E0F-B3C2-8E4B-213E3F75EB0C}"/>
              </a:ext>
            </a:extLst>
          </p:cNvPr>
          <p:cNvPicPr>
            <a:picLocks noChangeAspect="1"/>
          </p:cNvPicPr>
          <p:nvPr/>
        </p:nvPicPr>
        <p:blipFill>
          <a:blip r:embed="rId4"/>
          <a:stretch>
            <a:fillRect/>
          </a:stretch>
        </p:blipFill>
        <p:spPr>
          <a:xfrm>
            <a:off x="7421291" y="1991176"/>
            <a:ext cx="4513035" cy="2769671"/>
          </a:xfrm>
          <a:prstGeom prst="rect">
            <a:avLst/>
          </a:prstGeom>
        </p:spPr>
      </p:pic>
    </p:spTree>
    <p:extLst>
      <p:ext uri="{BB962C8B-B14F-4D97-AF65-F5344CB8AC3E}">
        <p14:creationId xmlns:p14="http://schemas.microsoft.com/office/powerpoint/2010/main" val="387749415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6888</TotalTime>
  <Words>5260</Words>
  <Application>Microsoft Office PowerPoint</Application>
  <PresentationFormat>Widescreen</PresentationFormat>
  <Paragraphs>303</Paragraphs>
  <Slides>34</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Century Gothic</vt:lpstr>
      <vt:lpstr>Google Sans</vt:lpstr>
      <vt:lpstr>Söhne</vt:lpstr>
      <vt:lpstr>Arial</vt:lpstr>
      <vt:lpstr>Office Theme</vt:lpstr>
      <vt:lpstr>PowerPoint Presentation</vt:lpstr>
      <vt:lpstr>5.1. Settlement Agreement</vt:lpstr>
      <vt:lpstr>5.1. Settlement Agreement</vt:lpstr>
      <vt:lpstr>5.1. Settlement Agreement</vt:lpstr>
      <vt:lpstr>5.1. Settlement Agreement</vt:lpstr>
      <vt:lpstr>5.1. Settlement Agreement</vt:lpstr>
      <vt:lpstr>5.2. Compensation for damages</vt:lpstr>
      <vt:lpstr>5.2. Compensation for damages</vt:lpstr>
      <vt:lpstr>5.2. Compensation for damages</vt:lpstr>
      <vt:lpstr>5.2. Compensation for damages</vt:lpstr>
      <vt:lpstr>5.2. Compensation for damages</vt:lpstr>
      <vt:lpstr>5.2. Compensation for damages</vt:lpstr>
      <vt:lpstr>5.3. Prohibitory Order/Injunctions</vt:lpstr>
      <vt:lpstr>5.3. Prohibitory Order/Injunctions</vt:lpstr>
      <vt:lpstr>5.3. Prohibitory Order/Injunctions</vt:lpstr>
      <vt:lpstr>5.3. Prohibitory Order/Injunctions</vt:lpstr>
      <vt:lpstr>5.3. Prohibitory Order/Injunctions</vt:lpstr>
      <vt:lpstr>5.3. Prohibitory Order/Injunctions</vt:lpstr>
      <vt:lpstr>5.4. Interim protection</vt:lpstr>
      <vt:lpstr>5.4. Interim protection</vt:lpstr>
      <vt:lpstr>5.4. Interim protection</vt:lpstr>
      <vt:lpstr>5.4. Interim protection</vt:lpstr>
      <vt:lpstr>5.4. Interim protection</vt:lpstr>
      <vt:lpstr>5.4. Interim protection</vt:lpstr>
      <vt:lpstr>5.5. Formal appology</vt:lpstr>
      <vt:lpstr>5.5. Formal appology</vt:lpstr>
      <vt:lpstr>5.5. Formal appology</vt:lpstr>
      <vt:lpstr>5.5. Formal appology</vt:lpstr>
      <vt:lpstr>5.5. Formal appology</vt:lpstr>
      <vt:lpstr>5.6. Preventive diplomacy</vt:lpstr>
      <vt:lpstr>5.6. Preventive diplomacy</vt:lpstr>
      <vt:lpstr>5.6. Preventive diplomacy</vt:lpstr>
      <vt:lpstr>5.6. Preventive diplomacy</vt:lpstr>
      <vt:lpstr>5.6. Preventive diplomacy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24</cp:revision>
  <dcterms:created xsi:type="dcterms:W3CDTF">2020-01-02T01:56:26Z</dcterms:created>
  <dcterms:modified xsi:type="dcterms:W3CDTF">2024-03-15T15:25:11Z</dcterms:modified>
</cp:coreProperties>
</file>