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5" r:id="rId2"/>
  </p:sldMasterIdLst>
  <p:notesMasterIdLst>
    <p:notesMasterId r:id="rId3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Lst>
  <p:sldSz cx="12192000" cy="6858000"/>
  <p:notesSz cx="6951663" cy="10082213"/>
  <p:embeddedFontLst>
    <p:embeddedFont>
      <p:font typeface="Century Gothic" panose="020B0502020202020204" pitchFamily="34" charset="0"/>
      <p:regular r:id="rId40"/>
      <p:bold r:id="rId41"/>
      <p:italic r:id="rId42"/>
      <p:boldItalic r:id="rId43"/>
    </p:embeddedFont>
    <p:embeddedFont>
      <p:font typeface="Georgia" panose="02040502050405020303" pitchFamily="18" charset="0"/>
      <p:regular r:id="rId44"/>
      <p:bold r:id="rId45"/>
      <p:italic r:id="rId46"/>
      <p:boldItalic r:id="rId47"/>
    </p:embeddedFont>
    <p:embeddedFont>
      <p:font typeface="Helvetica Neue" panose="020B0604020202020204" charset="0"/>
      <p:regular r:id="rId48"/>
      <p:bold r:id="rId49"/>
      <p:italic r:id="rId50"/>
      <p:boldItalic r:id="rId51"/>
    </p:embeddedFont>
    <p:embeddedFont>
      <p:font typeface="Open Sans" panose="020B0606030504020204" pitchFamily="34" charset="0"/>
      <p:regular r:id="rId52"/>
      <p:bold r:id="rId53"/>
      <p:italic r:id="rId54"/>
      <p:boldItalic r:id="rId55"/>
    </p:embeddedFont>
    <p:embeddedFont>
      <p:font typeface="Quattrocento Sans" panose="020B0502050000020003" pitchFamily="3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0" roundtripDataSignature="AMtx7mgbUxn9RogBPnVigYqQPrLECVWWz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CA0C4A-0C14-4EE6-92E7-1BFC2A3B577D}">
  <a:tblStyle styleId="{1FCA0C4A-0C14-4EE6-92E7-1BFC2A3B577D}"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font" Target="fonts/font19.fntdata"/><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1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7.fntdata"/><Relationship Id="rId59" Type="http://schemas.openxmlformats.org/officeDocument/2006/relationships/font" Target="fonts/font20.fntdata"/><Relationship Id="rId20" Type="http://schemas.openxmlformats.org/officeDocument/2006/relationships/slide" Target="slides/slide18.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0.fntdata"/><Relationship Id="rId57" Type="http://schemas.openxmlformats.org/officeDocument/2006/relationships/font" Target="fonts/font18.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5.fntdata"/><Relationship Id="rId52" Type="http://schemas.openxmlformats.org/officeDocument/2006/relationships/font" Target="fonts/font13.fntdata"/><Relationship Id="rId60"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9" name="Google Shape;59;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9: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0: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5" name="Google Shape;145;p10: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2" name="Google Shape;152;p1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2: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9" name="Google Shape;159;p12: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3: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6" name="Google Shape;166;p13: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4: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3" name="Google Shape;173;p14: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5: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0" name="Google Shape;180;p15: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6: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6" name="Google Shape;186;p1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7: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3" name="Google Shape;193;p17: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8: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9" name="Google Shape;199;p18: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6: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9" name="Google Shape;79;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9: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5" name="Google Shape;205;p19: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0: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1" name="Google Shape;211;p20: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7" name="Google Shape;217;p2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2: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3" name="Google Shape;223;p22: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3: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https://www.fao.org/collaborative-partnership-on-forests/en</a:t>
            </a:r>
            <a:endParaRPr/>
          </a:p>
          <a:p>
            <a:pPr marL="0" lvl="0" indent="0" algn="l" rtl="0">
              <a:lnSpc>
                <a:spcPct val="100000"/>
              </a:lnSpc>
              <a:spcBef>
                <a:spcPts val="0"/>
              </a:spcBef>
              <a:spcAft>
                <a:spcPts val="0"/>
              </a:spcAft>
              <a:buSzPts val="1100"/>
              <a:buNone/>
            </a:pPr>
            <a:r>
              <a:rPr lang="en-US"/>
              <a:t>https://www.fao.org/forests/en/</a:t>
            </a:r>
            <a:endParaRPr/>
          </a:p>
        </p:txBody>
      </p:sp>
      <p:sp>
        <p:nvSpPr>
          <p:cNvPr id="229" name="Google Shape;229;p23: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4: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https://www.fao.org/collaborative-partnership-on-forests/en</a:t>
            </a:r>
            <a:endParaRPr/>
          </a:p>
          <a:p>
            <a:pPr marL="0" lvl="0" indent="0" algn="l" rtl="0">
              <a:lnSpc>
                <a:spcPct val="100000"/>
              </a:lnSpc>
              <a:spcBef>
                <a:spcPts val="0"/>
              </a:spcBef>
              <a:spcAft>
                <a:spcPts val="0"/>
              </a:spcAft>
              <a:buSzPts val="1100"/>
              <a:buNone/>
            </a:pPr>
            <a:r>
              <a:rPr lang="en-US"/>
              <a:t>https://www.fao.org/forests/en/</a:t>
            </a:r>
            <a:endParaRPr/>
          </a:p>
        </p:txBody>
      </p:sp>
      <p:sp>
        <p:nvSpPr>
          <p:cNvPr id="235" name="Google Shape;235;p24: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5: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https://www.fao.org/collaborative-partnership-on-forests/en</a:t>
            </a:r>
            <a:endParaRPr/>
          </a:p>
          <a:p>
            <a:pPr marL="0" lvl="0" indent="0" algn="l" rtl="0">
              <a:lnSpc>
                <a:spcPct val="100000"/>
              </a:lnSpc>
              <a:spcBef>
                <a:spcPts val="0"/>
              </a:spcBef>
              <a:spcAft>
                <a:spcPts val="0"/>
              </a:spcAft>
              <a:buSzPts val="1100"/>
              <a:buNone/>
            </a:pPr>
            <a:r>
              <a:rPr lang="en-US"/>
              <a:t>https://www.fao.org/forests/en/</a:t>
            </a:r>
            <a:endParaRPr/>
          </a:p>
        </p:txBody>
      </p:sp>
      <p:sp>
        <p:nvSpPr>
          <p:cNvPr id="241" name="Google Shape;241;p25: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6: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https://www.fao.org/collaborative-partnership-on-forests/en</a:t>
            </a:r>
            <a:endParaRPr/>
          </a:p>
          <a:p>
            <a:pPr marL="0" lvl="0" indent="0" algn="l" rtl="0">
              <a:lnSpc>
                <a:spcPct val="100000"/>
              </a:lnSpc>
              <a:spcBef>
                <a:spcPts val="0"/>
              </a:spcBef>
              <a:spcAft>
                <a:spcPts val="0"/>
              </a:spcAft>
              <a:buSzPts val="1100"/>
              <a:buNone/>
            </a:pPr>
            <a:r>
              <a:rPr lang="en-US"/>
              <a:t>https://www.fao.org/forests/en/</a:t>
            </a:r>
            <a:endParaRPr/>
          </a:p>
        </p:txBody>
      </p:sp>
      <p:sp>
        <p:nvSpPr>
          <p:cNvPr id="248" name="Google Shape;248;p2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7: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https://www.fao.org/collaborative-partnership-on-forests/en</a:t>
            </a:r>
            <a:endParaRPr/>
          </a:p>
          <a:p>
            <a:pPr marL="0" lvl="0" indent="0" algn="l" rtl="0">
              <a:lnSpc>
                <a:spcPct val="100000"/>
              </a:lnSpc>
              <a:spcBef>
                <a:spcPts val="0"/>
              </a:spcBef>
              <a:spcAft>
                <a:spcPts val="0"/>
              </a:spcAft>
              <a:buSzPts val="1100"/>
              <a:buNone/>
            </a:pPr>
            <a:r>
              <a:rPr lang="en-US"/>
              <a:t>https://www.fao.org/forests/en/</a:t>
            </a:r>
            <a:endParaRPr/>
          </a:p>
        </p:txBody>
      </p:sp>
      <p:sp>
        <p:nvSpPr>
          <p:cNvPr id="255" name="Google Shape;255;p27: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8: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https://www.fao.org/collaborative-partnership-on-forests/en</a:t>
            </a:r>
            <a:endParaRPr/>
          </a:p>
          <a:p>
            <a:pPr marL="0" lvl="0" indent="0" algn="l" rtl="0">
              <a:lnSpc>
                <a:spcPct val="100000"/>
              </a:lnSpc>
              <a:spcBef>
                <a:spcPts val="0"/>
              </a:spcBef>
              <a:spcAft>
                <a:spcPts val="0"/>
              </a:spcAft>
              <a:buSzPts val="1100"/>
              <a:buNone/>
            </a:pPr>
            <a:r>
              <a:rPr lang="en-US"/>
              <a:t>https://www.fao.org/forests/en/</a:t>
            </a:r>
            <a:endParaRPr/>
          </a:p>
        </p:txBody>
      </p:sp>
      <p:sp>
        <p:nvSpPr>
          <p:cNvPr id="262" name="Google Shape;262;p28: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80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100"/>
              <a:buFont typeface="Arial"/>
              <a:buNone/>
            </a:pPr>
            <a:r>
              <a:rPr lang="en-US" sz="3200"/>
              <a:t>FAO. 2020. Global Forest Resources Assessment 2020 – Key findings. Rome. https://doi.org/10.4060/ca8753en</a:t>
            </a:r>
            <a:endParaRPr sz="180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100"/>
              <a:buFont typeface="Arial"/>
              <a:buNone/>
            </a:pPr>
            <a:r>
              <a:rPr lang="en-US" sz="1800">
                <a:latin typeface="Times New Roman"/>
                <a:ea typeface="Times New Roman"/>
                <a:cs typeface="Times New Roman"/>
                <a:sym typeface="Times New Roman"/>
              </a:rPr>
              <a:t>2022 Intergovernmental Panel on Climate Change : Climate Change 2022 Mitigation of Climate Change Working Group III Contribution to the Sixth Assessment Report of the Intergovernmental Panel on Climate Change</a:t>
            </a:r>
            <a:endParaRPr/>
          </a:p>
          <a:p>
            <a:pPr marL="0" marR="0" lvl="0" indent="0" algn="l" rtl="0">
              <a:lnSpc>
                <a:spcPct val="100000"/>
              </a:lnSpc>
              <a:spcBef>
                <a:spcPts val="0"/>
              </a:spcBef>
              <a:spcAft>
                <a:spcPts val="0"/>
              </a:spcAft>
              <a:buClr>
                <a:srgbClr val="000000"/>
              </a:buClr>
              <a:buSzPts val="1100"/>
              <a:buFont typeface="Arial"/>
              <a:buNone/>
            </a:pPr>
            <a:r>
              <a:rPr lang="en-US" sz="1800">
                <a:latin typeface="Times New Roman"/>
                <a:ea typeface="Times New Roman"/>
                <a:cs typeface="Times New Roman"/>
                <a:sym typeface="Times New Roman"/>
              </a:rPr>
              <a:t>https://www.unep.org/topics/forests/why-do-forests-matter</a:t>
            </a:r>
            <a:endParaRPr/>
          </a:p>
          <a:p>
            <a:pPr marL="0" lvl="0" indent="0" algn="l" rtl="0">
              <a:lnSpc>
                <a:spcPct val="100000"/>
              </a:lnSpc>
              <a:spcBef>
                <a:spcPts val="0"/>
              </a:spcBef>
              <a:spcAft>
                <a:spcPts val="0"/>
              </a:spcAft>
              <a:buSzPts val="1100"/>
              <a:buNone/>
            </a:pPr>
            <a:endParaRPr/>
          </a:p>
        </p:txBody>
      </p:sp>
      <p:sp>
        <p:nvSpPr>
          <p:cNvPr id="86" name="Google Shape;86;p2: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9: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https://www.fao.org/collaborative-partnership-on-forests/en</a:t>
            </a:r>
            <a:endParaRPr/>
          </a:p>
          <a:p>
            <a:pPr marL="0" lvl="0" indent="0" algn="l" rtl="0">
              <a:lnSpc>
                <a:spcPct val="100000"/>
              </a:lnSpc>
              <a:spcBef>
                <a:spcPts val="0"/>
              </a:spcBef>
              <a:spcAft>
                <a:spcPts val="0"/>
              </a:spcAft>
              <a:buSzPts val="1100"/>
              <a:buNone/>
            </a:pPr>
            <a:r>
              <a:rPr lang="en-US"/>
              <a:t>https://www.fao.org/forests/en/</a:t>
            </a:r>
            <a:endParaRPr/>
          </a:p>
          <a:p>
            <a:pPr marL="0" lvl="0" indent="0" algn="l" rtl="0">
              <a:lnSpc>
                <a:spcPct val="100000"/>
              </a:lnSpc>
              <a:spcBef>
                <a:spcPts val="0"/>
              </a:spcBef>
              <a:spcAft>
                <a:spcPts val="0"/>
              </a:spcAft>
              <a:buSzPts val="1100"/>
              <a:buNone/>
            </a:pPr>
            <a:r>
              <a:rPr lang="en-US"/>
              <a:t>Measures to Enhance Forest Conservation and Reduce Deforestation: Viewpoints and Lessons from Producing Countries February 2024:  Written by Florencia Sarmiento, Cristina Larrea, Andreas Oeschger, and Rashmi Jose</a:t>
            </a:r>
            <a:endParaRPr/>
          </a:p>
          <a:p>
            <a:pPr marL="0" lvl="0" indent="0" algn="l" rtl="0">
              <a:lnSpc>
                <a:spcPct val="100000"/>
              </a:lnSpc>
              <a:spcBef>
                <a:spcPts val="0"/>
              </a:spcBef>
              <a:spcAft>
                <a:spcPts val="0"/>
              </a:spcAft>
              <a:buSzPts val="1100"/>
              <a:buNone/>
            </a:pPr>
            <a:endParaRPr/>
          </a:p>
        </p:txBody>
      </p:sp>
      <p:sp>
        <p:nvSpPr>
          <p:cNvPr id="269" name="Google Shape;269;p29: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30: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https://www.fao.org/collaborative-partnership-on-forests/en</a:t>
            </a:r>
            <a:endParaRPr/>
          </a:p>
          <a:p>
            <a:pPr marL="0" lvl="0" indent="0" algn="l" rtl="0">
              <a:lnSpc>
                <a:spcPct val="100000"/>
              </a:lnSpc>
              <a:spcBef>
                <a:spcPts val="0"/>
              </a:spcBef>
              <a:spcAft>
                <a:spcPts val="0"/>
              </a:spcAft>
              <a:buSzPts val="1100"/>
              <a:buNone/>
            </a:pPr>
            <a:r>
              <a:rPr lang="en-US"/>
              <a:t>https://www.fao.org/forests/en/</a:t>
            </a:r>
            <a:endParaRPr/>
          </a:p>
        </p:txBody>
      </p:sp>
      <p:sp>
        <p:nvSpPr>
          <p:cNvPr id="276" name="Google Shape;276;p30: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3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https://www.fao.org/collaborative-partnership-on-forests/en</a:t>
            </a:r>
            <a:endParaRPr/>
          </a:p>
          <a:p>
            <a:pPr marL="0" lvl="0" indent="0" algn="l" rtl="0">
              <a:lnSpc>
                <a:spcPct val="100000"/>
              </a:lnSpc>
              <a:spcBef>
                <a:spcPts val="0"/>
              </a:spcBef>
              <a:spcAft>
                <a:spcPts val="0"/>
              </a:spcAft>
              <a:buSzPts val="1100"/>
              <a:buNone/>
            </a:pPr>
            <a:r>
              <a:rPr lang="en-US"/>
              <a:t>https://www.fao.org/forests/en/</a:t>
            </a:r>
            <a:endParaRPr/>
          </a:p>
        </p:txBody>
      </p:sp>
      <p:sp>
        <p:nvSpPr>
          <p:cNvPr id="282" name="Google Shape;282;p3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32: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https://www.worldbank.org/en/news/feature/2022/11/16/costa-rica-s-forest-conservation-pays-off</a:t>
            </a:r>
            <a:endParaRPr/>
          </a:p>
        </p:txBody>
      </p:sp>
      <p:sp>
        <p:nvSpPr>
          <p:cNvPr id="288" name="Google Shape;288;p32: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33: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Costa Rica Case Study  Prepared for FAO as part of the State of the World’s Forests 2016 (SOFO) Written by Ronnie de Camino Velozo, Roger Villalobos and Jean Pierre Morales</a:t>
            </a:r>
            <a:endParaRPr/>
          </a:p>
          <a:p>
            <a:pPr marL="0" lvl="0" indent="0" algn="l" rtl="0">
              <a:lnSpc>
                <a:spcPct val="100000"/>
              </a:lnSpc>
              <a:spcBef>
                <a:spcPts val="0"/>
              </a:spcBef>
              <a:spcAft>
                <a:spcPts val="0"/>
              </a:spcAft>
              <a:buSzPts val="1100"/>
              <a:buNone/>
            </a:pPr>
            <a:r>
              <a:rPr lang="en-US"/>
              <a:t>https://unfccc.int/climate-action/momentum-for-change/financing-for-climate-friendly-investment/payments-for-environmental-services-program</a:t>
            </a:r>
            <a:endParaRPr/>
          </a:p>
        </p:txBody>
      </p:sp>
      <p:sp>
        <p:nvSpPr>
          <p:cNvPr id="295" name="Google Shape;295;p33: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36: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solidFill>
                  <a:srgbClr val="1F1F1F"/>
                </a:solidFill>
                <a:latin typeface="Arial"/>
                <a:ea typeface="Arial"/>
                <a:cs typeface="Arial"/>
                <a:sym typeface="Arial"/>
              </a:rPr>
              <a:t>Agricultural Pressures: Agricultural expansion posed a significant threat to forests. The demand for land for crops and cattle ranching led to deforestation in some areas.</a:t>
            </a:r>
            <a:endParaRPr/>
          </a:p>
          <a:p>
            <a:pPr marL="457200" lvl="0" indent="-228600" algn="l" rtl="0">
              <a:lnSpc>
                <a:spcPct val="100000"/>
              </a:lnSpc>
              <a:spcBef>
                <a:spcPts val="0"/>
              </a:spcBef>
              <a:spcAft>
                <a:spcPts val="0"/>
              </a:spcAft>
              <a:buSzPts val="1100"/>
              <a:buNone/>
            </a:pPr>
            <a:endParaRPr>
              <a:solidFill>
                <a:srgbClr val="1F1F1F"/>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a:solidFill>
                  <a:srgbClr val="1F1F1F"/>
                </a:solidFill>
                <a:latin typeface="Arial"/>
                <a:ea typeface="Arial"/>
                <a:cs typeface="Arial"/>
                <a:sym typeface="Arial"/>
              </a:rPr>
              <a:t>Poverty and Livelihoods: Many communities depended on logging and land clearance for their livelihoods. Balancing conservation with poverty alleviation was a complex challenge.</a:t>
            </a:r>
            <a:endParaRPr/>
          </a:p>
          <a:p>
            <a:pPr marL="457200" lvl="0" indent="-228600" algn="l" rtl="0">
              <a:lnSpc>
                <a:spcPct val="100000"/>
              </a:lnSpc>
              <a:spcBef>
                <a:spcPts val="0"/>
              </a:spcBef>
              <a:spcAft>
                <a:spcPts val="0"/>
              </a:spcAft>
              <a:buSzPts val="1100"/>
              <a:buNone/>
            </a:pPr>
            <a:endParaRPr>
              <a:solidFill>
                <a:srgbClr val="1F1F1F"/>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a:solidFill>
                  <a:srgbClr val="1F1F1F"/>
                </a:solidFill>
                <a:latin typeface="Arial"/>
                <a:ea typeface="Arial"/>
                <a:cs typeface="Arial"/>
                <a:sym typeface="Arial"/>
              </a:rPr>
              <a:t>Illegal Logging: Despite regulations, illegal logging remained a concern. Enforcing forest protection laws requires vigilance and resources.</a:t>
            </a:r>
            <a:endParaRPr/>
          </a:p>
          <a:p>
            <a:pPr marL="0" lvl="0" indent="0" algn="l" rtl="0">
              <a:lnSpc>
                <a:spcPct val="100000"/>
              </a:lnSpc>
              <a:spcBef>
                <a:spcPts val="0"/>
              </a:spcBef>
              <a:spcAft>
                <a:spcPts val="0"/>
              </a:spcAft>
              <a:buSzPts val="1100"/>
              <a:buNone/>
            </a:pPr>
            <a:endParaRPr/>
          </a:p>
        </p:txBody>
      </p:sp>
      <p:sp>
        <p:nvSpPr>
          <p:cNvPr id="301" name="Google Shape;301;p3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7: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dirty="0">
                <a:solidFill>
                  <a:srgbClr val="1F1F1F"/>
                </a:solidFill>
                <a:latin typeface="Arial"/>
                <a:ea typeface="Arial"/>
                <a:cs typeface="Arial"/>
                <a:sym typeface="Arial"/>
              </a:rPr>
              <a:t>Agricultural Pressures: Agricultural expansion posed a significant threat to forests. The demand for land for crops and cattle ranching led to deforestation in some areas.</a:t>
            </a:r>
            <a:endParaRPr dirty="0"/>
          </a:p>
          <a:p>
            <a:pPr marL="457200" lvl="0" indent="-228600" algn="l" rtl="0">
              <a:lnSpc>
                <a:spcPct val="100000"/>
              </a:lnSpc>
              <a:spcBef>
                <a:spcPts val="0"/>
              </a:spcBef>
              <a:spcAft>
                <a:spcPts val="0"/>
              </a:spcAft>
              <a:buSzPts val="1100"/>
              <a:buNone/>
            </a:pPr>
            <a:endParaRPr dirty="0">
              <a:solidFill>
                <a:srgbClr val="1F1F1F"/>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dirty="0">
                <a:solidFill>
                  <a:srgbClr val="1F1F1F"/>
                </a:solidFill>
                <a:latin typeface="Arial"/>
                <a:ea typeface="Arial"/>
                <a:cs typeface="Arial"/>
                <a:sym typeface="Arial"/>
              </a:rPr>
              <a:t>Poverty and Livelihoods: Many communities depended on logging and land clearance for their livelihoods. Balancing conservation with poverty alleviation was a complex challenge.</a:t>
            </a:r>
            <a:endParaRPr dirty="0"/>
          </a:p>
          <a:p>
            <a:pPr marL="457200" lvl="0" indent="-228600" algn="l" rtl="0">
              <a:lnSpc>
                <a:spcPct val="100000"/>
              </a:lnSpc>
              <a:spcBef>
                <a:spcPts val="0"/>
              </a:spcBef>
              <a:spcAft>
                <a:spcPts val="0"/>
              </a:spcAft>
              <a:buSzPts val="1100"/>
              <a:buNone/>
            </a:pPr>
            <a:endParaRPr dirty="0">
              <a:solidFill>
                <a:srgbClr val="1F1F1F"/>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dirty="0">
                <a:solidFill>
                  <a:srgbClr val="1F1F1F"/>
                </a:solidFill>
                <a:latin typeface="Arial"/>
                <a:ea typeface="Arial"/>
                <a:cs typeface="Arial"/>
                <a:sym typeface="Arial"/>
              </a:rPr>
              <a:t>Illegal Logging: Despite regulations, illegal logging remained a concern. Enforcing forest protection laws requires vigilance and resources.</a:t>
            </a:r>
            <a:endParaRPr dirty="0"/>
          </a:p>
          <a:p>
            <a:pPr marL="0" lvl="0" indent="0" algn="l" rtl="0">
              <a:lnSpc>
                <a:spcPct val="100000"/>
              </a:lnSpc>
              <a:spcBef>
                <a:spcPts val="0"/>
              </a:spcBef>
              <a:spcAft>
                <a:spcPts val="0"/>
              </a:spcAft>
              <a:buSzPts val="1100"/>
              <a:buNone/>
            </a:pPr>
            <a:endParaRPr dirty="0"/>
          </a:p>
        </p:txBody>
      </p:sp>
      <p:sp>
        <p:nvSpPr>
          <p:cNvPr id="307" name="Google Shape;307;p37: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800"/>
              <a:t>FAO. 2020. Global Forest Resources Assessment 2020 – Key findings. Rome. https://doi.org/10.4060/ca8753en</a:t>
            </a:r>
            <a:endParaRPr sz="180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100"/>
              <a:buFont typeface="Arial"/>
              <a:buNone/>
            </a:pPr>
            <a:r>
              <a:rPr lang="en-US" sz="1800">
                <a:latin typeface="Times New Roman"/>
                <a:ea typeface="Times New Roman"/>
                <a:cs typeface="Times New Roman"/>
                <a:sym typeface="Times New Roman"/>
              </a:rPr>
              <a:t>2022 Intergovernmental Panel on Climate Change : Climate Change 2022 Mitigation of Climate Change Working Group III Contribution to the Sixth Assessment Report of the Intergovernmental Panel on Climate Change</a:t>
            </a:r>
            <a:endParaRPr/>
          </a:p>
          <a:p>
            <a:pPr marL="0" marR="0" lvl="0" indent="0" algn="l" rtl="0">
              <a:lnSpc>
                <a:spcPct val="100000"/>
              </a:lnSpc>
              <a:spcBef>
                <a:spcPts val="0"/>
              </a:spcBef>
              <a:spcAft>
                <a:spcPts val="0"/>
              </a:spcAft>
              <a:buClr>
                <a:srgbClr val="000000"/>
              </a:buClr>
              <a:buSzPts val="1100"/>
              <a:buFont typeface="Arial"/>
              <a:buNone/>
            </a:pPr>
            <a:r>
              <a:rPr lang="en-US" sz="1800">
                <a:latin typeface="Times New Roman"/>
                <a:ea typeface="Times New Roman"/>
                <a:cs typeface="Times New Roman"/>
                <a:sym typeface="Times New Roman"/>
              </a:rPr>
              <a:t>https://www.unep.org/topics/forests/why-do-forests-matter</a:t>
            </a:r>
            <a:endParaRPr/>
          </a:p>
          <a:p>
            <a:pPr marL="0" lvl="0" indent="0" algn="l" rtl="0">
              <a:lnSpc>
                <a:spcPct val="100000"/>
              </a:lnSpc>
              <a:spcBef>
                <a:spcPts val="0"/>
              </a:spcBef>
              <a:spcAft>
                <a:spcPts val="0"/>
              </a:spcAft>
              <a:buSzPts val="1100"/>
              <a:buNone/>
            </a:pPr>
            <a:endParaRPr/>
          </a:p>
        </p:txBody>
      </p:sp>
      <p:sp>
        <p:nvSpPr>
          <p:cNvPr id="93" name="Google Shape;93;p3: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SzPts val="1100"/>
              <a:buNone/>
            </a:pPr>
            <a:endParaRPr sz="1800">
              <a:latin typeface="Times New Roman"/>
              <a:ea typeface="Times New Roman"/>
              <a:cs typeface="Times New Roman"/>
              <a:sym typeface="Times New Roman"/>
            </a:endParaRPr>
          </a:p>
          <a:p>
            <a:pPr marL="0" marR="0" lvl="0" indent="0" algn="just" rtl="0">
              <a:lnSpc>
                <a:spcPct val="100000"/>
              </a:lnSpc>
              <a:spcBef>
                <a:spcPts val="0"/>
              </a:spcBef>
              <a:spcAft>
                <a:spcPts val="0"/>
              </a:spcAft>
              <a:buSzPts val="1100"/>
              <a:buChar char="●"/>
            </a:pPr>
            <a:r>
              <a:rPr lang="en-US" sz="1800">
                <a:solidFill>
                  <a:srgbClr val="282828"/>
                </a:solidFill>
                <a:latin typeface="Georgia"/>
                <a:ea typeface="Georgia"/>
                <a:cs typeface="Georgia"/>
                <a:sym typeface="Georgia"/>
              </a:rPr>
              <a:t>Keenan, R. J. (2015). Climate change impacts and adaptation in forest management: a review. </a:t>
            </a:r>
            <a:r>
              <a:rPr lang="en-US" sz="1800" i="1">
                <a:solidFill>
                  <a:srgbClr val="282828"/>
                </a:solidFill>
                <a:latin typeface="Helvetica Neue"/>
                <a:ea typeface="Helvetica Neue"/>
                <a:cs typeface="Helvetica Neue"/>
                <a:sym typeface="Helvetica Neue"/>
              </a:rPr>
              <a:t>Ann. For. Sci</a:t>
            </a:r>
            <a:r>
              <a:rPr lang="en-US" sz="1800">
                <a:solidFill>
                  <a:srgbClr val="282828"/>
                </a:solidFill>
                <a:latin typeface="Georgia"/>
                <a:ea typeface="Georgia"/>
                <a:cs typeface="Georgia"/>
                <a:sym typeface="Georgia"/>
              </a:rPr>
              <a:t> 72, 145–167. doi: 10.1007/s13595-014-0446-5</a:t>
            </a:r>
            <a:endParaRPr/>
          </a:p>
          <a:p>
            <a:pPr marL="0" marR="0" lvl="0" indent="69850" algn="just" rtl="0">
              <a:lnSpc>
                <a:spcPct val="100000"/>
              </a:lnSpc>
              <a:spcBef>
                <a:spcPts val="0"/>
              </a:spcBef>
              <a:spcAft>
                <a:spcPts val="0"/>
              </a:spcAft>
              <a:buSzPts val="1100"/>
              <a:buNone/>
            </a:pPr>
            <a:endParaRPr sz="1800">
              <a:latin typeface="Times New Roman"/>
              <a:ea typeface="Times New Roman"/>
              <a:cs typeface="Times New Roman"/>
              <a:sym typeface="Times New Roman"/>
            </a:endParaRPr>
          </a:p>
          <a:p>
            <a:pPr marL="0" marR="0" lvl="0" indent="0" algn="just" rtl="0">
              <a:lnSpc>
                <a:spcPct val="100000"/>
              </a:lnSpc>
              <a:spcBef>
                <a:spcPts val="0"/>
              </a:spcBef>
              <a:spcAft>
                <a:spcPts val="0"/>
              </a:spcAft>
              <a:buSzPts val="1100"/>
              <a:buChar char="●"/>
            </a:pPr>
            <a:r>
              <a:rPr lang="en-US" sz="1800">
                <a:latin typeface="Times New Roman"/>
                <a:ea typeface="Times New Roman"/>
                <a:cs typeface="Times New Roman"/>
                <a:sym typeface="Times New Roman"/>
              </a:rPr>
              <a:t>FAO. 2020. Global Forest Resources Assessment 2020 – Key findings. Rome. https://doi.org/10.4060/ca8753en</a:t>
            </a:r>
            <a:endParaRPr/>
          </a:p>
          <a:p>
            <a:pPr marL="0" marR="0" lvl="0" indent="0" algn="just" rtl="0">
              <a:lnSpc>
                <a:spcPct val="100000"/>
              </a:lnSpc>
              <a:spcBef>
                <a:spcPts val="0"/>
              </a:spcBef>
              <a:spcAft>
                <a:spcPts val="0"/>
              </a:spcAft>
              <a:buSzPts val="1100"/>
              <a:buChar char="●"/>
            </a:pPr>
            <a:r>
              <a:rPr lang="en-US" sz="1800">
                <a:latin typeface="Times New Roman"/>
                <a:ea typeface="Times New Roman"/>
                <a:cs typeface="Times New Roman"/>
                <a:sym typeface="Times New Roman"/>
              </a:rPr>
              <a:t>https://www.forestdeclaration.org/resources/forest-finance-theme-3-assessment#div_block-64-171</a:t>
            </a:r>
            <a:endParaRPr/>
          </a:p>
          <a:p>
            <a:pPr marL="0" lvl="0" indent="0" algn="l" rtl="0">
              <a:lnSpc>
                <a:spcPct val="100000"/>
              </a:lnSpc>
              <a:spcBef>
                <a:spcPts val="0"/>
              </a:spcBef>
              <a:spcAft>
                <a:spcPts val="0"/>
              </a:spcAft>
              <a:buSzPts val="1100"/>
              <a:buNone/>
            </a:pPr>
            <a:r>
              <a:rPr lang="en-US"/>
              <a:t>https://climatepromise.undp.org/news-and-stories/forests-can-help-us-limit-climate-change-here-how</a:t>
            </a:r>
            <a:endParaRPr/>
          </a:p>
        </p:txBody>
      </p:sp>
      <p:sp>
        <p:nvSpPr>
          <p:cNvPr id="100" name="Google Shape;100;p4: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SzPts val="1100"/>
              <a:buNone/>
            </a:pPr>
            <a:endParaRPr sz="1800">
              <a:latin typeface="Times New Roman"/>
              <a:ea typeface="Times New Roman"/>
              <a:cs typeface="Times New Roman"/>
              <a:sym typeface="Times New Roman"/>
            </a:endParaRPr>
          </a:p>
          <a:p>
            <a:pPr marL="0" marR="0" lvl="0" indent="0" algn="just" rtl="0">
              <a:lnSpc>
                <a:spcPct val="100000"/>
              </a:lnSpc>
              <a:spcBef>
                <a:spcPts val="0"/>
              </a:spcBef>
              <a:spcAft>
                <a:spcPts val="0"/>
              </a:spcAft>
              <a:buSzPts val="1100"/>
              <a:buChar char="●"/>
            </a:pPr>
            <a:r>
              <a:rPr lang="en-US" sz="1800">
                <a:solidFill>
                  <a:srgbClr val="282828"/>
                </a:solidFill>
                <a:latin typeface="Georgia"/>
                <a:ea typeface="Georgia"/>
                <a:cs typeface="Georgia"/>
                <a:sym typeface="Georgia"/>
              </a:rPr>
              <a:t>Keenan, R. J. (2015). Climate change impacts and adaptation in forest management: a review. </a:t>
            </a:r>
            <a:r>
              <a:rPr lang="en-US" sz="1800" i="1">
                <a:solidFill>
                  <a:srgbClr val="282828"/>
                </a:solidFill>
                <a:latin typeface="Helvetica Neue"/>
                <a:ea typeface="Helvetica Neue"/>
                <a:cs typeface="Helvetica Neue"/>
                <a:sym typeface="Helvetica Neue"/>
              </a:rPr>
              <a:t>Ann. For. Sci</a:t>
            </a:r>
            <a:r>
              <a:rPr lang="en-US" sz="1800">
                <a:solidFill>
                  <a:srgbClr val="282828"/>
                </a:solidFill>
                <a:latin typeface="Georgia"/>
                <a:ea typeface="Georgia"/>
                <a:cs typeface="Georgia"/>
                <a:sym typeface="Georgia"/>
              </a:rPr>
              <a:t> 72, 145–167. doi: 10.1007/s13595-014-0446-5</a:t>
            </a:r>
            <a:endParaRPr/>
          </a:p>
          <a:p>
            <a:pPr marL="0" marR="0" lvl="0" indent="0" algn="just" rtl="0">
              <a:lnSpc>
                <a:spcPct val="100000"/>
              </a:lnSpc>
              <a:spcBef>
                <a:spcPts val="0"/>
              </a:spcBef>
              <a:spcAft>
                <a:spcPts val="0"/>
              </a:spcAft>
              <a:buSzPts val="1100"/>
              <a:buChar char="●"/>
            </a:pPr>
            <a:r>
              <a:rPr lang="en-US" sz="1800">
                <a:latin typeface="Times New Roman"/>
                <a:ea typeface="Times New Roman"/>
                <a:cs typeface="Times New Roman"/>
                <a:sym typeface="Times New Roman"/>
              </a:rPr>
              <a:t>https://www.forestdeclaration.org/resources/forest-finance-theme-3-assessment#div_block-64-171</a:t>
            </a:r>
            <a:endParaRPr/>
          </a:p>
          <a:p>
            <a:pPr marL="0" lvl="0" indent="0" algn="l" rtl="0">
              <a:lnSpc>
                <a:spcPct val="100000"/>
              </a:lnSpc>
              <a:spcBef>
                <a:spcPts val="0"/>
              </a:spcBef>
              <a:spcAft>
                <a:spcPts val="0"/>
              </a:spcAft>
              <a:buSzPts val="1100"/>
              <a:buNone/>
            </a:pPr>
            <a:r>
              <a:rPr lang="en-US"/>
              <a:t>https://climatepromise.undp.org/news-and-stories/forests-can-help-us-limit-climate-change-here-how</a:t>
            </a:r>
            <a:endParaRPr/>
          </a:p>
        </p:txBody>
      </p:sp>
      <p:sp>
        <p:nvSpPr>
          <p:cNvPr id="108" name="Google Shape;108;p5: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6: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4" name="Google Shape;114;p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https://www.un.org/esa/forests/wp-content/uploads/2019/04/Global-Forest-Goals-booklet-Apr-2019.pdf/ GLOBAL FOREST GOALS AND TARGETS OF THE UN STRATEGIC PLAN FOR FORESTS 2030</a:t>
            </a:r>
            <a:endParaRPr/>
          </a:p>
        </p:txBody>
      </p:sp>
      <p:sp>
        <p:nvSpPr>
          <p:cNvPr id="121" name="Google Shape;121;p7: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8: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https://www.un.org/esa/forests/wp-content/uploads/2019/04/Global-Forest-Goals-booklet-Apr-2019.pdf/ GLOBAL FOREST GOALS AND TARGETS OF THE UN STRATEGIC PLAN FOR FORESTS 2030</a:t>
            </a:r>
            <a:endParaRPr/>
          </a:p>
        </p:txBody>
      </p:sp>
      <p:sp>
        <p:nvSpPr>
          <p:cNvPr id="129" name="Google Shape;129;p8: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
        <p:cNvGrpSpPr/>
        <p:nvPr/>
      </p:nvGrpSpPr>
      <p:grpSpPr>
        <a:xfrm>
          <a:off x="0" y="0"/>
          <a:ext cx="0" cy="0"/>
          <a:chOff x="0" y="0"/>
          <a:chExt cx="0" cy="0"/>
        </a:xfrm>
      </p:grpSpPr>
      <p:sp>
        <p:nvSpPr>
          <p:cNvPr id="18" name="Google Shape;18;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 name="Google Shape;20;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 name="Google Shape;22;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0"/>
        <p:cNvGrpSpPr/>
        <p:nvPr/>
      </p:nvGrpSpPr>
      <p:grpSpPr>
        <a:xfrm>
          <a:off x="0" y="0"/>
          <a:ext cx="0" cy="0"/>
          <a:chOff x="0" y="0"/>
          <a:chExt cx="0" cy="0"/>
        </a:xfrm>
      </p:grpSpPr>
      <p:sp>
        <p:nvSpPr>
          <p:cNvPr id="31" name="Google Shape;31;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3" name="Google Shape;33;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4" name="Google Shape;34;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7"/>
        <p:cNvGrpSpPr/>
        <p:nvPr/>
      </p:nvGrpSpPr>
      <p:grpSpPr>
        <a:xfrm>
          <a:off x="0" y="0"/>
          <a:ext cx="0" cy="0"/>
          <a:chOff x="0" y="0"/>
          <a:chExt cx="0" cy="0"/>
        </a:xfrm>
      </p:grpSpPr>
      <p:sp>
        <p:nvSpPr>
          <p:cNvPr id="38" name="Google Shape;38;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3"/>
        <p:cNvGrpSpPr/>
        <p:nvPr/>
      </p:nvGrpSpPr>
      <p:grpSpPr>
        <a:xfrm>
          <a:off x="0" y="0"/>
          <a:ext cx="0" cy="0"/>
          <a:chOff x="0" y="0"/>
          <a:chExt cx="0" cy="0"/>
        </a:xfrm>
      </p:grpSpPr>
      <p:sp>
        <p:nvSpPr>
          <p:cNvPr id="44" name="Google Shape;44;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52"/>
        <p:cNvGrpSpPr/>
        <p:nvPr/>
      </p:nvGrpSpPr>
      <p:grpSpPr>
        <a:xfrm>
          <a:off x="0" y="0"/>
          <a:ext cx="0" cy="0"/>
          <a:chOff x="0" y="0"/>
          <a:chExt cx="0" cy="0"/>
        </a:xfrm>
      </p:grpSpPr>
      <p:sp>
        <p:nvSpPr>
          <p:cNvPr id="53" name="Google Shape;53;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54" name="Google Shape;54;p48"/>
          <p:cNvGraphicFramePr/>
          <p:nvPr/>
        </p:nvGraphicFramePr>
        <p:xfrm>
          <a:off x="1189871" y="6101850"/>
          <a:ext cx="4136700" cy="471869"/>
        </p:xfrm>
        <a:graphic>
          <a:graphicData uri="http://schemas.openxmlformats.org/drawingml/2006/table">
            <a:tbl>
              <a:tblPr>
                <a:noFill/>
                <a:tableStyleId>{1FCA0C4A-0C14-4EE6-92E7-1BFC2A3B577D}</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900"/>
                        <a:buFont typeface="Arial"/>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Clr>
                          <a:srgbClr val="000000"/>
                        </a:buClr>
                        <a:buSzPts val="900"/>
                        <a:buFont typeface="Arial"/>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55" name="Google Shape;55;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56" name="Google Shape;56;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
        <p:cNvGrpSpPr/>
        <p:nvPr/>
      </p:nvGrpSpPr>
      <p:grpSpPr>
        <a:xfrm>
          <a:off x="0" y="0"/>
          <a:ext cx="0" cy="0"/>
          <a:chOff x="0" y="0"/>
          <a:chExt cx="0" cy="0"/>
        </a:xfrm>
      </p:grpSpPr>
      <p:sp>
        <p:nvSpPr>
          <p:cNvPr id="50" name="Google Shape;50;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1" name="Google Shape;51;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www.forestcarbonpartnership.org/"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forestdeclaration.org/resources/forest-finance-theme-3-assessment"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62" name="Google Shape;62;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63" name="Google Shape;63;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2700"/>
              <a:buFont typeface="Arial"/>
              <a:buNone/>
            </a:pPr>
            <a:r>
              <a:rPr lang="en-US" sz="2700" b="1" i="0" u="none" strike="noStrike" cap="none">
                <a:solidFill>
                  <a:srgbClr val="003399"/>
                </a:solidFill>
                <a:latin typeface="Century Gothic"/>
                <a:ea typeface="Century Gothic"/>
                <a:cs typeface="Century Gothic"/>
                <a:sym typeface="Century Gothic"/>
              </a:rPr>
              <a:t>CCP-LAW</a:t>
            </a:r>
            <a:endParaRPr sz="2700" b="0" i="0" u="none" strike="noStrike" cap="none">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Clr>
                <a:srgbClr val="000000"/>
              </a:buClr>
              <a:buSzPts val="2700"/>
              <a:buFont typeface="Arial"/>
              <a:buNone/>
            </a:pPr>
            <a:r>
              <a:rPr lang="en-US" sz="2700" b="1" i="0" u="none" strike="noStrike" cap="none">
                <a:solidFill>
                  <a:srgbClr val="2683C6"/>
                </a:solidFill>
                <a:latin typeface="Century Gothic"/>
                <a:ea typeface="Century Gothic"/>
                <a:cs typeface="Century Gothic"/>
                <a:sym typeface="Century Gothic"/>
              </a:rPr>
              <a:t>Curricula development on Climate Change Policy and Law</a:t>
            </a:r>
            <a:endParaRPr sz="2700" b="0" i="0" u="none" strike="noStrike" cap="none">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pic>
        <p:nvPicPr>
          <p:cNvPr id="64" name="Google Shape;64;p1"/>
          <p:cNvPicPr preferRelativeResize="0"/>
          <p:nvPr/>
        </p:nvPicPr>
        <p:blipFill rotWithShape="1">
          <a:blip r:embed="rId4">
            <a:alphaModFix/>
          </a:blip>
          <a:srcRect l="26643" t="10967" r="39273" b="27095"/>
          <a:stretch/>
        </p:blipFill>
        <p:spPr>
          <a:xfrm>
            <a:off x="10737335" y="339087"/>
            <a:ext cx="1305303" cy="1266981"/>
          </a:xfrm>
          <a:prstGeom prst="rect">
            <a:avLst/>
          </a:prstGeom>
          <a:noFill/>
          <a:ln>
            <a:noFill/>
          </a:ln>
        </p:spPr>
      </p:pic>
      <p:sp>
        <p:nvSpPr>
          <p:cNvPr id="65" name="Google Shape;65;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200" b="1" i="0" u="none" strike="noStrike" cap="none">
                <a:solidFill>
                  <a:srgbClr val="000000"/>
                </a:solidFill>
                <a:latin typeface="Calibri"/>
                <a:ea typeface="Calibri"/>
                <a:cs typeface="Calibri"/>
                <a:sym typeface="Calibri"/>
              </a:rPr>
              <a:t>Project No of Reference: 618874-EPP-1-2020-1-VN-EPPKA2-CBHE-JP:</a:t>
            </a:r>
            <a:r>
              <a:rPr lang="en-US" sz="1200" b="0" i="0" u="none" strike="noStrike" cap="none">
                <a:solidFill>
                  <a:srgbClr val="000000"/>
                </a:solidFill>
                <a:latin typeface="Calibri"/>
                <a:ea typeface="Calibri"/>
                <a:cs typeface="Calibri"/>
                <a:sym typeface="Calibri"/>
              </a:rPr>
              <a:t> </a:t>
            </a:r>
            <a:endParaRPr/>
          </a:p>
          <a:p>
            <a:pPr marL="0" marR="0" lvl="0" indent="0" algn="just"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000" b="0" i="0" u="none" strike="noStrike" cap="none">
              <a:solidFill>
                <a:srgbClr val="FFFFFF"/>
              </a:solidFill>
              <a:latin typeface="Calibri"/>
              <a:ea typeface="Calibri"/>
              <a:cs typeface="Calibri"/>
              <a:sym typeface="Calibri"/>
            </a:endParaRPr>
          </a:p>
        </p:txBody>
      </p:sp>
      <p:sp>
        <p:nvSpPr>
          <p:cNvPr id="66" name="Google Shape;66;p1"/>
          <p:cNvSpPr txBox="1"/>
          <p:nvPr/>
        </p:nvSpPr>
        <p:spPr>
          <a:xfrm>
            <a:off x="392043" y="2783366"/>
            <a:ext cx="11150343" cy="2321621"/>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800"/>
              </a:spcBef>
              <a:spcAft>
                <a:spcPts val="0"/>
              </a:spcAft>
              <a:buClr>
                <a:srgbClr val="000000"/>
              </a:buClr>
              <a:buSzPts val="2700"/>
              <a:buFont typeface="Arial"/>
              <a:buNone/>
            </a:pPr>
            <a:r>
              <a:rPr lang="en-US" sz="2700" b="1" i="0" u="none" strike="noStrike" cap="none">
                <a:solidFill>
                  <a:srgbClr val="003399"/>
                </a:solidFill>
                <a:latin typeface="Century Gothic"/>
                <a:ea typeface="Century Gothic"/>
                <a:cs typeface="Century Gothic"/>
                <a:sym typeface="Century Gothic"/>
              </a:rPr>
              <a:t>Module 9: Climate Change and Sustainable development</a:t>
            </a:r>
            <a:endParaRPr/>
          </a:p>
          <a:p>
            <a:pPr marL="0" marR="0" lvl="0" indent="0" algn="l" rtl="0">
              <a:lnSpc>
                <a:spcPct val="107000"/>
              </a:lnSpc>
              <a:spcBef>
                <a:spcPts val="1600"/>
              </a:spcBef>
              <a:spcAft>
                <a:spcPts val="0"/>
              </a:spcAft>
              <a:buClr>
                <a:srgbClr val="000000"/>
              </a:buClr>
              <a:buSzPts val="2700"/>
              <a:buFont typeface="Arial"/>
              <a:buNone/>
            </a:pPr>
            <a:r>
              <a:rPr lang="en-US" sz="2700" b="1" i="0" u="none" strike="noStrike" cap="none">
                <a:solidFill>
                  <a:srgbClr val="003399"/>
                </a:solidFill>
                <a:latin typeface="Century Gothic"/>
                <a:ea typeface="Century Gothic"/>
                <a:cs typeface="Century Gothic"/>
                <a:sym typeface="Century Gothic"/>
              </a:rPr>
              <a:t>Subject title: </a:t>
            </a:r>
            <a:r>
              <a:rPr lang="en-US" sz="2200" b="1" i="0" u="none" strike="noStrike" cap="none">
                <a:solidFill>
                  <a:srgbClr val="003399"/>
                </a:solidFill>
                <a:latin typeface="Century Gothic"/>
                <a:ea typeface="Century Gothic"/>
                <a:cs typeface="Century Gothic"/>
                <a:sym typeface="Century Gothic"/>
              </a:rPr>
              <a:t>How sustainability can be implemented from a practical perspective? Deforestation prevention strategies</a:t>
            </a:r>
            <a:endParaRPr sz="2200" b="1" i="0" u="none" strike="noStrike" cap="none">
              <a:solidFill>
                <a:srgbClr val="003399"/>
              </a:solidFill>
              <a:latin typeface="Century Gothic"/>
              <a:ea typeface="Century Gothic"/>
              <a:cs typeface="Century Gothic"/>
              <a:sym typeface="Century Gothic"/>
            </a:endParaRPr>
          </a:p>
          <a:p>
            <a:pPr marL="0" marR="0" lvl="0" indent="0" algn="l" rtl="0">
              <a:lnSpc>
                <a:spcPct val="107000"/>
              </a:lnSpc>
              <a:spcBef>
                <a:spcPts val="1600"/>
              </a:spcBef>
              <a:spcAft>
                <a:spcPts val="800"/>
              </a:spcAft>
              <a:buClr>
                <a:srgbClr val="000000"/>
              </a:buClr>
              <a:buSzPts val="2200"/>
              <a:buFont typeface="Arial"/>
              <a:buNone/>
            </a:pPr>
            <a:r>
              <a:rPr lang="en-US" sz="2200" b="1" i="0" u="none" strike="noStrike" cap="none">
                <a:solidFill>
                  <a:srgbClr val="003399"/>
                </a:solidFill>
                <a:latin typeface="Century Gothic"/>
                <a:ea typeface="Century Gothic"/>
                <a:cs typeface="Century Gothic"/>
                <a:sym typeface="Century Gothic"/>
              </a:rPr>
              <a:t>Instructor Name:</a:t>
            </a:r>
            <a:endParaRPr sz="2200" b="0" i="0" u="none" strike="noStrike" cap="none">
              <a:solidFill>
                <a:srgbClr val="000000"/>
              </a:solidFill>
              <a:latin typeface="Century Gothic"/>
              <a:ea typeface="Century Gothic"/>
              <a:cs typeface="Century Gothic"/>
              <a:sym typeface="Century Gothic"/>
            </a:endParaRPr>
          </a:p>
        </p:txBody>
      </p:sp>
      <p:pic>
        <p:nvPicPr>
          <p:cNvPr id="67" name="Google Shape;67;p1"/>
          <p:cNvPicPr preferRelativeResize="0"/>
          <p:nvPr/>
        </p:nvPicPr>
        <p:blipFill rotWithShape="1">
          <a:blip r:embed="rId5">
            <a:alphaModFix/>
          </a:blip>
          <a:srcRect/>
          <a:stretch/>
        </p:blipFill>
        <p:spPr>
          <a:xfrm>
            <a:off x="2259248" y="5288834"/>
            <a:ext cx="1448292" cy="404478"/>
          </a:xfrm>
          <a:prstGeom prst="rect">
            <a:avLst/>
          </a:prstGeom>
          <a:noFill/>
          <a:ln>
            <a:noFill/>
          </a:ln>
        </p:spPr>
      </p:pic>
      <p:pic>
        <p:nvPicPr>
          <p:cNvPr id="68" name="Google Shape;68;p1"/>
          <p:cNvPicPr preferRelativeResize="0"/>
          <p:nvPr/>
        </p:nvPicPr>
        <p:blipFill rotWithShape="1">
          <a:blip r:embed="rId6">
            <a:alphaModFix/>
          </a:blip>
          <a:srcRect r="20177"/>
          <a:stretch/>
        </p:blipFill>
        <p:spPr>
          <a:xfrm>
            <a:off x="10603618" y="5288834"/>
            <a:ext cx="1533649" cy="419377"/>
          </a:xfrm>
          <a:prstGeom prst="rect">
            <a:avLst/>
          </a:prstGeom>
          <a:noFill/>
          <a:ln>
            <a:noFill/>
          </a:ln>
        </p:spPr>
      </p:pic>
      <p:pic>
        <p:nvPicPr>
          <p:cNvPr id="69" name="Google Shape;69;p1"/>
          <p:cNvPicPr preferRelativeResize="0"/>
          <p:nvPr/>
        </p:nvPicPr>
        <p:blipFill rotWithShape="1">
          <a:blip r:embed="rId7">
            <a:alphaModFix/>
          </a:blip>
          <a:srcRect/>
          <a:stretch/>
        </p:blipFill>
        <p:spPr>
          <a:xfrm>
            <a:off x="7460330" y="5245638"/>
            <a:ext cx="485416" cy="490870"/>
          </a:xfrm>
          <a:prstGeom prst="rect">
            <a:avLst/>
          </a:prstGeom>
          <a:noFill/>
          <a:ln>
            <a:noFill/>
          </a:ln>
        </p:spPr>
      </p:pic>
      <p:pic>
        <p:nvPicPr>
          <p:cNvPr id="70" name="Google Shape;70;p1"/>
          <p:cNvPicPr preferRelativeResize="0"/>
          <p:nvPr/>
        </p:nvPicPr>
        <p:blipFill rotWithShape="1">
          <a:blip r:embed="rId8">
            <a:alphaModFix/>
          </a:blip>
          <a:srcRect/>
          <a:stretch/>
        </p:blipFill>
        <p:spPr>
          <a:xfrm>
            <a:off x="54733" y="5223940"/>
            <a:ext cx="485417" cy="509388"/>
          </a:xfrm>
          <a:prstGeom prst="rect">
            <a:avLst/>
          </a:prstGeom>
          <a:noFill/>
          <a:ln>
            <a:noFill/>
          </a:ln>
        </p:spPr>
      </p:pic>
      <p:pic>
        <p:nvPicPr>
          <p:cNvPr id="71" name="Google Shape;71;p1"/>
          <p:cNvPicPr preferRelativeResize="0"/>
          <p:nvPr/>
        </p:nvPicPr>
        <p:blipFill rotWithShape="1">
          <a:blip r:embed="rId9">
            <a:alphaModFix/>
          </a:blip>
          <a:srcRect/>
          <a:stretch/>
        </p:blipFill>
        <p:spPr>
          <a:xfrm>
            <a:off x="540150" y="5259686"/>
            <a:ext cx="1638414" cy="419377"/>
          </a:xfrm>
          <a:prstGeom prst="rect">
            <a:avLst/>
          </a:prstGeom>
          <a:noFill/>
          <a:ln>
            <a:noFill/>
          </a:ln>
        </p:spPr>
      </p:pic>
      <p:pic>
        <p:nvPicPr>
          <p:cNvPr id="72" name="Google Shape;72;p1"/>
          <p:cNvPicPr preferRelativeResize="0"/>
          <p:nvPr/>
        </p:nvPicPr>
        <p:blipFill rotWithShape="1">
          <a:blip r:embed="rId10">
            <a:alphaModFix/>
          </a:blip>
          <a:srcRect/>
          <a:stretch/>
        </p:blipFill>
        <p:spPr>
          <a:xfrm>
            <a:off x="4914914" y="5357692"/>
            <a:ext cx="1489026" cy="367595"/>
          </a:xfrm>
          <a:prstGeom prst="rect">
            <a:avLst/>
          </a:prstGeom>
          <a:noFill/>
          <a:ln>
            <a:noFill/>
          </a:ln>
        </p:spPr>
      </p:pic>
      <p:pic>
        <p:nvPicPr>
          <p:cNvPr id="73" name="Google Shape;73;p1"/>
          <p:cNvPicPr preferRelativeResize="0"/>
          <p:nvPr/>
        </p:nvPicPr>
        <p:blipFill rotWithShape="1">
          <a:blip r:embed="rId11">
            <a:alphaModFix/>
          </a:blip>
          <a:srcRect r="10406" b="8448"/>
          <a:stretch/>
        </p:blipFill>
        <p:spPr>
          <a:xfrm>
            <a:off x="8705701" y="5233834"/>
            <a:ext cx="1795277" cy="489486"/>
          </a:xfrm>
          <a:prstGeom prst="rect">
            <a:avLst/>
          </a:prstGeom>
          <a:noFill/>
          <a:ln>
            <a:noFill/>
          </a:ln>
        </p:spPr>
      </p:pic>
      <p:pic>
        <p:nvPicPr>
          <p:cNvPr id="74" name="Google Shape;74;p1"/>
          <p:cNvPicPr preferRelativeResize="0"/>
          <p:nvPr/>
        </p:nvPicPr>
        <p:blipFill rotWithShape="1">
          <a:blip r:embed="rId12">
            <a:alphaModFix/>
          </a:blip>
          <a:srcRect/>
          <a:stretch/>
        </p:blipFill>
        <p:spPr>
          <a:xfrm>
            <a:off x="6451188" y="5331800"/>
            <a:ext cx="980435" cy="419377"/>
          </a:xfrm>
          <a:prstGeom prst="rect">
            <a:avLst/>
          </a:prstGeom>
          <a:noFill/>
          <a:ln>
            <a:noFill/>
          </a:ln>
        </p:spPr>
      </p:pic>
      <p:pic>
        <p:nvPicPr>
          <p:cNvPr id="75" name="Google Shape;75;p1"/>
          <p:cNvPicPr preferRelativeResize="0"/>
          <p:nvPr/>
        </p:nvPicPr>
        <p:blipFill rotWithShape="1">
          <a:blip r:embed="rId13">
            <a:alphaModFix/>
          </a:blip>
          <a:srcRect/>
          <a:stretch/>
        </p:blipFill>
        <p:spPr>
          <a:xfrm>
            <a:off x="8018929" y="5259686"/>
            <a:ext cx="719168" cy="489486"/>
          </a:xfrm>
          <a:prstGeom prst="rect">
            <a:avLst/>
          </a:prstGeom>
          <a:noFill/>
          <a:ln>
            <a:noFill/>
          </a:ln>
        </p:spPr>
      </p:pic>
      <p:pic>
        <p:nvPicPr>
          <p:cNvPr id="76" name="Google Shape;76;p1"/>
          <p:cNvPicPr preferRelativeResize="0"/>
          <p:nvPr/>
        </p:nvPicPr>
        <p:blipFill rotWithShape="1">
          <a:blip r:embed="rId14">
            <a:alphaModFix/>
          </a:blip>
          <a:srcRect/>
          <a:stretch/>
        </p:blipFill>
        <p:spPr>
          <a:xfrm>
            <a:off x="3774016" y="5265789"/>
            <a:ext cx="1131082" cy="50270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9"/>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Quattrocento Sans"/>
                <a:ea typeface="Quattrocento Sans"/>
                <a:cs typeface="Quattrocento Sans"/>
                <a:sym typeface="Quattrocento Sans"/>
              </a:rPr>
              <a:t>Global forest policy, goals and targets</a:t>
            </a:r>
            <a:endParaRPr sz="2800" b="0" i="0" u="none" strike="noStrike" cap="none">
              <a:solidFill>
                <a:srgbClr val="FFFFFF"/>
              </a:solidFill>
              <a:latin typeface="Quattrocento Sans"/>
              <a:ea typeface="Quattrocento Sans"/>
              <a:cs typeface="Quattrocento Sans"/>
              <a:sym typeface="Quattrocento Sans"/>
            </a:endParaRPr>
          </a:p>
        </p:txBody>
      </p:sp>
      <p:sp>
        <p:nvSpPr>
          <p:cNvPr id="141" name="Google Shape;141;p9"/>
          <p:cNvSpPr txBox="1"/>
          <p:nvPr/>
        </p:nvSpPr>
        <p:spPr>
          <a:xfrm>
            <a:off x="993059" y="1272989"/>
            <a:ext cx="9488130"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US" sz="1400" b="1" i="0" u="none" strike="noStrike" cap="none">
                <a:solidFill>
                  <a:srgbClr val="000000"/>
                </a:solidFill>
                <a:latin typeface="Open Sans"/>
                <a:ea typeface="Open Sans"/>
                <a:cs typeface="Open Sans"/>
                <a:sym typeface="Open Sans"/>
              </a:rPr>
              <a:t>Reverse Forest Cover Loss</a:t>
            </a:r>
            <a:endParaRPr/>
          </a:p>
          <a:p>
            <a:pPr marL="0" marR="0" lvl="0" indent="0" algn="l" rtl="0">
              <a:lnSpc>
                <a:spcPct val="100000"/>
              </a:lnSpc>
              <a:spcBef>
                <a:spcPts val="0"/>
              </a:spcBef>
              <a:spcAft>
                <a:spcPts val="0"/>
              </a:spcAft>
              <a:buNone/>
            </a:pPr>
            <a:endParaRPr sz="14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Reverse the loss of forest cover worldwide through SFM, including protection, restoration, afforestation and reforestation, and increase efforts to prevent forest degradation and contribute to the global effort of addressing climate change. </a:t>
            </a:r>
            <a:endParaRPr/>
          </a:p>
          <a:p>
            <a:pPr marL="0" marR="0" lvl="0" indent="0" algn="just"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1.1 Forest area is increased by 3% worldwide. </a:t>
            </a:r>
            <a:endParaRPr/>
          </a:p>
          <a:p>
            <a:pPr marL="0" marR="0" lvl="0" indent="0" algn="just"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1.2 The world’s forest carbon stocks are maintained or enhanced.</a:t>
            </a:r>
            <a:endParaRPr/>
          </a:p>
          <a:p>
            <a:pPr marL="0" marR="0" lvl="0" indent="0" algn="just"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1.3 By 2020, promote the implementation of sustainable management of</a:t>
            </a:r>
            <a:endParaRPr/>
          </a:p>
          <a:p>
            <a:pPr marL="0" marR="0" lvl="0" indent="0" algn="just"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all types of forests, halt deforestation, restore degraded forests and</a:t>
            </a:r>
            <a:endParaRPr/>
          </a:p>
          <a:p>
            <a:pPr marL="0" marR="0" lvl="0" indent="0" algn="just"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substantially increase afforestation and reforestation globally. </a:t>
            </a:r>
            <a:endParaRPr/>
          </a:p>
          <a:p>
            <a:pPr marL="0" marR="0" lvl="0" indent="0" algn="just"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1.4 The resilience and adaptive capacity of all types of forests to </a:t>
            </a:r>
            <a:endParaRPr/>
          </a:p>
          <a:p>
            <a:pPr marL="0" marR="0" lvl="0" indent="0" algn="just"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natural disasters and the impacts of climate change is significantly </a:t>
            </a:r>
            <a:endParaRPr/>
          </a:p>
          <a:p>
            <a:pPr marL="0" marR="0" lvl="0" indent="0" algn="just"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strengthened worldwide</a:t>
            </a:r>
            <a:endParaRPr sz="1400" b="0" i="0" u="none" strike="noStrike" cap="none">
              <a:solidFill>
                <a:srgbClr val="000000"/>
              </a:solidFill>
              <a:latin typeface="Open Sans"/>
              <a:ea typeface="Open Sans"/>
              <a:cs typeface="Open Sans"/>
              <a:sym typeface="Open Sans"/>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2" name="Google Shape;142;p9"/>
          <p:cNvPicPr preferRelativeResize="0"/>
          <p:nvPr/>
        </p:nvPicPr>
        <p:blipFill rotWithShape="1">
          <a:blip r:embed="rId3">
            <a:alphaModFix/>
          </a:blip>
          <a:srcRect/>
          <a:stretch/>
        </p:blipFill>
        <p:spPr>
          <a:xfrm>
            <a:off x="7080289" y="2488239"/>
            <a:ext cx="3400900" cy="309677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0"/>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Quattrocento Sans"/>
                <a:ea typeface="Quattrocento Sans"/>
                <a:cs typeface="Quattrocento Sans"/>
                <a:sym typeface="Quattrocento Sans"/>
              </a:rPr>
              <a:t>Global forest policy, goals and targets</a:t>
            </a:r>
            <a:endParaRPr sz="2800" b="0" i="0" u="none" strike="noStrike" cap="none">
              <a:solidFill>
                <a:srgbClr val="FFFFFF"/>
              </a:solidFill>
              <a:latin typeface="Quattrocento Sans"/>
              <a:ea typeface="Quattrocento Sans"/>
              <a:cs typeface="Quattrocento Sans"/>
              <a:sym typeface="Quattrocento Sans"/>
            </a:endParaRPr>
          </a:p>
        </p:txBody>
      </p:sp>
      <p:sp>
        <p:nvSpPr>
          <p:cNvPr id="148" name="Google Shape;148;p10"/>
          <p:cNvSpPr txBox="1"/>
          <p:nvPr/>
        </p:nvSpPr>
        <p:spPr>
          <a:xfrm>
            <a:off x="993059" y="1138083"/>
            <a:ext cx="9488130" cy="458183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Enhance forest benefits and livelihoods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Enhance forest-based economic, social and environmental benefits, including by improving the livelihoods of forest dependent people.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2.1 Extreme poverty for all forest dependent people is eradicated.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2.2 Increase the access of small-scale forest enterprises, in particular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 developing countries, to financial services, including affordable credit,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and their integration into value chains and markets.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2.3 The contribution of forests and trees to food security is significantly</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increased. 2.4 The contribution of forest industry, other forest-based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enterprises and forest ecosystem services to social, economic and</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environmental development, among others, is significantly increased.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2.5 The contribution of all types of forests to biodiversity conservation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and climate change mitigation and adaptation is enhanced, taking into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account the mandates and ongoing work of relevant conventions and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instruments.</a:t>
            </a:r>
            <a:endParaRPr sz="1400" b="0" i="0" u="none" strike="noStrike" cap="none">
              <a:solidFill>
                <a:srgbClr val="000000"/>
              </a:solidFill>
              <a:latin typeface="Open Sans"/>
              <a:ea typeface="Open Sans"/>
              <a:cs typeface="Open Sans"/>
              <a:sym typeface="Open Sans"/>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9" name="Google Shape;149;p10"/>
          <p:cNvPicPr preferRelativeResize="0"/>
          <p:nvPr/>
        </p:nvPicPr>
        <p:blipFill rotWithShape="1">
          <a:blip r:embed="rId3">
            <a:alphaModFix/>
          </a:blip>
          <a:srcRect/>
          <a:stretch/>
        </p:blipFill>
        <p:spPr>
          <a:xfrm>
            <a:off x="7099342" y="2320863"/>
            <a:ext cx="3381847" cy="339905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1"/>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Quattrocento Sans"/>
                <a:ea typeface="Quattrocento Sans"/>
                <a:cs typeface="Quattrocento Sans"/>
                <a:sym typeface="Quattrocento Sans"/>
              </a:rPr>
              <a:t>Global forest policy, goals and targets</a:t>
            </a:r>
            <a:endParaRPr sz="2800" b="0" i="0" u="none" strike="noStrike" cap="none">
              <a:solidFill>
                <a:srgbClr val="FFFFFF"/>
              </a:solidFill>
              <a:latin typeface="Quattrocento Sans"/>
              <a:ea typeface="Quattrocento Sans"/>
              <a:cs typeface="Quattrocento Sans"/>
              <a:sym typeface="Quattrocento Sans"/>
            </a:endParaRPr>
          </a:p>
        </p:txBody>
      </p:sp>
      <p:sp>
        <p:nvSpPr>
          <p:cNvPr id="155" name="Google Shape;155;p11"/>
          <p:cNvSpPr txBox="1"/>
          <p:nvPr/>
        </p:nvSpPr>
        <p:spPr>
          <a:xfrm>
            <a:off x="993059" y="1272989"/>
            <a:ext cx="9488130"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None/>
            </a:pPr>
            <a:endParaRPr sz="1400" b="1"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US" sz="1400" b="1" i="0" u="none" strike="noStrike" cap="none">
                <a:solidFill>
                  <a:srgbClr val="000000"/>
                </a:solidFill>
                <a:latin typeface="Open Sans"/>
                <a:ea typeface="Open Sans"/>
                <a:cs typeface="Open Sans"/>
                <a:sym typeface="Open Sans"/>
              </a:rPr>
              <a:t>Protect Forests and Use Sustainable Forest Products</a:t>
            </a:r>
            <a:endParaRPr/>
          </a:p>
          <a:p>
            <a:pPr marL="0" marR="0" lvl="0" indent="0" algn="l" rtl="0">
              <a:lnSpc>
                <a:spcPct val="100000"/>
              </a:lnSpc>
              <a:spcBef>
                <a:spcPts val="0"/>
              </a:spcBef>
              <a:spcAft>
                <a:spcPts val="0"/>
              </a:spcAft>
              <a:buNone/>
            </a:pPr>
            <a:endParaRPr sz="14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Increase significantly the area of protected forests worldwide and other areas of sustainably managed forests, as well as the proportion of forest products from sustainably managed forests.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3.1 The area of forests worldwide designated as protected areas or</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conserved through other effective area-based conservation measures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is significantly increased.</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3.2 The area of forests under long-term forest management plans is</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significantly increased.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3.3 The proportion of forest products from sustainably managed forests is</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significantly increased. </a:t>
            </a:r>
            <a:endParaRPr sz="1400" b="0" i="0" u="none" strike="noStrike" cap="none">
              <a:solidFill>
                <a:srgbClr val="000000"/>
              </a:solidFill>
              <a:latin typeface="Arial"/>
              <a:ea typeface="Arial"/>
              <a:cs typeface="Arial"/>
              <a:sym typeface="Arial"/>
            </a:endParaRPr>
          </a:p>
        </p:txBody>
      </p:sp>
      <p:pic>
        <p:nvPicPr>
          <p:cNvPr id="156" name="Google Shape;156;p11"/>
          <p:cNvPicPr preferRelativeResize="0"/>
          <p:nvPr/>
        </p:nvPicPr>
        <p:blipFill rotWithShape="1">
          <a:blip r:embed="rId3">
            <a:alphaModFix/>
          </a:blip>
          <a:srcRect/>
          <a:stretch/>
        </p:blipFill>
        <p:spPr>
          <a:xfrm>
            <a:off x="7137447" y="1909482"/>
            <a:ext cx="3343742" cy="346908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2"/>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Quattrocento Sans"/>
                <a:ea typeface="Quattrocento Sans"/>
                <a:cs typeface="Quattrocento Sans"/>
                <a:sym typeface="Quattrocento Sans"/>
              </a:rPr>
              <a:t>Global forest policy, goals and targets</a:t>
            </a:r>
            <a:endParaRPr sz="2800" b="0" i="0" u="none" strike="noStrike" cap="none">
              <a:solidFill>
                <a:srgbClr val="FFFFFF"/>
              </a:solidFill>
              <a:latin typeface="Quattrocento Sans"/>
              <a:ea typeface="Quattrocento Sans"/>
              <a:cs typeface="Quattrocento Sans"/>
              <a:sym typeface="Quattrocento Sans"/>
            </a:endParaRPr>
          </a:p>
        </p:txBody>
      </p:sp>
      <p:sp>
        <p:nvSpPr>
          <p:cNvPr id="162" name="Google Shape;162;p12"/>
          <p:cNvSpPr txBox="1"/>
          <p:nvPr/>
        </p:nvSpPr>
        <p:spPr>
          <a:xfrm>
            <a:off x="993059" y="1272989"/>
            <a:ext cx="9488130"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Open Sans"/>
                <a:ea typeface="Open Sans"/>
                <a:cs typeface="Open Sans"/>
                <a:sym typeface="Open Sans"/>
              </a:rPr>
              <a:t>Mobilize Resources</a:t>
            </a:r>
            <a:endParaRPr/>
          </a:p>
          <a:p>
            <a:pPr marL="0" marR="0" lvl="0" indent="0" algn="l" rtl="0">
              <a:lnSpc>
                <a:spcPct val="100000"/>
              </a:lnSpc>
              <a:spcBef>
                <a:spcPts val="0"/>
              </a:spcBef>
              <a:spcAft>
                <a:spcPts val="0"/>
              </a:spcAft>
              <a:buNone/>
            </a:pPr>
            <a:endParaRPr sz="14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Mobilize significantly increased, new and additional financial resources</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from all sources for the implementation of SFM and strengthen scientific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and technical cooperation and partnerships.</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4.1 Mobilize significant resources from all sources and at all levels to finance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sustainable forest management and provide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adequate incentives to developing countries to advance such management,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including for conservation and reforestation.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4.2 Forest-related financing from all sources at all levels, including public</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(national, bilateral, multilateral and triangular), private and philanthropic financing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is significantly increased.</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4.3 North-South, South-South, North-North and triangular cooperation and public</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private partnerships on science, technology and innovation in the forest sector are</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Significantly enhanced and increased.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4.4 The number of countries which have developed and implemented forest financing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strategies and have access to financing from all sources is significantly increased.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4.5 The collection, availability and accessibility of forest-related information is improved through, for example, multi-disciplinary scientific assessments. </a:t>
            </a:r>
            <a:endParaRPr sz="1400" b="0" i="0" u="none" strike="noStrike" cap="none">
              <a:solidFill>
                <a:srgbClr val="000000"/>
              </a:solidFill>
              <a:latin typeface="Open Sans"/>
              <a:ea typeface="Open Sans"/>
              <a:cs typeface="Open Sans"/>
              <a:sym typeface="Open Sans"/>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3" name="Google Shape;163;p12"/>
          <p:cNvPicPr preferRelativeResize="0"/>
          <p:nvPr/>
        </p:nvPicPr>
        <p:blipFill rotWithShape="1">
          <a:blip r:embed="rId3">
            <a:alphaModFix/>
          </a:blip>
          <a:srcRect/>
          <a:stretch/>
        </p:blipFill>
        <p:spPr>
          <a:xfrm>
            <a:off x="7548282" y="1864658"/>
            <a:ext cx="2859742" cy="288663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3"/>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Quattrocento Sans"/>
                <a:ea typeface="Quattrocento Sans"/>
                <a:cs typeface="Quattrocento Sans"/>
                <a:sym typeface="Quattrocento Sans"/>
              </a:rPr>
              <a:t>Global forest policy, goals and targets</a:t>
            </a:r>
            <a:endParaRPr sz="2800" b="0" i="0" u="none" strike="noStrike" cap="none">
              <a:solidFill>
                <a:srgbClr val="FFFFFF"/>
              </a:solidFill>
              <a:latin typeface="Quattrocento Sans"/>
              <a:ea typeface="Quattrocento Sans"/>
              <a:cs typeface="Quattrocento Sans"/>
              <a:sym typeface="Quattrocento Sans"/>
            </a:endParaRPr>
          </a:p>
        </p:txBody>
      </p:sp>
      <p:sp>
        <p:nvSpPr>
          <p:cNvPr id="169" name="Google Shape;169;p13"/>
          <p:cNvSpPr txBox="1"/>
          <p:nvPr/>
        </p:nvSpPr>
        <p:spPr>
          <a:xfrm>
            <a:off x="993058" y="1205535"/>
            <a:ext cx="9488130"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Open Sans"/>
                <a:ea typeface="Open Sans"/>
                <a:cs typeface="Open Sans"/>
                <a:sym typeface="Open Sans"/>
              </a:rPr>
              <a:t>Promote Inclusive Forest Governance</a:t>
            </a:r>
            <a:endParaRPr/>
          </a:p>
          <a:p>
            <a:pPr marL="0" marR="0" lvl="0" indent="0" algn="l" rtl="0">
              <a:lnSpc>
                <a:spcPct val="100000"/>
              </a:lnSpc>
              <a:spcBef>
                <a:spcPts val="0"/>
              </a:spcBef>
              <a:spcAft>
                <a:spcPts val="0"/>
              </a:spcAft>
              <a:buNone/>
            </a:pPr>
            <a:endParaRPr sz="1400" b="1"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Promote governance frameworks to implement SFM, including through the UN</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Forest Instrument, and enhance the contribution of forests to the 2030 Agenda.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5.1 Number of countries which have integrated forests into their national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Sustainable development plans and/or poverty reduction strategies is significantly</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increased.</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5.2 Forest law enforcement and governance are enhanced, including through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Significantly strengthening national and subnational forest authorities, and illegal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logging and associated Trade is significantly reduced worldwide.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5.3 National and subnational forest-related policies and programs are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coherent, coordinated and complementary across ministries, departments and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authorities, consistent with national laws, and engage relevant stakeholders</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,local communities and indigenous peoples, fully recognizing the UN Declaration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on the Rights of Indigenous Peoples.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5.4 Forest-related issues and the forest sector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are fully integrated into decision making processes of land use planning and development.</a:t>
            </a:r>
            <a:endParaRPr sz="1400" b="0" i="0" u="none" strike="noStrike" cap="none">
              <a:solidFill>
                <a:srgbClr val="000000"/>
              </a:solidFill>
              <a:latin typeface="Open Sans"/>
              <a:ea typeface="Open Sans"/>
              <a:cs typeface="Open Sans"/>
              <a:sym typeface="Open Sans"/>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0" name="Google Shape;170;p13"/>
          <p:cNvPicPr preferRelativeResize="0"/>
          <p:nvPr/>
        </p:nvPicPr>
        <p:blipFill rotWithShape="1">
          <a:blip r:embed="rId3">
            <a:alphaModFix/>
          </a:blip>
          <a:srcRect/>
          <a:stretch/>
        </p:blipFill>
        <p:spPr>
          <a:xfrm>
            <a:off x="7512424" y="1909483"/>
            <a:ext cx="2886635" cy="287767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4"/>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Quattrocento Sans"/>
                <a:ea typeface="Quattrocento Sans"/>
                <a:cs typeface="Quattrocento Sans"/>
                <a:sym typeface="Quattrocento Sans"/>
              </a:rPr>
              <a:t>Global forest policy, goals and targets</a:t>
            </a:r>
            <a:endParaRPr sz="2800" b="0" i="0" u="none" strike="noStrike" cap="none">
              <a:solidFill>
                <a:srgbClr val="FFFFFF"/>
              </a:solidFill>
              <a:latin typeface="Quattrocento Sans"/>
              <a:ea typeface="Quattrocento Sans"/>
              <a:cs typeface="Quattrocento Sans"/>
              <a:sym typeface="Quattrocento Sans"/>
            </a:endParaRPr>
          </a:p>
        </p:txBody>
      </p:sp>
      <p:sp>
        <p:nvSpPr>
          <p:cNvPr id="176" name="Google Shape;176;p14"/>
          <p:cNvSpPr txBox="1"/>
          <p:nvPr/>
        </p:nvSpPr>
        <p:spPr>
          <a:xfrm>
            <a:off x="993059" y="1272989"/>
            <a:ext cx="9488130"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Open Sans"/>
                <a:ea typeface="Open Sans"/>
                <a:cs typeface="Open Sans"/>
                <a:sym typeface="Open Sans"/>
              </a:rPr>
              <a:t>Cooperate and Work Across Sectors</a:t>
            </a:r>
            <a:endParaRPr/>
          </a:p>
          <a:p>
            <a:pPr marL="0" marR="0" lvl="0" indent="0" algn="l" rtl="0">
              <a:lnSpc>
                <a:spcPct val="100000"/>
              </a:lnSpc>
              <a:spcBef>
                <a:spcPts val="0"/>
              </a:spcBef>
              <a:spcAft>
                <a:spcPts val="0"/>
              </a:spcAft>
              <a:buNone/>
            </a:pPr>
            <a:endParaRPr sz="14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Enhance cooperation, coordination, coherence and synergies on forest-related</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issues at all levels, including within the UN System and across CPF member</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organizations, as well as across sectors and relevant stakeholders.</a:t>
            </a:r>
            <a:endParaRPr/>
          </a:p>
          <a:p>
            <a:pPr marL="0" marR="0" lvl="0" indent="0" algn="l" rtl="0">
              <a:lnSpc>
                <a:spcPct val="100000"/>
              </a:lnSpc>
              <a:spcBef>
                <a:spcPts val="0"/>
              </a:spcBef>
              <a:spcAft>
                <a:spcPts val="0"/>
              </a:spcAft>
              <a:buNone/>
            </a:pPr>
            <a:endParaRPr sz="14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6.1 Forest-related programmes within the UN system are coherent and</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complementary and integrate the Global Forest Goals and targets where</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appropriate.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6.2 Forest-related programs across CPF member organizations are coherent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and complementary and together encompass the multiple contributions of forests</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and the forest sector to the 2030 Agenda for Sustainable Development.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6.3 Cross-sectoral coordination and cooperation to promote SFM and halt</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deforestation and forest degradation is significantly enhanced at all levels.</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6.4 A greater common understanding of the concept of SFM is achieved and an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associated set of indicators is identified.</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6.5 The input and involvement of major groups and other relevant stakeholders in the implementation of the UNSPF and in the work of work of the Forum, including intersessional work, is strengthened.</a:t>
            </a:r>
            <a:endParaRPr sz="1400" b="0" i="0" u="none" strike="noStrike" cap="none">
              <a:solidFill>
                <a:srgbClr val="000000"/>
              </a:solidFill>
              <a:latin typeface="Open Sans"/>
              <a:ea typeface="Open Sans"/>
              <a:cs typeface="Open Sans"/>
              <a:sym typeface="Open Sans"/>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7" name="Google Shape;177;p14"/>
          <p:cNvPicPr preferRelativeResize="0"/>
          <p:nvPr/>
        </p:nvPicPr>
        <p:blipFill rotWithShape="1">
          <a:blip r:embed="rId3">
            <a:alphaModFix/>
          </a:blip>
          <a:srcRect/>
          <a:stretch/>
        </p:blipFill>
        <p:spPr>
          <a:xfrm>
            <a:off x="7628965" y="1344706"/>
            <a:ext cx="2852224" cy="301916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5"/>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Quattrocento Sans"/>
                <a:ea typeface="Quattrocento Sans"/>
                <a:cs typeface="Quattrocento Sans"/>
                <a:sym typeface="Quattrocento Sans"/>
              </a:rPr>
              <a:t>Global forest policy, goals and targets</a:t>
            </a:r>
            <a:endParaRPr sz="2800" b="0" i="0" u="none" strike="noStrike" cap="none" dirty="0">
              <a:solidFill>
                <a:srgbClr val="FFFFFF"/>
              </a:solidFill>
              <a:latin typeface="Quattrocento Sans"/>
              <a:ea typeface="Quattrocento Sans"/>
              <a:cs typeface="Quattrocento Sans"/>
              <a:sym typeface="Quattrocento Sans"/>
            </a:endParaRPr>
          </a:p>
        </p:txBody>
      </p:sp>
      <p:sp>
        <p:nvSpPr>
          <p:cNvPr id="183" name="Google Shape;183;p15"/>
          <p:cNvSpPr txBox="1"/>
          <p:nvPr/>
        </p:nvSpPr>
        <p:spPr>
          <a:xfrm>
            <a:off x="993059" y="991260"/>
            <a:ext cx="9488130" cy="531527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25000" lnSpcReduction="20000"/>
          </a:bodyPr>
          <a:lstStyle/>
          <a:p>
            <a:pPr marL="0" marR="0" lvl="0" indent="0" algn="l" rtl="0">
              <a:lnSpc>
                <a:spcPct val="100000"/>
              </a:lnSpc>
              <a:spcBef>
                <a:spcPts val="0"/>
              </a:spcBef>
              <a:spcAft>
                <a:spcPts val="0"/>
              </a:spcAft>
              <a:buNone/>
            </a:pPr>
            <a:r>
              <a:rPr lang="en-US" sz="6400" b="1" i="0" u="none" strike="noStrike" cap="none" dirty="0">
                <a:solidFill>
                  <a:srgbClr val="000000"/>
                </a:solidFill>
                <a:latin typeface="Arial"/>
                <a:ea typeface="Arial"/>
                <a:cs typeface="Arial"/>
                <a:sym typeface="Arial"/>
              </a:rPr>
              <a:t>Implementation framework</a:t>
            </a:r>
            <a:endParaRPr sz="6400" dirty="0"/>
          </a:p>
          <a:p>
            <a:pPr marL="0" marR="0" lvl="0" indent="0" algn="l" rtl="0">
              <a:lnSpc>
                <a:spcPct val="100000"/>
              </a:lnSpc>
              <a:spcBef>
                <a:spcPts val="0"/>
              </a:spcBef>
              <a:spcAft>
                <a:spcPts val="0"/>
              </a:spcAft>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5200" b="0" i="0" u="none" strike="noStrike" cap="none" dirty="0">
                <a:solidFill>
                  <a:srgbClr val="000000"/>
                </a:solidFill>
                <a:latin typeface="Arial"/>
                <a:ea typeface="Arial"/>
                <a:cs typeface="Arial"/>
                <a:sym typeface="Arial"/>
              </a:rPr>
              <a:t>The United Nations strategic plan for forests, 2017-2030 (UNSPF) provides a reference actions by all actors, at all levels, to achieve its global forest goals and targets</a:t>
            </a:r>
            <a:endParaRPr sz="5200" dirty="0"/>
          </a:p>
          <a:p>
            <a:pPr marL="0" marR="0" lvl="0" indent="0" algn="l" rtl="0">
              <a:lnSpc>
                <a:spcPct val="100000"/>
              </a:lnSpc>
              <a:spcBef>
                <a:spcPts val="0"/>
              </a:spcBef>
              <a:spcAft>
                <a:spcPts val="0"/>
              </a:spcAft>
              <a:buNone/>
            </a:pPr>
            <a:endParaRPr sz="5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5200" b="1" i="0" u="none" strike="noStrike" cap="none" dirty="0">
                <a:solidFill>
                  <a:srgbClr val="000000"/>
                </a:solidFill>
                <a:latin typeface="Arial"/>
                <a:ea typeface="Arial"/>
                <a:cs typeface="Arial"/>
                <a:sym typeface="Arial"/>
              </a:rPr>
              <a:t>Key actors: </a:t>
            </a:r>
            <a:endParaRPr sz="5200" dirty="0"/>
          </a:p>
          <a:p>
            <a:pPr marL="0" marR="0" lvl="0" indent="0" algn="l" rtl="0">
              <a:lnSpc>
                <a:spcPct val="100000"/>
              </a:lnSpc>
              <a:spcBef>
                <a:spcPts val="0"/>
              </a:spcBef>
              <a:spcAft>
                <a:spcPts val="0"/>
              </a:spcAft>
              <a:buNone/>
            </a:pPr>
            <a:endParaRPr sz="52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5200" b="1" i="0" u="none" strike="noStrike" cap="none" dirty="0">
                <a:solidFill>
                  <a:srgbClr val="000000"/>
                </a:solidFill>
                <a:latin typeface="Arial"/>
                <a:ea typeface="Arial"/>
                <a:cs typeface="Arial"/>
                <a:sym typeface="Arial"/>
              </a:rPr>
              <a:t>UNFF and its Secretariat</a:t>
            </a:r>
            <a:r>
              <a:rPr lang="en-US" sz="5200" b="0" i="0" u="none" strike="noStrike" cap="none" dirty="0">
                <a:solidFill>
                  <a:srgbClr val="000000"/>
                </a:solidFill>
                <a:latin typeface="Arial"/>
                <a:ea typeface="Arial"/>
                <a:cs typeface="Arial"/>
                <a:sym typeface="Arial"/>
              </a:rPr>
              <a:t>,</a:t>
            </a:r>
            <a:endParaRPr sz="5200" dirty="0"/>
          </a:p>
          <a:p>
            <a:pPr marL="0" marR="0" lvl="0" indent="0" algn="l" rtl="0">
              <a:lnSpc>
                <a:spcPct val="100000"/>
              </a:lnSpc>
              <a:spcBef>
                <a:spcPts val="0"/>
              </a:spcBef>
              <a:spcAft>
                <a:spcPts val="0"/>
              </a:spcAft>
              <a:buNone/>
            </a:pPr>
            <a:endParaRPr sz="5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5200" b="0" i="0" u="none" strike="noStrike" cap="none" dirty="0">
                <a:solidFill>
                  <a:srgbClr val="000000"/>
                </a:solidFill>
                <a:latin typeface="Arial"/>
                <a:ea typeface="Arial"/>
                <a:cs typeface="Arial"/>
                <a:sym typeface="Arial"/>
              </a:rPr>
              <a:t>The UN Forum on Forests (UNFF) is a functional commission of the UN Economic and Social Council (ECOSOC) with universal membership. The Forum is composed of all Member States of the United Nations and Member States of specialized agencies. The Forum is responsible for follow-up and review of the implementation of the Strategic Plan</a:t>
            </a:r>
            <a:endParaRPr sz="5200" dirty="0"/>
          </a:p>
          <a:p>
            <a:pPr marL="0" marR="0" lvl="0" indent="0" algn="l" rtl="0">
              <a:lnSpc>
                <a:spcPct val="100000"/>
              </a:lnSpc>
              <a:spcBef>
                <a:spcPts val="0"/>
              </a:spcBef>
              <a:spcAft>
                <a:spcPts val="0"/>
              </a:spcAft>
              <a:buNone/>
            </a:pPr>
            <a:endParaRPr sz="52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5200" b="1" dirty="0"/>
          </a:p>
          <a:p>
            <a:pPr marL="0" marR="0" lvl="0" indent="0" algn="l" rtl="0">
              <a:lnSpc>
                <a:spcPct val="100000"/>
              </a:lnSpc>
              <a:spcBef>
                <a:spcPts val="0"/>
              </a:spcBef>
              <a:spcAft>
                <a:spcPts val="0"/>
              </a:spcAft>
              <a:buNone/>
            </a:pPr>
            <a:r>
              <a:rPr lang="en-US" sz="5200" b="1" dirty="0"/>
              <a:t>Member States – voluntary national contributions and voluntary national reports</a:t>
            </a:r>
            <a:endParaRPr sz="5200" b="1" dirty="0"/>
          </a:p>
          <a:p>
            <a:pPr marL="0" marR="0" lvl="0" indent="0" algn="l" rtl="0">
              <a:lnSpc>
                <a:spcPct val="100000"/>
              </a:lnSpc>
              <a:spcBef>
                <a:spcPts val="0"/>
              </a:spcBef>
              <a:spcAft>
                <a:spcPts val="0"/>
              </a:spcAft>
              <a:buNone/>
            </a:pPr>
            <a:endParaRPr sz="5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5200" b="0" i="0" u="none" strike="noStrike" cap="none" dirty="0">
                <a:solidFill>
                  <a:srgbClr val="000000"/>
                </a:solidFill>
                <a:latin typeface="Arial"/>
                <a:ea typeface="Arial"/>
                <a:cs typeface="Arial"/>
                <a:sym typeface="Arial"/>
              </a:rPr>
              <a:t>MS are invited to consider strengthening regional and subregional forest policy development, dialogue and coordination to advance the strategic plan. </a:t>
            </a:r>
            <a:endParaRPr sz="5200" dirty="0"/>
          </a:p>
          <a:p>
            <a:pPr marL="0" marR="0" lvl="0" indent="0" algn="l" rtl="0">
              <a:lnSpc>
                <a:spcPct val="100000"/>
              </a:lnSpc>
              <a:spcBef>
                <a:spcPts val="0"/>
              </a:spcBef>
              <a:spcAft>
                <a:spcPts val="0"/>
              </a:spcAft>
              <a:buNone/>
            </a:pPr>
            <a:endParaRPr sz="5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5200" b="0" i="0" u="none" strike="noStrike" cap="none" dirty="0">
                <a:solidFill>
                  <a:srgbClr val="000000"/>
                </a:solidFill>
                <a:latin typeface="Arial"/>
                <a:ea typeface="Arial"/>
                <a:cs typeface="Arial"/>
                <a:sym typeface="Arial"/>
              </a:rPr>
              <a:t>National Reports: provide </a:t>
            </a:r>
            <a:r>
              <a:rPr lang="en-US" sz="5200" b="0" i="0" u="none" strike="noStrike" cap="none" dirty="0">
                <a:solidFill>
                  <a:srgbClr val="584545"/>
                </a:solidFill>
                <a:latin typeface="Arial"/>
                <a:ea typeface="Arial"/>
                <a:cs typeface="Arial"/>
                <a:sym typeface="Arial"/>
              </a:rPr>
              <a:t>the main source of information for the Forum to assess progress towards the achievement of the Global Forest Goals and targets </a:t>
            </a:r>
            <a:endParaRPr sz="5200" dirty="0"/>
          </a:p>
          <a:p>
            <a:pPr marL="0" marR="0" lvl="0" indent="0" algn="l" rtl="0">
              <a:lnSpc>
                <a:spcPct val="100000"/>
              </a:lnSpc>
              <a:spcBef>
                <a:spcPts val="0"/>
              </a:spcBef>
              <a:spcAft>
                <a:spcPts val="0"/>
              </a:spcAft>
              <a:buNone/>
            </a:pPr>
            <a:endParaRPr sz="5200" b="0" i="0" u="none" strike="noStrike" cap="none" dirty="0">
              <a:solidFill>
                <a:srgbClr val="584545"/>
              </a:solidFill>
              <a:latin typeface="Arial"/>
              <a:ea typeface="Arial"/>
              <a:cs typeface="Arial"/>
              <a:sym typeface="Arial"/>
            </a:endParaRPr>
          </a:p>
          <a:p>
            <a:pPr marL="0" marR="0" lvl="0" indent="0" algn="l" rtl="0">
              <a:lnSpc>
                <a:spcPct val="100000"/>
              </a:lnSpc>
              <a:spcBef>
                <a:spcPts val="0"/>
              </a:spcBef>
              <a:spcAft>
                <a:spcPts val="0"/>
              </a:spcAft>
              <a:buNone/>
            </a:pPr>
            <a:r>
              <a:rPr lang="en-US" sz="5200" b="0" i="0" u="sng" strike="noStrike" cap="none" dirty="0">
                <a:solidFill>
                  <a:srgbClr val="000000"/>
                </a:solidFill>
                <a:latin typeface="Arial"/>
                <a:ea typeface="Arial"/>
                <a:cs typeface="Arial"/>
                <a:sym typeface="Arial"/>
                <a:hlinkClick r:id="rId3" action="ppaction://hlinksldjump">
                  <a:extLst>
                    <a:ext uri="{A12FA001-AC4F-418D-AE19-62706E023703}">
                      <ahyp:hlinkClr xmlns:ahyp="http://schemas.microsoft.com/office/drawing/2018/hyperlinkcolor" val="tx"/>
                    </a:ext>
                  </a:extLst>
                </a:hlinkClick>
              </a:rPr>
              <a:t>Vietnam NR</a:t>
            </a:r>
            <a:endParaRPr sz="5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5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5200" b="0" i="0" u="none" strike="noStrike" cap="none" dirty="0">
                <a:solidFill>
                  <a:srgbClr val="584545"/>
                </a:solidFill>
                <a:latin typeface="Arial"/>
                <a:ea typeface="Arial"/>
                <a:cs typeface="Arial"/>
                <a:sym typeface="Arial"/>
              </a:rPr>
              <a:t>National Contributions: include national actions and targets related to other international forest-related commitments and goals, </a:t>
            </a:r>
            <a:r>
              <a:rPr lang="en-US" sz="5200" b="0" i="0" u="none" strike="noStrike" cap="none" dirty="0" err="1">
                <a:solidFill>
                  <a:srgbClr val="584545"/>
                </a:solidFill>
                <a:latin typeface="Arial"/>
                <a:ea typeface="Arial"/>
                <a:cs typeface="Arial"/>
                <a:sym typeface="Arial"/>
              </a:rPr>
              <a:t>i.e</a:t>
            </a:r>
            <a:r>
              <a:rPr lang="en-US" sz="5200" b="0" i="0" u="none" strike="noStrike" cap="none" dirty="0">
                <a:solidFill>
                  <a:srgbClr val="584545"/>
                </a:solidFill>
                <a:latin typeface="Arial"/>
                <a:ea typeface="Arial"/>
                <a:cs typeface="Arial"/>
                <a:sym typeface="Arial"/>
              </a:rPr>
              <a:t> the 2030 Agenda for SDG, the Aichi Biodiversity Targets and actions to address climate change under the Paris Agreement under the United Nations Framework Convention on Climate Change.</a:t>
            </a:r>
            <a:endParaRPr sz="5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52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5200" b="1" i="0" u="none" strike="noStrike" cap="none" dirty="0">
                <a:solidFill>
                  <a:srgbClr val="000000"/>
                </a:solidFill>
                <a:latin typeface="Arial"/>
                <a:ea typeface="Arial"/>
                <a:cs typeface="Arial"/>
                <a:sym typeface="Arial"/>
              </a:rPr>
              <a:t>Regional and subregional organizations</a:t>
            </a:r>
            <a:endParaRPr sz="5200" dirty="0"/>
          </a:p>
          <a:p>
            <a:pPr marL="0" marR="0" lvl="0" indent="0" algn="l" rtl="0">
              <a:lnSpc>
                <a:spcPct val="100000"/>
              </a:lnSpc>
              <a:spcBef>
                <a:spcPts val="0"/>
              </a:spcBef>
              <a:spcAft>
                <a:spcPts val="0"/>
              </a:spcAft>
              <a:buNone/>
            </a:pPr>
            <a:endParaRPr sz="5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5200" b="0" i="0" u="none" strike="noStrike" cap="none" dirty="0">
                <a:solidFill>
                  <a:srgbClr val="000000"/>
                </a:solidFill>
                <a:latin typeface="Arial"/>
                <a:ea typeface="Arial"/>
                <a:cs typeface="Arial"/>
                <a:sym typeface="Arial"/>
              </a:rPr>
              <a:t>The United Nations regional economic commissions and the FAO regional forestry commissions, and other regional and subregional bodies and processes provide a crucial bridge between international policies and national actions and are important partners in efforts to implement the strategic plan and achieve its global forest goals and targets</a:t>
            </a:r>
            <a:endParaRPr sz="52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52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52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Quattrocento Sans"/>
                <a:ea typeface="Quattrocento Sans"/>
                <a:cs typeface="Quattrocento Sans"/>
                <a:sym typeface="Quattrocento Sans"/>
              </a:rPr>
              <a:t>Global forest policy, goals and targets</a:t>
            </a:r>
            <a:endParaRPr sz="2800" b="0" i="0" u="none" strike="noStrike" cap="none">
              <a:solidFill>
                <a:srgbClr val="FFFFFF"/>
              </a:solidFill>
              <a:latin typeface="Quattrocento Sans"/>
              <a:ea typeface="Quattrocento Sans"/>
              <a:cs typeface="Quattrocento Sans"/>
              <a:sym typeface="Quattrocento Sans"/>
            </a:endParaRPr>
          </a:p>
        </p:txBody>
      </p:sp>
      <p:sp>
        <p:nvSpPr>
          <p:cNvPr id="189" name="Google Shape;189;p16"/>
          <p:cNvSpPr txBox="1"/>
          <p:nvPr/>
        </p:nvSpPr>
        <p:spPr>
          <a:xfrm>
            <a:off x="993059" y="1272989"/>
            <a:ext cx="9488130"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None/>
            </a:pPr>
            <a:r>
              <a:rPr lang="en-US" sz="1400" b="0" i="0" u="none" strike="noStrike" cap="none" dirty="0">
                <a:solidFill>
                  <a:srgbClr val="584545"/>
                </a:solidFill>
                <a:latin typeface="Helvetica Neue"/>
                <a:ea typeface="Helvetica Neue"/>
                <a:cs typeface="Helvetica Neue"/>
                <a:sym typeface="Helvetica Neue"/>
              </a:rPr>
              <a:t>Video: </a:t>
            </a:r>
            <a:endParaRPr dirty="0"/>
          </a:p>
          <a:p>
            <a:pPr marL="0" marR="0" lvl="0" indent="0" algn="l" rtl="0">
              <a:lnSpc>
                <a:spcPct val="100000"/>
              </a:lnSpc>
              <a:spcBef>
                <a:spcPts val="0"/>
              </a:spcBef>
              <a:spcAft>
                <a:spcPts val="0"/>
              </a:spcAft>
              <a:buNone/>
            </a:pPr>
            <a:r>
              <a:rPr lang="en-US" sz="1400" b="0" i="0" u="none" strike="noStrike" cap="none" dirty="0">
                <a:solidFill>
                  <a:srgbClr val="584545"/>
                </a:solidFill>
                <a:latin typeface="Helvetica Neue"/>
                <a:ea typeface="Helvetica Neue"/>
                <a:cs typeface="Helvetica Neue"/>
                <a:sym typeface="Helvetica Neue"/>
              </a:rPr>
              <a:t>United Nations : Department of Economic and Social Affairs Forests</a:t>
            </a:r>
            <a:endParaRPr dirty="0"/>
          </a:p>
          <a:p>
            <a:pPr marL="0" marR="0" lvl="0" indent="0" algn="l" rtl="0">
              <a:lnSpc>
                <a:spcPct val="100000"/>
              </a:lnSpc>
              <a:spcBef>
                <a:spcPts val="0"/>
              </a:spcBef>
              <a:spcAft>
                <a:spcPts val="0"/>
              </a:spcAft>
              <a:buNone/>
            </a:pPr>
            <a:r>
              <a:rPr lang="en-US" sz="1400" b="0" i="0" u="none" strike="noStrike" cap="none" dirty="0">
                <a:solidFill>
                  <a:srgbClr val="584545"/>
                </a:solidFill>
                <a:latin typeface="Helvetica Neue"/>
                <a:ea typeface="Helvetica Neue"/>
                <a:cs typeface="Helvetica Neue"/>
                <a:sym typeface="Helvetica Neue"/>
              </a:rPr>
              <a:t>: </a:t>
            </a:r>
            <a:r>
              <a:rPr lang="en-US" sz="1400" b="1" i="0" u="none" strike="noStrike" cap="none" dirty="0">
                <a:solidFill>
                  <a:srgbClr val="584545"/>
                </a:solidFill>
                <a:latin typeface="Helvetica Neue"/>
                <a:ea typeface="Helvetica Neue"/>
                <a:cs typeface="Helvetica Neue"/>
                <a:sym typeface="Helvetica Neue"/>
              </a:rPr>
              <a:t>Forest-based solutions to improve people’s lives</a:t>
            </a:r>
          </a:p>
          <a:p>
            <a:pPr marL="0" marR="0" lvl="0" indent="0" algn="l" rtl="0">
              <a:lnSpc>
                <a:spcPct val="100000"/>
              </a:lnSpc>
              <a:spcBef>
                <a:spcPts val="0"/>
              </a:spcBef>
              <a:spcAft>
                <a:spcPts val="0"/>
              </a:spcAft>
              <a:buNone/>
            </a:pPr>
            <a:r>
              <a:rPr lang="en-US" sz="1400" b="1" i="0" u="none" strike="noStrike" cap="none" dirty="0">
                <a:solidFill>
                  <a:srgbClr val="000000"/>
                </a:solidFill>
                <a:latin typeface="Arial"/>
                <a:ea typeface="Arial"/>
                <a:cs typeface="Arial"/>
                <a:sym typeface="Arial"/>
              </a:rPr>
              <a:t> </a:t>
            </a:r>
          </a:p>
          <a:p>
            <a:pPr marL="0" marR="0" lvl="0" indent="0" algn="l" rtl="0">
              <a:lnSpc>
                <a:spcPct val="100000"/>
              </a:lnSpc>
              <a:spcBef>
                <a:spcPts val="0"/>
              </a:spcBef>
              <a:spcAft>
                <a:spcPts val="0"/>
              </a:spcAft>
              <a:buNone/>
            </a:pPr>
            <a:r>
              <a:rPr lang="en-US" sz="1400" b="1" i="0" u="none" strike="noStrike" cap="none" dirty="0">
                <a:solidFill>
                  <a:srgbClr val="000000"/>
                </a:solidFill>
                <a:latin typeface="Arial"/>
                <a:ea typeface="Arial"/>
                <a:cs typeface="Arial"/>
                <a:sym typeface="Arial"/>
              </a:rPr>
              <a:t>http://www.un.org/esa/forests/</a:t>
            </a:r>
            <a:endParaRPr sz="1400" b="1" i="0" u="none" strike="noStrike" cap="none" dirty="0">
              <a:solidFill>
                <a:srgbClr val="000000"/>
              </a:solidFill>
              <a:latin typeface="Arial"/>
              <a:ea typeface="Arial"/>
              <a:cs typeface="Arial"/>
              <a:sym typeface="Arial"/>
            </a:endParaRPr>
          </a:p>
        </p:txBody>
      </p:sp>
      <p:pic>
        <p:nvPicPr>
          <p:cNvPr id="190" name="Google Shape;190;p16" title="Forest-based solutions to improve people’s lives"/>
          <p:cNvPicPr preferRelativeResize="0"/>
          <p:nvPr/>
        </p:nvPicPr>
        <p:blipFill rotWithShape="1">
          <a:blip r:embed="rId3">
            <a:alphaModFix/>
          </a:blip>
          <a:srcRect/>
          <a:stretch/>
        </p:blipFill>
        <p:spPr>
          <a:xfrm>
            <a:off x="2846895" y="2385049"/>
            <a:ext cx="7381557" cy="333486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fade">
                                      <p:cBhvr>
                                        <p:cTn id="7" dur="1"/>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7"/>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International Forest Regime</a:t>
            </a:r>
            <a:endParaRPr/>
          </a:p>
        </p:txBody>
      </p:sp>
      <p:sp>
        <p:nvSpPr>
          <p:cNvPr id="196" name="Google Shape;196;p17"/>
          <p:cNvSpPr txBox="1"/>
          <p:nvPr/>
        </p:nvSpPr>
        <p:spPr>
          <a:xfrm>
            <a:off x="993058" y="1205535"/>
            <a:ext cx="9488130"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Arial"/>
                <a:ea typeface="Arial"/>
                <a:cs typeface="Arial"/>
                <a:sym typeface="Arial"/>
              </a:rPr>
              <a:t>International Forest Regime</a:t>
            </a:r>
            <a:endParaRPr dirty="0"/>
          </a:p>
          <a:p>
            <a:pPr marL="0" marR="0" lvl="0" indent="0" algn="l" rtl="0">
              <a:lnSpc>
                <a:spcPct val="100000"/>
              </a:lnSpc>
              <a:spcBef>
                <a:spcPts val="0"/>
              </a:spcBef>
              <a:spcAft>
                <a:spcPts val="0"/>
              </a:spcAft>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dirty="0">
                <a:solidFill>
                  <a:srgbClr val="000000"/>
                </a:solidFill>
                <a:latin typeface="Arial"/>
                <a:ea typeface="Arial"/>
                <a:cs typeface="Arial"/>
                <a:sym typeface="Arial"/>
              </a:rPr>
              <a:t>The Foundational Period</a:t>
            </a:r>
            <a:r>
              <a:rPr lang="en-US" sz="1400" b="0" i="0" u="none" strike="noStrike" cap="none" dirty="0">
                <a:solidFill>
                  <a:srgbClr val="000000"/>
                </a:solidFill>
                <a:latin typeface="Arial"/>
                <a:ea typeface="Arial"/>
                <a:cs typeface="Arial"/>
                <a:sym typeface="Arial"/>
              </a:rPr>
              <a:t>: before 1990: first forest-related international agreements were adopted;</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dirty="0">
                <a:solidFill>
                  <a:srgbClr val="000000"/>
                </a:solidFill>
                <a:latin typeface="Arial"/>
                <a:ea typeface="Arial"/>
                <a:cs typeface="Arial"/>
                <a:sym typeface="Arial"/>
              </a:rPr>
              <a:t>The Fragmentation Period</a:t>
            </a:r>
            <a:r>
              <a:rPr lang="en-US" sz="1400" b="0" i="0" u="none" strike="noStrike" cap="none" dirty="0">
                <a:solidFill>
                  <a:srgbClr val="000000"/>
                </a:solidFill>
                <a:latin typeface="Arial"/>
                <a:ea typeface="Arial"/>
                <a:cs typeface="Arial"/>
                <a:sym typeface="Arial"/>
              </a:rPr>
              <a:t>: from 1990 until 2011. Forests entered the UN environmental agenda, gained recognition as a stand-alone topic, forest-specific soft law was adopted, the UNFF was established.</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dirty="0">
                <a:solidFill>
                  <a:srgbClr val="000000"/>
                </a:solidFill>
                <a:latin typeface="Arial"/>
                <a:ea typeface="Arial"/>
                <a:cs typeface="Arial"/>
                <a:sym typeface="Arial"/>
              </a:rPr>
              <a:t>The Pre-Constitutional Period</a:t>
            </a:r>
            <a:r>
              <a:rPr lang="en-US" sz="1400" b="0" i="0" u="none" strike="noStrike" cap="none" dirty="0">
                <a:solidFill>
                  <a:srgbClr val="000000"/>
                </a:solidFill>
                <a:latin typeface="Arial"/>
                <a:ea typeface="Arial"/>
                <a:cs typeface="Arial"/>
                <a:sym typeface="Arial"/>
              </a:rPr>
              <a:t>: from 2011 until present: Negotiations on the Legally Binding Agreement (LBA) on Forests in Europe take place. Registered parties in the process include the Russian Federation, 14 observer states ( including Brazil, Canada, USA and China) and 45 observer organizations (including FAO, International Tropical Timber</a:t>
            </a:r>
            <a:endParaRPr dirty="0"/>
          </a:p>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Organization (ITTO), International Union for Nature Conservation (IUCN), International Union of Forest Research Organizations (IUFRO), United Nations Development Program (UNDP), United Nations Environment Program (UNEP) and UNFF).</a:t>
            </a: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8"/>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International Forest Regime</a:t>
            </a:r>
            <a:endParaRPr/>
          </a:p>
        </p:txBody>
      </p:sp>
      <p:sp>
        <p:nvSpPr>
          <p:cNvPr id="202" name="Google Shape;202;p18"/>
          <p:cNvSpPr txBox="1"/>
          <p:nvPr/>
        </p:nvSpPr>
        <p:spPr>
          <a:xfrm>
            <a:off x="993058" y="1205535"/>
            <a:ext cx="9488130"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International Forest Regime</a:t>
            </a:r>
            <a:endParaRPr/>
          </a:p>
          <a:p>
            <a:pPr marL="0" marR="0" lvl="0" indent="0" algn="l"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The Foundational Period</a:t>
            </a:r>
            <a:r>
              <a:rPr lang="en-US" sz="1400" b="0" i="0" u="none" strike="noStrike" cap="none">
                <a:solidFill>
                  <a:srgbClr val="000000"/>
                </a:solidFill>
                <a:latin typeface="Arial"/>
                <a:ea typeface="Arial"/>
                <a:cs typeface="Arial"/>
                <a:sym typeface="Arial"/>
              </a:rPr>
              <a:t>: before 1990: first forest-related international agreements were adopted.</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The Fragmentation Period</a:t>
            </a:r>
            <a:r>
              <a:rPr lang="en-US" sz="1400" b="0" i="0" u="none" strike="noStrike" cap="none">
                <a:solidFill>
                  <a:srgbClr val="000000"/>
                </a:solidFill>
                <a:latin typeface="Arial"/>
                <a:ea typeface="Arial"/>
                <a:cs typeface="Arial"/>
                <a:sym typeface="Arial"/>
              </a:rPr>
              <a:t>: from 1990 until 2011. Forests entered the UN environmental agenda, gained recognition as a stand-alone topic, forest-specific soft law was adopted, the UNFF was established.</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The Pre-Constitutional Period</a:t>
            </a:r>
            <a:r>
              <a:rPr lang="en-US" sz="1400" b="0" i="0" u="none" strike="noStrike" cap="none">
                <a:solidFill>
                  <a:srgbClr val="000000"/>
                </a:solidFill>
                <a:latin typeface="Arial"/>
                <a:ea typeface="Arial"/>
                <a:cs typeface="Arial"/>
                <a:sym typeface="Arial"/>
              </a:rPr>
              <a:t>: from 2011 until present: Negotiations on the Legally Binding Agreement (LBA) on Forests in Europe take place. Registered parties in the process include the Russian Federation, 14 observer states ( including Brazil, Canada, USA and China) and 45 observer organizations (including FAO, International Tropical Timber</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Organization (ITTO), International Union for Nature Conservation (IUCN), International Union of Forest Research Organizations (IUFRO), United Nations Development Program (UNDP), United Nations Environment Program (UNEP) and UNFF).</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46"/>
          <p:cNvSpPr txBox="1"/>
          <p:nvPr/>
        </p:nvSpPr>
        <p:spPr>
          <a:xfrm>
            <a:off x="993058" y="1072347"/>
            <a:ext cx="9283335" cy="465038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dirty="0">
                <a:solidFill>
                  <a:srgbClr val="000000"/>
                </a:solidFill>
                <a:latin typeface="Arial"/>
                <a:ea typeface="Arial"/>
                <a:cs typeface="Arial"/>
                <a:sym typeface="Arial"/>
              </a:rPr>
              <a:t>Content</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sz="1400" b="0" i="0" u="none" strike="noStrike" cap="none" dirty="0">
                <a:solidFill>
                  <a:srgbClr val="000000"/>
                </a:solidFill>
                <a:latin typeface="Arial"/>
                <a:ea typeface="Arial"/>
                <a:cs typeface="Arial"/>
                <a:sym typeface="Arial"/>
              </a:rPr>
              <a:t>Forests and climate change</a:t>
            </a:r>
            <a:endParaRPr dirty="0"/>
          </a:p>
          <a:p>
            <a:pPr marL="431800" marR="0" lvl="0" indent="-342900" algn="l" rtl="0">
              <a:lnSpc>
                <a:spcPct val="100000"/>
              </a:lnSpc>
              <a:spcBef>
                <a:spcPts val="0"/>
              </a:spcBef>
              <a:spcAft>
                <a:spcPts val="0"/>
              </a:spcAft>
              <a:buClr>
                <a:srgbClr val="000000"/>
              </a:buClr>
              <a:buSzPts val="1400"/>
              <a:buFont typeface="+mj-lt"/>
              <a:buAutoNum type="arabicPeriod"/>
            </a:pP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sz="1400" b="0" i="0" u="none" strike="noStrike" cap="none" dirty="0">
                <a:solidFill>
                  <a:srgbClr val="000000"/>
                </a:solidFill>
                <a:latin typeface="Arial"/>
                <a:ea typeface="Arial"/>
                <a:cs typeface="Arial"/>
                <a:sym typeface="Arial"/>
              </a:rPr>
              <a:t>Brief to global forest policy, goals and targets</a:t>
            </a:r>
            <a:endParaRPr dirty="0"/>
          </a:p>
          <a:p>
            <a:pPr marL="431800" marR="0" lvl="0" indent="-342900" algn="l" rtl="0">
              <a:lnSpc>
                <a:spcPct val="100000"/>
              </a:lnSpc>
              <a:spcBef>
                <a:spcPts val="0"/>
              </a:spcBef>
              <a:spcAft>
                <a:spcPts val="0"/>
              </a:spcAft>
              <a:buClr>
                <a:srgbClr val="000000"/>
              </a:buClr>
              <a:buSzPts val="1400"/>
              <a:buFont typeface="+mj-lt"/>
              <a:buAutoNum type="arabicPeriod"/>
            </a:pP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sz="1400" b="0" i="0" u="none" strike="noStrike" cap="none" dirty="0">
                <a:solidFill>
                  <a:srgbClr val="000000"/>
                </a:solidFill>
                <a:latin typeface="Arial"/>
                <a:ea typeface="Arial"/>
                <a:cs typeface="Arial"/>
                <a:sym typeface="Arial"/>
              </a:rPr>
              <a:t>International Forest Regime</a:t>
            </a:r>
            <a:endParaRPr dirty="0"/>
          </a:p>
          <a:p>
            <a:pPr marL="431800" marR="0" lvl="0" indent="-342900" algn="l" rtl="0">
              <a:lnSpc>
                <a:spcPct val="100000"/>
              </a:lnSpc>
              <a:spcBef>
                <a:spcPts val="0"/>
              </a:spcBef>
              <a:spcAft>
                <a:spcPts val="0"/>
              </a:spcAft>
              <a:buClr>
                <a:srgbClr val="000000"/>
              </a:buClr>
              <a:buSzPts val="1400"/>
              <a:buFont typeface="+mj-lt"/>
              <a:buAutoNum type="arabicPeriod"/>
            </a:pP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sz="1400" b="0" i="0" u="none" strike="noStrike" cap="none" dirty="0">
                <a:solidFill>
                  <a:srgbClr val="000000"/>
                </a:solidFill>
                <a:latin typeface="Arial"/>
                <a:ea typeface="Arial"/>
                <a:cs typeface="Arial"/>
                <a:sym typeface="Arial"/>
              </a:rPr>
              <a:t>Focusing on national strategies for preventing</a:t>
            </a:r>
            <a:endParaRPr dirty="0"/>
          </a:p>
          <a:p>
            <a:pPr marR="0" lvl="0" algn="l" rtl="0">
              <a:lnSpc>
                <a:spcPct val="100000"/>
              </a:lnSpc>
              <a:spcBef>
                <a:spcPts val="0"/>
              </a:spcBef>
              <a:spcAft>
                <a:spcPts val="0"/>
              </a:spcAft>
            </a:pPr>
            <a:endParaRPr lang="en-US" dirty="0"/>
          </a:p>
          <a:p>
            <a:pPr marR="0" lvl="0" algn="l" rtl="0">
              <a:lnSpc>
                <a:spcPct val="100000"/>
              </a:lnSpc>
              <a:spcBef>
                <a:spcPts val="0"/>
              </a:spcBef>
              <a:spcAft>
                <a:spcPts val="0"/>
              </a:spcAft>
            </a:pPr>
            <a:r>
              <a:rPr lang="en-US" sz="1400" b="0" i="0" u="none" strike="noStrike" cap="none" dirty="0">
                <a:solidFill>
                  <a:srgbClr val="000000"/>
                </a:solidFill>
                <a:latin typeface="Arial"/>
                <a:ea typeface="Arial"/>
                <a:cs typeface="Arial"/>
                <a:sym typeface="Arial"/>
              </a:rPr>
              <a:t>deforestation</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900" b="0" i="0" u="none" strike="noStrike" cap="none" dirty="0">
                <a:solidFill>
                  <a:srgbClr val="000000"/>
                </a:solidFill>
                <a:latin typeface="Arial"/>
                <a:ea typeface="Arial"/>
                <a:cs typeface="Arial"/>
                <a:sym typeface="Arial"/>
              </a:rPr>
              <a:t>                                          						https://pixabay.com/images/search/forest/</a:t>
            </a:r>
            <a:endParaRPr dirty="0"/>
          </a:p>
        </p:txBody>
      </p:sp>
      <p:pic>
        <p:nvPicPr>
          <p:cNvPr id="82" name="Google Shape;82;p46" descr="Free Forest Trees photo and picture"/>
          <p:cNvPicPr preferRelativeResize="0"/>
          <p:nvPr/>
        </p:nvPicPr>
        <p:blipFill rotWithShape="1">
          <a:blip r:embed="rId3">
            <a:alphaModFix/>
          </a:blip>
          <a:srcRect/>
          <a:stretch/>
        </p:blipFill>
        <p:spPr>
          <a:xfrm>
            <a:off x="5504330" y="1072347"/>
            <a:ext cx="4772064" cy="3786524"/>
          </a:xfrm>
          <a:prstGeom prst="rect">
            <a:avLst/>
          </a:prstGeom>
          <a:noFill/>
          <a:ln>
            <a:noFill/>
          </a:ln>
        </p:spPr>
      </p:pic>
      <p:sp>
        <p:nvSpPr>
          <p:cNvPr id="83" name="Google Shape;83;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Quattrocento Sans"/>
                <a:ea typeface="Quattrocento Sans"/>
                <a:cs typeface="Quattrocento Sans"/>
                <a:sym typeface="Quattrocento Sans"/>
              </a:rPr>
              <a:t>Content</a:t>
            </a:r>
            <a:endParaRPr sz="2800" b="0" i="0" u="none" strike="noStrike" cap="none">
              <a:solidFill>
                <a:srgbClr val="FFFFFF"/>
              </a:solidFill>
              <a:latin typeface="Quattrocento Sans"/>
              <a:ea typeface="Quattrocento Sans"/>
              <a:cs typeface="Quattrocento Sans"/>
              <a:sym typeface="Quattrocento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9"/>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International Forest Regime</a:t>
            </a:r>
            <a:endParaRPr/>
          </a:p>
        </p:txBody>
      </p:sp>
      <p:sp>
        <p:nvSpPr>
          <p:cNvPr id="208" name="Google Shape;208;p19"/>
          <p:cNvSpPr txBox="1"/>
          <p:nvPr/>
        </p:nvSpPr>
        <p:spPr>
          <a:xfrm>
            <a:off x="993059" y="1272989"/>
            <a:ext cx="9488130" cy="470647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marL="0" marR="0" lvl="0" indent="0" algn="l"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Legally binding forest-related instruments</a:t>
            </a:r>
            <a:endParaRPr/>
          </a:p>
          <a:p>
            <a:pPr marL="0" marR="0" lvl="0" indent="0" algn="l"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The International Tropical Timber Agreement (ITTA</a:t>
            </a:r>
            <a:r>
              <a:rPr lang="en-US" sz="1200" b="1" i="0" u="none" strike="noStrike" cap="none">
                <a:solidFill>
                  <a:srgbClr val="000000"/>
                </a:solidFill>
                <a:latin typeface="Arial"/>
                <a:ea typeface="Arial"/>
                <a:cs typeface="Arial"/>
                <a:sym typeface="Arial"/>
              </a:rPr>
              <a:t>)</a:t>
            </a:r>
            <a:r>
              <a:rPr lang="en-US" sz="1600" b="0" i="0" u="none" strike="noStrike" cap="none">
                <a:solidFill>
                  <a:srgbClr val="000000"/>
                </a:solidFill>
                <a:latin typeface="Arial"/>
                <a:ea typeface="Arial"/>
                <a:cs typeface="Arial"/>
                <a:sym typeface="Arial"/>
              </a:rPr>
              <a:t> </a:t>
            </a:r>
            <a:r>
              <a:rPr lang="en-US" sz="1200" b="0" i="0" u="none" strike="noStrike" cap="none">
                <a:solidFill>
                  <a:srgbClr val="000000"/>
                </a:solidFill>
                <a:latin typeface="Arial"/>
                <a:ea typeface="Arial"/>
                <a:cs typeface="Arial"/>
                <a:sym typeface="Arial"/>
              </a:rPr>
              <a:t>Adopted: 1 January 1994, Geneva Entry into force: 1 January 1997: Is an agreement to provide an effective framework for cooperation between tropical timber producers and consumers and to encourage the development of national policies aimed at sustainable utilization and conservation of tropical forests and their genetic resources. The International Tropical Timber Organization was established under this agreement, which first opened for signature on 18 November 1983, then Entered into force on 1 April 1985. There were subsequent treaties, with an increasing number of signatories, in 1994 (ITTA2) and 2006 (ITTA3).</a:t>
            </a:r>
            <a:endParaRPr/>
          </a:p>
          <a:p>
            <a:pPr marL="0" marR="0" lvl="0" indent="0" algn="l" rtl="0">
              <a:lnSpc>
                <a:spcPct val="100000"/>
              </a:lnSpc>
              <a:spcBef>
                <a:spcPts val="0"/>
              </a:spcBef>
              <a:spcAft>
                <a:spcPts val="0"/>
              </a:spcAft>
              <a:buNone/>
            </a:pPr>
            <a:endParaRPr sz="1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200" b="1" i="0" u="none" strike="noStrike" cap="none">
                <a:solidFill>
                  <a:srgbClr val="000000"/>
                </a:solidFill>
                <a:latin typeface="Arial"/>
                <a:ea typeface="Arial"/>
                <a:cs typeface="Arial"/>
                <a:sym typeface="Arial"/>
              </a:rPr>
              <a:t>Fifty eight parties signed up to the 1983 agreement: </a:t>
            </a:r>
            <a:r>
              <a:rPr lang="en-US" sz="1200" b="0" i="0" u="none" strike="noStrike" cap="none">
                <a:solidFill>
                  <a:srgbClr val="000000"/>
                </a:solidFill>
                <a:latin typeface="Arial"/>
                <a:ea typeface="Arial"/>
                <a:cs typeface="Arial"/>
                <a:sym typeface="Arial"/>
              </a:rPr>
              <a:t>Australia, Austria, Belgium, Bolivia, Brazil, Burma, Cameroon, Canada, People's Republic of China, Colombia, Democratic Republic of the Congo, Republic of the Congo, Ivory Coast, Denmark, Ecuador, Egypt, European Union, Fiji, Finland, France, Gabon, Germany, Ghana, Greece, Guyana, Honduras, India, Indonesia, Ireland, Italy, Japan, South Korea, Liberia, Luxembourg, Malaysia, Nepal, Netherlands, New Zealand, Norway, Panama, Papua New Guinea, Peru, Philippines, Portugal, Russia, Spain, Sweden, Switzerland, Thailand, Togo, Trinidad and Tobago, United Kingdom, United States, Venezuela</a:t>
            </a:r>
            <a:endParaRPr/>
          </a:p>
          <a:p>
            <a:pPr marL="0" marR="0" lvl="0" indent="0" algn="l" rtl="0">
              <a:lnSpc>
                <a:spcPct val="100000"/>
              </a:lnSpc>
              <a:spcBef>
                <a:spcPts val="0"/>
              </a:spcBef>
              <a:spcAft>
                <a:spcPts val="0"/>
              </a:spcAft>
              <a:buNone/>
            </a:pPr>
            <a:endParaRPr sz="1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200" b="1" i="0" u="none" strike="noStrike" cap="none">
                <a:solidFill>
                  <a:srgbClr val="000000"/>
                </a:solidFill>
                <a:latin typeface="Arial"/>
                <a:ea typeface="Arial"/>
                <a:cs typeface="Arial"/>
                <a:sym typeface="Arial"/>
              </a:rPr>
              <a:t>Sixty-two parties ultimately ratified the 1994 agreement: </a:t>
            </a:r>
            <a:r>
              <a:rPr lang="en-US" sz="1200" b="0" i="0" u="none" strike="noStrike" cap="none">
                <a:solidFill>
                  <a:srgbClr val="000000"/>
                </a:solidFill>
                <a:latin typeface="Arial"/>
                <a:ea typeface="Arial"/>
                <a:cs typeface="Arial"/>
                <a:sym typeface="Arial"/>
              </a:rPr>
              <a:t>Australia, Austria, Belgium, Bolivia, Brazil, Burma, Cambodia, Cameroon, Canada, Central African Republic, People's Republic of China, Colombia, Democratic Republic of the Congo, Republic of the Congo, Ivory Coast, Denmark, Ecuador, Egypt, European Union, Fiji, Finland, France, Gabon, Germany, Ghana, Greece, Guatemala, Guyana, Honduras, India, Indonesia, Ireland, Italy, Japan, South Korea, Liberia, Luxembourg, Malaysia, Mexico, Nepal, Netherlands, New Zealand, Nigeria, Norway, Panama, Papua New Guinea, Peru, Philippines, Poland, Portugal, Spain, Suriname, Sweden, Switzerland, Thailand, Togo, Trinidad and Tobago, United Kingdom, United States, Uruguay, Vanuatu, Venezuela</a:t>
            </a:r>
            <a:endParaRPr/>
          </a:p>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As of October 2018, there are 74 parties to ITTA3. Nigeria and Paraguay have signed the agreement but have not ratified it. Canada ratified the agreement in 2009 but has since denounced it.</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0"/>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International Forest Regime</a:t>
            </a:r>
            <a:endParaRPr/>
          </a:p>
        </p:txBody>
      </p:sp>
      <p:sp>
        <p:nvSpPr>
          <p:cNvPr id="214" name="Google Shape;214;p20"/>
          <p:cNvSpPr txBox="1"/>
          <p:nvPr/>
        </p:nvSpPr>
        <p:spPr>
          <a:xfrm>
            <a:off x="993059" y="1272989"/>
            <a:ext cx="9488130"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The Convention on Biological Diversity (CBD): </a:t>
            </a:r>
            <a:r>
              <a:rPr lang="en-US" sz="1400" b="0" i="0" u="none" strike="noStrike" cap="none">
                <a:solidFill>
                  <a:srgbClr val="000000"/>
                </a:solidFill>
                <a:latin typeface="Arial"/>
                <a:ea typeface="Arial"/>
                <a:cs typeface="Arial"/>
                <a:sym typeface="Arial"/>
              </a:rPr>
              <a:t>Adopted: 5 June 1992, Rio de Janeiro by 188 Member States. CBD does not directly address forests but its objective is defined as ‘the conservation of biological diversity, the sustainable use of its components and the fair and equitable sharing of the benefits arising out of the utilization of genetic resources’ (Article 1), which is obviously relevant to forests.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Cartagena Protocol on Biosafety to the Convention on Biological Diversity</a:t>
            </a:r>
            <a:r>
              <a:rPr lang="en-US" sz="1400" b="0" i="0" u="none" strike="noStrike" cap="none">
                <a:solidFill>
                  <a:srgbClr val="000000"/>
                </a:solidFill>
                <a:latin typeface="Arial"/>
                <a:ea typeface="Arial"/>
                <a:cs typeface="Arial"/>
                <a:sym typeface="Arial"/>
              </a:rPr>
              <a:t>: Adopted: 20 January 2000, Montreal</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Entry into force: 11 September 2003</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United Nations Framework Convention on Climate Change (UNFCCC) </a:t>
            </a:r>
            <a:r>
              <a:rPr lang="en-US" sz="1400" b="0" i="0" u="none" strike="noStrike" cap="none">
                <a:solidFill>
                  <a:srgbClr val="000000"/>
                </a:solidFill>
                <a:latin typeface="Arial"/>
                <a:ea typeface="Arial"/>
                <a:cs typeface="Arial"/>
                <a:sym typeface="Arial"/>
              </a:rPr>
              <a:t>Adopted: 9 May 1992. Entry into force: 21 March 1994 (annexes adopted in 1997 and 2001). Number of parties: 188. he UNFCCC’s objective is to achieve ‘stabilization of greenhouse gas concentrations in the atmosphere…within a time-frame sufficient to allow ecosystems to adapt naturally to climate change, [and] to ensure that food production is not threatened’(Article 2). Hence, this Convention can be directly related to the role of forests.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The Marrakech Accord (signed at Conference of the Parties 7 in November 2001) acknowledged four major roles of forests in climate change: 1) As a source of carbon dioxide when destroyed or degraded; 2) As a sensitive indicator of a changing climate; 3) As a source of biofuels to replace fossil fuels; 4) As a carbon sink, when managed sustainably</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1"/>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International Forest Regime</a:t>
            </a:r>
            <a:endParaRPr sz="2800" b="0" i="0" u="none" strike="noStrike" cap="none">
              <a:solidFill>
                <a:schemeClr val="lt1"/>
              </a:solidFill>
              <a:latin typeface="Arial"/>
              <a:ea typeface="Arial"/>
              <a:cs typeface="Arial"/>
              <a:sym typeface="Arial"/>
            </a:endParaRPr>
          </a:p>
        </p:txBody>
      </p:sp>
      <p:sp>
        <p:nvSpPr>
          <p:cNvPr id="220" name="Google Shape;220;p21"/>
          <p:cNvSpPr txBox="1"/>
          <p:nvPr/>
        </p:nvSpPr>
        <p:spPr>
          <a:xfrm>
            <a:off x="993059" y="1205535"/>
            <a:ext cx="9488130"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0" marR="0" lvl="0" indent="0" algn="just"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400" b="1" i="0" u="none" strike="noStrike" cap="none" dirty="0">
                <a:solidFill>
                  <a:srgbClr val="000000"/>
                </a:solidFill>
                <a:latin typeface="Arial"/>
                <a:ea typeface="Arial"/>
                <a:cs typeface="Arial"/>
                <a:sym typeface="Arial"/>
              </a:rPr>
              <a:t>The United Nations Convention to Combat Desertification (UNCCD) Adopted: 17 June 1994, Paris</a:t>
            </a:r>
            <a:endParaRPr dirty="0"/>
          </a:p>
          <a:p>
            <a:pPr marL="0" marR="0" lvl="0" indent="0" algn="just" rtl="0">
              <a:lnSpc>
                <a:spcPct val="100000"/>
              </a:lnSpc>
              <a:spcBef>
                <a:spcPts val="0"/>
              </a:spcBef>
              <a:spcAft>
                <a:spcPts val="0"/>
              </a:spcAft>
              <a:buNone/>
            </a:pPr>
            <a:r>
              <a:rPr lang="en-US" sz="1400" b="1" i="0" u="none" strike="noStrike" cap="none" dirty="0">
                <a:solidFill>
                  <a:srgbClr val="000000"/>
                </a:solidFill>
                <a:latin typeface="Arial"/>
                <a:ea typeface="Arial"/>
                <a:cs typeface="Arial"/>
                <a:sym typeface="Arial"/>
              </a:rPr>
              <a:t>Entry into force: 26 December 1996 </a:t>
            </a:r>
            <a:r>
              <a:rPr lang="en-US" sz="1400" b="0" i="0" u="none" strike="noStrike" cap="none" dirty="0">
                <a:solidFill>
                  <a:srgbClr val="000000"/>
                </a:solidFill>
                <a:latin typeface="Arial"/>
                <a:ea typeface="Arial"/>
                <a:cs typeface="Arial"/>
                <a:sym typeface="Arial"/>
              </a:rPr>
              <a:t>aims at addressing desertification, land degradation, and drought (DLDD) through sustainable land management practices. As, on the one hand, deforestation and forest degradation are among the main causes of desertification and drought; and, on the other hand, forests can help to stabilize soils, mitigating against desertification and drought, the Convention has consequently recognized </a:t>
            </a:r>
            <a:r>
              <a:rPr lang="en-US" sz="1400" b="1" i="0" u="none" strike="noStrike" cap="none" dirty="0">
                <a:solidFill>
                  <a:srgbClr val="000000"/>
                </a:solidFill>
                <a:latin typeface="Arial"/>
                <a:ea typeface="Arial"/>
                <a:cs typeface="Arial"/>
                <a:sym typeface="Arial"/>
              </a:rPr>
              <a:t>a connection between desertification, deforestation and forest degradation.</a:t>
            </a:r>
            <a:endParaRPr dirty="0"/>
          </a:p>
          <a:p>
            <a:pPr marL="0" marR="0" lvl="0" indent="0" algn="just" rtl="0">
              <a:lnSpc>
                <a:spcPct val="100000"/>
              </a:lnSpc>
              <a:spcBef>
                <a:spcPts val="0"/>
              </a:spcBef>
              <a:spcAft>
                <a:spcPts val="0"/>
              </a:spcAft>
              <a:buNone/>
            </a:pPr>
            <a:endParaRPr sz="1400" b="1"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400" b="1" i="0" u="none" strike="noStrike" cap="none" dirty="0">
                <a:solidFill>
                  <a:srgbClr val="000000"/>
                </a:solidFill>
                <a:latin typeface="Arial"/>
                <a:ea typeface="Arial"/>
                <a:cs typeface="Arial"/>
                <a:sym typeface="Arial"/>
              </a:rPr>
              <a:t>Other international legally binding conventions:</a:t>
            </a:r>
            <a:endParaRPr dirty="0"/>
          </a:p>
          <a:p>
            <a:pPr marL="0" marR="0" lvl="0" indent="0" algn="just"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Arial"/>
                <a:ea typeface="Arial"/>
                <a:cs typeface="Arial"/>
                <a:sym typeface="Arial"/>
              </a:rPr>
              <a:t>Convention on International Trade in Endangered Species of Wild Fauna and Flora (CITES)</a:t>
            </a:r>
            <a:endParaRPr dirty="0"/>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Arial"/>
                <a:ea typeface="Arial"/>
                <a:cs typeface="Arial"/>
                <a:sym typeface="Arial"/>
              </a:rPr>
              <a:t>Convention on Wetlands of International Importance especially as Waterfowl Habitat (Ramsar Convention)</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2"/>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International Forest Regime</a:t>
            </a:r>
            <a:endParaRPr sz="2800" b="0" i="0" u="none" strike="noStrike" cap="none">
              <a:solidFill>
                <a:schemeClr val="lt1"/>
              </a:solidFill>
              <a:latin typeface="Arial"/>
              <a:ea typeface="Arial"/>
              <a:cs typeface="Arial"/>
              <a:sym typeface="Arial"/>
            </a:endParaRPr>
          </a:p>
        </p:txBody>
      </p:sp>
      <p:sp>
        <p:nvSpPr>
          <p:cNvPr id="226" name="Google Shape;226;p22"/>
          <p:cNvSpPr txBox="1"/>
          <p:nvPr/>
        </p:nvSpPr>
        <p:spPr>
          <a:xfrm>
            <a:off x="993059" y="1205535"/>
            <a:ext cx="9488130"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0" marR="0" lvl="0" indent="0" algn="just"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400" b="1" i="0" u="none" strike="noStrike" cap="none" dirty="0">
                <a:solidFill>
                  <a:srgbClr val="000000"/>
                </a:solidFill>
                <a:latin typeface="Arial"/>
                <a:ea typeface="Arial"/>
                <a:cs typeface="Arial"/>
                <a:sym typeface="Arial"/>
              </a:rPr>
              <a:t>REDD+ under the Paris Agreement </a:t>
            </a:r>
            <a:r>
              <a:rPr lang="en-US" sz="1400" b="0" i="0" u="none" strike="noStrike" cap="none" dirty="0">
                <a:solidFill>
                  <a:srgbClr val="000000"/>
                </a:solidFill>
                <a:latin typeface="Arial"/>
                <a:ea typeface="Arial"/>
                <a:cs typeface="Arial"/>
                <a:sym typeface="Arial"/>
              </a:rPr>
              <a:t>(adopted by 196 Parties at COP 21 in Paris, on 12 December 2015 and entered into force on 4 November 2016). Developing countries can use REDD+ to reduce emissions from deforestation and forest degradation, and foster conservation, sustainable management of forests, and enhancement of forest carbon stocks.</a:t>
            </a:r>
            <a:endParaRPr dirty="0"/>
          </a:p>
          <a:p>
            <a:pPr marL="0" marR="0" lvl="0" indent="0" algn="just"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REDD stands for: ‘Reducing emissions from deforestation and forest degradation in developing countries. The ‘+’ stands for additional forest-related activities that protect the climate, namely sustainable management of forests and the conservation and enhancement of forest carbon stocks.</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REDD+ is enshrined in Article 5 of the Paris Agreement as the method to stop deforestation by 2030 using Article 6 to finance government action. </a:t>
            </a:r>
            <a:endParaRPr dirty="0"/>
          </a:p>
          <a:p>
            <a:pPr marL="0" marR="0" lvl="0" indent="0" algn="just" rtl="0">
              <a:lnSpc>
                <a:spcPct val="100000"/>
              </a:lnSpc>
              <a:spcBef>
                <a:spcPts val="0"/>
              </a:spcBef>
              <a:spcAft>
                <a:spcPts val="0"/>
              </a:spcAft>
              <a:buNone/>
            </a:pPr>
            <a:endParaRPr sz="1400" b="0" i="1"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400" b="0" i="1" u="none" strike="noStrike" cap="none" dirty="0">
                <a:solidFill>
                  <a:srgbClr val="000000"/>
                </a:solidFill>
                <a:latin typeface="Arial"/>
                <a:ea typeface="Arial"/>
                <a:cs typeface="Arial"/>
                <a:sym typeface="Arial"/>
              </a:rPr>
              <a:t>REDD+ is divided into three phases: </a:t>
            </a:r>
            <a:endParaRPr dirty="0"/>
          </a:p>
          <a:p>
            <a:pPr marL="0" marR="0" lvl="0" indent="0" algn="just" rtl="0">
              <a:lnSpc>
                <a:spcPct val="100000"/>
              </a:lnSpc>
              <a:spcBef>
                <a:spcPts val="0"/>
              </a:spcBef>
              <a:spcAft>
                <a:spcPts val="0"/>
              </a:spcAft>
              <a:buNone/>
            </a:pPr>
            <a:r>
              <a:rPr lang="en-US" sz="1400" b="0" i="1" u="none" strike="noStrike" cap="none" dirty="0">
                <a:solidFill>
                  <a:srgbClr val="000000"/>
                </a:solidFill>
                <a:latin typeface="Arial"/>
                <a:ea typeface="Arial"/>
                <a:cs typeface="Arial"/>
                <a:sym typeface="Arial"/>
              </a:rPr>
              <a:t>1) Developing national strategies or action plans, policies and measures, and other capacity building activities.</a:t>
            </a:r>
            <a:endParaRPr dirty="0"/>
          </a:p>
          <a:p>
            <a:pPr marL="0" marR="0" lvl="0" indent="0" algn="just" rtl="0">
              <a:lnSpc>
                <a:spcPct val="100000"/>
              </a:lnSpc>
              <a:spcBef>
                <a:spcPts val="0"/>
              </a:spcBef>
              <a:spcAft>
                <a:spcPts val="0"/>
              </a:spcAft>
              <a:buNone/>
            </a:pPr>
            <a:r>
              <a:rPr lang="en-US" sz="1400" b="0" i="1" u="none" strike="noStrike" cap="none" dirty="0">
                <a:solidFill>
                  <a:srgbClr val="000000"/>
                </a:solidFill>
                <a:latin typeface="Arial"/>
                <a:ea typeface="Arial"/>
                <a:cs typeface="Arial"/>
                <a:sym typeface="Arial"/>
              </a:rPr>
              <a:t>2) Implementing national policies and measures, and national strategies or action plans.</a:t>
            </a:r>
            <a:endParaRPr dirty="0"/>
          </a:p>
          <a:p>
            <a:pPr marL="0" marR="0" lvl="0" indent="0" algn="just" rtl="0">
              <a:lnSpc>
                <a:spcPct val="100000"/>
              </a:lnSpc>
              <a:spcBef>
                <a:spcPts val="0"/>
              </a:spcBef>
              <a:spcAft>
                <a:spcPts val="0"/>
              </a:spcAft>
              <a:buNone/>
            </a:pPr>
            <a:r>
              <a:rPr lang="en-US" sz="1400" b="0" i="1" u="none" strike="noStrike" cap="none" dirty="0">
                <a:solidFill>
                  <a:srgbClr val="000000"/>
                </a:solidFill>
                <a:latin typeface="Arial"/>
                <a:ea typeface="Arial"/>
                <a:cs typeface="Arial"/>
                <a:sym typeface="Arial"/>
              </a:rPr>
              <a:t>3) Results-based payments following the verification of emission reductions.</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3"/>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International Forest Regime</a:t>
            </a:r>
            <a:endParaRPr sz="2800" b="0" i="0" u="none" strike="noStrike" cap="none">
              <a:solidFill>
                <a:schemeClr val="lt1"/>
              </a:solidFill>
              <a:latin typeface="Arial"/>
              <a:ea typeface="Arial"/>
              <a:cs typeface="Arial"/>
              <a:sym typeface="Arial"/>
            </a:endParaRPr>
          </a:p>
        </p:txBody>
      </p:sp>
      <p:sp>
        <p:nvSpPr>
          <p:cNvPr id="232" name="Google Shape;232;p23"/>
          <p:cNvSpPr txBox="1"/>
          <p:nvPr/>
        </p:nvSpPr>
        <p:spPr>
          <a:xfrm>
            <a:off x="993059" y="1205535"/>
            <a:ext cx="9488130"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Arial"/>
                <a:ea typeface="Arial"/>
                <a:cs typeface="Arial"/>
                <a:sym typeface="Arial"/>
              </a:rPr>
              <a:t>Non-Legally Binding Instruments, Agreements and Processes</a:t>
            </a:r>
            <a:endParaRPr dirty="0"/>
          </a:p>
          <a:p>
            <a:pPr marL="0" marR="0" lvl="0" indent="0" algn="l" rtl="0">
              <a:lnSpc>
                <a:spcPct val="100000"/>
              </a:lnSpc>
              <a:spcBef>
                <a:spcPts val="0"/>
              </a:spcBef>
              <a:spcAft>
                <a:spcPts val="0"/>
              </a:spcAft>
              <a:buNone/>
            </a:pPr>
            <a:endParaRPr b="1" dirty="0"/>
          </a:p>
          <a:p>
            <a:pPr marL="0" marR="0" lvl="0" indent="0" algn="l" rtl="0">
              <a:lnSpc>
                <a:spcPct val="100000"/>
              </a:lnSpc>
              <a:spcBef>
                <a:spcPts val="0"/>
              </a:spcBef>
              <a:spcAft>
                <a:spcPts val="0"/>
              </a:spcAft>
              <a:buNone/>
            </a:pPr>
            <a:r>
              <a:rPr lang="en-US" b="1" dirty="0"/>
              <a:t>1. United </a:t>
            </a:r>
            <a:r>
              <a:rPr lang="en-US" sz="1400" b="1" i="0" u="none" strike="noStrike" cap="none" dirty="0">
                <a:solidFill>
                  <a:srgbClr val="000000"/>
                </a:solidFill>
                <a:latin typeface="Arial"/>
                <a:ea typeface="Arial"/>
                <a:cs typeface="Arial"/>
                <a:sym typeface="Arial"/>
              </a:rPr>
              <a:t>Nations Forum on Forests (UNFF): </a:t>
            </a:r>
            <a:r>
              <a:rPr lang="en-US" sz="1400" i="0" u="none" strike="noStrike" cap="none" dirty="0">
                <a:solidFill>
                  <a:srgbClr val="000000"/>
                </a:solidFill>
                <a:latin typeface="Arial"/>
                <a:ea typeface="Arial"/>
                <a:cs typeface="Arial"/>
                <a:sym typeface="Arial"/>
              </a:rPr>
              <a:t>Comprising all member states of the United Nations and specialized agencies, the UNFF convenes annually to advance the implementation of forest-related agreements. Its primary objectives include facilitating sustainable forest management, promoting a shared understanding among stakeholders, and fostering ongoing policy development and dialogue among Governments, international organizations, and major groups as outlined in Agenda 21.</a:t>
            </a:r>
          </a:p>
          <a:p>
            <a:pPr marL="0" marR="0" lvl="0" indent="0" algn="l" rtl="0">
              <a:lnSpc>
                <a:spcPct val="100000"/>
              </a:lnSpc>
              <a:spcBef>
                <a:spcPts val="0"/>
              </a:spcBef>
              <a:spcAft>
                <a:spcPts val="0"/>
              </a:spcAft>
              <a:buNone/>
            </a:pPr>
            <a:endParaRPr lang="en-US" sz="140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dirty="0">
                <a:solidFill>
                  <a:srgbClr val="000000"/>
                </a:solidFill>
                <a:latin typeface="Arial"/>
                <a:ea typeface="Arial"/>
                <a:cs typeface="Arial"/>
                <a:sym typeface="Arial"/>
              </a:rPr>
              <a:t>2. Collaborative Partnership on Forests (CPF): </a:t>
            </a:r>
            <a:r>
              <a:rPr lang="en-US" sz="1400" i="0" u="none" strike="noStrike" cap="none" dirty="0">
                <a:solidFill>
                  <a:srgbClr val="000000"/>
                </a:solidFill>
                <a:latin typeface="Arial"/>
                <a:ea typeface="Arial"/>
                <a:cs typeface="Arial"/>
                <a:sym typeface="Arial"/>
              </a:rPr>
              <a:t>Designed to bolster the efforts of the United Nations Forum on Forests and its member countries, the CPF issues annual progress reports. This dynamic partnership consists of 16 international organizations, institutions, and secretariats with extensive forest-focused programs. The CPF envisions a future where all forest types and landscapes are sustainably managed by 2030, recognizing their diverse values and unlocking their full potential in alignment with the Global Forest Goals, the Sustainable Development Goals, and other pertinent global commitments.</a:t>
            </a:r>
          </a:p>
          <a:p>
            <a:pPr marL="0" marR="0" lvl="0" indent="0" algn="l" rtl="0">
              <a:lnSpc>
                <a:spcPct val="100000"/>
              </a:lnSpc>
              <a:spcBef>
                <a:spcPts val="0"/>
              </a:spcBef>
              <a:spcAft>
                <a:spcPts val="0"/>
              </a:spcAft>
              <a:buNone/>
            </a:pPr>
            <a:endParaRPr lang="en-US" sz="140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b="1" dirty="0"/>
              <a:t>3. Food and Agricultural Organization of the United Nations National Forest Programme: </a:t>
            </a:r>
            <a:r>
              <a:rPr lang="en-US" sz="1400" i="0" u="none" strike="noStrike" cap="none" dirty="0">
                <a:solidFill>
                  <a:srgbClr val="000000"/>
                </a:solidFill>
                <a:latin typeface="Arial"/>
                <a:ea typeface="Arial"/>
                <a:cs typeface="Arial"/>
                <a:sym typeface="Arial"/>
              </a:rPr>
              <a:t>Operating through its Forestry Programme, the FAO strives for transformative impacts benefiting forests and forest-dependent communities while contributing to the 2030 Agenda for Sustainable Development and the Sustainable Development Goals. Managing over 230 projects in 82 countries, with a project budget exceeding USD 246 million (as of 2019), the Forestry Programme is guided by the Committee on Forestry (COFO) and six regional forestry commissions in its technical forestry endeavors.</a:t>
            </a:r>
            <a:endParaRPr sz="140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1" u="none" strike="noStrike" cap="none" dirty="0">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4"/>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International Forest Regime</a:t>
            </a:r>
            <a:endParaRPr sz="2800" b="0" i="0" u="none" strike="noStrike" cap="none">
              <a:solidFill>
                <a:schemeClr val="lt1"/>
              </a:solidFill>
              <a:latin typeface="Arial"/>
              <a:ea typeface="Arial"/>
              <a:cs typeface="Arial"/>
              <a:sym typeface="Arial"/>
            </a:endParaRPr>
          </a:p>
        </p:txBody>
      </p:sp>
      <p:sp>
        <p:nvSpPr>
          <p:cNvPr id="238" name="Google Shape;238;p24"/>
          <p:cNvSpPr txBox="1"/>
          <p:nvPr/>
        </p:nvSpPr>
        <p:spPr>
          <a:xfrm>
            <a:off x="993059" y="1205535"/>
            <a:ext cx="9488130"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FAO’s work in forestry is clustered around the following priorities:</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sz="1400" b="0" i="0" u="none" strike="noStrike" cap="none" dirty="0">
                <a:solidFill>
                  <a:srgbClr val="000000"/>
                </a:solidFill>
                <a:latin typeface="Arial"/>
                <a:ea typeface="Arial"/>
                <a:cs typeface="Arial"/>
                <a:sym typeface="Arial"/>
              </a:rPr>
              <a:t>Halting deforestation and forest degradation</a:t>
            </a:r>
            <a:endParaRPr dirty="0"/>
          </a:p>
          <a:p>
            <a:pPr marL="431800" marR="0" lvl="0" indent="-342900" algn="l" rtl="0">
              <a:lnSpc>
                <a:spcPct val="100000"/>
              </a:lnSpc>
              <a:spcBef>
                <a:spcPts val="0"/>
              </a:spcBef>
              <a:spcAft>
                <a:spcPts val="0"/>
              </a:spcAft>
              <a:buClr>
                <a:srgbClr val="000000"/>
              </a:buClr>
              <a:buSzPts val="1400"/>
              <a:buFont typeface="+mj-lt"/>
              <a:buAutoNum type="arabicPeriod"/>
            </a:pP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sz="1400" b="0" i="0" u="none" strike="noStrike" cap="none" dirty="0">
                <a:solidFill>
                  <a:srgbClr val="000000"/>
                </a:solidFill>
                <a:latin typeface="Arial"/>
                <a:ea typeface="Arial"/>
                <a:cs typeface="Arial"/>
                <a:sym typeface="Arial"/>
              </a:rPr>
              <a:t> Forest restoration, reforestation and afforestation </a:t>
            </a:r>
            <a:endParaRPr dirty="0"/>
          </a:p>
          <a:p>
            <a:pPr marL="431800" marR="0" lvl="0" indent="-342900" algn="l" rtl="0">
              <a:lnSpc>
                <a:spcPct val="100000"/>
              </a:lnSpc>
              <a:spcBef>
                <a:spcPts val="0"/>
              </a:spcBef>
              <a:spcAft>
                <a:spcPts val="0"/>
              </a:spcAft>
              <a:buClr>
                <a:srgbClr val="000000"/>
              </a:buClr>
              <a:buSzPts val="1400"/>
              <a:buFont typeface="+mj-lt"/>
              <a:buAutoNum type="arabicPeriod"/>
            </a:pP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sz="1400" b="0" i="1" u="none" strike="noStrike" cap="none" dirty="0">
                <a:solidFill>
                  <a:srgbClr val="000000"/>
                </a:solidFill>
                <a:latin typeface="Arial"/>
                <a:ea typeface="Arial"/>
                <a:cs typeface="Arial"/>
                <a:sym typeface="Arial"/>
              </a:rPr>
              <a:t>Conservation and sustainable use of forests to enhance forest-based livelihoods</a:t>
            </a:r>
            <a:endParaRPr dirty="0"/>
          </a:p>
          <a:p>
            <a:pPr marL="431800" marR="0" lvl="0" indent="-342900" algn="l" rtl="0">
              <a:lnSpc>
                <a:spcPct val="100000"/>
              </a:lnSpc>
              <a:spcBef>
                <a:spcPts val="0"/>
              </a:spcBef>
              <a:spcAft>
                <a:spcPts val="0"/>
              </a:spcAft>
              <a:buClr>
                <a:srgbClr val="000000"/>
              </a:buClr>
              <a:buSzPts val="1400"/>
              <a:buFont typeface="+mj-lt"/>
              <a:buAutoNum type="arabicPeriod"/>
            </a:pPr>
            <a:endParaRPr sz="1400" b="0" i="1"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sz="1400" b="0" i="1" u="none" strike="noStrike" cap="none" dirty="0">
                <a:solidFill>
                  <a:srgbClr val="000000"/>
                </a:solidFill>
                <a:latin typeface="Arial"/>
                <a:ea typeface="Arial"/>
                <a:cs typeface="Arial"/>
                <a:sym typeface="Arial"/>
              </a:rPr>
              <a:t>Improving forest-related data and information and capacities</a:t>
            </a:r>
            <a:endParaRPr dirty="0"/>
          </a:p>
          <a:p>
            <a:pPr marL="342900" marR="0" lvl="0" indent="-254000" algn="l" rtl="0">
              <a:lnSpc>
                <a:spcPct val="100000"/>
              </a:lnSpc>
              <a:spcBef>
                <a:spcPts val="0"/>
              </a:spcBef>
              <a:spcAft>
                <a:spcPts val="0"/>
              </a:spcAft>
              <a:buClr>
                <a:srgbClr val="000000"/>
              </a:buClr>
              <a:buSzPts val="1400"/>
              <a:buFont typeface="Arial"/>
              <a:buNone/>
            </a:pPr>
            <a:endParaRPr sz="1400" b="0" i="1" u="none" strike="noStrike" cap="none" dirty="0">
              <a:solidFill>
                <a:srgbClr val="000000"/>
              </a:solidFill>
              <a:latin typeface="Arial"/>
              <a:ea typeface="Arial"/>
              <a:cs typeface="Arial"/>
              <a:sym typeface="Arial"/>
            </a:endParaRPr>
          </a:p>
          <a:p>
            <a:pPr marL="342900" marR="0" lvl="0" indent="-254000" algn="l" rtl="0">
              <a:lnSpc>
                <a:spcPct val="100000"/>
              </a:lnSpc>
              <a:spcBef>
                <a:spcPts val="0"/>
              </a:spcBef>
              <a:spcAft>
                <a:spcPts val="0"/>
              </a:spcAft>
              <a:buClr>
                <a:srgbClr val="000000"/>
              </a:buClr>
              <a:buSzPts val="1400"/>
              <a:buFont typeface="Arial"/>
              <a:buNone/>
            </a:pPr>
            <a:endParaRPr sz="1400" b="0" i="1"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400" b="0" i="1" u="none" strike="noStrike" cap="none" dirty="0">
                <a:solidFill>
                  <a:srgbClr val="000000"/>
                </a:solidFill>
                <a:latin typeface="Arial"/>
                <a:ea typeface="Arial"/>
                <a:cs typeface="Arial"/>
                <a:sym typeface="Arial"/>
              </a:rPr>
              <a:t>4.</a:t>
            </a:r>
            <a:r>
              <a:rPr lang="en-US" sz="1400" b="1" i="1" u="none" strike="noStrike" cap="none" dirty="0">
                <a:solidFill>
                  <a:srgbClr val="000000"/>
                </a:solidFill>
                <a:latin typeface="Arial"/>
                <a:ea typeface="Arial"/>
                <a:cs typeface="Arial"/>
                <a:sym typeface="Arial"/>
              </a:rPr>
              <a:t>The World Bank and G-8 </a:t>
            </a:r>
            <a:r>
              <a:rPr lang="en-US" sz="1400" b="0" i="1" u="none" strike="noStrike" cap="none" dirty="0">
                <a:solidFill>
                  <a:srgbClr val="000000"/>
                </a:solidFill>
                <a:latin typeface="Arial"/>
                <a:ea typeface="Arial"/>
                <a:cs typeface="Arial"/>
                <a:sym typeface="Arial"/>
              </a:rPr>
              <a:t>have initiated the Forest Law Enforcement and Governance (FLEG) process among producer and consumer nations to combat illegal logging in Asia and Africa (World Bank, 2005). It is too early to assess the effectiveness of these initiatives on conserving forests stocks.</a:t>
            </a:r>
            <a:endParaRPr dirty="0"/>
          </a:p>
          <a:p>
            <a:pPr marL="0" marR="0" lvl="0" indent="0" algn="just" rtl="0">
              <a:lnSpc>
                <a:spcPct val="100000"/>
              </a:lnSpc>
              <a:spcBef>
                <a:spcPts val="0"/>
              </a:spcBef>
              <a:spcAft>
                <a:spcPts val="0"/>
              </a:spcAft>
              <a:buNone/>
            </a:pPr>
            <a:endParaRPr sz="1400" b="0" i="1"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400" b="0" i="1" u="none" strike="noStrike" cap="none" dirty="0">
                <a:solidFill>
                  <a:srgbClr val="000000"/>
                </a:solidFill>
                <a:latin typeface="Arial"/>
                <a:ea typeface="Arial"/>
                <a:cs typeface="Arial"/>
                <a:sym typeface="Arial"/>
              </a:rPr>
              <a:t>5.</a:t>
            </a:r>
            <a:r>
              <a:rPr lang="en-US" sz="1400" b="1" i="1" u="none" strike="noStrike" cap="none" dirty="0">
                <a:solidFill>
                  <a:srgbClr val="000000"/>
                </a:solidFill>
                <a:latin typeface="Arial"/>
                <a:ea typeface="Arial"/>
                <a:cs typeface="Arial"/>
                <a:sym typeface="Arial"/>
              </a:rPr>
              <a:t>2030 Agenda for Sustainable Development</a:t>
            </a:r>
            <a:r>
              <a:rPr lang="en-US" sz="1400" b="0" i="1" u="none" strike="noStrike" cap="none" dirty="0">
                <a:solidFill>
                  <a:srgbClr val="000000"/>
                </a:solidFill>
                <a:latin typeface="Arial"/>
                <a:ea typeface="Arial"/>
                <a:cs typeface="Arial"/>
                <a:sym typeface="Arial"/>
              </a:rPr>
              <a:t>. Sustainable Development Goal 15 specifically calls on countries to “protect, restore and promote sustainable use of terrestrial ecosystems, sustainably manage forests, combat desertification, and halt and reverse land degradation and halt biodiversity loss”</a:t>
            </a:r>
            <a:endParaRPr dirty="0"/>
          </a:p>
          <a:p>
            <a:pPr marL="0" marR="0" lvl="0" indent="0" algn="just" rtl="0">
              <a:lnSpc>
                <a:spcPct val="100000"/>
              </a:lnSpc>
              <a:spcBef>
                <a:spcPts val="0"/>
              </a:spcBef>
              <a:spcAft>
                <a:spcPts val="0"/>
              </a:spcAft>
              <a:buNone/>
            </a:pPr>
            <a:r>
              <a:rPr lang="en-US" sz="1400" b="0" i="1" u="none" strike="noStrike" cap="none" dirty="0">
                <a:solidFill>
                  <a:srgbClr val="000000"/>
                </a:solidFill>
                <a:latin typeface="Arial"/>
                <a:ea typeface="Arial"/>
                <a:cs typeface="Arial"/>
                <a:sym typeface="Arial"/>
              </a:rPr>
              <a:t>by 2030 (UN, 2015).</a:t>
            </a:r>
            <a:endParaRPr dirty="0"/>
          </a:p>
          <a:p>
            <a:pPr marL="342900" marR="0" lvl="0" indent="-254000" algn="l" rtl="0">
              <a:lnSpc>
                <a:spcPct val="100000"/>
              </a:lnSpc>
              <a:spcBef>
                <a:spcPts val="0"/>
              </a:spcBef>
              <a:spcAft>
                <a:spcPts val="0"/>
              </a:spcAft>
              <a:buClr>
                <a:srgbClr val="000000"/>
              </a:buClr>
              <a:buSzPts val="1400"/>
              <a:buFont typeface="Arial"/>
              <a:buNone/>
            </a:pPr>
            <a:endParaRPr sz="1400" b="0" i="1" u="none" strike="noStrike" cap="none" dirty="0">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5"/>
          <p:cNvSpPr/>
          <p:nvPr/>
        </p:nvSpPr>
        <p:spPr>
          <a:xfrm>
            <a:off x="993059" y="468080"/>
            <a:ext cx="9488130"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National Strategies for preventing deforestation</a:t>
            </a:r>
            <a:endParaRPr/>
          </a:p>
        </p:txBody>
      </p:sp>
      <p:sp>
        <p:nvSpPr>
          <p:cNvPr id="244" name="Google Shape;244;p25"/>
          <p:cNvSpPr txBox="1"/>
          <p:nvPr/>
        </p:nvSpPr>
        <p:spPr>
          <a:xfrm>
            <a:off x="993059" y="991260"/>
            <a:ext cx="9488130" cy="466120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500" b="1" i="0" u="none" strike="noStrike" cap="none">
                <a:solidFill>
                  <a:srgbClr val="000000"/>
                </a:solidFill>
                <a:latin typeface="Arial"/>
                <a:ea typeface="Arial"/>
                <a:cs typeface="Arial"/>
                <a:sym typeface="Arial"/>
              </a:rPr>
              <a:t>Defining Deforestation:</a:t>
            </a:r>
            <a:endParaRPr/>
          </a:p>
          <a:p>
            <a:pPr marL="0" marR="0" lvl="0" indent="0" algn="l"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sng" strike="noStrike" cap="none">
                <a:solidFill>
                  <a:srgbClr val="000000"/>
                </a:solidFill>
                <a:latin typeface="Arial"/>
                <a:ea typeface="Arial"/>
                <a:cs typeface="Arial"/>
                <a:sym typeface="Arial"/>
              </a:rPr>
              <a:t>The Food and Agriculture Organization of the United Nations (FAO)</a:t>
            </a:r>
            <a:r>
              <a:rPr lang="en-US" sz="1400" b="1" i="0" u="none" strike="noStrike" cap="none">
                <a:solidFill>
                  <a:srgbClr val="000000"/>
                </a:solidFill>
                <a:latin typeface="Arial"/>
                <a:ea typeface="Arial"/>
                <a:cs typeface="Arial"/>
                <a:sym typeface="Arial"/>
              </a:rPr>
              <a:t> </a:t>
            </a:r>
            <a:r>
              <a:rPr lang="en-US" sz="1400" b="0" i="0" u="none" strike="noStrike" cap="none">
                <a:solidFill>
                  <a:srgbClr val="000000"/>
                </a:solidFill>
                <a:latin typeface="Arial"/>
                <a:ea typeface="Arial"/>
                <a:cs typeface="Arial"/>
                <a:sym typeface="Arial"/>
              </a:rPr>
              <a:t>defines deforestation as the “</a:t>
            </a:r>
            <a:r>
              <a:rPr lang="en-US" sz="1400" b="0" i="1" u="none" strike="noStrike" cap="none">
                <a:solidFill>
                  <a:srgbClr val="000000"/>
                </a:solidFill>
                <a:latin typeface="Arial"/>
                <a:ea typeface="Arial"/>
                <a:cs typeface="Arial"/>
                <a:sym typeface="Arial"/>
              </a:rPr>
              <a:t>change of land cover with depletion of tree crown cover to less than 10 percent. Changes within the forest class (e.g. from closed to open forest) which negatively affect the stand or site and, in particular, lower the production capacity, are termed forest degradation” (FAO 2000).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sng" strike="noStrike" cap="none">
                <a:solidFill>
                  <a:srgbClr val="000000"/>
                </a:solidFill>
                <a:latin typeface="Arial"/>
                <a:ea typeface="Arial"/>
                <a:cs typeface="Arial"/>
                <a:sym typeface="Arial"/>
              </a:rPr>
              <a:t>The Kyoto Protocol</a:t>
            </a:r>
            <a:r>
              <a:rPr lang="en-US" sz="1400" b="0" i="0" u="none" strike="noStrike" cap="none">
                <a:solidFill>
                  <a:srgbClr val="000000"/>
                </a:solidFill>
                <a:latin typeface="Arial"/>
                <a:ea typeface="Arial"/>
                <a:cs typeface="Arial"/>
                <a:sym typeface="Arial"/>
              </a:rPr>
              <a:t>, defines deforestation as “</a:t>
            </a:r>
            <a:r>
              <a:rPr lang="en-US" sz="1400" b="0" i="1" u="none" strike="noStrike" cap="none">
                <a:solidFill>
                  <a:srgbClr val="000000"/>
                </a:solidFill>
                <a:latin typeface="Arial"/>
                <a:ea typeface="Arial"/>
                <a:cs typeface="Arial"/>
                <a:sym typeface="Arial"/>
              </a:rPr>
              <a:t>the direct human-induced conversion of forested land to non forested land</a:t>
            </a:r>
            <a:endParaRPr/>
          </a:p>
          <a:p>
            <a:pPr marL="0" marR="0" lvl="0" indent="0" algn="l" rtl="0">
              <a:lnSpc>
                <a:spcPct val="100000"/>
              </a:lnSpc>
              <a:spcBef>
                <a:spcPts val="0"/>
              </a:spcBef>
              <a:spcAft>
                <a:spcPts val="0"/>
              </a:spcAft>
              <a:buNone/>
            </a:pPr>
            <a:endParaRPr sz="1400" b="0"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Drivers of deforestration:</a:t>
            </a:r>
            <a:endParaRPr/>
          </a:p>
          <a:p>
            <a:pPr marL="0" marR="0" lvl="0" indent="0" algn="l"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a:p>
            <a:pPr marL="0" marR="0" lvl="1" indent="0" algn="l" rtl="0">
              <a:lnSpc>
                <a:spcPct val="120000"/>
              </a:lnSpc>
              <a:spcBef>
                <a:spcPts val="0"/>
              </a:spcBef>
              <a:spcAft>
                <a:spcPts val="0"/>
              </a:spcAft>
              <a:buNone/>
            </a:pPr>
            <a:r>
              <a:rPr lang="en-US" sz="1400" b="0" i="0" u="sng" strike="noStrike" cap="none">
                <a:solidFill>
                  <a:srgbClr val="000000"/>
                </a:solidFill>
                <a:latin typeface="Arial"/>
                <a:ea typeface="Arial"/>
                <a:cs typeface="Arial"/>
                <a:sym typeface="Arial"/>
              </a:rPr>
              <a:t>Proximate causes (direct drivers)</a:t>
            </a:r>
            <a:r>
              <a:rPr lang="en-US" sz="1400" b="0" i="0" u="none" strike="noStrike" cap="none">
                <a:solidFill>
                  <a:srgbClr val="000000"/>
                </a:solidFill>
                <a:latin typeface="Arial"/>
                <a:ea typeface="Arial"/>
                <a:cs typeface="Arial"/>
                <a:sym typeface="Arial"/>
              </a:rPr>
              <a:t> are human activities that directly affect the environment</a:t>
            </a:r>
            <a:endParaRPr/>
          </a:p>
          <a:p>
            <a:pPr marL="0" marR="0" lvl="1" indent="0" algn="l" rtl="0">
              <a:lnSpc>
                <a:spcPct val="12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1" indent="0" algn="l" rtl="0">
              <a:lnSpc>
                <a:spcPct val="120000"/>
              </a:lnSpc>
              <a:spcBef>
                <a:spcPts val="0"/>
              </a:spcBef>
              <a:spcAft>
                <a:spcPts val="0"/>
              </a:spcAft>
              <a:buNone/>
            </a:pPr>
            <a:r>
              <a:rPr lang="en-US" sz="1400" b="0" i="0" u="sng" strike="noStrike" cap="none">
                <a:solidFill>
                  <a:srgbClr val="000000"/>
                </a:solidFill>
                <a:latin typeface="Arial"/>
                <a:ea typeface="Arial"/>
                <a:cs typeface="Arial"/>
                <a:sym typeface="Arial"/>
              </a:rPr>
              <a:t>Underlying (indirect) drivers</a:t>
            </a:r>
            <a:r>
              <a:rPr lang="en-US" sz="1400" b="0" i="0" u="none" strike="noStrike" cap="none">
                <a:solidFill>
                  <a:srgbClr val="000000"/>
                </a:solidFill>
                <a:latin typeface="Arial"/>
                <a:ea typeface="Arial"/>
                <a:cs typeface="Arial"/>
                <a:sym typeface="Arial"/>
              </a:rPr>
              <a:t> are fundamental forces that underpin the proximate causes of deforestation. Considered as a complex of social, political, economic, technological, and cultural variables (Geist &amp; Lambin, 2001)</a:t>
            </a:r>
            <a:endParaRPr/>
          </a:p>
          <a:p>
            <a:pPr marL="0" marR="0" lvl="0" indent="0" algn="l" rtl="0">
              <a:lnSpc>
                <a:spcPct val="100000"/>
              </a:lnSpc>
              <a:spcBef>
                <a:spcPts val="600"/>
              </a:spcBef>
              <a:spcAft>
                <a:spcPts val="0"/>
              </a:spcAft>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				</a:t>
            </a:r>
            <a:endParaRPr/>
          </a:p>
        </p:txBody>
      </p:sp>
      <p:sp>
        <p:nvSpPr>
          <p:cNvPr id="245" name="Google Shape;245;p25"/>
          <p:cNvSpPr/>
          <p:nvPr/>
        </p:nvSpPr>
        <p:spPr>
          <a:xfrm>
            <a:off x="4061011" y="2967756"/>
            <a:ext cx="4428565" cy="354106"/>
          </a:xfrm>
          <a:prstGeom prst="rect">
            <a:avLst/>
          </a:prstGeom>
          <a:solidFill>
            <a:schemeClr val="accent1"/>
          </a:solidFill>
          <a:ln w="25400"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1" u="none" strike="noStrike" cap="none">
                <a:solidFill>
                  <a:schemeClr val="lt1"/>
                </a:solidFill>
                <a:latin typeface="Arial"/>
                <a:ea typeface="Arial"/>
                <a:cs typeface="Arial"/>
                <a:sym typeface="Arial"/>
              </a:rPr>
              <a:t>Is one of the contributing factors to Climate Change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6"/>
          <p:cNvSpPr/>
          <p:nvPr/>
        </p:nvSpPr>
        <p:spPr>
          <a:xfrm>
            <a:off x="993059" y="468080"/>
            <a:ext cx="9488130"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National Strategies for preventing deforestation</a:t>
            </a:r>
            <a:endParaRPr/>
          </a:p>
        </p:txBody>
      </p:sp>
      <p:sp>
        <p:nvSpPr>
          <p:cNvPr id="251" name="Google Shape;251;p26"/>
          <p:cNvSpPr txBox="1"/>
          <p:nvPr/>
        </p:nvSpPr>
        <p:spPr>
          <a:xfrm>
            <a:off x="993059" y="991260"/>
            <a:ext cx="9488130" cy="466120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				</a:t>
            </a:r>
            <a:endParaRPr/>
          </a:p>
        </p:txBody>
      </p:sp>
      <p:pic>
        <p:nvPicPr>
          <p:cNvPr id="252" name="Google Shape;252;p26"/>
          <p:cNvPicPr preferRelativeResize="0"/>
          <p:nvPr/>
        </p:nvPicPr>
        <p:blipFill rotWithShape="1">
          <a:blip r:embed="rId3">
            <a:alphaModFix/>
          </a:blip>
          <a:srcRect/>
          <a:stretch/>
        </p:blipFill>
        <p:spPr>
          <a:xfrm>
            <a:off x="993059" y="1102062"/>
            <a:ext cx="8794377" cy="466120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7"/>
          <p:cNvSpPr/>
          <p:nvPr/>
        </p:nvSpPr>
        <p:spPr>
          <a:xfrm>
            <a:off x="993059" y="468080"/>
            <a:ext cx="9488130"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National Strategies for preventing deforestation</a:t>
            </a:r>
            <a:endParaRPr sz="2800" b="0" i="0" u="none" strike="noStrike" cap="none">
              <a:solidFill>
                <a:schemeClr val="lt1"/>
              </a:solidFill>
              <a:latin typeface="Arial"/>
              <a:ea typeface="Arial"/>
              <a:cs typeface="Arial"/>
              <a:sym typeface="Arial"/>
            </a:endParaRPr>
          </a:p>
        </p:txBody>
      </p:sp>
      <p:sp>
        <p:nvSpPr>
          <p:cNvPr id="258" name="Google Shape;258;p27"/>
          <p:cNvSpPr txBox="1"/>
          <p:nvPr/>
        </p:nvSpPr>
        <p:spPr>
          <a:xfrm>
            <a:off x="993059" y="991260"/>
            <a:ext cx="9488130" cy="466120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Deforestation continues, but at a lower rate</a:t>
            </a:r>
            <a:endParaRPr/>
          </a:p>
          <a:p>
            <a:pPr marL="0" marR="0" lvl="0" indent="0" algn="l"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An estimated 420 million ha of forest has been lost</a:t>
            </a:r>
            <a:endParaRPr/>
          </a:p>
          <a:p>
            <a:pPr marL="0" marR="0" lvl="0" indent="0" algn="just"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worldwide through deforestation since 1990, but the</a:t>
            </a:r>
            <a:endParaRPr/>
          </a:p>
          <a:p>
            <a:pPr marL="0" marR="0" lvl="0" indent="0" algn="just"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rate of forest loss has declined substantially.</a:t>
            </a:r>
            <a:endParaRPr/>
          </a:p>
          <a:p>
            <a:pPr marL="0" marR="0" lvl="0" indent="0" algn="just"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In the most recent five-year period (2015–2020), the</a:t>
            </a:r>
            <a:endParaRPr/>
          </a:p>
          <a:p>
            <a:pPr marL="0" marR="0" lvl="0" indent="0" algn="just"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Annual rate of deforestation was estimated at 10 million ha,</a:t>
            </a:r>
            <a:endParaRPr/>
          </a:p>
          <a:p>
            <a:pPr marL="0" marR="0" lvl="0" indent="0" algn="just"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down from 12 million ha  in 2010–2015. </a:t>
            </a:r>
            <a:endParaRPr/>
          </a:p>
          <a:p>
            <a:pPr marL="0" marR="0" lvl="0" indent="0" algn="just"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Source: FAO. 2020. Global Forest Resources Assessment</a:t>
            </a:r>
            <a:endParaRPr/>
          </a:p>
          <a:p>
            <a:pPr marL="0" marR="0" lvl="0" indent="0" algn="just"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 2020 – Key findings. Rome. https://doi.org/10.4060/ca8753en</a:t>
            </a:r>
            <a:endParaRPr/>
          </a:p>
          <a:p>
            <a:pPr marL="0" marR="0" lvl="0" indent="0" algn="just"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			</a:t>
            </a:r>
            <a:endParaRPr/>
          </a:p>
        </p:txBody>
      </p:sp>
      <p:pic>
        <p:nvPicPr>
          <p:cNvPr id="259" name="Google Shape;259;p27"/>
          <p:cNvPicPr preferRelativeResize="0"/>
          <p:nvPr/>
        </p:nvPicPr>
        <p:blipFill rotWithShape="1">
          <a:blip r:embed="rId3">
            <a:alphaModFix/>
          </a:blip>
          <a:srcRect/>
          <a:stretch/>
        </p:blipFill>
        <p:spPr>
          <a:xfrm>
            <a:off x="5656729" y="1281953"/>
            <a:ext cx="4572000" cy="405707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8"/>
          <p:cNvSpPr/>
          <p:nvPr/>
        </p:nvSpPr>
        <p:spPr>
          <a:xfrm>
            <a:off x="993059" y="468080"/>
            <a:ext cx="9488130"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National Strategies for preventing deforestation</a:t>
            </a:r>
            <a:endParaRPr sz="2800" b="0" i="0" u="none" strike="noStrike" cap="none">
              <a:solidFill>
                <a:schemeClr val="lt1"/>
              </a:solidFill>
              <a:latin typeface="Arial"/>
              <a:ea typeface="Arial"/>
              <a:cs typeface="Arial"/>
              <a:sym typeface="Arial"/>
            </a:endParaRPr>
          </a:p>
        </p:txBody>
      </p:sp>
      <p:sp>
        <p:nvSpPr>
          <p:cNvPr id="265" name="Google Shape;265;p28"/>
          <p:cNvSpPr txBox="1"/>
          <p:nvPr/>
        </p:nvSpPr>
        <p:spPr>
          <a:xfrm>
            <a:off x="993059" y="991260"/>
            <a:ext cx="9488130" cy="466120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None/>
            </a:pP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Deforestation: Facts, Causes &amp; Effects</a:t>
            </a:r>
            <a:endParaRPr lang="en-US" dirty="0"/>
          </a:p>
          <a:p>
            <a:pPr marL="0" marR="0" lvl="0" indent="0" algn="l" rtl="0">
              <a:lnSpc>
                <a:spcPct val="100000"/>
              </a:lnSpc>
              <a:spcBef>
                <a:spcPts val="0"/>
              </a:spcBef>
              <a:spcAft>
                <a:spcPts val="0"/>
              </a:spcAft>
              <a:buNone/>
            </a:pP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LiveScience</a:t>
            </a:r>
          </a:p>
          <a:p>
            <a:pPr marL="0" marR="0" lvl="0" indent="0" algn="l" rtl="0">
              <a:lnSpc>
                <a:spcPct val="100000"/>
              </a:lnSpc>
              <a:spcBef>
                <a:spcPts val="0"/>
              </a:spcBef>
              <a:spcAft>
                <a:spcPts val="0"/>
              </a:spcAft>
              <a:buNone/>
            </a:pPr>
            <a:endParaRPr lang="en-US" dirty="0"/>
          </a:p>
          <a:p>
            <a:pPr marL="0" marR="0" lvl="0" indent="0" algn="l" rtl="0">
              <a:lnSpc>
                <a:spcPct val="100000"/>
              </a:lnSpc>
              <a:spcBef>
                <a:spcPts val="0"/>
              </a:spcBef>
              <a:spcAft>
                <a:spcPts val="0"/>
              </a:spcAft>
              <a:buNone/>
            </a:pP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dirty="0"/>
              <a:t>https://youtu.be/aS_lRabpgqw?t=9</a:t>
            </a:r>
          </a:p>
          <a:p>
            <a:pPr marL="0" marR="0" lvl="0" indent="0" algn="l" rtl="0">
              <a:lnSpc>
                <a:spcPct val="100000"/>
              </a:lnSpc>
              <a:spcBef>
                <a:spcPts val="0"/>
              </a:spcBef>
              <a:spcAft>
                <a:spcPts val="0"/>
              </a:spcAft>
              <a:buNone/>
            </a:pPr>
            <a:endParaRPr lang="en-US" dirty="0"/>
          </a:p>
        </p:txBody>
      </p:sp>
      <p:pic>
        <p:nvPicPr>
          <p:cNvPr id="266" name="Google Shape;266;p28" title="Deforestation: Facts, Causes &amp; Effects"/>
          <p:cNvPicPr preferRelativeResize="0"/>
          <p:nvPr/>
        </p:nvPicPr>
        <p:blipFill rotWithShape="1">
          <a:blip r:embed="rId3">
            <a:alphaModFix/>
          </a:blip>
          <a:srcRect/>
          <a:stretch/>
        </p:blipFill>
        <p:spPr>
          <a:xfrm>
            <a:off x="4724400" y="1891553"/>
            <a:ext cx="5369765" cy="329004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
                                        </p:tgtEl>
                                        <p:attrNameLst>
                                          <p:attrName>style.visibility</p:attrName>
                                        </p:attrNameLst>
                                      </p:cBhvr>
                                      <p:to>
                                        <p:strVal val="visible"/>
                                      </p:to>
                                    </p:set>
                                    <p:animEffect transition="in" filter="fade">
                                      <p:cBhvr>
                                        <p:cTn id="7" dur="1"/>
                                        <p:tgtEl>
                                          <p:spTgt spid="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Forests and climate change</a:t>
            </a:r>
            <a:endParaRPr/>
          </a:p>
          <a:p>
            <a:pPr marL="342900" marR="0" lvl="0" indent="-16510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p:txBody>
      </p:sp>
      <p:sp>
        <p:nvSpPr>
          <p:cNvPr id="89" name="Google Shape;89;p2"/>
          <p:cNvSpPr txBox="1"/>
          <p:nvPr/>
        </p:nvSpPr>
        <p:spPr>
          <a:xfrm>
            <a:off x="993058" y="1308848"/>
            <a:ext cx="9488130"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Why are forests critical to fighting the climate crisis</a:t>
            </a:r>
            <a:endParaRPr/>
          </a:p>
          <a:p>
            <a:pPr marL="0" marR="0" lvl="0" indent="0" algn="l"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a:p>
            <a:pPr marL="285750" marR="0" lvl="0" indent="-209550" algn="l"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Forests cover nearly a third of the Earth's land surface, equivalent to the combined areas of Brazil, Canada, China, and the United States</a:t>
            </a:r>
            <a:endParaRPr/>
          </a:p>
          <a:p>
            <a:pPr marL="285750" marR="0" lvl="0" indent="-20955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Forest loss and damage is the cause of around 10% of global warming. There's simply no way we can fight the climate crisis if we don't stop deforestation. According to the FAO, agricultural expansion—cropland and livestock grazing—drove almost</a:t>
            </a:r>
            <a:endParaRPr/>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90% of global deforestation in the period 2000–2018 (FAO, 2022)		 </a:t>
            </a:r>
            <a:endParaRPr/>
          </a:p>
          <a:p>
            <a:pPr marL="285750" marR="0" lvl="0" indent="-209550" algn="l"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200"/>
              <a:buFont typeface="Arial"/>
              <a:buChar char="•"/>
            </a:pPr>
            <a:r>
              <a:rPr lang="en-US" sz="1200" b="0" i="1" u="none" strike="noStrike" cap="none">
                <a:solidFill>
                  <a:srgbClr val="000000"/>
                </a:solidFill>
                <a:latin typeface="Arial"/>
                <a:ea typeface="Arial"/>
                <a:cs typeface="Arial"/>
                <a:sym typeface="Arial"/>
              </a:rPr>
              <a:t>Healthy forests play a crucial role in mitigating climate change by acting as carbon storage, absorbing billions of metric tonnes of CO2 annually                   remove greenhouse gases (GHG) from the atmosphere and help us avoid the worst impacts of the climate crisis</a:t>
            </a:r>
            <a:endParaRPr/>
          </a:p>
          <a:p>
            <a:pPr marL="285750" marR="0" lvl="0" indent="-209550" algn="l" rtl="0">
              <a:lnSpc>
                <a:spcPct val="100000"/>
              </a:lnSpc>
              <a:spcBef>
                <a:spcPts val="0"/>
              </a:spcBef>
              <a:spcAft>
                <a:spcPts val="0"/>
              </a:spcAft>
              <a:buClr>
                <a:srgbClr val="000000"/>
              </a:buClr>
              <a:buSzPts val="1200"/>
              <a:buFont typeface="Arial"/>
              <a:buNone/>
            </a:pPr>
            <a:endParaRPr sz="1200" b="1" i="1"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According to findings from the Intergovernmental Panel on Climate Change (IPCC), the agriculture, forestry, and other land use (AFOLU) sector can provide up to 30 percent of the GHG emissions reductions needed to limit global warming to 2°C, at a relatively low cost</a:t>
            </a:r>
            <a:endParaRPr/>
          </a:p>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 Forests also  serve as vital shields against extreme weather conditions, such as storms and floods and are essential in supplying drinking water to nearly half of the world’s largest cities</a:t>
            </a:r>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2"/>
          <p:cNvSpPr/>
          <p:nvPr/>
        </p:nvSpPr>
        <p:spPr>
          <a:xfrm>
            <a:off x="1999128" y="3429000"/>
            <a:ext cx="627530" cy="215154"/>
          </a:xfrm>
          <a:prstGeom prst="rightArrow">
            <a:avLst>
              <a:gd name="adj1" fmla="val 50000"/>
              <a:gd name="adj2" fmla="val 50000"/>
            </a:avLst>
          </a:prstGeom>
          <a:solidFill>
            <a:schemeClr val="accent1"/>
          </a:solidFill>
          <a:ln w="25400"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9"/>
          <p:cNvSpPr/>
          <p:nvPr/>
        </p:nvSpPr>
        <p:spPr>
          <a:xfrm>
            <a:off x="993059" y="468080"/>
            <a:ext cx="9488130"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National Strategies for preventing deforestation</a:t>
            </a:r>
            <a:endParaRPr sz="2800" b="0" i="0" u="none" strike="noStrike" cap="none">
              <a:solidFill>
                <a:schemeClr val="lt1"/>
              </a:solidFill>
              <a:latin typeface="Arial"/>
              <a:ea typeface="Arial"/>
              <a:cs typeface="Arial"/>
              <a:sym typeface="Arial"/>
            </a:endParaRPr>
          </a:p>
        </p:txBody>
      </p:sp>
      <p:sp>
        <p:nvSpPr>
          <p:cNvPr id="272" name="Google Shape;272;p29"/>
          <p:cNvSpPr txBox="1"/>
          <p:nvPr/>
        </p:nvSpPr>
        <p:spPr>
          <a:xfrm>
            <a:off x="993059" y="1098398"/>
            <a:ext cx="9488130" cy="466120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Key measures for preventing and reducing deforestation</a:t>
            </a:r>
            <a:endParaRPr/>
          </a:p>
          <a:p>
            <a:pPr marL="0" marR="0" lvl="0" indent="0" algn="l"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The institutional framework of each country responds to its economic, social-political and environmental</a:t>
            </a:r>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situation and, therefore, arrangements vary considerably country by country</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Land tenure. </a:t>
            </a:r>
            <a:r>
              <a:rPr lang="en-US" sz="1400" b="0" i="0" u="none" strike="noStrike" cap="none">
                <a:solidFill>
                  <a:srgbClr val="000000"/>
                </a:solidFill>
                <a:latin typeface="Arial"/>
                <a:ea typeface="Arial"/>
                <a:cs typeface="Arial"/>
                <a:sym typeface="Arial"/>
              </a:rPr>
              <a:t>Governments that own land have direct responsibility for forest management, including some control over the rate of deforestation and degradation on that land. Effective governance of tenure is critical to achieving sustainable land use, including sustainable forest management and forest conservation, as insecure tenure rights can discourage long-term investment in sustainable land-use practices (Finnegan, 2016)</a:t>
            </a:r>
            <a:endParaRPr/>
          </a:p>
          <a:p>
            <a:pPr marL="0" marR="0" lvl="0" indent="0" algn="just"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See also  Voluntary Guidelines on the Responsible Governance of Tenure produced by FAO which provide guidelines </a:t>
            </a:r>
            <a:endParaRPr/>
          </a:p>
          <a:p>
            <a:pPr marL="0" marR="0" lvl="0" indent="0" algn="just"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on how countries can reform and strengthen land tenure systems and secure the rights of local communities, Indigenous Peoples, and smallholders.</a:t>
            </a:r>
            <a:endParaRPr/>
          </a:p>
          <a:p>
            <a:pPr marL="0" marR="0" lvl="0" indent="0" algn="just"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Payments for ecosystem services. </a:t>
            </a:r>
            <a:r>
              <a:rPr lang="en-US" sz="1400" b="0" i="0" u="none" strike="noStrike" cap="none">
                <a:solidFill>
                  <a:srgbClr val="000000"/>
                </a:solidFill>
                <a:latin typeface="Arial"/>
                <a:ea typeface="Arial"/>
                <a:cs typeface="Arial"/>
                <a:sym typeface="Arial"/>
              </a:rPr>
              <a:t>PES refer to payments made to farmers or landowners for specific land management practices that provide ecological benefits. PES is a market-based mechanism similar to a subsidy that incentivizes landowners and managers to conserve natural resources. The scheme typically involves forest owners or farmers who receive payments for managing and protecting their resources to support forest and watershed conservation, biodiversity preservation, or carbon sequestration. This protection can include practices such as tree replanting, maintaining existing trees, or adopting alternative agricultural methods (International Institute for Environment and Development, 2023; Jack et al., 2008). </a:t>
            </a:r>
            <a:endParaRPr/>
          </a:p>
          <a:p>
            <a:pPr marL="0" marR="0" lvl="0" indent="0" algn="just"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3" name="Google Shape;273;p29"/>
          <p:cNvSpPr/>
          <p:nvPr/>
        </p:nvSpPr>
        <p:spPr>
          <a:xfrm>
            <a:off x="7793565" y="2938204"/>
            <a:ext cx="1004047" cy="53789"/>
          </a:xfrm>
          <a:prstGeom prst="rightArrow">
            <a:avLst>
              <a:gd name="adj1" fmla="val 50000"/>
              <a:gd name="adj2" fmla="val 50000"/>
            </a:avLst>
          </a:prstGeom>
          <a:solidFill>
            <a:schemeClr val="accent1"/>
          </a:solidFill>
          <a:ln w="25400"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0"/>
          <p:cNvSpPr/>
          <p:nvPr/>
        </p:nvSpPr>
        <p:spPr>
          <a:xfrm>
            <a:off x="993059" y="468080"/>
            <a:ext cx="9488130"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National Strategies for preventing deforestation</a:t>
            </a:r>
            <a:endParaRPr sz="2800" b="0" i="0" u="none" strike="noStrike" cap="none">
              <a:solidFill>
                <a:schemeClr val="lt1"/>
              </a:solidFill>
              <a:latin typeface="Arial"/>
              <a:ea typeface="Arial"/>
              <a:cs typeface="Arial"/>
              <a:sym typeface="Arial"/>
            </a:endParaRPr>
          </a:p>
        </p:txBody>
      </p:sp>
      <p:sp>
        <p:nvSpPr>
          <p:cNvPr id="279" name="Google Shape;279;p30"/>
          <p:cNvSpPr txBox="1"/>
          <p:nvPr/>
        </p:nvSpPr>
        <p:spPr>
          <a:xfrm>
            <a:off x="993059" y="991260"/>
            <a:ext cx="9488130" cy="466120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Protected areas (PAs): </a:t>
            </a:r>
            <a:r>
              <a:rPr lang="en-US" sz="1400" b="0" i="0" u="none" strike="noStrike" cap="none">
                <a:solidFill>
                  <a:srgbClr val="000000"/>
                </a:solidFill>
                <a:latin typeface="Arial"/>
                <a:ea typeface="Arial"/>
                <a:cs typeface="Arial"/>
                <a:sym typeface="Arial"/>
              </a:rPr>
              <a:t>Protected areas, whether strict or multiple-use, are consistently associated with lower rates of deforestation across the tropics (Busch and Ferretti-Gallon, 2017). Designating protected areas in threatened forests is a direct way that governments can curtail deforestation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Indigenous affairs: </a:t>
            </a:r>
            <a:r>
              <a:rPr lang="en-US" sz="1400" b="0" i="0" u="none" strike="noStrike" cap="none">
                <a:solidFill>
                  <a:srgbClr val="000000"/>
                </a:solidFill>
                <a:latin typeface="Arial"/>
                <a:ea typeface="Arial"/>
                <a:cs typeface="Arial"/>
                <a:sym typeface="Arial"/>
              </a:rPr>
              <a:t>Recognizing and protecting the territorial rights of indigenous peoples and other traditional communities is a direct way for governments to curtail deforestation. Research shows significantly less deforestation in indigenous lands. Indigenous lands account for one-fifth of the Brazilian Amazon.</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Incorporating deforestation concerns into road and transport policies </a:t>
            </a:r>
            <a:r>
              <a:rPr lang="en-US" sz="1400" b="0" i="0" u="none" strike="noStrike" cap="none">
                <a:solidFill>
                  <a:srgbClr val="000000"/>
                </a:solidFill>
                <a:latin typeface="Arial"/>
                <a:ea typeface="Arial"/>
                <a:cs typeface="Arial"/>
                <a:sym typeface="Arial"/>
              </a:rPr>
              <a:t>: Development of new roads  increases deforestation in many different ways, for example, by opening new areas of forests and by increasing the profitability of agriculture through eased transport. For this reason, analyzing the implications of road construction for forest cover should be an essential component of any transport policy.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Increasing the political status of forest conservation and sustainable management. </a:t>
            </a:r>
            <a:r>
              <a:rPr lang="en-US" sz="1400" b="0" i="0" u="none" strike="noStrike" cap="none">
                <a:solidFill>
                  <a:srgbClr val="000000"/>
                </a:solidFill>
                <a:latin typeface="Arial"/>
                <a:ea typeface="Arial"/>
                <a:cs typeface="Arial"/>
                <a:sym typeface="Arial"/>
              </a:rPr>
              <a:t>The successful</a:t>
            </a:r>
            <a:endParaRPr/>
          </a:p>
          <a:p>
            <a:pPr marL="0" marR="0" lvl="0" indent="0" algn="just"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implementation of policies to reduce deforestation rates largely depends on the robustness, strength and presence of the forest institutional structure (Grainger et al. 1993; Kaimowitz et al. 1998; Kaimowitz and Angelsen 1998; Geist and Lambin 2001). National forest institutions have the aim to monitor the state of forests as well as compliance with regulation, promote the expansion of environmentally responsible forest industries and support applied forestry research. Increasing the political status implies that forest institutions need to employ well-trained staff and receive enough funding to undertake their responsibilities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1"/>
          <p:cNvSpPr/>
          <p:nvPr/>
        </p:nvSpPr>
        <p:spPr>
          <a:xfrm>
            <a:off x="993059" y="468080"/>
            <a:ext cx="9488130"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National Strategies for preventing deforestation</a:t>
            </a:r>
            <a:endParaRPr sz="2800" b="0" i="0" u="none" strike="noStrike" cap="none">
              <a:solidFill>
                <a:schemeClr val="lt1"/>
              </a:solidFill>
              <a:latin typeface="Arial"/>
              <a:ea typeface="Arial"/>
              <a:cs typeface="Arial"/>
              <a:sym typeface="Arial"/>
            </a:endParaRPr>
          </a:p>
        </p:txBody>
      </p:sp>
      <p:sp>
        <p:nvSpPr>
          <p:cNvPr id="285" name="Google Shape;285;p31"/>
          <p:cNvSpPr txBox="1"/>
          <p:nvPr/>
        </p:nvSpPr>
        <p:spPr>
          <a:xfrm>
            <a:off x="993059" y="991260"/>
            <a:ext cx="9488130" cy="466120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0" marR="0" lvl="0" indent="0" algn="just"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Mandatory due diligence regulations </a:t>
            </a:r>
            <a:r>
              <a:rPr lang="en-US" sz="1400" b="0" i="0" u="none" strike="noStrike" cap="none">
                <a:solidFill>
                  <a:srgbClr val="000000"/>
                </a:solidFill>
                <a:latin typeface="Arial"/>
                <a:ea typeface="Arial"/>
                <a:cs typeface="Arial"/>
                <a:sym typeface="Arial"/>
              </a:rPr>
              <a:t>are seen as a way to address environmental and social issues in global supply chains, including deforestation, human rights abuses, and labour violations that affect communities and ecosystems around the world. </a:t>
            </a:r>
            <a:r>
              <a:rPr lang="en-US" sz="1400" b="1" i="0" u="none" strike="noStrike" cap="none">
                <a:solidFill>
                  <a:srgbClr val="000000"/>
                </a:solidFill>
                <a:latin typeface="Arial"/>
                <a:ea typeface="Arial"/>
                <a:cs typeface="Arial"/>
                <a:sym typeface="Arial"/>
              </a:rPr>
              <a:t>In 2017, France adopted </a:t>
            </a:r>
            <a:r>
              <a:rPr lang="en-US" sz="1400" b="0" i="0" u="none" strike="noStrike" cap="none">
                <a:solidFill>
                  <a:srgbClr val="000000"/>
                </a:solidFill>
                <a:latin typeface="Arial"/>
                <a:ea typeface="Arial"/>
                <a:cs typeface="Arial"/>
                <a:sym typeface="Arial"/>
              </a:rPr>
              <a:t>a law requiring companies to establish and implement a vigilance plan to identify and prevent human rights abuses and environmental harm in their operations and supply chains, including</a:t>
            </a:r>
            <a:endParaRPr/>
          </a:p>
          <a:p>
            <a:pPr marL="0" marR="0" lvl="0" indent="0" algn="just"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deforestation. </a:t>
            </a:r>
            <a:r>
              <a:rPr lang="en-US" sz="1400" b="1" i="0" u="none" strike="noStrike" cap="none">
                <a:solidFill>
                  <a:srgbClr val="000000"/>
                </a:solidFill>
                <a:latin typeface="Arial"/>
                <a:ea typeface="Arial"/>
                <a:cs typeface="Arial"/>
                <a:sym typeface="Arial"/>
              </a:rPr>
              <a:t>In June 2021, Germany </a:t>
            </a:r>
            <a:r>
              <a:rPr lang="en-US" sz="1400" b="0" i="0" u="none" strike="noStrike" cap="none">
                <a:solidFill>
                  <a:srgbClr val="000000"/>
                </a:solidFill>
                <a:latin typeface="Arial"/>
                <a:ea typeface="Arial"/>
                <a:cs typeface="Arial"/>
                <a:sym typeface="Arial"/>
              </a:rPr>
              <a:t>adopted a similar law that requires companies to conduct due diligence on</a:t>
            </a:r>
            <a:endParaRPr/>
          </a:p>
          <a:p>
            <a:pPr marL="0" marR="0" lvl="0" indent="0" algn="just"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their supply chains to prevent and address human rights abuses, environmental harm (including deforestation),</a:t>
            </a:r>
            <a:endParaRPr/>
          </a:p>
          <a:p>
            <a:pPr marL="0" marR="0" lvl="0" indent="0" algn="just"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and corruption; it entered into force in January 2023.</a:t>
            </a:r>
            <a:endParaRPr/>
          </a:p>
          <a:p>
            <a:pPr marL="0" marR="0" lvl="0" indent="0" algn="just"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Agricultural permits</a:t>
            </a:r>
            <a:r>
              <a:rPr lang="en-US" sz="1400" b="0" i="0" u="none" strike="noStrike" cap="none">
                <a:solidFill>
                  <a:srgbClr val="000000"/>
                </a:solidFill>
                <a:latin typeface="Arial"/>
                <a:ea typeface="Arial"/>
                <a:cs typeface="Arial"/>
                <a:sym typeface="Arial"/>
              </a:rPr>
              <a:t>. Agriculture is the leading driver of deforestation across much of the tropics (Curtis et al., 2018). Control over the issuing of licenses for agriculture in forest areas is a direct way that governments can accelerate or curtail deforestation. </a:t>
            </a:r>
            <a:endParaRPr/>
          </a:p>
          <a:p>
            <a:pPr marL="0" marR="0" lvl="0" indent="0" algn="just"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Policies to increase and capture forest rent</a:t>
            </a:r>
            <a:r>
              <a:rPr lang="en-US" sz="1400" b="0" i="0" u="none" strike="noStrike" cap="none">
                <a:solidFill>
                  <a:srgbClr val="000000"/>
                </a:solidFill>
                <a:latin typeface="Arial"/>
                <a:ea typeface="Arial"/>
                <a:cs typeface="Arial"/>
                <a:sym typeface="Arial"/>
              </a:rPr>
              <a:t>: Policies can influence forest rent in similar ways to agricultural</a:t>
            </a:r>
            <a:endParaRPr/>
          </a:p>
          <a:p>
            <a:pPr marL="0" marR="0" lvl="0" indent="0" algn="just"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rent, e.g., through taxes and marketing arrangements that affect the prices of timber and other forest products, or by promoting new technologies</a:t>
            </a:r>
            <a:endParaRPr/>
          </a:p>
          <a:p>
            <a:pPr marL="0" marR="0" lvl="0" indent="0" algn="just"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Mining permits</a:t>
            </a:r>
            <a:r>
              <a:rPr lang="en-US" sz="1400" b="0" i="0" u="none" strike="noStrike" cap="none">
                <a:solidFill>
                  <a:srgbClr val="000000"/>
                </a:solidFill>
                <a:latin typeface="Arial"/>
                <a:ea typeface="Arial"/>
                <a:cs typeface="Arial"/>
                <a:sym typeface="Arial"/>
              </a:rPr>
              <a:t>. Mining is a significant driver of deforestation. As with agriculture, control over the issuing of licenses to mine in forest areas is a direct way that governments can accelerate or curtail deforestation</a:t>
            </a:r>
            <a:endParaRPr/>
          </a:p>
          <a:p>
            <a:pPr marL="0" marR="0" lvl="0" indent="0" algn="just"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2"/>
          <p:cNvSpPr/>
          <p:nvPr/>
        </p:nvSpPr>
        <p:spPr>
          <a:xfrm>
            <a:off x="993059" y="468080"/>
            <a:ext cx="9488130"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National Strategies for preventing deforestation</a:t>
            </a:r>
            <a:endParaRPr/>
          </a:p>
        </p:txBody>
      </p:sp>
      <p:sp>
        <p:nvSpPr>
          <p:cNvPr id="291" name="Google Shape;291;p32"/>
          <p:cNvSpPr txBox="1"/>
          <p:nvPr/>
        </p:nvSpPr>
        <p:spPr>
          <a:xfrm>
            <a:off x="993059" y="1040035"/>
            <a:ext cx="9375009" cy="448209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Case study:</a:t>
            </a:r>
            <a:endParaRPr/>
          </a:p>
          <a:p>
            <a:pPr marL="0" marR="0" lvl="0" indent="0" algn="l" rtl="0">
              <a:lnSpc>
                <a:spcPct val="100000"/>
              </a:lnSpc>
              <a:spcBef>
                <a:spcPts val="0"/>
              </a:spcBef>
              <a:spcAft>
                <a:spcPts val="0"/>
              </a:spcAft>
              <a:buNone/>
            </a:pPr>
            <a:endParaRPr sz="1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Costa Rica: </a:t>
            </a:r>
            <a:endParaRPr/>
          </a:p>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In the 70’s and 80’s Costa Rica had the highest deforestation rate in all Latin America. Almost half of all the forest in Costa Rica was cut down to make room for economic purposes</a:t>
            </a:r>
            <a:endParaRPr/>
          </a:p>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According to the State of the World's Forests 2016, the country achieved a 54% increase in its forest area thanks to a large national effort, becoming a global example of reforestation success just over 20 years after deforestation peaked.</a:t>
            </a:r>
            <a:endParaRPr/>
          </a:p>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1F1F1F"/>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1F1F1F"/>
              </a:solidFill>
              <a:latin typeface="Arial"/>
              <a:ea typeface="Arial"/>
              <a:cs typeface="Arial"/>
              <a:sym typeface="Arial"/>
            </a:endParaRPr>
          </a:p>
        </p:txBody>
      </p:sp>
      <p:pic>
        <p:nvPicPr>
          <p:cNvPr id="292" name="Google Shape;292;p32"/>
          <p:cNvPicPr preferRelativeResize="0"/>
          <p:nvPr/>
        </p:nvPicPr>
        <p:blipFill rotWithShape="1">
          <a:blip r:embed="rId3">
            <a:alphaModFix/>
          </a:blip>
          <a:srcRect/>
          <a:stretch/>
        </p:blipFill>
        <p:spPr>
          <a:xfrm>
            <a:off x="1082634" y="3003176"/>
            <a:ext cx="8930942" cy="247017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3"/>
          <p:cNvSpPr/>
          <p:nvPr/>
        </p:nvSpPr>
        <p:spPr>
          <a:xfrm>
            <a:off x="993059" y="468080"/>
            <a:ext cx="9488130"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Regional perspective for preventing deforestation</a:t>
            </a:r>
            <a:endParaRPr/>
          </a:p>
        </p:txBody>
      </p:sp>
      <p:sp>
        <p:nvSpPr>
          <p:cNvPr id="298" name="Google Shape;298;p33"/>
          <p:cNvSpPr txBox="1"/>
          <p:nvPr/>
        </p:nvSpPr>
        <p:spPr>
          <a:xfrm>
            <a:off x="993059" y="991260"/>
            <a:ext cx="9488130" cy="466120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0" marR="0" lvl="0" indent="0" algn="l" rtl="0">
              <a:lnSpc>
                <a:spcPct val="100000"/>
              </a:lnSpc>
              <a:spcBef>
                <a:spcPts val="0"/>
              </a:spcBef>
              <a:spcAft>
                <a:spcPts val="0"/>
              </a:spcAft>
              <a:buNone/>
            </a:pPr>
            <a:r>
              <a:rPr lang="en-US" sz="1400" b="0" i="0" u="sng" strike="noStrike" cap="none">
                <a:solidFill>
                  <a:srgbClr val="000000"/>
                </a:solidFill>
                <a:latin typeface="Arial"/>
                <a:ea typeface="Arial"/>
                <a:cs typeface="Arial"/>
                <a:sym typeface="Arial"/>
              </a:rPr>
              <a:t>Key Governmental Actions: </a:t>
            </a:r>
            <a:endParaRPr/>
          </a:p>
          <a:p>
            <a:pPr marL="0" marR="0" lvl="0" indent="0" algn="l" rtl="0">
              <a:lnSpc>
                <a:spcPct val="100000"/>
              </a:lnSpc>
              <a:spcBef>
                <a:spcPts val="0"/>
              </a:spcBef>
              <a:spcAft>
                <a:spcPts val="0"/>
              </a:spcAft>
              <a:buNone/>
            </a:pPr>
            <a:endParaRPr sz="1400" b="0"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Political will, environmental passion and tourism that has enabled the country to become a pioneer in reforestation.</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1F1F1F"/>
                </a:solidFill>
                <a:latin typeface="Arial"/>
                <a:ea typeface="Arial"/>
                <a:cs typeface="Arial"/>
                <a:sym typeface="Arial"/>
              </a:rPr>
              <a:t>1) </a:t>
            </a:r>
            <a:r>
              <a:rPr lang="en-US" sz="1400" b="0" i="0" u="sng" strike="noStrike" cap="none">
                <a:solidFill>
                  <a:srgbClr val="1F1F1F"/>
                </a:solidFill>
                <a:latin typeface="Arial"/>
                <a:ea typeface="Arial"/>
                <a:cs typeface="Arial"/>
                <a:sym typeface="Arial"/>
              </a:rPr>
              <a:t>Strict regulatory framework</a:t>
            </a:r>
            <a:r>
              <a:rPr lang="en-US" sz="1400" b="0" i="0" u="none" strike="noStrike" cap="none">
                <a:solidFill>
                  <a:srgbClr val="1F1F1F"/>
                </a:solidFill>
                <a:latin typeface="Arial"/>
                <a:ea typeface="Arial"/>
                <a:cs typeface="Arial"/>
                <a:sym typeface="Arial"/>
              </a:rPr>
              <a:t>: Costa Rica enacted a comprehensive Forestry Law that imposed strict regulations on logging and land use. This legislation aimed to protect the remaining forests and promote sustainable forestry practices.</a:t>
            </a:r>
            <a:endParaRPr/>
          </a:p>
          <a:p>
            <a:pPr marL="0" marR="0" lvl="0" indent="0" algn="l" rtl="0">
              <a:lnSpc>
                <a:spcPct val="100000"/>
              </a:lnSpc>
              <a:spcBef>
                <a:spcPts val="0"/>
              </a:spcBef>
              <a:spcAft>
                <a:spcPts val="0"/>
              </a:spcAft>
              <a:buNone/>
            </a:pPr>
            <a:endParaRPr sz="1400" b="0" i="0" u="none" strike="noStrike" cap="none">
              <a:solidFill>
                <a:srgbClr val="1F1F1F"/>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1F1F1F"/>
                </a:solidFill>
                <a:latin typeface="Arial"/>
                <a:ea typeface="Arial"/>
                <a:cs typeface="Arial"/>
                <a:sym typeface="Arial"/>
              </a:rPr>
              <a:t>2) </a:t>
            </a:r>
            <a:r>
              <a:rPr lang="en-US" sz="1400" b="0" i="0" u="sng" strike="noStrike" cap="none">
                <a:solidFill>
                  <a:srgbClr val="1F1F1F"/>
                </a:solidFill>
                <a:latin typeface="Arial"/>
                <a:ea typeface="Arial"/>
                <a:cs typeface="Arial"/>
                <a:sym typeface="Arial"/>
              </a:rPr>
              <a:t>Consolidation of the protected areas system of the country</a:t>
            </a:r>
            <a:r>
              <a:rPr lang="en-US" sz="1400" b="0" i="0" u="none" strike="noStrike" cap="none">
                <a:solidFill>
                  <a:srgbClr val="1F1F1F"/>
                </a:solidFill>
                <a:latin typeface="Arial"/>
                <a:ea typeface="Arial"/>
                <a:cs typeface="Arial"/>
                <a:sym typeface="Arial"/>
              </a:rPr>
              <a:t>. Slow and constant increment of the number and area of the protected areas of different types and final stabilization at the current levels of 26.1% of the national territory. Government proceeded with enforcement of the tenure rights by the State in the protected areas so that the 26.1% under this condition can be considered under true protection.</a:t>
            </a:r>
            <a:endParaRPr/>
          </a:p>
          <a:p>
            <a:pPr marL="0" marR="0" lvl="0" indent="0" algn="l" rtl="0">
              <a:lnSpc>
                <a:spcPct val="100000"/>
              </a:lnSpc>
              <a:spcBef>
                <a:spcPts val="0"/>
              </a:spcBef>
              <a:spcAft>
                <a:spcPts val="0"/>
              </a:spcAft>
              <a:buNone/>
            </a:pPr>
            <a:endParaRPr sz="1400" b="0" i="0" u="none" strike="noStrike" cap="none">
              <a:solidFill>
                <a:srgbClr val="1F1F1F"/>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1F1F1F"/>
                </a:solidFill>
                <a:latin typeface="Arial"/>
                <a:ea typeface="Arial"/>
                <a:cs typeface="Arial"/>
                <a:sym typeface="Arial"/>
              </a:rPr>
              <a:t>3) </a:t>
            </a:r>
            <a:r>
              <a:rPr lang="en-US" sz="1400" b="0" i="0" u="sng" strike="noStrike" cap="none">
                <a:solidFill>
                  <a:srgbClr val="1F1F1F"/>
                </a:solidFill>
                <a:latin typeface="Arial"/>
                <a:ea typeface="Arial"/>
                <a:cs typeface="Arial"/>
                <a:sym typeface="Arial"/>
              </a:rPr>
              <a:t>Payments for Environmental Services Program (PES): </a:t>
            </a:r>
            <a:r>
              <a:rPr lang="en-US" sz="1400" b="0" i="0" u="none" strike="noStrike" cap="none">
                <a:solidFill>
                  <a:srgbClr val="1F1F1F"/>
                </a:solidFill>
                <a:latin typeface="Arial"/>
                <a:ea typeface="Arial"/>
                <a:cs typeface="Arial"/>
                <a:sym typeface="Arial"/>
              </a:rPr>
              <a:t>The Costa Rican PES system is executed through the Fondo Nacional de Financiamiento Forestal (FONAFIFO) and makes direct cash transfers to private landowners for five or 10-year contracts for different activities of forest protection, reforestation, sustainable forest management and agroforestry. The Program protects primary forest, allows secondary forest to flourish, and promotes forest plantations to meet industrial demands for lumber and other wood products. From 1997 to 2019, it had benefited 18,000 families including 2,788 women, 6,888 men, 19 indigenous communities (303 projects), and 8,712 family associations.</a:t>
            </a:r>
            <a:endParaRPr/>
          </a:p>
          <a:p>
            <a:pPr marL="0" marR="0" lvl="0" indent="0" algn="l" rtl="0">
              <a:lnSpc>
                <a:spcPct val="100000"/>
              </a:lnSpc>
              <a:spcBef>
                <a:spcPts val="0"/>
              </a:spcBef>
              <a:spcAft>
                <a:spcPts val="0"/>
              </a:spcAft>
              <a:buNone/>
            </a:pPr>
            <a:endParaRPr sz="1400" b="0" i="0" u="none" strike="noStrike" cap="none">
              <a:solidFill>
                <a:srgbClr val="1F1F1F"/>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1F1F1F"/>
                </a:solidFill>
                <a:latin typeface="Arial"/>
                <a:ea typeface="Arial"/>
                <a:cs typeface="Arial"/>
                <a:sym typeface="Arial"/>
              </a:rPr>
              <a:t>4) </a:t>
            </a:r>
            <a:r>
              <a:rPr lang="en-US" sz="1400" b="0" i="0" u="sng" strike="noStrike" cap="none">
                <a:solidFill>
                  <a:srgbClr val="1F1F1F"/>
                </a:solidFill>
                <a:latin typeface="Arial"/>
                <a:ea typeface="Arial"/>
                <a:cs typeface="Arial"/>
                <a:sym typeface="Arial"/>
              </a:rPr>
              <a:t>Strengthening Accounting and Confidence in REDD</a:t>
            </a:r>
            <a:r>
              <a:rPr lang="en-US" sz="1400" b="0" i="0" u="none" strike="noStrike" cap="none">
                <a:solidFill>
                  <a:srgbClr val="1F1F1F"/>
                </a:solidFill>
                <a:latin typeface="Arial"/>
                <a:ea typeface="Arial"/>
                <a:cs typeface="Arial"/>
                <a:sym typeface="Arial"/>
              </a:rPr>
              <a:t>+ Carbon Credits: Costa Rica received its first payment from the World Bank’s </a:t>
            </a:r>
            <a:r>
              <a:rPr lang="en-US" sz="1400" b="0" i="0" u="sng" strike="noStrike" cap="none">
                <a:solidFill>
                  <a:srgbClr val="0071B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Forest Carbon Partnership Facility</a:t>
            </a:r>
            <a:r>
              <a:rPr lang="en-US" sz="1400" b="0" i="0" u="none" strike="noStrike" cap="none">
                <a:solidFill>
                  <a:srgbClr val="000000"/>
                </a:solidFill>
                <a:latin typeface="Open Sans"/>
                <a:ea typeface="Open Sans"/>
                <a:cs typeface="Open Sans"/>
                <a:sym typeface="Open Sans"/>
              </a:rPr>
              <a:t> (</a:t>
            </a:r>
            <a:r>
              <a:rPr lang="en-US" sz="1400" b="0" i="0" u="none" strike="noStrike" cap="none">
                <a:solidFill>
                  <a:srgbClr val="1F1F1F"/>
                </a:solidFill>
                <a:latin typeface="Arial"/>
                <a:ea typeface="Arial"/>
                <a:cs typeface="Arial"/>
                <a:sym typeface="Arial"/>
              </a:rPr>
              <a:t>FCPF) of $16.4 million for reducing carbon emissions from deforestation and forest degradation (commonly referred to as REDD+).</a:t>
            </a:r>
            <a:endParaRPr/>
          </a:p>
          <a:p>
            <a:pPr marL="0" marR="0" lvl="0" indent="0" algn="l" rtl="0">
              <a:lnSpc>
                <a:spcPct val="100000"/>
              </a:lnSpc>
              <a:spcBef>
                <a:spcPts val="0"/>
              </a:spcBef>
              <a:spcAft>
                <a:spcPts val="0"/>
              </a:spcAft>
              <a:buNone/>
            </a:pPr>
            <a:endParaRPr sz="1400" b="0" i="0" u="none" strike="noStrike" cap="none">
              <a:solidFill>
                <a:srgbClr val="1F1F1F"/>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1F1F1F"/>
                </a:solidFill>
                <a:latin typeface="Arial"/>
                <a:ea typeface="Arial"/>
                <a:cs typeface="Arial"/>
                <a:sym typeface="Arial"/>
              </a:rPr>
              <a:t>5) </a:t>
            </a:r>
            <a:r>
              <a:rPr lang="en-US" sz="1400" b="0" i="0" u="sng" strike="noStrike" cap="none">
                <a:solidFill>
                  <a:srgbClr val="1F1F1F"/>
                </a:solidFill>
                <a:latin typeface="Arial"/>
                <a:ea typeface="Arial"/>
                <a:cs typeface="Arial"/>
                <a:sym typeface="Arial"/>
              </a:rPr>
              <a:t>Education and Awareness</a:t>
            </a:r>
            <a:r>
              <a:rPr lang="en-US" sz="1400" b="0" i="0" u="none" strike="noStrike" cap="none">
                <a:solidFill>
                  <a:srgbClr val="1F1F1F"/>
                </a:solidFill>
                <a:latin typeface="Arial"/>
                <a:ea typeface="Arial"/>
                <a:cs typeface="Arial"/>
                <a:sym typeface="Arial"/>
              </a:rPr>
              <a:t>: Extensive education campaigns helped raise awareness about the importance of forests and biodiversity. Communities became more involved in conservation efforts.</a:t>
            </a:r>
            <a:endParaRPr/>
          </a:p>
          <a:p>
            <a:pPr marL="0" marR="0" lvl="0" indent="0" algn="l" rtl="0">
              <a:lnSpc>
                <a:spcPct val="100000"/>
              </a:lnSpc>
              <a:spcBef>
                <a:spcPts val="0"/>
              </a:spcBef>
              <a:spcAft>
                <a:spcPts val="0"/>
              </a:spcAft>
              <a:buNone/>
            </a:pPr>
            <a:endParaRPr sz="1400" b="0" i="0" u="none" strike="noStrike" cap="none">
              <a:solidFill>
                <a:srgbClr val="1F1F1F"/>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1F1F1F"/>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1F1F1F"/>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1F1F1F"/>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6"/>
          <p:cNvSpPr/>
          <p:nvPr/>
        </p:nvSpPr>
        <p:spPr>
          <a:xfrm>
            <a:off x="993059" y="468080"/>
            <a:ext cx="9488130"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National Strategies for preventing deforestation</a:t>
            </a:r>
            <a:endParaRPr/>
          </a:p>
        </p:txBody>
      </p:sp>
      <p:sp>
        <p:nvSpPr>
          <p:cNvPr id="304" name="Google Shape;304;p36"/>
          <p:cNvSpPr txBox="1"/>
          <p:nvPr/>
        </p:nvSpPr>
        <p:spPr>
          <a:xfrm>
            <a:off x="993059" y="991260"/>
            <a:ext cx="9488130" cy="466120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None/>
            </a:pPr>
            <a:endParaRPr sz="1400" b="1" i="0" u="none" strike="noStrike" cap="none">
              <a:solidFill>
                <a:srgbClr val="1F1F1F"/>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a:solidFill>
                  <a:srgbClr val="1F1F1F"/>
                </a:solidFill>
                <a:latin typeface="Arial"/>
                <a:ea typeface="Arial"/>
                <a:cs typeface="Arial"/>
                <a:sym typeface="Arial"/>
              </a:rPr>
              <a:t>Hurdles Faced </a:t>
            </a:r>
            <a:endParaRPr/>
          </a:p>
          <a:p>
            <a:pPr marL="0" marR="0" lvl="0" indent="0" algn="l" rtl="0">
              <a:lnSpc>
                <a:spcPct val="100000"/>
              </a:lnSpc>
              <a:spcBef>
                <a:spcPts val="0"/>
              </a:spcBef>
              <a:spcAft>
                <a:spcPts val="0"/>
              </a:spcAft>
              <a:buNone/>
            </a:pPr>
            <a:endParaRPr sz="1400" b="0" i="0" u="none" strike="noStrike" cap="none">
              <a:solidFill>
                <a:srgbClr val="1F1F1F"/>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rgbClr val="1F1F1F"/>
                </a:solidFill>
                <a:latin typeface="Arial"/>
                <a:ea typeface="Arial"/>
                <a:cs typeface="Arial"/>
                <a:sym typeface="Arial"/>
              </a:rPr>
              <a:t>Agricultural Pressures</a:t>
            </a:r>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rgbClr val="1F1F1F"/>
                </a:solidFill>
                <a:latin typeface="Arial"/>
                <a:ea typeface="Arial"/>
                <a:cs typeface="Arial"/>
                <a:sym typeface="Arial"/>
              </a:rPr>
              <a:t>Poverty and Livelihood</a:t>
            </a:r>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rgbClr val="1F1F1F"/>
                </a:solidFill>
                <a:latin typeface="Arial"/>
                <a:ea typeface="Arial"/>
                <a:cs typeface="Arial"/>
                <a:sym typeface="Arial"/>
              </a:rPr>
              <a:t>Illegal Logging</a:t>
            </a:r>
            <a:endParaRPr/>
          </a:p>
          <a:p>
            <a:pPr marL="0" marR="0" lvl="0" indent="0" algn="l" rtl="0">
              <a:lnSpc>
                <a:spcPct val="100000"/>
              </a:lnSpc>
              <a:spcBef>
                <a:spcPts val="0"/>
              </a:spcBef>
              <a:spcAft>
                <a:spcPts val="0"/>
              </a:spcAft>
              <a:buNone/>
            </a:pPr>
            <a:endParaRPr sz="1400" b="0" i="0" u="none" strike="noStrike" cap="none">
              <a:solidFill>
                <a:srgbClr val="1F1F1F"/>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1F1F1F"/>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a:solidFill>
                  <a:srgbClr val="292929"/>
                </a:solidFill>
                <a:latin typeface="Arial"/>
                <a:ea typeface="Arial"/>
                <a:cs typeface="Arial"/>
                <a:sym typeface="Arial"/>
              </a:rPr>
              <a:t>Costa Rica’s Current Standing in Global Biodiversity Conservation</a:t>
            </a:r>
            <a:endParaRPr/>
          </a:p>
          <a:p>
            <a:pPr marL="0" marR="0" lvl="0" indent="0" algn="l" rtl="0">
              <a:lnSpc>
                <a:spcPct val="100000"/>
              </a:lnSpc>
              <a:spcBef>
                <a:spcPts val="0"/>
              </a:spcBef>
              <a:spcAft>
                <a:spcPts val="0"/>
              </a:spcAft>
              <a:buNone/>
            </a:pPr>
            <a:endParaRPr sz="1200" b="0" i="0" u="none" strike="noStrike" cap="none">
              <a:solidFill>
                <a:srgbClr val="1F1F1F"/>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rgbClr val="1F1F1F"/>
                </a:solidFill>
                <a:latin typeface="Arial"/>
                <a:ea typeface="Arial"/>
                <a:cs typeface="Arial"/>
                <a:sym typeface="Arial"/>
              </a:rPr>
              <a:t>Biodiversity Hotspot</a:t>
            </a:r>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rgbClr val="1F1F1F"/>
                </a:solidFill>
                <a:latin typeface="Arial"/>
                <a:ea typeface="Arial"/>
                <a:cs typeface="Arial"/>
                <a:sym typeface="Arial"/>
              </a:rPr>
              <a:t>Ecotourism Hub</a:t>
            </a:r>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rgbClr val="1F1F1F"/>
                </a:solidFill>
                <a:latin typeface="Arial"/>
                <a:ea typeface="Arial"/>
                <a:cs typeface="Arial"/>
                <a:sym typeface="Arial"/>
              </a:rPr>
              <a:t>Global Rankings</a:t>
            </a:r>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rgbClr val="1F1F1F"/>
                </a:solidFill>
                <a:latin typeface="Arial"/>
                <a:ea typeface="Arial"/>
                <a:cs typeface="Arial"/>
                <a:sym typeface="Arial"/>
              </a:rPr>
              <a:t>Global Impact</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7"/>
          <p:cNvSpPr/>
          <p:nvPr/>
        </p:nvSpPr>
        <p:spPr>
          <a:xfrm>
            <a:off x="993059" y="468080"/>
            <a:ext cx="9488130"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National Strategies for preventing deforestation</a:t>
            </a:r>
            <a:endParaRPr sz="2800" b="0" i="0" u="none" strike="noStrike" cap="none">
              <a:solidFill>
                <a:schemeClr val="lt1"/>
              </a:solidFill>
              <a:latin typeface="Arial"/>
              <a:ea typeface="Arial"/>
              <a:cs typeface="Arial"/>
              <a:sym typeface="Arial"/>
            </a:endParaRPr>
          </a:p>
        </p:txBody>
      </p:sp>
      <p:sp>
        <p:nvSpPr>
          <p:cNvPr id="310" name="Google Shape;310;p37"/>
          <p:cNvSpPr txBox="1"/>
          <p:nvPr/>
        </p:nvSpPr>
        <p:spPr>
          <a:xfrm>
            <a:off x="993059" y="991260"/>
            <a:ext cx="9488130" cy="466120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None/>
            </a:pPr>
            <a:endParaRPr lang="en-US" sz="1200" b="0" i="0" u="none" strike="noStrike" cap="none" dirty="0">
              <a:solidFill>
                <a:srgbClr val="1F1F1F"/>
              </a:solidFill>
              <a:latin typeface="Arial"/>
              <a:ea typeface="Arial"/>
              <a:cs typeface="Arial"/>
              <a:sym typeface="Arial"/>
            </a:endParaRPr>
          </a:p>
          <a:p>
            <a:pPr marL="0" marR="0" lvl="0" indent="0" algn="l" rtl="0">
              <a:lnSpc>
                <a:spcPct val="100000"/>
              </a:lnSpc>
              <a:spcBef>
                <a:spcPts val="0"/>
              </a:spcBef>
              <a:spcAft>
                <a:spcPts val="0"/>
              </a:spcAft>
              <a:buNone/>
            </a:pPr>
            <a:endParaRPr lang="en-US" sz="1200" dirty="0">
              <a:solidFill>
                <a:srgbClr val="1F1F1F"/>
              </a:solidFill>
            </a:endParaRPr>
          </a:p>
          <a:p>
            <a:pPr marL="0" marR="0" lvl="0" indent="0" algn="l" rtl="0">
              <a:lnSpc>
                <a:spcPct val="100000"/>
              </a:lnSpc>
              <a:spcBef>
                <a:spcPts val="0"/>
              </a:spcBef>
              <a:spcAft>
                <a:spcPts val="0"/>
              </a:spcAft>
              <a:buNone/>
            </a:pPr>
            <a:r>
              <a:rPr lang="en-US" sz="1200" b="0" i="0" u="none" strike="noStrike" cap="none" dirty="0">
                <a:solidFill>
                  <a:srgbClr val="1F1F1F"/>
                </a:solidFill>
                <a:latin typeface="Arial"/>
                <a:ea typeface="Arial"/>
                <a:cs typeface="Arial"/>
                <a:sym typeface="Arial"/>
              </a:rPr>
              <a:t>Video: https://youtu.be/HafKimQZzt8</a:t>
            </a:r>
            <a:endParaRPr sz="1200" b="0" i="0" u="none" strike="noStrike" cap="none" dirty="0">
              <a:solidFill>
                <a:srgbClr val="1F1F1F"/>
              </a:solidFill>
              <a:latin typeface="Arial"/>
              <a:ea typeface="Arial"/>
              <a:cs typeface="Arial"/>
              <a:sym typeface="Arial"/>
            </a:endParaRPr>
          </a:p>
        </p:txBody>
      </p:sp>
      <p:pic>
        <p:nvPicPr>
          <p:cNvPr id="311" name="Google Shape;311;p37" title="Forest Conservation Pays Off in Costa Rica"/>
          <p:cNvPicPr preferRelativeResize="0"/>
          <p:nvPr/>
        </p:nvPicPr>
        <p:blipFill rotWithShape="1">
          <a:blip r:embed="rId3">
            <a:alphaModFix/>
          </a:blip>
          <a:srcRect/>
          <a:stretch/>
        </p:blipFill>
        <p:spPr>
          <a:xfrm>
            <a:off x="2814918" y="2017059"/>
            <a:ext cx="6822141" cy="309752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1"/>
                                        </p:tgtEl>
                                        <p:attrNameLst>
                                          <p:attrName>style.visibility</p:attrName>
                                        </p:attrNameLst>
                                      </p:cBhvr>
                                      <p:to>
                                        <p:strVal val="visible"/>
                                      </p:to>
                                    </p:set>
                                    <p:animEffect transition="in" filter="fade">
                                      <p:cBhvr>
                                        <p:cTn id="7" dur="1"/>
                                        <p:tgtEl>
                                          <p:spTgt spid="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3"/>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Forests and climate change</a:t>
            </a:r>
            <a:endParaRPr/>
          </a:p>
          <a:p>
            <a:pPr marL="342900" marR="0" lvl="0" indent="-16510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p:txBody>
      </p:sp>
      <p:sp>
        <p:nvSpPr>
          <p:cNvPr id="96" name="Google Shape;96;p3"/>
          <p:cNvSpPr txBox="1"/>
          <p:nvPr/>
        </p:nvSpPr>
        <p:spPr>
          <a:xfrm>
            <a:off x="993059" y="1290919"/>
            <a:ext cx="9488130"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Why are forests critical to fighting the climate crisis</a:t>
            </a:r>
            <a:endParaRPr/>
          </a:p>
          <a:p>
            <a:pPr marL="0" marR="0" lvl="0" indent="0" algn="l"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a:p>
            <a:pPr marL="285750" marR="0" lvl="0" indent="-209550" algn="l"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900" b="0" i="0" u="none" strike="noStrike" cap="none">
                <a:solidFill>
                  <a:srgbClr val="000000"/>
                </a:solidFill>
                <a:latin typeface="Arial"/>
                <a:ea typeface="Arial"/>
                <a:cs typeface="Arial"/>
                <a:sym typeface="Arial"/>
              </a:rPr>
              <a:t>																Source: FAO. 2020. Global Forest Resources Assessment 2020 – Key 							findings. Rome. https://doi.org/10.4060/ca8753en</a:t>
            </a:r>
            <a:endParaRPr/>
          </a:p>
        </p:txBody>
      </p:sp>
      <p:pic>
        <p:nvPicPr>
          <p:cNvPr id="97" name="Google Shape;97;p3"/>
          <p:cNvPicPr preferRelativeResize="0"/>
          <p:nvPr/>
        </p:nvPicPr>
        <p:blipFill rotWithShape="1">
          <a:blip r:embed="rId3">
            <a:alphaModFix/>
          </a:blip>
          <a:srcRect/>
          <a:stretch/>
        </p:blipFill>
        <p:spPr>
          <a:xfrm>
            <a:off x="1506071" y="1590460"/>
            <a:ext cx="8787088" cy="306747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Quattrocento Sans"/>
                <a:ea typeface="Quattrocento Sans"/>
                <a:cs typeface="Quattrocento Sans"/>
                <a:sym typeface="Quattrocento Sans"/>
              </a:rPr>
              <a:t>Forests and climate change</a:t>
            </a:r>
            <a:endParaRPr sz="2800" b="0" i="0" u="none" strike="noStrike" cap="none">
              <a:solidFill>
                <a:srgbClr val="FFFFFF"/>
              </a:solidFill>
              <a:latin typeface="Quattrocento Sans"/>
              <a:ea typeface="Quattrocento Sans"/>
              <a:cs typeface="Quattrocento Sans"/>
              <a:sym typeface="Quattrocento Sans"/>
            </a:endParaRPr>
          </a:p>
        </p:txBody>
      </p:sp>
      <p:sp>
        <p:nvSpPr>
          <p:cNvPr id="103" name="Google Shape;103;p4"/>
          <p:cNvSpPr txBox="1"/>
          <p:nvPr/>
        </p:nvSpPr>
        <p:spPr>
          <a:xfrm>
            <a:off x="993059" y="991260"/>
            <a:ext cx="9488130" cy="4764517"/>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Challenges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200" b="0" i="0" u="sng" strike="noStrike" cap="none">
                <a:solidFill>
                  <a:srgbClr val="282828"/>
                </a:solidFill>
                <a:latin typeface="Arial"/>
                <a:ea typeface="Arial"/>
                <a:cs typeface="Arial"/>
                <a:sym typeface="Arial"/>
              </a:rPr>
              <a:t>Forest cover decline</a:t>
            </a:r>
            <a:r>
              <a:rPr lang="en-US" sz="1200" b="0" i="0" u="none" strike="noStrike" cap="none">
                <a:solidFill>
                  <a:srgbClr val="282828"/>
                </a:solidFill>
                <a:latin typeface="Arial"/>
                <a:ea typeface="Arial"/>
                <a:cs typeface="Arial"/>
                <a:sym typeface="Arial"/>
              </a:rPr>
              <a:t>: Forest cover continues to decline due to land-use changes toward agriculture, unsustainable forest management, urbanization, mining, and wildfires with climate change playing an overarching and negatively impacting role. D</a:t>
            </a:r>
            <a:r>
              <a:rPr lang="en-US" sz="1200" b="0" i="0" u="none" strike="noStrike" cap="none">
                <a:solidFill>
                  <a:srgbClr val="000000"/>
                </a:solidFill>
                <a:latin typeface="Arial"/>
                <a:ea typeface="Arial"/>
                <a:cs typeface="Arial"/>
                <a:sym typeface="Arial"/>
              </a:rPr>
              <a:t>eforestation, contributes to about 25% of global greenhouse gas emissions when combined with agriculture and other land use changes.</a:t>
            </a:r>
            <a:endParaRPr sz="1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200"/>
          </a:p>
          <a:p>
            <a:pPr marL="0" marR="0" lvl="0" indent="0" algn="just"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The rate of net forest loss declined from 7.8 million ha</a:t>
            </a:r>
            <a:endParaRPr/>
          </a:p>
          <a:p>
            <a:pPr marL="0" marR="0" lvl="0" indent="0" algn="just"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per year in the decade 1990–2000 to 5.2 million ha per</a:t>
            </a:r>
            <a:endParaRPr/>
          </a:p>
          <a:p>
            <a:pPr marL="0" marR="0" lvl="0" indent="0" algn="just"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year in 2000–2010 and 4.7 million ha</a:t>
            </a:r>
            <a:endParaRPr/>
          </a:p>
          <a:p>
            <a:pPr marL="0" marR="0" lvl="0" indent="0" algn="just"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per year in 2010–2020. The rate of decline</a:t>
            </a:r>
            <a:endParaRPr/>
          </a:p>
          <a:p>
            <a:pPr marL="0" marR="0" lvl="0" indent="0" algn="just"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of net forest loss slowed in the most</a:t>
            </a:r>
            <a:endParaRPr/>
          </a:p>
          <a:p>
            <a:pPr marL="0" marR="0" lvl="0" indent="0" algn="just"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recent decade due to a reduction in the</a:t>
            </a:r>
            <a:endParaRPr/>
          </a:p>
          <a:p>
            <a:pPr marL="0" marR="0" lvl="0" indent="0" algn="just"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rate of forest expansion</a:t>
            </a:r>
            <a:endParaRPr/>
          </a:p>
          <a:p>
            <a:pPr marL="0" marR="0" lvl="0" indent="0" algn="just" rtl="0">
              <a:lnSpc>
                <a:spcPct val="100000"/>
              </a:lnSpc>
              <a:spcBef>
                <a:spcPts val="0"/>
              </a:spcBef>
              <a:spcAft>
                <a:spcPts val="0"/>
              </a:spcAft>
              <a:buNone/>
            </a:pPr>
            <a:r>
              <a:rPr lang="en-US" sz="1200" b="0" i="0" u="none" strike="noStrike" cap="none">
                <a:solidFill>
                  <a:srgbClr val="282828"/>
                </a:solidFill>
                <a:latin typeface="Arial"/>
                <a:ea typeface="Arial"/>
                <a:cs typeface="Arial"/>
                <a:sym typeface="Arial"/>
              </a:rPr>
              <a:t>(Source: FAO. 2020. Global Forest Resources Assessment</a:t>
            </a:r>
            <a:endParaRPr/>
          </a:p>
          <a:p>
            <a:pPr marL="0" marR="0" lvl="0" indent="0" algn="just" rtl="0">
              <a:lnSpc>
                <a:spcPct val="100000"/>
              </a:lnSpc>
              <a:spcBef>
                <a:spcPts val="0"/>
              </a:spcBef>
              <a:spcAft>
                <a:spcPts val="0"/>
              </a:spcAft>
              <a:buNone/>
            </a:pPr>
            <a:r>
              <a:rPr lang="en-US" sz="1200" b="0" i="0" u="none" strike="noStrike" cap="none">
                <a:solidFill>
                  <a:srgbClr val="282828"/>
                </a:solidFill>
                <a:latin typeface="Arial"/>
                <a:ea typeface="Arial"/>
                <a:cs typeface="Arial"/>
                <a:sym typeface="Arial"/>
              </a:rPr>
              <a:t> 2020 – Key findings. Rome. https://doi.org/10.4060/ca8753en</a:t>
            </a:r>
            <a:endParaRPr/>
          </a:p>
          <a:p>
            <a:pPr marL="0" marR="0" lvl="0" indent="0" algn="l" rtl="0">
              <a:lnSpc>
                <a:spcPct val="100000"/>
              </a:lnSpc>
              <a:spcBef>
                <a:spcPts val="0"/>
              </a:spcBef>
              <a:spcAft>
                <a:spcPts val="0"/>
              </a:spcAft>
              <a:buNone/>
            </a:pPr>
            <a:endParaRPr sz="1200" b="0" i="0" u="none" strike="noStrike" cap="none">
              <a:solidFill>
                <a:srgbClr val="282828"/>
              </a:solidFill>
              <a:latin typeface="Arial"/>
              <a:ea typeface="Arial"/>
              <a:cs typeface="Arial"/>
              <a:sym typeface="Arial"/>
            </a:endParaRPr>
          </a:p>
          <a:p>
            <a:pPr marL="0" marR="0" lvl="0" indent="0" algn="l" rtl="0">
              <a:lnSpc>
                <a:spcPct val="100000"/>
              </a:lnSpc>
              <a:spcBef>
                <a:spcPts val="0"/>
              </a:spcBef>
              <a:spcAft>
                <a:spcPts val="0"/>
              </a:spcAft>
              <a:buNone/>
            </a:pPr>
            <a:r>
              <a:rPr lang="en-US" sz="1200" b="0" i="0" u="none" strike="noStrike" cap="none">
                <a:solidFill>
                  <a:srgbClr val="282828"/>
                </a:solidFill>
                <a:latin typeface="Arial"/>
                <a:ea typeface="Arial"/>
                <a:cs typeface="Arial"/>
                <a:sym typeface="Arial"/>
              </a:rPr>
              <a:t>Africa had the largest annual rate of net forest loss in 2010–2020,</a:t>
            </a:r>
            <a:endParaRPr/>
          </a:p>
          <a:p>
            <a:pPr marL="0" marR="0" lvl="0" indent="0" algn="l" rtl="0">
              <a:lnSpc>
                <a:spcPct val="100000"/>
              </a:lnSpc>
              <a:spcBef>
                <a:spcPts val="0"/>
              </a:spcBef>
              <a:spcAft>
                <a:spcPts val="0"/>
              </a:spcAft>
              <a:buNone/>
            </a:pPr>
            <a:r>
              <a:rPr lang="en-US" sz="1200" b="0" i="0" u="none" strike="noStrike" cap="none">
                <a:solidFill>
                  <a:srgbClr val="282828"/>
                </a:solidFill>
                <a:latin typeface="Arial"/>
                <a:ea typeface="Arial"/>
                <a:cs typeface="Arial"/>
                <a:sym typeface="Arial"/>
              </a:rPr>
              <a:t>Followed by South America. Asia had the highest net gain of </a:t>
            </a:r>
            <a:endParaRPr/>
          </a:p>
          <a:p>
            <a:pPr marL="0" marR="0" lvl="0" indent="0" algn="l" rtl="0">
              <a:lnSpc>
                <a:spcPct val="100000"/>
              </a:lnSpc>
              <a:spcBef>
                <a:spcPts val="0"/>
              </a:spcBef>
              <a:spcAft>
                <a:spcPts val="0"/>
              </a:spcAft>
              <a:buNone/>
            </a:pPr>
            <a:r>
              <a:rPr lang="en-US" sz="1200" b="0" i="0" u="none" strike="noStrike" cap="none">
                <a:solidFill>
                  <a:srgbClr val="282828"/>
                </a:solidFill>
                <a:latin typeface="Arial"/>
                <a:ea typeface="Arial"/>
                <a:cs typeface="Arial"/>
                <a:sym typeface="Arial"/>
              </a:rPr>
              <a:t>forest area in 2010-2020 followed by Oceania and Europe.</a:t>
            </a:r>
            <a:endParaRPr/>
          </a:p>
        </p:txBody>
      </p:sp>
      <p:pic>
        <p:nvPicPr>
          <p:cNvPr id="104" name="Google Shape;104;p4"/>
          <p:cNvPicPr preferRelativeResize="0"/>
          <p:nvPr/>
        </p:nvPicPr>
        <p:blipFill rotWithShape="1">
          <a:blip r:embed="rId3">
            <a:alphaModFix/>
          </a:blip>
          <a:srcRect/>
          <a:stretch/>
        </p:blipFill>
        <p:spPr>
          <a:xfrm>
            <a:off x="5602941" y="2295400"/>
            <a:ext cx="4878248" cy="3415989"/>
          </a:xfrm>
          <a:prstGeom prst="rect">
            <a:avLst/>
          </a:prstGeom>
          <a:noFill/>
          <a:ln>
            <a:noFill/>
          </a:ln>
        </p:spPr>
      </p:pic>
      <p:sp>
        <p:nvSpPr>
          <p:cNvPr id="105" name="Google Shape;105;p4"/>
          <p:cNvSpPr/>
          <p:nvPr/>
        </p:nvSpPr>
        <p:spPr>
          <a:xfrm>
            <a:off x="993050" y="2190550"/>
            <a:ext cx="4616700" cy="555300"/>
          </a:xfrm>
          <a:prstGeom prst="rect">
            <a:avLst/>
          </a:prstGeom>
          <a:solidFill>
            <a:schemeClr val="accent1"/>
          </a:solidFill>
          <a:ln w="25400"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rPr>
              <a:t>The world has lost 178 million ha of forest since 1990, which is an area about the size of Libya</a:t>
            </a:r>
            <a:r>
              <a:rPr lang="en-US" sz="1400" b="0" i="0" u="none" strike="noStrike" cap="none">
                <a:solidFill>
                  <a:schemeClr val="lt1"/>
                </a:solidFill>
                <a:latin typeface="Arial"/>
                <a:ea typeface="Arial"/>
                <a:cs typeface="Arial"/>
                <a:sym typeface="Arial"/>
              </a:rPr>
              <a: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5"/>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Quattrocento Sans"/>
                <a:ea typeface="Quattrocento Sans"/>
                <a:cs typeface="Quattrocento Sans"/>
                <a:sym typeface="Quattrocento Sans"/>
              </a:rPr>
              <a:t>Forests and climate change</a:t>
            </a:r>
            <a:endParaRPr sz="2800" b="0" i="0" u="none" strike="noStrike" cap="none" dirty="0">
              <a:solidFill>
                <a:srgbClr val="FFFFFF"/>
              </a:solidFill>
              <a:latin typeface="Quattrocento Sans"/>
              <a:ea typeface="Quattrocento Sans"/>
              <a:cs typeface="Quattrocento Sans"/>
              <a:sym typeface="Quattrocento Sans"/>
            </a:endParaRPr>
          </a:p>
        </p:txBody>
      </p:sp>
      <p:sp>
        <p:nvSpPr>
          <p:cNvPr id="111" name="Google Shape;111;p5"/>
          <p:cNvSpPr txBox="1"/>
          <p:nvPr/>
        </p:nvSpPr>
        <p:spPr>
          <a:xfrm>
            <a:off x="993058" y="991260"/>
            <a:ext cx="9488130" cy="4764517"/>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Challenges</a:t>
            </a:r>
            <a:endParaRPr/>
          </a:p>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200" b="0" i="0" u="sng" strike="noStrike" cap="none">
                <a:solidFill>
                  <a:srgbClr val="000000"/>
                </a:solidFill>
                <a:latin typeface="Arial"/>
                <a:ea typeface="Arial"/>
                <a:cs typeface="Arial"/>
                <a:sym typeface="Arial"/>
              </a:rPr>
              <a:t>Insufficient funding: </a:t>
            </a:r>
            <a:r>
              <a:rPr lang="en-US" sz="1200" b="0" i="0" u="none" strike="noStrike" cap="none">
                <a:solidFill>
                  <a:srgbClr val="282828"/>
                </a:solidFill>
                <a:latin typeface="Arial"/>
                <a:ea typeface="Arial"/>
                <a:cs typeface="Arial"/>
                <a:sym typeface="Arial"/>
              </a:rPr>
              <a:t>Financial support for forest-based climate solutions is woefully insufficient. Currently, domestic and international mitigation finance for forests averages USD 2.3 billion per year—</a:t>
            </a:r>
            <a:r>
              <a:rPr lang="en-US"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less than one percent of the necessary total.</a:t>
            </a:r>
            <a:endParaRPr sz="1400" b="0"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200" b="0" i="0" u="sng" strike="noStrike" cap="none">
                <a:solidFill>
                  <a:srgbClr val="282828"/>
                </a:solidFill>
                <a:latin typeface="Arial"/>
                <a:ea typeface="Arial"/>
                <a:cs typeface="Arial"/>
                <a:sym typeface="Arial"/>
              </a:rPr>
              <a:t>Unclear land tenure and rights</a:t>
            </a:r>
            <a:r>
              <a:rPr lang="en-US" sz="1200" b="0" i="0" u="none" strike="noStrike" cap="none">
                <a:solidFill>
                  <a:srgbClr val="282828"/>
                </a:solidFill>
                <a:latin typeface="Arial"/>
                <a:ea typeface="Arial"/>
                <a:cs typeface="Arial"/>
                <a:sym typeface="Arial"/>
              </a:rPr>
              <a:t>: as an example, Governments often claim ownership of vast forested areas, while Indigenous communities hold traditional or customary rights. This unclear situations may lead to illegal logging and deforestation  as there is no clear authority on who is responsible to safeguard these lands. </a:t>
            </a:r>
            <a:endParaRPr/>
          </a:p>
          <a:p>
            <a:pPr marL="0" marR="0" lvl="0" indent="0" algn="l" rtl="0">
              <a:lnSpc>
                <a:spcPct val="100000"/>
              </a:lnSpc>
              <a:spcBef>
                <a:spcPts val="0"/>
              </a:spcBef>
              <a:spcAft>
                <a:spcPts val="0"/>
              </a:spcAft>
              <a:buNone/>
            </a:pPr>
            <a:endParaRPr sz="1200" b="0" i="0" u="none" strike="noStrike" cap="none">
              <a:solidFill>
                <a:srgbClr val="282828"/>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a:solidFill>
                <a:srgbClr val="282828"/>
              </a:solidFill>
              <a:latin typeface="Arial"/>
              <a:ea typeface="Arial"/>
              <a:cs typeface="Arial"/>
              <a:sym typeface="Arial"/>
            </a:endParaRPr>
          </a:p>
          <a:p>
            <a:pPr marL="0" marR="0" lvl="0" indent="0" algn="l" rtl="0">
              <a:lnSpc>
                <a:spcPct val="100000"/>
              </a:lnSpc>
              <a:spcBef>
                <a:spcPts val="0"/>
              </a:spcBef>
              <a:spcAft>
                <a:spcPts val="0"/>
              </a:spcAft>
              <a:buNone/>
            </a:pPr>
            <a:r>
              <a:rPr lang="en-US" sz="1200" b="0" i="0" u="sng" strike="noStrike" cap="none">
                <a:solidFill>
                  <a:srgbClr val="282828"/>
                </a:solidFill>
                <a:latin typeface="Arial"/>
                <a:ea typeface="Arial"/>
                <a:cs typeface="Arial"/>
                <a:sym typeface="Arial"/>
              </a:rPr>
              <a:t>Global demand for comodoties</a:t>
            </a:r>
            <a:r>
              <a:rPr lang="en-US" sz="1200" b="0" i="0" u="none" strike="noStrike" cap="none">
                <a:solidFill>
                  <a:srgbClr val="282828"/>
                </a:solidFill>
                <a:latin typeface="Arial"/>
                <a:ea typeface="Arial"/>
                <a:cs typeface="Arial"/>
                <a:sym typeface="Arial"/>
              </a:rPr>
              <a:t>:  As demand for food and other resources continues to grow, forests are often cleared to make way for new fields and plantations. Goods such as soy, palm oil, beef, and timber are essential components in global supply chains where the demand for cheap and abundant products has driven the expansion of their production, often at the expense of forests</a:t>
            </a:r>
            <a:endParaRPr/>
          </a:p>
          <a:p>
            <a:pPr marL="0" marR="0" lvl="0" indent="0" algn="l" rtl="0">
              <a:lnSpc>
                <a:spcPct val="100000"/>
              </a:lnSpc>
              <a:spcBef>
                <a:spcPts val="0"/>
              </a:spcBef>
              <a:spcAft>
                <a:spcPts val="0"/>
              </a:spcAft>
              <a:buNone/>
            </a:pPr>
            <a:r>
              <a:rPr lang="en-US" sz="1200" b="0" i="0" u="none" strike="noStrike" cap="none">
                <a:solidFill>
                  <a:srgbClr val="282828"/>
                </a:solidFill>
                <a:latin typeface="Arial"/>
                <a:ea typeface="Arial"/>
                <a:cs typeface="Arial"/>
                <a:sym typeface="Arial"/>
              </a:rPr>
              <a:t>40% of global deforestation is commodity-driven.</a:t>
            </a:r>
            <a:endParaRPr/>
          </a:p>
          <a:p>
            <a:pPr marL="0" marR="0" lvl="0" indent="0" algn="l" rtl="0">
              <a:lnSpc>
                <a:spcPct val="100000"/>
              </a:lnSpc>
              <a:spcBef>
                <a:spcPts val="0"/>
              </a:spcBef>
              <a:spcAft>
                <a:spcPts val="0"/>
              </a:spcAft>
              <a:buNone/>
            </a:pPr>
            <a:endParaRPr sz="1200" b="0" i="0" u="none" strike="noStrike" cap="none">
              <a:solidFill>
                <a:srgbClr val="282828"/>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Quattrocento Sans"/>
                <a:ea typeface="Quattrocento Sans"/>
                <a:cs typeface="Quattrocento Sans"/>
                <a:sym typeface="Quattrocento Sans"/>
              </a:rPr>
              <a:t>Forests and climate change</a:t>
            </a:r>
            <a:endParaRPr lang="en-US" sz="2800" b="0" i="0" u="none" strike="noStrike" cap="none" dirty="0">
              <a:solidFill>
                <a:srgbClr val="FFFFFF"/>
              </a:solidFill>
              <a:latin typeface="Quattrocento Sans"/>
              <a:ea typeface="Quattrocento Sans"/>
              <a:cs typeface="Quattrocento Sans"/>
              <a:sym typeface="Quattrocento Sans"/>
            </a:endParaRPr>
          </a:p>
        </p:txBody>
      </p:sp>
      <p:sp>
        <p:nvSpPr>
          <p:cNvPr id="117" name="Google Shape;117;p6"/>
          <p:cNvSpPr txBox="1"/>
          <p:nvPr/>
        </p:nvSpPr>
        <p:spPr>
          <a:xfrm>
            <a:off x="993058" y="1308848"/>
            <a:ext cx="9488130"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Arial"/>
                <a:ea typeface="Arial"/>
                <a:cs typeface="Arial"/>
                <a:sym typeface="Arial"/>
              </a:rPr>
              <a:t>UNDP Video</a:t>
            </a:r>
            <a:r>
              <a:rPr lang="en-US" sz="1400" b="0" i="0" u="none" strike="noStrike" cap="none" dirty="0">
                <a:solidFill>
                  <a:srgbClr val="000000"/>
                </a:solidFill>
                <a:latin typeface="Arial"/>
                <a:ea typeface="Arial"/>
                <a:cs typeface="Arial"/>
                <a:sym typeface="Arial"/>
              </a:rPr>
              <a:t>: How Do Forests Help Fight Climate Change</a:t>
            </a:r>
          </a:p>
          <a:p>
            <a:pPr marL="0" marR="0" lvl="0" indent="0" algn="l" rtl="0">
              <a:lnSpc>
                <a:spcPct val="100000"/>
              </a:lnSpc>
              <a:spcBef>
                <a:spcPts val="0"/>
              </a:spcBef>
              <a:spcAft>
                <a:spcPts val="0"/>
              </a:spcAft>
              <a:buNone/>
            </a:pPr>
            <a:r>
              <a:rPr lang="en-US" dirty="0"/>
              <a:t>https://youtu.be/-bTfc13xZy8</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118" name="Google Shape;118;p6" title="How do forests help fight climate change? - Climate Action Explained"/>
          <p:cNvPicPr preferRelativeResize="0"/>
          <p:nvPr/>
        </p:nvPicPr>
        <p:blipFill rotWithShape="1">
          <a:blip r:embed="rId3">
            <a:alphaModFix/>
          </a:blip>
          <a:srcRect/>
          <a:stretch/>
        </p:blipFill>
        <p:spPr>
          <a:xfrm>
            <a:off x="2752165" y="1900518"/>
            <a:ext cx="6741459" cy="33079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1"/>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7"/>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Quattrocento Sans"/>
                <a:ea typeface="Quattrocento Sans"/>
                <a:cs typeface="Quattrocento Sans"/>
                <a:sym typeface="Quattrocento Sans"/>
              </a:rPr>
              <a:t>Global forest policy, goals and targets</a:t>
            </a:r>
            <a:endParaRPr sz="2800" b="0" i="0" u="none" strike="noStrike" cap="none">
              <a:solidFill>
                <a:srgbClr val="FFFFFF"/>
              </a:solidFill>
              <a:latin typeface="Quattrocento Sans"/>
              <a:ea typeface="Quattrocento Sans"/>
              <a:cs typeface="Quattrocento Sans"/>
              <a:sym typeface="Quattrocento Sans"/>
            </a:endParaRPr>
          </a:p>
        </p:txBody>
      </p:sp>
      <p:sp>
        <p:nvSpPr>
          <p:cNvPr id="124" name="Google Shape;124;p7"/>
          <p:cNvSpPr txBox="1"/>
          <p:nvPr/>
        </p:nvSpPr>
        <p:spPr>
          <a:xfrm>
            <a:off x="993057" y="991260"/>
            <a:ext cx="9389519"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The United Nations Strategic Plan for Forests 2017–2030 </a:t>
            </a:r>
            <a:r>
              <a:rPr lang="en-US" sz="1400" b="0" i="0" u="none" strike="noStrike" cap="none">
                <a:solidFill>
                  <a:srgbClr val="000000"/>
                </a:solidFill>
                <a:latin typeface="Arial"/>
                <a:ea typeface="Arial"/>
                <a:cs typeface="Arial"/>
                <a:sym typeface="Arial"/>
              </a:rPr>
              <a:t>provides a global framework for action to manage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All types of forests and </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All trees outside forest</a:t>
            </a:r>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1400" b="0" i="0" u="none" strike="noStrike" cap="none">
              <a:solidFill>
                <a:srgbClr val="000000"/>
              </a:solidFill>
              <a:latin typeface="Open Sans"/>
              <a:ea typeface="Open Sans"/>
              <a:cs typeface="Open Sans"/>
              <a:sym typeface="Open Sans"/>
            </a:endParaRPr>
          </a:p>
        </p:txBody>
      </p:sp>
      <p:sp>
        <p:nvSpPr>
          <p:cNvPr id="125" name="Google Shape;125;p7"/>
          <p:cNvSpPr/>
          <p:nvPr/>
        </p:nvSpPr>
        <p:spPr>
          <a:xfrm>
            <a:off x="1281953" y="2465294"/>
            <a:ext cx="8570259" cy="1281952"/>
          </a:xfrm>
          <a:prstGeom prst="rect">
            <a:avLst/>
          </a:prstGeom>
          <a:solidFill>
            <a:schemeClr val="accent1"/>
          </a:solidFill>
          <a:ln w="25400"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The UNSPF was adopted by the UN Economic and Social Council on 20 April 2017, and was subsequently adopted by the UN General Assembly on 27 April 2017. It serves as a reference for the forest-related work of the UN system and for fostering enhanced coherence, collaboration and synergies among UN bodies and partners</a:t>
            </a:r>
            <a:endParaRPr sz="1400" b="0" i="0" u="none" strike="noStrike" cap="none">
              <a:solidFill>
                <a:schemeClr val="lt1"/>
              </a:solidFill>
              <a:latin typeface="Open Sans"/>
              <a:ea typeface="Open Sans"/>
              <a:cs typeface="Open Sans"/>
              <a:sym typeface="Open Sans"/>
            </a:endParaRPr>
          </a:p>
        </p:txBody>
      </p:sp>
      <p:sp>
        <p:nvSpPr>
          <p:cNvPr id="126" name="Google Shape;126;p7"/>
          <p:cNvSpPr/>
          <p:nvPr/>
        </p:nvSpPr>
        <p:spPr>
          <a:xfrm>
            <a:off x="3801035" y="4195482"/>
            <a:ext cx="6320117" cy="923365"/>
          </a:xfrm>
          <a:prstGeom prst="rect">
            <a:avLst/>
          </a:prstGeom>
          <a:solidFill>
            <a:schemeClr val="accent6"/>
          </a:solidFill>
          <a:ln w="25400" cap="flat" cmpd="sng">
            <a:solidFill>
              <a:srgbClr val="2F49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Vision </a:t>
            </a:r>
            <a:endParaRPr/>
          </a:p>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a world where all types of forests and trees outside forests are sustainably managed, contribute to sustainable development and provide economic, social, environmental and cultural benefits for present and future generations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8"/>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Quattrocento Sans"/>
                <a:ea typeface="Quattrocento Sans"/>
                <a:cs typeface="Quattrocento Sans"/>
                <a:sym typeface="Quattrocento Sans"/>
              </a:rPr>
              <a:t>Global forest policy, goals and targets</a:t>
            </a:r>
            <a:endParaRPr sz="2800" b="0" i="0" u="none" strike="noStrike" cap="none">
              <a:solidFill>
                <a:srgbClr val="FFFFFF"/>
              </a:solidFill>
              <a:latin typeface="Quattrocento Sans"/>
              <a:ea typeface="Quattrocento Sans"/>
              <a:cs typeface="Quattrocento Sans"/>
              <a:sym typeface="Quattrocento Sans"/>
            </a:endParaRPr>
          </a:p>
        </p:txBody>
      </p:sp>
      <p:sp>
        <p:nvSpPr>
          <p:cNvPr id="132" name="Google Shape;132;p8"/>
          <p:cNvSpPr txBox="1"/>
          <p:nvPr/>
        </p:nvSpPr>
        <p:spPr>
          <a:xfrm>
            <a:off x="993059" y="1272989"/>
            <a:ext cx="9488130"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Six Global Forest Goals and 26 associated targets</a:t>
            </a:r>
            <a:endParaRPr/>
          </a:p>
          <a:p>
            <a:pPr marL="342900" marR="0" lvl="0" indent="-2540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Arial"/>
                <a:ea typeface="Arial"/>
                <a:cs typeface="Arial"/>
                <a:sym typeface="Arial"/>
              </a:rPr>
              <a:t>Reverse Forest Cover Loss</a:t>
            </a:r>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Arial"/>
                <a:ea typeface="Arial"/>
                <a:cs typeface="Arial"/>
                <a:sym typeface="Arial"/>
              </a:rPr>
              <a:t>Improve Forest Benefits and Livelihoods</a:t>
            </a:r>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Arial"/>
                <a:ea typeface="Arial"/>
                <a:cs typeface="Arial"/>
                <a:sym typeface="Arial"/>
              </a:rPr>
              <a:t>Protect Forests and use sustainable forest products</a:t>
            </a:r>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Arial"/>
                <a:ea typeface="Arial"/>
                <a:cs typeface="Arial"/>
                <a:sym typeface="Arial"/>
              </a:rPr>
              <a:t>Mobilize Resources</a:t>
            </a:r>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Arial"/>
                <a:ea typeface="Arial"/>
                <a:cs typeface="Arial"/>
                <a:sym typeface="Arial"/>
              </a:rPr>
              <a:t>Promote inclusive Forest Governance</a:t>
            </a:r>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Arial"/>
                <a:ea typeface="Arial"/>
                <a:cs typeface="Arial"/>
                <a:sym typeface="Arial"/>
              </a:rPr>
              <a:t>Cooperation and Work across sectors</a:t>
            </a:r>
            <a:endParaRPr/>
          </a:p>
          <a:p>
            <a:pPr marL="0" marR="0" lvl="0" indent="0" algn="l" rtl="0">
              <a:lnSpc>
                <a:spcPct val="100000"/>
              </a:lnSpc>
              <a:spcBef>
                <a:spcPts val="0"/>
              </a:spcBef>
              <a:spcAft>
                <a:spcPts val="0"/>
              </a:spcAft>
              <a:buNone/>
            </a:pPr>
            <a:endParaRPr sz="1400" b="0" i="0" u="none" strike="noStrike" cap="none">
              <a:solidFill>
                <a:srgbClr val="000000"/>
              </a:solidFill>
              <a:latin typeface="Open Sans"/>
              <a:ea typeface="Open Sans"/>
              <a:cs typeface="Open Sans"/>
              <a:sym typeface="Open Sans"/>
            </a:endParaRPr>
          </a:p>
        </p:txBody>
      </p:sp>
      <p:pic>
        <p:nvPicPr>
          <p:cNvPr id="133" name="Google Shape;133;p8"/>
          <p:cNvPicPr preferRelativeResize="0"/>
          <p:nvPr/>
        </p:nvPicPr>
        <p:blipFill rotWithShape="1">
          <a:blip r:embed="rId3">
            <a:alphaModFix/>
          </a:blip>
          <a:srcRect/>
          <a:stretch/>
        </p:blipFill>
        <p:spPr>
          <a:xfrm>
            <a:off x="5943600" y="1398714"/>
            <a:ext cx="4462580" cy="2734234"/>
          </a:xfrm>
          <a:prstGeom prst="rect">
            <a:avLst/>
          </a:prstGeom>
          <a:noFill/>
          <a:ln>
            <a:noFill/>
          </a:ln>
        </p:spPr>
      </p:pic>
      <p:sp>
        <p:nvSpPr>
          <p:cNvPr id="134" name="Google Shape;134;p8"/>
          <p:cNvSpPr/>
          <p:nvPr/>
        </p:nvSpPr>
        <p:spPr>
          <a:xfrm>
            <a:off x="1111624" y="4482352"/>
            <a:ext cx="3547910" cy="609601"/>
          </a:xfrm>
          <a:prstGeom prst="rect">
            <a:avLst/>
          </a:prstGeom>
          <a:solidFill>
            <a:schemeClr val="accent6"/>
          </a:solidFill>
          <a:ln w="25400" cap="flat" cmpd="sng">
            <a:solidFill>
              <a:srgbClr val="2F491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    Goals are Voluntary and Universal </a:t>
            </a:r>
            <a:endParaRPr/>
          </a:p>
        </p:txBody>
      </p:sp>
      <p:sp>
        <p:nvSpPr>
          <p:cNvPr id="135" name="Google Shape;135;p8"/>
          <p:cNvSpPr/>
          <p:nvPr/>
        </p:nvSpPr>
        <p:spPr>
          <a:xfrm>
            <a:off x="4736925" y="4764082"/>
            <a:ext cx="5468470" cy="820929"/>
          </a:xfrm>
          <a:prstGeom prst="rect">
            <a:avLst/>
          </a:prstGeom>
          <a:solidFill>
            <a:schemeClr val="accent6"/>
          </a:solidFill>
          <a:ln w="25400" cap="flat" cmpd="sng">
            <a:solidFill>
              <a:srgbClr val="2F491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 Aim: to support the objectives of the SDG, Paris Agreement, the Aichi  Biodiversity targets  and other international related instruments and commitments </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6323</Words>
  <Application>Microsoft Office PowerPoint</Application>
  <PresentationFormat>Widescreen</PresentationFormat>
  <Paragraphs>532</Paragraphs>
  <Slides>36</Slides>
  <Notes>36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36</vt:i4>
      </vt:variant>
    </vt:vector>
  </HeadingPairs>
  <TitlesOfParts>
    <vt:vector size="46" baseType="lpstr">
      <vt:lpstr>Quattrocento Sans</vt:lpstr>
      <vt:lpstr>Helvetica Neue</vt:lpstr>
      <vt:lpstr>Times New Roman</vt:lpstr>
      <vt:lpstr>Georgia</vt:lpstr>
      <vt:lpstr>Open Sans</vt:lpstr>
      <vt:lpstr>Calibri</vt:lpstr>
      <vt:lpstr>Century Gothic</vt:lpstr>
      <vt:lpstr>Arial</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c:creator>
  <cp:lastModifiedBy>REGINA KALODIKI</cp:lastModifiedBy>
  <cp:revision>3</cp:revision>
  <dcterms:created xsi:type="dcterms:W3CDTF">2020-01-02T01:56:26Z</dcterms:created>
  <dcterms:modified xsi:type="dcterms:W3CDTF">2024-04-22T15:01:42Z</dcterms:modified>
</cp:coreProperties>
</file>