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8" r:id="rId3"/>
    <p:sldId id="288" r:id="rId4"/>
    <p:sldId id="292" r:id="rId5"/>
    <p:sldId id="291" r:id="rId6"/>
    <p:sldId id="290" r:id="rId7"/>
    <p:sldId id="289" r:id="rId8"/>
    <p:sldId id="293" r:id="rId9"/>
    <p:sldId id="294" r:id="rId10"/>
    <p:sldId id="295" r:id="rId11"/>
    <p:sldId id="296" r:id="rId12"/>
    <p:sldId id="298" r:id="rId13"/>
    <p:sldId id="297" r:id="rId14"/>
    <p:sldId id="299" r:id="rId15"/>
    <p:sldId id="300" r:id="rId16"/>
    <p:sldId id="301" r:id="rId17"/>
    <p:sldId id="302" r:id="rId18"/>
    <p:sldId id="303" r:id="rId19"/>
  </p:sldIdLst>
  <p:sldSz cx="12192000" cy="6858000"/>
  <p:notesSz cx="6951663" cy="10082213"/>
  <p:embeddedFontLst>
    <p:embeddedFont>
      <p:font typeface="Century Gothic" panose="020B060402020202020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Georgia" panose="02040502050405020303" pitchFamily="18"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8" autoAdjust="0"/>
    <p:restoredTop sz="94660"/>
  </p:normalViewPr>
  <p:slideViewPr>
    <p:cSldViewPr snapToGrid="0">
      <p:cViewPr varScale="1">
        <p:scale>
          <a:sx n="43" d="100"/>
          <a:sy n="43" d="100"/>
        </p:scale>
        <p:origin x="60" y="6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323842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933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757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13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6831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398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4687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5257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793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0380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7931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3633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6764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905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5844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8495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0849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927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LITIGATION</a:t>
            </a:r>
            <a:endParaRPr lang="en-US" dirty="0">
              <a:sym typeface="Century Gothic"/>
            </a:endParaRPr>
          </a:p>
          <a:p>
            <a:endParaRPr lang="en-US" dirty="0">
              <a:sym typeface="Century Gothic"/>
            </a:endParaRPr>
          </a:p>
          <a:p>
            <a:r>
              <a:rPr lang="en-US" dirty="0">
                <a:sym typeface="Century Gothic"/>
              </a:rPr>
              <a:t>Instructor Name: </a:t>
            </a:r>
            <a:r>
              <a:rPr lang="en-US" dirty="0" err="1">
                <a:sym typeface="Century Gothic"/>
              </a:rPr>
              <a:t>Nguyễn</a:t>
            </a:r>
            <a:r>
              <a:rPr lang="en-US" dirty="0">
                <a:sym typeface="Century Gothic"/>
              </a:rPr>
              <a:t> </a:t>
            </a:r>
            <a:r>
              <a:rPr lang="en-US" dirty="0" err="1">
                <a:sym typeface="Century Gothic"/>
              </a:rPr>
              <a:t>Thị</a:t>
            </a:r>
            <a:r>
              <a:rPr lang="en-US" dirty="0">
                <a:sym typeface="Century Gothic"/>
              </a:rPr>
              <a:t> </a:t>
            </a:r>
            <a:r>
              <a:rPr lang="en-US" dirty="0" err="1">
                <a:sym typeface="Century Gothic"/>
              </a:rPr>
              <a:t>Hồng</a:t>
            </a:r>
            <a:r>
              <a:rPr lang="en-US" dirty="0">
                <a:sym typeface="Century Gothic"/>
              </a:rPr>
              <a:t> Trinh</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smtClean="0">
                <a:solidFill>
                  <a:srgbClr val="002060"/>
                </a:solidFill>
                <a:latin typeface="+mj-lt"/>
                <a:cs typeface="Arial" panose="020B0604020202020204" pitchFamily="34" charset="0"/>
              </a:rPr>
              <a:t>1.2. </a:t>
            </a:r>
            <a:r>
              <a:rPr lang="en-US" sz="2200" b="1" dirty="0">
                <a:solidFill>
                  <a:srgbClr val="002060"/>
                </a:solidFill>
                <a:latin typeface="+mj-lt"/>
              </a:rPr>
              <a:t>International </a:t>
            </a:r>
            <a:r>
              <a:rPr lang="en-US" sz="2200" b="1" dirty="0" smtClean="0">
                <a:solidFill>
                  <a:srgbClr val="002060"/>
                </a:solidFill>
                <a:latin typeface="+mj-lt"/>
              </a:rPr>
              <a:t>Treaties </a:t>
            </a:r>
            <a:r>
              <a:rPr lang="en-US" sz="2200" b="1" dirty="0">
                <a:solidFill>
                  <a:srgbClr val="002060"/>
                </a:solidFill>
                <a:latin typeface="+mj-lt"/>
              </a:rPr>
              <a:t>(e.g., Paris Agreement)</a:t>
            </a:r>
            <a:endParaRPr lang="x-none" sz="2200" b="1" dirty="0">
              <a:solidFill>
                <a:srgbClr val="002060"/>
              </a:solidFill>
              <a:latin typeface="+mj-lt"/>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smtClean="0">
                <a:solidFill>
                  <a:srgbClr val="002060"/>
                </a:solidFill>
                <a:latin typeface="+mn-lt"/>
              </a:rPr>
              <a:t>The </a:t>
            </a:r>
            <a:r>
              <a:rPr lang="en-US" sz="1800" b="1" dirty="0">
                <a:solidFill>
                  <a:srgbClr val="002060"/>
                </a:solidFill>
                <a:latin typeface="+mn-lt"/>
              </a:rPr>
              <a:t>Paris Agreement Explained</a:t>
            </a:r>
          </a:p>
          <a:p>
            <a:pPr marL="514350" indent="-285750">
              <a:buFont typeface="Arial" panose="020B0604020202020204" pitchFamily="34" charset="0"/>
              <a:buChar char="•"/>
            </a:pPr>
            <a:r>
              <a:rPr lang="en-US" sz="1800" dirty="0">
                <a:solidFill>
                  <a:srgbClr val="002060"/>
                </a:solidFill>
                <a:latin typeface="+mn-lt"/>
              </a:rPr>
              <a:t>Adoption in 2015 as a landmark in global climate efforts.</a:t>
            </a:r>
          </a:p>
          <a:p>
            <a:pPr marL="514350" indent="-285750">
              <a:buFont typeface="Arial" panose="020B0604020202020204" pitchFamily="34" charset="0"/>
              <a:buChar char="•"/>
            </a:pPr>
            <a:r>
              <a:rPr lang="en-US" sz="1800" dirty="0">
                <a:solidFill>
                  <a:srgbClr val="002060"/>
                </a:solidFill>
                <a:latin typeface="+mn-lt"/>
              </a:rPr>
              <a:t>The agreement's core aim: limiting global warming to well below 2, preferably to 1.5 degrees Celsius.</a:t>
            </a:r>
          </a:p>
          <a:p>
            <a:pPr marL="571500" indent="-342900">
              <a:buFont typeface="+mj-lt"/>
              <a:buAutoNum type="arabicPeriod"/>
            </a:pPr>
            <a:endParaRPr lang="en-US" dirty="0"/>
          </a:p>
          <a:p>
            <a:pPr marL="571500" indent="-342900">
              <a:buFont typeface="+mj-lt"/>
              <a:buAutoNum type="arabicPeriod"/>
            </a:pPr>
            <a:endParaRPr lang="en-US" b="1" dirty="0"/>
          </a:p>
          <a:p>
            <a:pPr marL="342900" lvl="0" indent="-342900" algn="just">
              <a:spcBef>
                <a:spcPts val="600"/>
              </a:spcBef>
              <a:spcAft>
                <a:spcPts val="600"/>
              </a:spcAft>
              <a:buAutoNum type="arabicParenR"/>
              <a:tabLst>
                <a:tab pos="457200" algn="l"/>
              </a:tabLst>
            </a:pPr>
            <a:endParaRPr lang="en-US" sz="1800" dirty="0" smtClean="0">
              <a:solidFill>
                <a:srgbClr val="002060"/>
              </a:solidFill>
              <a:latin typeface="+mn-lt"/>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7" name="Picture 6"/>
          <p:cNvPicPr>
            <a:picLocks noChangeAspect="1"/>
          </p:cNvPicPr>
          <p:nvPr/>
        </p:nvPicPr>
        <p:blipFill>
          <a:blip r:embed="rId4"/>
          <a:stretch>
            <a:fillRect/>
          </a:stretch>
        </p:blipFill>
        <p:spPr>
          <a:xfrm>
            <a:off x="8607086" y="2377321"/>
            <a:ext cx="2779295" cy="2779295"/>
          </a:xfrm>
          <a:prstGeom prst="rect">
            <a:avLst/>
          </a:prstGeom>
        </p:spPr>
      </p:pic>
    </p:spTree>
    <p:extLst>
      <p:ext uri="{BB962C8B-B14F-4D97-AF65-F5344CB8AC3E}">
        <p14:creationId xmlns:p14="http://schemas.microsoft.com/office/powerpoint/2010/main" val="735262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smtClean="0">
                <a:solidFill>
                  <a:srgbClr val="002060"/>
                </a:solidFill>
                <a:latin typeface="+mj-lt"/>
                <a:cs typeface="Arial" panose="020B0604020202020204" pitchFamily="34" charset="0"/>
              </a:rPr>
              <a:t>1.2. </a:t>
            </a:r>
            <a:r>
              <a:rPr lang="en-US" sz="2200" b="1" dirty="0">
                <a:solidFill>
                  <a:srgbClr val="002060"/>
                </a:solidFill>
                <a:latin typeface="+mj-lt"/>
              </a:rPr>
              <a:t>International </a:t>
            </a:r>
            <a:r>
              <a:rPr lang="en-US" sz="2200" b="1" dirty="0" smtClean="0">
                <a:solidFill>
                  <a:srgbClr val="002060"/>
                </a:solidFill>
                <a:latin typeface="+mj-lt"/>
              </a:rPr>
              <a:t>Treaties </a:t>
            </a:r>
            <a:r>
              <a:rPr lang="en-US" sz="2200" b="1" dirty="0">
                <a:solidFill>
                  <a:srgbClr val="002060"/>
                </a:solidFill>
                <a:latin typeface="+mj-lt"/>
              </a:rPr>
              <a:t>(e.g., Paris Agreement)</a:t>
            </a:r>
            <a:endParaRPr lang="x-none" sz="2200" b="1" dirty="0">
              <a:solidFill>
                <a:srgbClr val="002060"/>
              </a:solidFill>
              <a:latin typeface="+mj-lt"/>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smtClean="0">
                <a:solidFill>
                  <a:srgbClr val="002060"/>
                </a:solidFill>
                <a:latin typeface="+mn-lt"/>
              </a:rPr>
              <a:t>Nationally </a:t>
            </a:r>
            <a:r>
              <a:rPr lang="en-US" sz="1800" b="1" dirty="0">
                <a:solidFill>
                  <a:srgbClr val="002060"/>
                </a:solidFill>
                <a:latin typeface="+mn-lt"/>
              </a:rPr>
              <a:t>Determined Contributions (NDCs)</a:t>
            </a:r>
          </a:p>
          <a:p>
            <a:pPr marL="514350" indent="-285750">
              <a:buFont typeface="Arial" panose="020B0604020202020204" pitchFamily="34" charset="0"/>
              <a:buChar char="•"/>
            </a:pPr>
            <a:r>
              <a:rPr lang="en-US" dirty="0"/>
              <a:t>Explanation of NDCs and their importance.</a:t>
            </a:r>
          </a:p>
          <a:p>
            <a:pPr marL="514350" indent="-285750">
              <a:buFont typeface="Arial" panose="020B0604020202020204" pitchFamily="34" charset="0"/>
              <a:buChar char="•"/>
            </a:pPr>
            <a:r>
              <a:rPr lang="en-US" sz="1800" dirty="0" smtClean="0">
                <a:solidFill>
                  <a:srgbClr val="002060"/>
                </a:solidFill>
                <a:latin typeface="+mn-lt"/>
              </a:rPr>
              <a:t>.</a:t>
            </a:r>
            <a:r>
              <a:rPr lang="en-US" dirty="0" smtClean="0"/>
              <a:t>How </a:t>
            </a:r>
            <a:r>
              <a:rPr lang="en-US" dirty="0"/>
              <a:t>NDCs enhance transparency and accountability in climate action.</a:t>
            </a:r>
          </a:p>
          <a:p>
            <a:pPr marL="571500" indent="-342900">
              <a:buFont typeface="+mj-lt"/>
              <a:buAutoNum type="arabicPeriod"/>
            </a:pPr>
            <a:endParaRPr lang="en-US" dirty="0"/>
          </a:p>
          <a:p>
            <a:pPr marL="571500" indent="-342900">
              <a:buFont typeface="+mj-lt"/>
              <a:buAutoNum type="arabicPeriod"/>
            </a:pPr>
            <a:endParaRPr lang="en-US" b="1" dirty="0"/>
          </a:p>
          <a:p>
            <a:pPr marL="342900" lvl="0" indent="-342900" algn="just">
              <a:spcBef>
                <a:spcPts val="600"/>
              </a:spcBef>
              <a:spcAft>
                <a:spcPts val="600"/>
              </a:spcAft>
              <a:buAutoNum type="arabicParenR"/>
              <a:tabLst>
                <a:tab pos="457200" algn="l"/>
              </a:tabLst>
            </a:pPr>
            <a:endParaRPr lang="en-US" sz="1800" dirty="0" smtClean="0">
              <a:solidFill>
                <a:srgbClr val="002060"/>
              </a:solidFill>
              <a:latin typeface="+mn-lt"/>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7" name="Picture 6"/>
          <p:cNvPicPr>
            <a:picLocks noChangeAspect="1"/>
          </p:cNvPicPr>
          <p:nvPr/>
        </p:nvPicPr>
        <p:blipFill>
          <a:blip r:embed="rId4"/>
          <a:stretch>
            <a:fillRect/>
          </a:stretch>
        </p:blipFill>
        <p:spPr>
          <a:xfrm>
            <a:off x="8607086" y="2377321"/>
            <a:ext cx="2779295" cy="2779295"/>
          </a:xfrm>
          <a:prstGeom prst="rect">
            <a:avLst/>
          </a:prstGeom>
        </p:spPr>
      </p:pic>
    </p:spTree>
    <p:extLst>
      <p:ext uri="{BB962C8B-B14F-4D97-AF65-F5344CB8AC3E}">
        <p14:creationId xmlns:p14="http://schemas.microsoft.com/office/powerpoint/2010/main" val="1389200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smtClean="0">
                <a:solidFill>
                  <a:srgbClr val="002060"/>
                </a:solidFill>
                <a:latin typeface="+mj-lt"/>
                <a:cs typeface="Arial" panose="020B0604020202020204" pitchFamily="34" charset="0"/>
              </a:rPr>
              <a:t>1.2. </a:t>
            </a:r>
            <a:r>
              <a:rPr lang="en-US" sz="2200" b="1" dirty="0">
                <a:solidFill>
                  <a:srgbClr val="002060"/>
                </a:solidFill>
                <a:latin typeface="+mj-lt"/>
              </a:rPr>
              <a:t>International </a:t>
            </a:r>
            <a:r>
              <a:rPr lang="en-US" sz="2200" b="1" dirty="0" smtClean="0">
                <a:solidFill>
                  <a:srgbClr val="002060"/>
                </a:solidFill>
                <a:latin typeface="+mj-lt"/>
              </a:rPr>
              <a:t>Treaties </a:t>
            </a:r>
            <a:r>
              <a:rPr lang="en-US" sz="2200" b="1" dirty="0">
                <a:solidFill>
                  <a:srgbClr val="002060"/>
                </a:solidFill>
                <a:latin typeface="+mj-lt"/>
              </a:rPr>
              <a:t>(e.g., Paris Agreement)</a:t>
            </a:r>
            <a:endParaRPr lang="x-none" sz="2200" b="1" dirty="0">
              <a:solidFill>
                <a:srgbClr val="002060"/>
              </a:solidFill>
              <a:latin typeface="+mj-lt"/>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b="1" dirty="0" smtClean="0"/>
              <a:t>Legal </a:t>
            </a:r>
            <a:r>
              <a:rPr lang="en-US" b="1" dirty="0"/>
              <a:t>Mechanisms of the Paris Agreement</a:t>
            </a:r>
          </a:p>
          <a:p>
            <a:pPr marL="514350" indent="-285750">
              <a:buFont typeface="Arial" panose="020B0604020202020204" pitchFamily="34" charset="0"/>
              <a:buChar char="•"/>
            </a:pPr>
            <a:r>
              <a:rPr lang="en-US" dirty="0"/>
              <a:t>Compliance mechanism and its facilitative nature.</a:t>
            </a:r>
          </a:p>
          <a:p>
            <a:pPr marL="514350" indent="-285750">
              <a:buFont typeface="Arial" panose="020B0604020202020204" pitchFamily="34" charset="0"/>
              <a:buChar char="•"/>
            </a:pPr>
            <a:r>
              <a:rPr lang="en-US" dirty="0"/>
              <a:t>Role of the global </a:t>
            </a:r>
            <a:r>
              <a:rPr lang="en-US" dirty="0" err="1"/>
              <a:t>stocktake</a:t>
            </a:r>
            <a:r>
              <a:rPr lang="en-US" dirty="0"/>
              <a:t> in enhancing accountability.</a:t>
            </a:r>
          </a:p>
          <a:p>
            <a:pPr marL="514350" indent="-285750">
              <a:buFont typeface="Arial" panose="020B0604020202020204" pitchFamily="34" charset="0"/>
              <a:buChar char="•"/>
            </a:pPr>
            <a:endParaRPr lang="en-US" sz="1800" dirty="0">
              <a:solidFill>
                <a:srgbClr val="002060"/>
              </a:solidFill>
              <a:latin typeface="+mn-lt"/>
            </a:endParaRPr>
          </a:p>
          <a:p>
            <a:pPr marL="571500" indent="-342900">
              <a:buFont typeface="+mj-lt"/>
              <a:buAutoNum type="arabicPeriod"/>
            </a:pPr>
            <a:endParaRPr lang="en-US" dirty="0"/>
          </a:p>
          <a:p>
            <a:pPr marL="571500" indent="-342900">
              <a:buFont typeface="+mj-lt"/>
              <a:buAutoNum type="arabicPeriod"/>
            </a:pPr>
            <a:endParaRPr lang="en-US" b="1" dirty="0"/>
          </a:p>
          <a:p>
            <a:pPr marL="342900" lvl="0" indent="-342900" algn="just">
              <a:spcBef>
                <a:spcPts val="600"/>
              </a:spcBef>
              <a:spcAft>
                <a:spcPts val="600"/>
              </a:spcAft>
              <a:buAutoNum type="arabicParenR"/>
              <a:tabLst>
                <a:tab pos="457200" algn="l"/>
              </a:tabLst>
            </a:pPr>
            <a:endParaRPr lang="en-US" sz="1800" dirty="0" smtClean="0">
              <a:solidFill>
                <a:srgbClr val="002060"/>
              </a:solidFill>
              <a:latin typeface="+mn-lt"/>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7" name="Picture 6"/>
          <p:cNvPicPr>
            <a:picLocks noChangeAspect="1"/>
          </p:cNvPicPr>
          <p:nvPr/>
        </p:nvPicPr>
        <p:blipFill>
          <a:blip r:embed="rId4"/>
          <a:stretch>
            <a:fillRect/>
          </a:stretch>
        </p:blipFill>
        <p:spPr>
          <a:xfrm>
            <a:off x="8607086" y="2377321"/>
            <a:ext cx="2779295" cy="2779295"/>
          </a:xfrm>
          <a:prstGeom prst="rect">
            <a:avLst/>
          </a:prstGeom>
        </p:spPr>
      </p:pic>
    </p:spTree>
    <p:extLst>
      <p:ext uri="{BB962C8B-B14F-4D97-AF65-F5344CB8AC3E}">
        <p14:creationId xmlns:p14="http://schemas.microsoft.com/office/powerpoint/2010/main" val="3271094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smtClean="0">
                <a:solidFill>
                  <a:srgbClr val="002060"/>
                </a:solidFill>
                <a:latin typeface="+mj-lt"/>
                <a:cs typeface="Arial" panose="020B0604020202020204" pitchFamily="34" charset="0"/>
              </a:rPr>
              <a:t>1.2. </a:t>
            </a:r>
            <a:r>
              <a:rPr lang="en-US" sz="2200" b="1" dirty="0">
                <a:solidFill>
                  <a:srgbClr val="002060"/>
                </a:solidFill>
                <a:latin typeface="+mj-lt"/>
              </a:rPr>
              <a:t>International </a:t>
            </a:r>
            <a:r>
              <a:rPr lang="en-US" sz="2200" b="1" dirty="0" smtClean="0">
                <a:solidFill>
                  <a:srgbClr val="002060"/>
                </a:solidFill>
                <a:latin typeface="+mj-lt"/>
              </a:rPr>
              <a:t>Treaties </a:t>
            </a:r>
            <a:r>
              <a:rPr lang="en-US" sz="2200" b="1" dirty="0">
                <a:solidFill>
                  <a:srgbClr val="002060"/>
                </a:solidFill>
                <a:latin typeface="+mj-lt"/>
              </a:rPr>
              <a:t>(e.g., Paris Agreement)</a:t>
            </a:r>
            <a:endParaRPr lang="x-none" sz="2200" b="1" dirty="0">
              <a:solidFill>
                <a:srgbClr val="002060"/>
              </a:solidFill>
              <a:latin typeface="+mj-lt"/>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smtClean="0">
                <a:solidFill>
                  <a:srgbClr val="002060"/>
                </a:solidFill>
                <a:latin typeface="+mn-lt"/>
              </a:rPr>
              <a:t>The </a:t>
            </a:r>
            <a:r>
              <a:rPr lang="en-US" sz="1800" b="1" dirty="0">
                <a:solidFill>
                  <a:srgbClr val="002060"/>
                </a:solidFill>
                <a:latin typeface="+mn-lt"/>
              </a:rPr>
              <a:t>Paris Agreement and National Laws</a:t>
            </a:r>
          </a:p>
          <a:p>
            <a:endParaRPr lang="en-US" sz="1800" b="1" dirty="0">
              <a:solidFill>
                <a:srgbClr val="002060"/>
              </a:solidFill>
              <a:latin typeface="+mn-lt"/>
            </a:endParaRPr>
          </a:p>
          <a:p>
            <a:pPr marL="514350" indent="-285750">
              <a:buFont typeface="Arial" panose="020B0604020202020204" pitchFamily="34" charset="0"/>
              <a:buChar char="•"/>
            </a:pPr>
            <a:r>
              <a:rPr lang="en-US" sz="1800" dirty="0">
                <a:solidFill>
                  <a:srgbClr val="002060"/>
                </a:solidFill>
                <a:latin typeface="+mn-lt"/>
              </a:rPr>
              <a:t>How the Paris Agreement influences national climate policies and legislation.</a:t>
            </a:r>
          </a:p>
          <a:p>
            <a:pPr marL="514350" indent="-285750">
              <a:buFont typeface="Arial" panose="020B0604020202020204" pitchFamily="34" charset="0"/>
              <a:buChar char="•"/>
            </a:pPr>
            <a:r>
              <a:rPr lang="en-US" sz="1800" dirty="0">
                <a:solidFill>
                  <a:srgbClr val="002060"/>
                </a:solidFill>
                <a:latin typeface="+mn-lt"/>
              </a:rPr>
              <a:t>Examples of countries incorporating NDCs into national law.</a:t>
            </a:r>
          </a:p>
          <a:p>
            <a:pPr marL="571500" indent="-342900">
              <a:buFont typeface="+mj-lt"/>
              <a:buAutoNum type="arabicPeriod"/>
            </a:pPr>
            <a:endParaRPr lang="en-US" sz="1800" dirty="0">
              <a:latin typeface="+mn-lt"/>
            </a:endParaRPr>
          </a:p>
          <a:p>
            <a:pPr marL="571500" indent="-342900">
              <a:buFont typeface="+mj-lt"/>
              <a:buAutoNum type="arabicPeriod"/>
            </a:pPr>
            <a:endParaRPr lang="en-US" b="1" dirty="0"/>
          </a:p>
          <a:p>
            <a:pPr marL="342900" lvl="0" indent="-342900" algn="just">
              <a:spcBef>
                <a:spcPts val="600"/>
              </a:spcBef>
              <a:spcAft>
                <a:spcPts val="600"/>
              </a:spcAft>
              <a:buAutoNum type="arabicParenR"/>
              <a:tabLst>
                <a:tab pos="457200" algn="l"/>
              </a:tabLst>
            </a:pPr>
            <a:endParaRPr lang="en-US" sz="1800" dirty="0" smtClean="0">
              <a:solidFill>
                <a:srgbClr val="002060"/>
              </a:solidFill>
              <a:latin typeface="+mn-lt"/>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7" name="Picture 6"/>
          <p:cNvPicPr>
            <a:picLocks noChangeAspect="1"/>
          </p:cNvPicPr>
          <p:nvPr/>
        </p:nvPicPr>
        <p:blipFill>
          <a:blip r:embed="rId4"/>
          <a:stretch>
            <a:fillRect/>
          </a:stretch>
        </p:blipFill>
        <p:spPr>
          <a:xfrm>
            <a:off x="8607086" y="2377321"/>
            <a:ext cx="2779295" cy="2779295"/>
          </a:xfrm>
          <a:prstGeom prst="rect">
            <a:avLst/>
          </a:prstGeom>
        </p:spPr>
      </p:pic>
      <p:pic>
        <p:nvPicPr>
          <p:cNvPr id="8"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273275" y="6046678"/>
            <a:ext cx="9950250" cy="957942"/>
          </a:xfrm>
          <a:prstGeom prst="rect">
            <a:avLst/>
          </a:prstGeom>
        </p:spPr>
      </p:pic>
    </p:spTree>
    <p:extLst>
      <p:ext uri="{BB962C8B-B14F-4D97-AF65-F5344CB8AC3E}">
        <p14:creationId xmlns:p14="http://schemas.microsoft.com/office/powerpoint/2010/main" val="1617619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smtClean="0">
                <a:solidFill>
                  <a:srgbClr val="002060"/>
                </a:solidFill>
                <a:latin typeface="+mj-lt"/>
                <a:cs typeface="Arial" panose="020B0604020202020204" pitchFamily="34" charset="0"/>
              </a:rPr>
              <a:t>1.3. </a:t>
            </a:r>
            <a:r>
              <a:rPr lang="en-US" dirty="0"/>
              <a:t>National and regional regulations and policies</a:t>
            </a:r>
            <a:endParaRPr lang="x-none" sz="2200" b="1" dirty="0">
              <a:solidFill>
                <a:srgbClr val="002060"/>
              </a:solidFill>
              <a:latin typeface="+mj-lt"/>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smtClean="0">
                <a:solidFill>
                  <a:srgbClr val="002060"/>
                </a:solidFill>
                <a:latin typeface="+mn-lt"/>
              </a:rPr>
              <a:t>National </a:t>
            </a:r>
            <a:r>
              <a:rPr lang="en-US" sz="1800" b="1" dirty="0">
                <a:solidFill>
                  <a:srgbClr val="002060"/>
                </a:solidFill>
                <a:latin typeface="+mn-lt"/>
              </a:rPr>
              <a:t>and Regional Regulations in Climate Litigation</a:t>
            </a:r>
          </a:p>
          <a:p>
            <a:pPr marL="514350" indent="-285750">
              <a:buFont typeface="Arial" panose="020B0604020202020204" pitchFamily="34" charset="0"/>
              <a:buChar char="•"/>
            </a:pPr>
            <a:r>
              <a:rPr lang="en-US" sz="1800" dirty="0">
                <a:solidFill>
                  <a:srgbClr val="002060"/>
                </a:solidFill>
                <a:latin typeface="+mn-lt"/>
              </a:rPr>
              <a:t>The Backbone of Legal Climate </a:t>
            </a:r>
            <a:r>
              <a:rPr lang="en-US" sz="1800" dirty="0" smtClean="0">
                <a:solidFill>
                  <a:srgbClr val="002060"/>
                </a:solidFill>
                <a:latin typeface="+mn-lt"/>
              </a:rPr>
              <a:t>Action</a:t>
            </a:r>
          </a:p>
          <a:p>
            <a:pPr marL="971550" lvl="1" indent="-285750">
              <a:buFont typeface="Arial" panose="020B0604020202020204" pitchFamily="34" charset="0"/>
              <a:buChar char="•"/>
            </a:pPr>
            <a:r>
              <a:rPr lang="en-US" sz="1800" dirty="0">
                <a:solidFill>
                  <a:srgbClr val="002060"/>
                </a:solidFill>
                <a:latin typeface="+mn-lt"/>
              </a:rPr>
              <a:t>National Regulations as Foundations for Climate </a:t>
            </a:r>
            <a:r>
              <a:rPr lang="en-US" sz="1800" dirty="0" smtClean="0">
                <a:solidFill>
                  <a:srgbClr val="002060"/>
                </a:solidFill>
                <a:latin typeface="+mn-lt"/>
              </a:rPr>
              <a:t>Litigation</a:t>
            </a:r>
          </a:p>
          <a:p>
            <a:pPr marL="971550" lvl="1" indent="-285750">
              <a:buFont typeface="Arial" panose="020B0604020202020204" pitchFamily="34" charset="0"/>
              <a:buChar char="•"/>
            </a:pPr>
            <a:r>
              <a:rPr lang="en-US" sz="1800" dirty="0">
                <a:solidFill>
                  <a:srgbClr val="002060"/>
                </a:solidFill>
                <a:latin typeface="+mn-lt"/>
              </a:rPr>
              <a:t>Regional Policies and Global Climate Goals </a:t>
            </a:r>
            <a:r>
              <a:rPr lang="en-US" sz="1800" dirty="0" smtClean="0">
                <a:solidFill>
                  <a:srgbClr val="002060"/>
                </a:solidFill>
                <a:latin typeface="+mn-lt"/>
              </a:rPr>
              <a:t>Alignment</a:t>
            </a:r>
            <a:endParaRPr lang="en-US" sz="1800" dirty="0">
              <a:solidFill>
                <a:srgbClr val="002060"/>
              </a:solidFill>
              <a:latin typeface="+mn-lt"/>
            </a:endParaRPr>
          </a:p>
          <a:p>
            <a:pPr marL="571500" indent="-342900">
              <a:buFont typeface="+mj-lt"/>
              <a:buAutoNum type="arabicPeriod"/>
            </a:pPr>
            <a:endParaRPr lang="en-US" b="1" dirty="0"/>
          </a:p>
          <a:p>
            <a:pPr marL="342900" lvl="0" indent="-342900" algn="just">
              <a:spcBef>
                <a:spcPts val="600"/>
              </a:spcBef>
              <a:spcAft>
                <a:spcPts val="600"/>
              </a:spcAft>
              <a:buAutoNum type="arabicParenR"/>
              <a:tabLst>
                <a:tab pos="457200" algn="l"/>
              </a:tabLst>
            </a:pPr>
            <a:endParaRPr lang="en-US" sz="1800" dirty="0" smtClean="0">
              <a:solidFill>
                <a:srgbClr val="002060"/>
              </a:solidFill>
              <a:latin typeface="+mn-lt"/>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273275" y="6046678"/>
            <a:ext cx="9950250" cy="957942"/>
          </a:xfrm>
          <a:prstGeom prst="rect">
            <a:avLst/>
          </a:prstGeom>
        </p:spPr>
      </p:pic>
      <p:sp>
        <p:nvSpPr>
          <p:cNvPr id="4" name="AutoShape 2" descr="194 World Flags Collage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7966589" y="2457997"/>
            <a:ext cx="3217802" cy="2328031"/>
          </a:xfrm>
          <a:prstGeom prst="rect">
            <a:avLst/>
          </a:prstGeom>
        </p:spPr>
      </p:pic>
    </p:spTree>
    <p:extLst>
      <p:ext uri="{BB962C8B-B14F-4D97-AF65-F5344CB8AC3E}">
        <p14:creationId xmlns:p14="http://schemas.microsoft.com/office/powerpoint/2010/main" val="3261085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smtClean="0">
                <a:solidFill>
                  <a:srgbClr val="002060"/>
                </a:solidFill>
                <a:latin typeface="+mj-lt"/>
                <a:cs typeface="Arial" panose="020B0604020202020204" pitchFamily="34" charset="0"/>
              </a:rPr>
              <a:t>1.3. </a:t>
            </a:r>
            <a:r>
              <a:rPr lang="en-US" dirty="0"/>
              <a:t>National and regional regulations and policies</a:t>
            </a:r>
            <a:endParaRPr lang="x-none" sz="2200" b="1" dirty="0">
              <a:solidFill>
                <a:srgbClr val="002060"/>
              </a:solidFill>
              <a:latin typeface="+mj-lt"/>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smtClean="0">
                <a:solidFill>
                  <a:srgbClr val="002060"/>
                </a:solidFill>
                <a:latin typeface="Arial" panose="020B0604020202020204" pitchFamily="34" charset="0"/>
                <a:cs typeface="Arial" panose="020B0604020202020204" pitchFamily="34" charset="0"/>
              </a:rPr>
              <a:t>The </a:t>
            </a:r>
            <a:r>
              <a:rPr lang="en-US" sz="1800" b="1" dirty="0">
                <a:solidFill>
                  <a:srgbClr val="002060"/>
                </a:solidFill>
                <a:latin typeface="Arial" panose="020B0604020202020204" pitchFamily="34" charset="0"/>
                <a:cs typeface="Arial" panose="020B0604020202020204" pitchFamily="34" charset="0"/>
              </a:rPr>
              <a:t>Importance of National Regulations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National laws as direct responses to international agreements like the Paris Agreement.</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Role in setting enforceable standards and targets for emission reductions.</a:t>
            </a:r>
          </a:p>
          <a:p>
            <a:pPr marL="685800" lvl="1" indent="0"/>
            <a:endParaRPr lang="en-US" sz="1800" dirty="0">
              <a:solidFill>
                <a:srgbClr val="002060"/>
              </a:solidFill>
              <a:latin typeface="+mn-lt"/>
            </a:endParaRPr>
          </a:p>
          <a:p>
            <a:pPr marL="571500" indent="-342900">
              <a:buFont typeface="+mj-lt"/>
              <a:buAutoNum type="arabicPeriod"/>
            </a:pPr>
            <a:endParaRPr lang="en-US" b="1" dirty="0"/>
          </a:p>
          <a:p>
            <a:pPr marL="342900" lvl="0" indent="-342900" algn="just">
              <a:spcBef>
                <a:spcPts val="600"/>
              </a:spcBef>
              <a:spcAft>
                <a:spcPts val="600"/>
              </a:spcAft>
              <a:buAutoNum type="arabicParenR"/>
              <a:tabLst>
                <a:tab pos="457200" algn="l"/>
              </a:tabLst>
            </a:pPr>
            <a:endParaRPr lang="en-US" sz="1800" dirty="0" smtClean="0">
              <a:solidFill>
                <a:srgbClr val="002060"/>
              </a:solidFill>
              <a:latin typeface="+mn-lt"/>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273275" y="6046678"/>
            <a:ext cx="9950250" cy="957942"/>
          </a:xfrm>
          <a:prstGeom prst="rect">
            <a:avLst/>
          </a:prstGeom>
        </p:spPr>
      </p:pic>
      <p:sp>
        <p:nvSpPr>
          <p:cNvPr id="4" name="AutoShape 2" descr="194 World Flags Collage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70+ Justice Scale Earth Stock Photo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stretch>
            <a:fillRect/>
          </a:stretch>
        </p:blipFill>
        <p:spPr>
          <a:xfrm>
            <a:off x="8471414" y="2637019"/>
            <a:ext cx="2009775" cy="2266950"/>
          </a:xfrm>
          <a:prstGeom prst="rect">
            <a:avLst/>
          </a:prstGeom>
        </p:spPr>
      </p:pic>
    </p:spTree>
    <p:extLst>
      <p:ext uri="{BB962C8B-B14F-4D97-AF65-F5344CB8AC3E}">
        <p14:creationId xmlns:p14="http://schemas.microsoft.com/office/powerpoint/2010/main" val="2454589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smtClean="0">
                <a:solidFill>
                  <a:srgbClr val="002060"/>
                </a:solidFill>
                <a:latin typeface="+mj-lt"/>
                <a:cs typeface="Arial" panose="020B0604020202020204" pitchFamily="34" charset="0"/>
              </a:rPr>
              <a:t>1.3. </a:t>
            </a:r>
            <a:r>
              <a:rPr lang="en-US" dirty="0"/>
              <a:t>National and regional regulations and policies</a:t>
            </a:r>
            <a:endParaRPr lang="x-none" sz="2200" b="1" dirty="0">
              <a:solidFill>
                <a:srgbClr val="002060"/>
              </a:solidFill>
              <a:latin typeface="+mj-lt"/>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b="1" dirty="0"/>
              <a:t>Regional Climate Policies: A Closer Look</a:t>
            </a:r>
          </a:p>
          <a:p>
            <a:pPr marL="514350" indent="-285750">
              <a:buFont typeface="Arial" panose="020B0604020202020204" pitchFamily="34" charset="0"/>
              <a:buChar char="•"/>
            </a:pPr>
            <a:r>
              <a:rPr lang="en-US" dirty="0" smtClean="0"/>
              <a:t>Overview </a:t>
            </a:r>
            <a:r>
              <a:rPr lang="en-US" dirty="0"/>
              <a:t>of how regions like the EU, North America, and Asia implement unique climate policies.</a:t>
            </a:r>
          </a:p>
          <a:p>
            <a:pPr marL="514350" indent="-285750">
              <a:buFont typeface="Arial" panose="020B0604020202020204" pitchFamily="34" charset="0"/>
              <a:buChar char="•"/>
            </a:pPr>
            <a:r>
              <a:rPr lang="en-US" dirty="0"/>
              <a:t>The impact of regional agreements and collaborations on climate action.</a:t>
            </a:r>
          </a:p>
          <a:p>
            <a:pPr marL="685800" lvl="1" indent="0"/>
            <a:endParaRPr lang="en-US" sz="1800" dirty="0">
              <a:solidFill>
                <a:srgbClr val="002060"/>
              </a:solidFill>
              <a:latin typeface="+mn-lt"/>
            </a:endParaRPr>
          </a:p>
          <a:p>
            <a:pPr marL="571500" indent="-342900">
              <a:buFont typeface="+mj-lt"/>
              <a:buAutoNum type="arabicPeriod"/>
            </a:pPr>
            <a:endParaRPr lang="en-US" b="1" dirty="0"/>
          </a:p>
          <a:p>
            <a:pPr marL="342900" lvl="0" indent="-342900" algn="just">
              <a:spcBef>
                <a:spcPts val="600"/>
              </a:spcBef>
              <a:spcAft>
                <a:spcPts val="600"/>
              </a:spcAft>
              <a:buAutoNum type="arabicParenR"/>
              <a:tabLst>
                <a:tab pos="457200" algn="l"/>
              </a:tabLst>
            </a:pPr>
            <a:endParaRPr lang="en-US" sz="1800" dirty="0" smtClean="0">
              <a:solidFill>
                <a:srgbClr val="002060"/>
              </a:solidFill>
              <a:latin typeface="+mn-lt"/>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273275" y="6046678"/>
            <a:ext cx="9950250" cy="957942"/>
          </a:xfrm>
          <a:prstGeom prst="rect">
            <a:avLst/>
          </a:prstGeom>
        </p:spPr>
      </p:pic>
      <p:sp>
        <p:nvSpPr>
          <p:cNvPr id="4" name="AutoShape 2" descr="194 World Flags Collage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70+ Justice Scale Earth Stock Photo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8517145" y="2251251"/>
            <a:ext cx="2553980" cy="2553980"/>
          </a:xfrm>
          <a:prstGeom prst="rect">
            <a:avLst/>
          </a:prstGeom>
        </p:spPr>
      </p:pic>
    </p:spTree>
    <p:extLst>
      <p:ext uri="{BB962C8B-B14F-4D97-AF65-F5344CB8AC3E}">
        <p14:creationId xmlns:p14="http://schemas.microsoft.com/office/powerpoint/2010/main" val="115237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smtClean="0">
                <a:solidFill>
                  <a:srgbClr val="002060"/>
                </a:solidFill>
                <a:latin typeface="+mj-lt"/>
                <a:cs typeface="Arial" panose="020B0604020202020204" pitchFamily="34" charset="0"/>
              </a:rPr>
              <a:t>1.3. </a:t>
            </a:r>
            <a:r>
              <a:rPr lang="en-US" dirty="0"/>
              <a:t>National and regional regulations and policies</a:t>
            </a:r>
            <a:endParaRPr lang="x-none" sz="2200" b="1" dirty="0">
              <a:solidFill>
                <a:srgbClr val="002060"/>
              </a:solidFill>
              <a:latin typeface="+mj-lt"/>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a:solidFill>
                  <a:srgbClr val="002060"/>
                </a:solidFill>
                <a:latin typeface="Arial" panose="020B0604020202020204" pitchFamily="34" charset="0"/>
                <a:cs typeface="Arial" panose="020B0604020202020204" pitchFamily="34" charset="0"/>
              </a:rPr>
              <a:t>Case Studies: Success Stories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Brief examples of successful national/regional policies driving down emissions.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The role of litigation in enforcing these policies.</a:t>
            </a:r>
          </a:p>
          <a:p>
            <a:pPr marL="685800" lvl="1" indent="0"/>
            <a:endParaRPr lang="en-US" sz="1800" dirty="0">
              <a:solidFill>
                <a:srgbClr val="002060"/>
              </a:solidFill>
              <a:latin typeface="+mn-lt"/>
            </a:endParaRPr>
          </a:p>
          <a:p>
            <a:pPr marL="571500" indent="-342900">
              <a:buFont typeface="+mj-lt"/>
              <a:buAutoNum type="arabicPeriod"/>
            </a:pPr>
            <a:endParaRPr lang="en-US" b="1" dirty="0"/>
          </a:p>
          <a:p>
            <a:pPr marL="342900" lvl="0" indent="-342900" algn="just">
              <a:spcBef>
                <a:spcPts val="600"/>
              </a:spcBef>
              <a:spcAft>
                <a:spcPts val="600"/>
              </a:spcAft>
              <a:buAutoNum type="arabicParenR"/>
              <a:tabLst>
                <a:tab pos="457200" algn="l"/>
              </a:tabLst>
            </a:pPr>
            <a:endParaRPr lang="en-US" sz="1800" dirty="0" smtClean="0">
              <a:solidFill>
                <a:srgbClr val="002060"/>
              </a:solidFill>
              <a:latin typeface="+mn-lt"/>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273275" y="6046678"/>
            <a:ext cx="9950250" cy="957942"/>
          </a:xfrm>
          <a:prstGeom prst="rect">
            <a:avLst/>
          </a:prstGeom>
        </p:spPr>
      </p:pic>
      <p:sp>
        <p:nvSpPr>
          <p:cNvPr id="4" name="AutoShape 2" descr="194 World Flags Collage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70+ Justice Scale Earth Stock Photo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stretch>
            <a:fillRect/>
          </a:stretch>
        </p:blipFill>
        <p:spPr>
          <a:xfrm>
            <a:off x="7381874" y="1949242"/>
            <a:ext cx="4137135" cy="2230808"/>
          </a:xfrm>
          <a:prstGeom prst="rect">
            <a:avLst/>
          </a:prstGeom>
        </p:spPr>
      </p:pic>
    </p:spTree>
    <p:extLst>
      <p:ext uri="{BB962C8B-B14F-4D97-AF65-F5344CB8AC3E}">
        <p14:creationId xmlns:p14="http://schemas.microsoft.com/office/powerpoint/2010/main" val="3094841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smtClean="0">
                <a:solidFill>
                  <a:srgbClr val="002060"/>
                </a:solidFill>
                <a:latin typeface="+mj-lt"/>
                <a:cs typeface="Arial" panose="020B0604020202020204" pitchFamily="34" charset="0"/>
              </a:rPr>
              <a:t>1.3. </a:t>
            </a:r>
            <a:r>
              <a:rPr lang="en-US" dirty="0"/>
              <a:t>National and regional regulations and policies</a:t>
            </a:r>
            <a:endParaRPr lang="x-none" sz="2200" b="1" dirty="0">
              <a:solidFill>
                <a:srgbClr val="002060"/>
              </a:solidFill>
              <a:latin typeface="+mj-lt"/>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a:solidFill>
                  <a:srgbClr val="002060"/>
                </a:solidFill>
                <a:latin typeface="Arial" panose="020B0604020202020204" pitchFamily="34" charset="0"/>
                <a:cs typeface="Arial" panose="020B0604020202020204" pitchFamily="34" charset="0"/>
              </a:rPr>
              <a:t>Legal Frameworks and Climate Litigation</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How national and regional legal frameworks serve as the basis for climate lawsuits.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Examples of litigation used to enforce policy compliance.</a:t>
            </a:r>
          </a:p>
          <a:p>
            <a:pPr marL="685800" lvl="1" indent="0"/>
            <a:endParaRPr lang="en-US" sz="1800" dirty="0">
              <a:solidFill>
                <a:srgbClr val="002060"/>
              </a:solidFill>
              <a:latin typeface="+mn-lt"/>
            </a:endParaRPr>
          </a:p>
          <a:p>
            <a:pPr marL="571500" indent="-342900">
              <a:buFont typeface="+mj-lt"/>
              <a:buAutoNum type="arabicPeriod"/>
            </a:pPr>
            <a:endParaRPr lang="en-US" b="1" dirty="0"/>
          </a:p>
          <a:p>
            <a:pPr marL="342900" lvl="0" indent="-342900" algn="just">
              <a:spcBef>
                <a:spcPts val="600"/>
              </a:spcBef>
              <a:spcAft>
                <a:spcPts val="600"/>
              </a:spcAft>
              <a:buAutoNum type="arabicParenR"/>
              <a:tabLst>
                <a:tab pos="457200" algn="l"/>
              </a:tabLst>
            </a:pPr>
            <a:endParaRPr lang="en-US" sz="1800" dirty="0" smtClean="0">
              <a:solidFill>
                <a:srgbClr val="002060"/>
              </a:solidFill>
              <a:latin typeface="+mn-lt"/>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273275" y="6046678"/>
            <a:ext cx="9950250" cy="957942"/>
          </a:xfrm>
          <a:prstGeom prst="rect">
            <a:avLst/>
          </a:prstGeom>
        </p:spPr>
      </p:pic>
      <p:sp>
        <p:nvSpPr>
          <p:cNvPr id="4" name="AutoShape 2" descr="194 World Flags Collage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70+ Justice Scale Earth Stock Photo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7728464" y="2538960"/>
            <a:ext cx="2752725" cy="1657350"/>
          </a:xfrm>
          <a:prstGeom prst="rect">
            <a:avLst/>
          </a:prstGeom>
        </p:spPr>
      </p:pic>
    </p:spTree>
    <p:extLst>
      <p:ext uri="{BB962C8B-B14F-4D97-AF65-F5344CB8AC3E}">
        <p14:creationId xmlns:p14="http://schemas.microsoft.com/office/powerpoint/2010/main" val="1593294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a:solidFill>
                  <a:srgbClr val="0000CC"/>
                </a:solidFill>
                <a:latin typeface="Arial" panose="020B0604020202020204" pitchFamily="34" charset="0"/>
                <a:cs typeface="Arial" panose="020B0604020202020204" pitchFamily="34" charset="0"/>
              </a:rPr>
              <a:t>1.1. </a:t>
            </a:r>
            <a:r>
              <a:rPr lang="en-US" sz="2400" b="1" dirty="0">
                <a:solidFill>
                  <a:srgbClr val="0000CC"/>
                </a:solidFill>
                <a:latin typeface="Arial" panose="020B0604020202020204" pitchFamily="34" charset="0"/>
                <a:cs typeface="Arial" panose="020B0604020202020204" pitchFamily="34" charset="0"/>
              </a:rPr>
              <a:t>Legal Frameworks &amp; Instruments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pPr>
            <a:r>
              <a:rPr lang="en-US" sz="2000" b="1"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1) International Climate Change Agreements and Conventions</a:t>
            </a:r>
          </a:p>
          <a:p>
            <a:pPr marL="395288" lvl="1" indent="-222250" algn="just">
              <a:lnSpc>
                <a:spcPct val="100000"/>
              </a:lnSpc>
              <a:spcBef>
                <a:spcPts val="600"/>
              </a:spcBef>
              <a:spcAft>
                <a:spcPts val="600"/>
              </a:spcAft>
              <a:buSzPts val="1000"/>
              <a:buFont typeface="Symbol" panose="05050102010706020507" pitchFamily="18" charset="2"/>
              <a:buChar char=""/>
              <a:tabLst>
                <a:tab pos="914400" algn="l"/>
              </a:tabLst>
            </a:pPr>
            <a:r>
              <a:rPr lang="en-US" sz="2000"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UNFCCC and its agreements, such as Kyoto Protocol establish international commitments and mechanisms for addressing climate change.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395288" lvl="1" indent="-222250" algn="just">
              <a:lnSpc>
                <a:spcPct val="100000"/>
              </a:lnSpc>
              <a:spcBef>
                <a:spcPts val="600"/>
              </a:spcBef>
              <a:spcAft>
                <a:spcPts val="600"/>
              </a:spcAft>
              <a:buSzPts val="1000"/>
              <a:buFont typeface="Symbol" panose="05050102010706020507" pitchFamily="18" charset="2"/>
              <a:buChar char=""/>
              <a:tabLst>
                <a:tab pos="914400" algn="l"/>
              </a:tabLst>
            </a:pPr>
            <a:r>
              <a:rPr lang="en-US" sz="2000"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These agreements set targets for fighting climate change and provide a framework for international cooperation and accountability.</a:t>
            </a:r>
            <a:endParaRPr lang="en-US" sz="2000" spc="-25" dirty="0">
              <a:solidFill>
                <a:srgbClr val="000099"/>
              </a:solidFill>
              <a:effectLst/>
              <a:latin typeface="Georgia" panose="02040502050405020303" pitchFamily="18" charset="0"/>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6" name="Picture 15">
            <a:extLst>
              <a:ext uri="{FF2B5EF4-FFF2-40B4-BE49-F238E27FC236}">
                <a16:creationId xmlns:a16="http://schemas.microsoft.com/office/drawing/2014/main" id="{D0A91D58-FD24-9D0F-1F16-D359BC0544BD}"/>
              </a:ext>
            </a:extLst>
          </p:cNvPr>
          <p:cNvPicPr>
            <a:picLocks noChangeAspect="1"/>
          </p:cNvPicPr>
          <p:nvPr/>
        </p:nvPicPr>
        <p:blipFill>
          <a:blip r:embed="rId4"/>
          <a:stretch>
            <a:fillRect/>
          </a:stretch>
        </p:blipFill>
        <p:spPr>
          <a:xfrm>
            <a:off x="7899277" y="1762626"/>
            <a:ext cx="2865643" cy="3332747"/>
          </a:xfrm>
          <a:prstGeom prst="rect">
            <a:avLst/>
          </a:prstGeom>
        </p:spPr>
      </p:pic>
    </p:spTree>
    <p:extLst>
      <p:ext uri="{BB962C8B-B14F-4D97-AF65-F5344CB8AC3E}">
        <p14:creationId xmlns:p14="http://schemas.microsoft.com/office/powerpoint/2010/main" val="3023870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19514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a:solidFill>
                  <a:srgbClr val="0000CC"/>
                </a:solidFill>
                <a:latin typeface="Arial" panose="020B0604020202020204" pitchFamily="34" charset="0"/>
                <a:cs typeface="Arial" panose="020B0604020202020204" pitchFamily="34" charset="0"/>
              </a:rPr>
              <a:t>1.1. </a:t>
            </a:r>
            <a:r>
              <a:rPr lang="en-US" sz="2400" b="1" dirty="0">
                <a:solidFill>
                  <a:srgbClr val="0000CC"/>
                </a:solidFill>
                <a:latin typeface="Arial" panose="020B0604020202020204" pitchFamily="34" charset="0"/>
                <a:cs typeface="Arial" panose="020B0604020202020204" pitchFamily="34" charset="0"/>
              </a:rPr>
              <a:t>Legal Frameworks &amp; Instruments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6" y="2263951"/>
            <a:ext cx="6195143" cy="323514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lvl="0" indent="0" algn="just">
              <a:spcBef>
                <a:spcPts val="600"/>
              </a:spcBef>
              <a:spcAft>
                <a:spcPts val="600"/>
              </a:spcAft>
              <a:tabLst>
                <a:tab pos="457200" algn="l"/>
              </a:tabLst>
            </a:pPr>
            <a:r>
              <a:rPr lang="en-US" sz="2000" b="1"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2) National and Regional Climate Change Laws and Policies</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pPr marL="177800" lvl="1" indent="-177800" algn="just">
              <a:spcBef>
                <a:spcPts val="600"/>
              </a:spcBef>
              <a:spcAft>
                <a:spcPts val="600"/>
              </a:spcAft>
              <a:buSzPts val="1000"/>
              <a:buFont typeface="Symbol" panose="05050102010706020507" pitchFamily="18" charset="2"/>
              <a:buChar char=""/>
              <a:tabLst>
                <a:tab pos="914400" algn="l"/>
              </a:tabLst>
            </a:pPr>
            <a:r>
              <a:rPr lang="en-US" sz="2000"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Many countries have enacted domestic laws and policies to address climate change, such as emissions trading schemes, renewable energy policies, and energy efficiency regulations.</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177800" lvl="1" indent="-177800" algn="just">
              <a:spcBef>
                <a:spcPts val="600"/>
              </a:spcBef>
              <a:spcAft>
                <a:spcPts val="600"/>
              </a:spcAft>
              <a:buSzPts val="1000"/>
              <a:buFont typeface="Symbol" panose="05050102010706020507" pitchFamily="18" charset="2"/>
              <a:buChar char=""/>
              <a:tabLst>
                <a:tab pos="914400" algn="l"/>
              </a:tabLst>
            </a:pPr>
            <a:r>
              <a:rPr lang="en-US" sz="2000"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Regional initiatives, such as the European Union's Emissions Trading System, provide legal frameworks for coordinated actions among member states.</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A2925C8B-A105-2D63-AB40-B51A7A84D912}"/>
              </a:ext>
            </a:extLst>
          </p:cNvPr>
          <p:cNvPicPr>
            <a:picLocks noChangeAspect="1"/>
          </p:cNvPicPr>
          <p:nvPr/>
        </p:nvPicPr>
        <p:blipFill>
          <a:blip r:embed="rId4"/>
          <a:stretch>
            <a:fillRect/>
          </a:stretch>
        </p:blipFill>
        <p:spPr>
          <a:xfrm>
            <a:off x="7863839" y="2552428"/>
            <a:ext cx="3753051" cy="2658194"/>
          </a:xfrm>
          <a:prstGeom prst="rect">
            <a:avLst/>
          </a:prstGeom>
        </p:spPr>
      </p:pic>
    </p:spTree>
    <p:extLst>
      <p:ext uri="{BB962C8B-B14F-4D97-AF65-F5344CB8AC3E}">
        <p14:creationId xmlns:p14="http://schemas.microsoft.com/office/powerpoint/2010/main" val="3557080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a:solidFill>
                  <a:srgbClr val="0000CC"/>
                </a:solidFill>
                <a:latin typeface="Arial" panose="020B0604020202020204" pitchFamily="34" charset="0"/>
                <a:cs typeface="Arial" panose="020B0604020202020204" pitchFamily="34" charset="0"/>
              </a:rPr>
              <a:t>1.1. </a:t>
            </a:r>
            <a:r>
              <a:rPr lang="en-US" sz="2400" b="1" dirty="0">
                <a:solidFill>
                  <a:srgbClr val="0000CC"/>
                </a:solidFill>
                <a:latin typeface="Arial" panose="020B0604020202020204" pitchFamily="34" charset="0"/>
                <a:cs typeface="Arial" panose="020B0604020202020204" pitchFamily="34" charset="0"/>
              </a:rPr>
              <a:t>Legal Frameworks &amp; Instruments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2"/>
            <a:ext cx="6062836" cy="265750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342900" lvl="0" indent="-342900" algn="just">
              <a:spcBef>
                <a:spcPts val="600"/>
              </a:spcBef>
              <a:spcAft>
                <a:spcPts val="600"/>
              </a:spcAft>
              <a:tabLst>
                <a:tab pos="457200" algn="l"/>
              </a:tabLst>
            </a:pPr>
            <a:r>
              <a:rPr lang="en-US" sz="2000" b="1"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3) Environmental and Human Rights Legislation</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pPr marL="457200" lvl="1" algn="just">
              <a:spcBef>
                <a:spcPts val="600"/>
              </a:spcBef>
              <a:spcAft>
                <a:spcPts val="600"/>
              </a:spcAft>
              <a:buSzPts val="1000"/>
              <a:buFont typeface="Symbol" panose="05050102010706020507" pitchFamily="18" charset="2"/>
              <a:buChar char=""/>
              <a:tabLst>
                <a:tab pos="914400" algn="l"/>
              </a:tabLst>
            </a:pPr>
            <a:r>
              <a:rPr lang="en-US" sz="1800"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Existing environmental laws, such as those related to air pollution and protection of natural resources, can be invoked in climate change cases.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457200" lvl="1" algn="just">
              <a:spcBef>
                <a:spcPts val="600"/>
              </a:spcBef>
              <a:spcAft>
                <a:spcPts val="600"/>
              </a:spcAft>
              <a:buSzPts val="1000"/>
              <a:buFont typeface="Symbol" panose="05050102010706020507" pitchFamily="18" charset="2"/>
              <a:buChar char=""/>
              <a:tabLst>
                <a:tab pos="914400" algn="l"/>
              </a:tabLst>
            </a:pPr>
            <a:r>
              <a:rPr lang="en-US" sz="1800"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Human rights laws and principles, including the right to a healthy environment, have been used in climate change litigation to hold governments and corporations accountable for their actions or inactions.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2050" name="Picture 2" descr="Integrating human rights in our global action to combat climate change |  EEAS">
            <a:extLst>
              <a:ext uri="{FF2B5EF4-FFF2-40B4-BE49-F238E27FC236}">
                <a16:creationId xmlns:a16="http://schemas.microsoft.com/office/drawing/2014/main" id="{1783A85F-CB6A-4EF2-1751-6248D9BAD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520" y="2020001"/>
            <a:ext cx="3494860" cy="225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25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a:solidFill>
                  <a:srgbClr val="0000CC"/>
                </a:solidFill>
                <a:latin typeface="Arial" panose="020B0604020202020204" pitchFamily="34" charset="0"/>
                <a:cs typeface="Arial" panose="020B0604020202020204" pitchFamily="34" charset="0"/>
              </a:rPr>
              <a:t>1.1. </a:t>
            </a:r>
            <a:r>
              <a:rPr lang="en-US" sz="2400" b="1" dirty="0">
                <a:solidFill>
                  <a:srgbClr val="0000CC"/>
                </a:solidFill>
                <a:latin typeface="Arial" panose="020B0604020202020204" pitchFamily="34" charset="0"/>
                <a:cs typeface="Arial" panose="020B0604020202020204" pitchFamily="34" charset="0"/>
              </a:rPr>
              <a:t>Legal Frameworks &amp; Instruments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2"/>
            <a:ext cx="6062836" cy="284412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342900" lvl="0" indent="-342900" algn="just">
              <a:spcBef>
                <a:spcPts val="600"/>
              </a:spcBef>
              <a:spcAft>
                <a:spcPts val="600"/>
              </a:spcAft>
              <a:tabLst>
                <a:tab pos="457200" algn="l"/>
              </a:tabLst>
            </a:pPr>
            <a:r>
              <a:rPr lang="en-US" sz="2200" b="1"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4) Tort Law and Civil Liability</a:t>
            </a:r>
            <a:endParaRPr lang="en-US" sz="2200" b="1" dirty="0">
              <a:effectLst/>
              <a:latin typeface="Arial" panose="020B0604020202020204" pitchFamily="34" charset="0"/>
              <a:ea typeface="Times New Roman" panose="02020603050405020304" pitchFamily="18" charset="0"/>
              <a:cs typeface="Arial" panose="020B0604020202020204" pitchFamily="34" charset="0"/>
            </a:endParaRPr>
          </a:p>
          <a:p>
            <a:pPr marL="457200" lvl="1" algn="just">
              <a:spcBef>
                <a:spcPts val="600"/>
              </a:spcBef>
              <a:spcAft>
                <a:spcPts val="600"/>
              </a:spcAft>
              <a:buSzPts val="1000"/>
              <a:buFont typeface="Symbol" panose="05050102010706020507" pitchFamily="18" charset="2"/>
              <a:buChar char=""/>
              <a:tabLst>
                <a:tab pos="914400" algn="l"/>
              </a:tabLst>
            </a:pPr>
            <a:r>
              <a:rPr lang="en-US" sz="2000" spc="-25" dirty="0">
                <a:solidFill>
                  <a:srgbClr val="000099"/>
                </a:solidFill>
                <a:latin typeface="Arial" panose="020B0604020202020204" pitchFamily="34" charset="0"/>
                <a:ea typeface="Times New Roman" panose="02020603050405020304" pitchFamily="18" charset="0"/>
                <a:cs typeface="Arial" panose="020B0604020202020204" pitchFamily="34" charset="0"/>
              </a:rPr>
              <a:t>T</a:t>
            </a:r>
            <a:r>
              <a:rPr lang="en-US" sz="2000"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ort law principles, such as negligence and nuisance, have been applied in climate change lawsuits against corporations or governments for their contribution to climate change impacts.</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457200" lvl="1" algn="just">
              <a:spcBef>
                <a:spcPts val="600"/>
              </a:spcBef>
              <a:spcAft>
                <a:spcPts val="600"/>
              </a:spcAft>
              <a:buSzPts val="1000"/>
              <a:buFont typeface="Symbol" panose="05050102010706020507" pitchFamily="18" charset="2"/>
              <a:buChar char=""/>
              <a:tabLst>
                <a:tab pos="914400" algn="l"/>
              </a:tabLst>
            </a:pPr>
            <a:r>
              <a:rPr lang="en-US" sz="2000"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Civil liability claims seek compensation for damages or injunctive relief to prevent further harm.</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DA7CCDEC-648C-446E-BE28-235D2726E77A}"/>
              </a:ext>
            </a:extLst>
          </p:cNvPr>
          <p:cNvPicPr>
            <a:picLocks noChangeAspect="1"/>
          </p:cNvPicPr>
          <p:nvPr/>
        </p:nvPicPr>
        <p:blipFill>
          <a:blip r:embed="rId4"/>
          <a:stretch>
            <a:fillRect/>
          </a:stretch>
        </p:blipFill>
        <p:spPr>
          <a:xfrm>
            <a:off x="7905532" y="2006939"/>
            <a:ext cx="3951188" cy="2844122"/>
          </a:xfrm>
          <a:prstGeom prst="ellipse">
            <a:avLst/>
          </a:prstGeom>
        </p:spPr>
      </p:pic>
    </p:spTree>
    <p:extLst>
      <p:ext uri="{BB962C8B-B14F-4D97-AF65-F5344CB8AC3E}">
        <p14:creationId xmlns:p14="http://schemas.microsoft.com/office/powerpoint/2010/main" val="3838393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a:solidFill>
                  <a:srgbClr val="0000CC"/>
                </a:solidFill>
                <a:latin typeface="Arial" panose="020B0604020202020204" pitchFamily="34" charset="0"/>
                <a:cs typeface="Arial" panose="020B0604020202020204" pitchFamily="34" charset="0"/>
              </a:rPr>
              <a:t>1.1. </a:t>
            </a:r>
            <a:r>
              <a:rPr lang="en-US" sz="2400" b="1" dirty="0">
                <a:solidFill>
                  <a:srgbClr val="0000CC"/>
                </a:solidFill>
                <a:latin typeface="Arial" panose="020B0604020202020204" pitchFamily="34" charset="0"/>
                <a:cs typeface="Arial" panose="020B0604020202020204" pitchFamily="34" charset="0"/>
              </a:rPr>
              <a:t>Legal Frameworks &amp; Instruments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17418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342900" lvl="0" indent="-342900" algn="just">
              <a:spcBef>
                <a:spcPts val="600"/>
              </a:spcBef>
              <a:spcAft>
                <a:spcPts val="600"/>
              </a:spcAft>
              <a:tabLst>
                <a:tab pos="60325" algn="l"/>
              </a:tabLst>
            </a:pPr>
            <a:r>
              <a:rPr lang="en-US" sz="2000" b="1"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5) Administrative and Judicial Review Mechanisms</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pPr marL="396875" lvl="1" indent="-168275" algn="just">
              <a:spcBef>
                <a:spcPts val="600"/>
              </a:spcBef>
              <a:spcAft>
                <a:spcPts val="600"/>
              </a:spcAft>
              <a:buSzPts val="1000"/>
              <a:buFont typeface="Symbol" panose="05050102010706020507" pitchFamily="18" charset="2"/>
              <a:buChar char=""/>
              <a:tabLst>
                <a:tab pos="914400" algn="l"/>
              </a:tabLst>
            </a:pPr>
            <a:r>
              <a:rPr lang="en-US" sz="1800"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Administrative law procedures and judicial review processes allow individuals and organizations to challenge government decisions or actions related to climate change policies and regulations..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96875" lvl="1" indent="-168275" algn="just">
              <a:spcBef>
                <a:spcPts val="600"/>
              </a:spcBef>
              <a:spcAft>
                <a:spcPts val="600"/>
              </a:spcAft>
              <a:buSzPts val="1000"/>
              <a:buFont typeface="Symbol" panose="05050102010706020507" pitchFamily="18" charset="2"/>
              <a:buChar char=""/>
              <a:tabLst>
                <a:tab pos="914400" algn="l"/>
              </a:tabLst>
            </a:pPr>
            <a:r>
              <a:rPr lang="en-US" sz="1800"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These mechanisms can be used to scrutinize the adequacy of climate change mitigation and adaptation measures or to address failures to address climate change risks.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84938F25-4F3E-70A7-48E4-967F82A95743}"/>
              </a:ext>
            </a:extLst>
          </p:cNvPr>
          <p:cNvPicPr>
            <a:picLocks noChangeAspect="1"/>
          </p:cNvPicPr>
          <p:nvPr/>
        </p:nvPicPr>
        <p:blipFill>
          <a:blip r:embed="rId4"/>
          <a:stretch>
            <a:fillRect/>
          </a:stretch>
        </p:blipFill>
        <p:spPr>
          <a:xfrm>
            <a:off x="7894320" y="1938969"/>
            <a:ext cx="3446051" cy="3174188"/>
          </a:xfrm>
          <a:prstGeom prst="rect">
            <a:avLst/>
          </a:prstGeom>
        </p:spPr>
      </p:pic>
    </p:spTree>
    <p:extLst>
      <p:ext uri="{BB962C8B-B14F-4D97-AF65-F5344CB8AC3E}">
        <p14:creationId xmlns:p14="http://schemas.microsoft.com/office/powerpoint/2010/main" val="2068596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a:solidFill>
                  <a:srgbClr val="0000CC"/>
                </a:solidFill>
                <a:latin typeface="Arial" panose="020B0604020202020204" pitchFamily="34" charset="0"/>
                <a:cs typeface="Arial" panose="020B0604020202020204" pitchFamily="34" charset="0"/>
              </a:rPr>
              <a:t>1.1. </a:t>
            </a:r>
            <a:r>
              <a:rPr lang="en-US" sz="2400" b="1" dirty="0">
                <a:solidFill>
                  <a:srgbClr val="0000CC"/>
                </a:solidFill>
                <a:latin typeface="Arial" panose="020B0604020202020204" pitchFamily="34" charset="0"/>
                <a:cs typeface="Arial" panose="020B0604020202020204" pitchFamily="34" charset="0"/>
              </a:rPr>
              <a:t>Legal Frameworks &amp; Instruments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342900" lvl="0" indent="-342900" algn="just">
              <a:spcBef>
                <a:spcPts val="600"/>
              </a:spcBef>
              <a:spcAft>
                <a:spcPts val="600"/>
              </a:spcAft>
              <a:tabLst>
                <a:tab pos="457200" algn="l"/>
              </a:tabLst>
            </a:pPr>
            <a:r>
              <a:rPr lang="en-US" sz="2000" b="1"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6) Corporate Disclosure and Reporting Requirements</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pPr marL="350838" lvl="1" algn="just">
              <a:spcBef>
                <a:spcPts val="600"/>
              </a:spcBef>
              <a:spcAft>
                <a:spcPts val="600"/>
              </a:spcAft>
              <a:buSzPts val="1000"/>
              <a:buFont typeface="Symbol" panose="05050102010706020507" pitchFamily="18" charset="2"/>
              <a:buChar char=""/>
              <a:tabLst>
                <a:tab pos="914400" algn="l"/>
              </a:tabLst>
            </a:pPr>
            <a:r>
              <a:rPr lang="en-US" sz="1800"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Regulatory frameworks for corporate disclosure and reporting on climate change risks, greenhouse gas emissions, and environmental impacts have been implemented in several jurisdictions.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50838" lvl="1" algn="just">
              <a:spcBef>
                <a:spcPts val="600"/>
              </a:spcBef>
              <a:spcAft>
                <a:spcPts val="600"/>
              </a:spcAft>
              <a:buSzPts val="1000"/>
              <a:buFont typeface="Symbol" panose="05050102010706020507" pitchFamily="18" charset="2"/>
              <a:buChar char=""/>
              <a:tabLst>
                <a:tab pos="914400" algn="l"/>
              </a:tabLst>
            </a:pPr>
            <a:r>
              <a:rPr lang="en-US" sz="1800" spc="-25"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These requirements aim to enhance transparency and accountability, enabling shareholders and stakeholders to assess companies' climate-related risks and strategies.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691D58CC-2408-3497-13BB-A715744F372F}"/>
              </a:ext>
            </a:extLst>
          </p:cNvPr>
          <p:cNvPicPr>
            <a:picLocks noChangeAspect="1"/>
          </p:cNvPicPr>
          <p:nvPr/>
        </p:nvPicPr>
        <p:blipFill>
          <a:blip r:embed="rId4"/>
          <a:stretch>
            <a:fillRect/>
          </a:stretch>
        </p:blipFill>
        <p:spPr>
          <a:xfrm>
            <a:off x="7618136" y="2069488"/>
            <a:ext cx="3888064" cy="2716540"/>
          </a:xfrm>
          <a:prstGeom prst="rect">
            <a:avLst/>
          </a:prstGeom>
        </p:spPr>
      </p:pic>
    </p:spTree>
    <p:extLst>
      <p:ext uri="{BB962C8B-B14F-4D97-AF65-F5344CB8AC3E}">
        <p14:creationId xmlns:p14="http://schemas.microsoft.com/office/powerpoint/2010/main" val="2930440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smtClean="0">
                <a:solidFill>
                  <a:srgbClr val="002060"/>
                </a:solidFill>
                <a:latin typeface="+mj-lt"/>
                <a:cs typeface="Arial" panose="020B0604020202020204" pitchFamily="34" charset="0"/>
              </a:rPr>
              <a:t>1.2. </a:t>
            </a:r>
            <a:r>
              <a:rPr lang="en-US" sz="2200" b="1" dirty="0">
                <a:solidFill>
                  <a:srgbClr val="002060"/>
                </a:solidFill>
                <a:latin typeface="+mj-lt"/>
              </a:rPr>
              <a:t>International </a:t>
            </a:r>
            <a:r>
              <a:rPr lang="en-US" sz="2200" b="1" dirty="0" smtClean="0">
                <a:solidFill>
                  <a:srgbClr val="002060"/>
                </a:solidFill>
                <a:latin typeface="+mj-lt"/>
              </a:rPr>
              <a:t>Treaties </a:t>
            </a:r>
            <a:r>
              <a:rPr lang="en-US" sz="2200" b="1" dirty="0">
                <a:solidFill>
                  <a:srgbClr val="002060"/>
                </a:solidFill>
                <a:latin typeface="+mj-lt"/>
              </a:rPr>
              <a:t>(e.g., Paris Agreement)</a:t>
            </a:r>
            <a:endParaRPr lang="x-none" sz="2200" b="1" dirty="0">
              <a:solidFill>
                <a:srgbClr val="002060"/>
              </a:solidFill>
              <a:latin typeface="+mj-lt"/>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lvl="0" indent="0" algn="just">
              <a:spcBef>
                <a:spcPts val="600"/>
              </a:spcBef>
              <a:spcAft>
                <a:spcPts val="600"/>
              </a:spcAft>
              <a:tabLst>
                <a:tab pos="457200" algn="l"/>
              </a:tabLst>
            </a:pPr>
            <a:r>
              <a:rPr lang="en-US" sz="1800" b="1" dirty="0" smtClean="0">
                <a:solidFill>
                  <a:srgbClr val="002060"/>
                </a:solidFill>
                <a:latin typeface="+mn-lt"/>
              </a:rPr>
              <a:t>International </a:t>
            </a:r>
            <a:r>
              <a:rPr lang="en-US" sz="1800" b="1" dirty="0">
                <a:solidFill>
                  <a:srgbClr val="002060"/>
                </a:solidFill>
                <a:latin typeface="+mn-lt"/>
              </a:rPr>
              <a:t>Treaties and Global Climate Change </a:t>
            </a:r>
            <a:r>
              <a:rPr lang="en-US" sz="1800" b="1" dirty="0" smtClean="0">
                <a:solidFill>
                  <a:srgbClr val="002060"/>
                </a:solidFill>
                <a:latin typeface="+mn-lt"/>
              </a:rPr>
              <a:t>Litigation</a:t>
            </a:r>
          </a:p>
          <a:p>
            <a:pPr marL="342900" lvl="0" indent="-342900" algn="just">
              <a:spcBef>
                <a:spcPts val="600"/>
              </a:spcBef>
              <a:spcAft>
                <a:spcPts val="600"/>
              </a:spcAft>
              <a:buAutoNum type="arabicParenR"/>
              <a:tabLst>
                <a:tab pos="457200" algn="l"/>
              </a:tabLst>
            </a:pPr>
            <a:endParaRPr lang="en-US" sz="1800" dirty="0" smtClean="0">
              <a:solidFill>
                <a:srgbClr val="002060"/>
              </a:solidFill>
              <a:latin typeface="+mn-lt"/>
            </a:endParaRPr>
          </a:p>
          <a:p>
            <a:pPr marL="285750" lvl="0" indent="-285750" algn="just">
              <a:spcBef>
                <a:spcPts val="600"/>
              </a:spcBef>
              <a:spcAft>
                <a:spcPts val="600"/>
              </a:spcAft>
              <a:buFont typeface="Arial" panose="020B0604020202020204" pitchFamily="34" charset="0"/>
              <a:buChar char="•"/>
              <a:tabLst>
                <a:tab pos="457200" algn="l"/>
              </a:tabLst>
            </a:pPr>
            <a:r>
              <a:rPr lang="en-US" sz="1800" dirty="0">
                <a:solidFill>
                  <a:srgbClr val="002060"/>
                </a:solidFill>
                <a:latin typeface="+mn-lt"/>
              </a:rPr>
              <a:t>The Critical Role of the Paris </a:t>
            </a:r>
            <a:r>
              <a:rPr lang="en-US" sz="1800" dirty="0" smtClean="0">
                <a:solidFill>
                  <a:srgbClr val="002060"/>
                </a:solidFill>
                <a:latin typeface="+mn-lt"/>
              </a:rPr>
              <a:t>Agreement</a:t>
            </a:r>
          </a:p>
          <a:p>
            <a:pPr marL="742950" lvl="1" indent="-285750" algn="just">
              <a:spcBef>
                <a:spcPts val="600"/>
              </a:spcBef>
              <a:spcAft>
                <a:spcPts val="600"/>
              </a:spcAft>
              <a:buFont typeface="Arial" panose="020B0604020202020204" pitchFamily="34" charset="0"/>
              <a:buChar char="•"/>
              <a:tabLst>
                <a:tab pos="457200" algn="l"/>
              </a:tabLst>
            </a:pPr>
            <a:r>
              <a:rPr lang="en-US" sz="1800" dirty="0">
                <a:solidFill>
                  <a:srgbClr val="002060"/>
                </a:solidFill>
                <a:latin typeface="+mn-lt"/>
              </a:rPr>
              <a:t>Global Temperature Goals</a:t>
            </a:r>
            <a:r>
              <a:rPr lang="en-US" sz="1800" dirty="0" smtClean="0">
                <a:solidFill>
                  <a:srgbClr val="002060"/>
                </a:solidFill>
                <a:latin typeface="+mn-lt"/>
              </a:rPr>
              <a:t>:</a:t>
            </a:r>
          </a:p>
          <a:p>
            <a:pPr marL="742950" lvl="1" indent="-285750" algn="just">
              <a:spcBef>
                <a:spcPts val="600"/>
              </a:spcBef>
              <a:spcAft>
                <a:spcPts val="600"/>
              </a:spcAft>
              <a:buFont typeface="Arial" panose="020B0604020202020204" pitchFamily="34" charset="0"/>
              <a:buChar char="•"/>
              <a:tabLst>
                <a:tab pos="457200" algn="l"/>
              </a:tabLst>
            </a:pPr>
            <a:r>
              <a:rPr lang="en-US" sz="1800" dirty="0">
                <a:solidFill>
                  <a:srgbClr val="002060"/>
                </a:solidFill>
                <a:latin typeface="+mn-lt"/>
              </a:rPr>
              <a:t>Nationally Determined Contributions (NDCs</a:t>
            </a:r>
            <a:r>
              <a:rPr lang="en-US" sz="1800" dirty="0" smtClean="0">
                <a:solidFill>
                  <a:srgbClr val="002060"/>
                </a:solidFill>
                <a:latin typeface="+mn-lt"/>
              </a:rPr>
              <a:t>)</a:t>
            </a:r>
          </a:p>
          <a:p>
            <a:pPr marL="742950" lvl="1" indent="-285750" algn="just">
              <a:spcBef>
                <a:spcPts val="600"/>
              </a:spcBef>
              <a:spcAft>
                <a:spcPts val="600"/>
              </a:spcAft>
              <a:buFont typeface="Arial" panose="020B0604020202020204" pitchFamily="34" charset="0"/>
              <a:buChar char="•"/>
              <a:tabLst>
                <a:tab pos="457200" algn="l"/>
              </a:tabLst>
            </a:pPr>
            <a:r>
              <a:rPr lang="en-US" sz="1800" dirty="0">
                <a:solidFill>
                  <a:srgbClr val="002060"/>
                </a:solidFill>
                <a:latin typeface="+mn-lt"/>
              </a:rPr>
              <a:t>Legally Binding Accountability Framework</a:t>
            </a:r>
            <a:endParaRPr lang="en-US" sz="1800" dirty="0">
              <a:solidFill>
                <a:srgbClr val="002060"/>
              </a:solidFill>
              <a:effectLst/>
              <a:latin typeface="+mn-lt"/>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7" name="Picture 6"/>
          <p:cNvPicPr>
            <a:picLocks noChangeAspect="1"/>
          </p:cNvPicPr>
          <p:nvPr/>
        </p:nvPicPr>
        <p:blipFill>
          <a:blip r:embed="rId4"/>
          <a:stretch>
            <a:fillRect/>
          </a:stretch>
        </p:blipFill>
        <p:spPr>
          <a:xfrm>
            <a:off x="8607086" y="2377321"/>
            <a:ext cx="2779295" cy="2779295"/>
          </a:xfrm>
          <a:prstGeom prst="rect">
            <a:avLst/>
          </a:prstGeom>
        </p:spPr>
      </p:pic>
    </p:spTree>
    <p:extLst>
      <p:ext uri="{BB962C8B-B14F-4D97-AF65-F5344CB8AC3E}">
        <p14:creationId xmlns:p14="http://schemas.microsoft.com/office/powerpoint/2010/main" val="2541098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a:t>
            </a:r>
            <a:r>
              <a:rPr lang="en-US" sz="2400" b="1" dirty="0">
                <a:solidFill>
                  <a:srgbClr val="FFFF00"/>
                </a:solidFill>
                <a:latin typeface="Arial" panose="020B0604020202020204" pitchFamily="34" charset="0"/>
                <a:cs typeface="Arial" panose="020B0604020202020204" pitchFamily="34" charset="0"/>
              </a:rPr>
              <a:t>. OVERVIEW OF GLOBAL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smtClean="0">
                <a:solidFill>
                  <a:srgbClr val="002060"/>
                </a:solidFill>
                <a:latin typeface="+mj-lt"/>
                <a:cs typeface="Arial" panose="020B0604020202020204" pitchFamily="34" charset="0"/>
              </a:rPr>
              <a:t>1.2. </a:t>
            </a:r>
            <a:r>
              <a:rPr lang="en-US" sz="2200" b="1" dirty="0">
                <a:solidFill>
                  <a:srgbClr val="002060"/>
                </a:solidFill>
                <a:latin typeface="+mj-lt"/>
              </a:rPr>
              <a:t>International </a:t>
            </a:r>
            <a:r>
              <a:rPr lang="en-US" sz="2200" b="1" dirty="0" smtClean="0">
                <a:solidFill>
                  <a:srgbClr val="002060"/>
                </a:solidFill>
                <a:latin typeface="+mj-lt"/>
              </a:rPr>
              <a:t>Treaties </a:t>
            </a:r>
            <a:r>
              <a:rPr lang="en-US" sz="2200" b="1" dirty="0">
                <a:solidFill>
                  <a:srgbClr val="002060"/>
                </a:solidFill>
                <a:latin typeface="+mj-lt"/>
              </a:rPr>
              <a:t>(e.g., Paris Agreement)</a:t>
            </a:r>
            <a:endParaRPr lang="x-none" sz="2200" b="1" dirty="0">
              <a:solidFill>
                <a:srgbClr val="002060"/>
              </a:solidFill>
              <a:latin typeface="+mj-lt"/>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228600" indent="0"/>
            <a:r>
              <a:rPr lang="en-US" sz="1800" b="1" dirty="0" smtClean="0">
                <a:solidFill>
                  <a:srgbClr val="002060"/>
                </a:solidFill>
                <a:latin typeface="+mn-lt"/>
              </a:rPr>
              <a:t>Introduction to International Climate Treaties</a:t>
            </a:r>
          </a:p>
          <a:p>
            <a:pPr marL="571500" indent="-342900">
              <a:buFont typeface="Arial" panose="020B0604020202020204" pitchFamily="34" charset="0"/>
              <a:buChar char="•"/>
            </a:pPr>
            <a:r>
              <a:rPr lang="en-US" sz="1800" dirty="0">
                <a:solidFill>
                  <a:srgbClr val="002060"/>
                </a:solidFill>
                <a:latin typeface="+mn-lt"/>
              </a:rPr>
              <a:t>Overview of key international climate treaties pre-Paris Agreement</a:t>
            </a:r>
            <a:r>
              <a:rPr lang="en-US" sz="1800" dirty="0" smtClean="0">
                <a:solidFill>
                  <a:srgbClr val="002060"/>
                </a:solidFill>
                <a:latin typeface="+mn-lt"/>
              </a:rPr>
              <a:t>.</a:t>
            </a:r>
          </a:p>
          <a:p>
            <a:pPr marL="571500" indent="-342900">
              <a:buFont typeface="Arial" panose="020B0604020202020204" pitchFamily="34" charset="0"/>
              <a:buChar char="•"/>
            </a:pPr>
            <a:r>
              <a:rPr lang="en-US" sz="1800" dirty="0">
                <a:solidFill>
                  <a:srgbClr val="002060"/>
                </a:solidFill>
                <a:latin typeface="+mn-lt"/>
              </a:rPr>
              <a:t>The unique role of international agreements in combating global warming.</a:t>
            </a:r>
          </a:p>
          <a:p>
            <a:pPr marL="571500" indent="-342900">
              <a:buFont typeface="+mj-lt"/>
              <a:buAutoNum type="arabicPeriod"/>
            </a:pPr>
            <a:endParaRPr lang="en-US" dirty="0"/>
          </a:p>
          <a:p>
            <a:pPr marL="571500" indent="-342900">
              <a:buFont typeface="+mj-lt"/>
              <a:buAutoNum type="arabicPeriod"/>
            </a:pPr>
            <a:endParaRPr lang="en-US" b="1" dirty="0"/>
          </a:p>
          <a:p>
            <a:pPr marL="342900" lvl="0" indent="-342900" algn="just">
              <a:spcBef>
                <a:spcPts val="600"/>
              </a:spcBef>
              <a:spcAft>
                <a:spcPts val="600"/>
              </a:spcAft>
              <a:buAutoNum type="arabicParenR"/>
              <a:tabLst>
                <a:tab pos="457200" algn="l"/>
              </a:tabLst>
            </a:pPr>
            <a:endParaRPr lang="en-US" sz="1800" dirty="0" smtClean="0">
              <a:solidFill>
                <a:srgbClr val="002060"/>
              </a:solidFill>
              <a:latin typeface="+mn-lt"/>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7" name="Picture 6"/>
          <p:cNvPicPr>
            <a:picLocks noChangeAspect="1"/>
          </p:cNvPicPr>
          <p:nvPr/>
        </p:nvPicPr>
        <p:blipFill>
          <a:blip r:embed="rId4"/>
          <a:stretch>
            <a:fillRect/>
          </a:stretch>
        </p:blipFill>
        <p:spPr>
          <a:xfrm>
            <a:off x="8607086" y="2377321"/>
            <a:ext cx="2779295" cy="2779295"/>
          </a:xfrm>
          <a:prstGeom prst="rect">
            <a:avLst/>
          </a:prstGeom>
        </p:spPr>
      </p:pic>
    </p:spTree>
    <p:extLst>
      <p:ext uri="{BB962C8B-B14F-4D97-AF65-F5344CB8AC3E}">
        <p14:creationId xmlns:p14="http://schemas.microsoft.com/office/powerpoint/2010/main" val="109988743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4938</TotalTime>
  <Words>987</Words>
  <Application>Microsoft Office PowerPoint</Application>
  <PresentationFormat>Widescreen</PresentationFormat>
  <Paragraphs>131</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Times New Roman</vt:lpstr>
      <vt:lpstr>Century Gothic</vt:lpstr>
      <vt:lpstr>Symbol</vt:lpstr>
      <vt:lpstr>Calibri</vt:lpstr>
      <vt:lpstr>Georgia</vt:lpstr>
      <vt:lpstr>Office Theme</vt:lpstr>
      <vt:lpstr>PowerPoint Presentation</vt:lpstr>
      <vt:lpstr>1.1. Legal Frameworks &amp; Instruments</vt:lpstr>
      <vt:lpstr>1.1. Legal Frameworks &amp; Instruments</vt:lpstr>
      <vt:lpstr>1.1. Legal Frameworks &amp; Instruments</vt:lpstr>
      <vt:lpstr>1.1. Legal Frameworks &amp; Instruments</vt:lpstr>
      <vt:lpstr>1.1. Legal Frameworks &amp; Instruments</vt:lpstr>
      <vt:lpstr>1.1. Legal Frameworks &amp; Instruments</vt:lpstr>
      <vt:lpstr>1.2. International Treaties (e.g., Paris Agreement)</vt:lpstr>
      <vt:lpstr>1.2. International Treaties (e.g., Paris Agreement)</vt:lpstr>
      <vt:lpstr>1.2. International Treaties (e.g., Paris Agreement)</vt:lpstr>
      <vt:lpstr>1.2. International Treaties (e.g., Paris Agreement)</vt:lpstr>
      <vt:lpstr>1.2. International Treaties (e.g., Paris Agreement)</vt:lpstr>
      <vt:lpstr>1.2. International Treaties (e.g., Paris Agreement)</vt:lpstr>
      <vt:lpstr>1.3. National and regional regulations and policies</vt:lpstr>
      <vt:lpstr>1.3. National and regional regulations and policies</vt:lpstr>
      <vt:lpstr>1.3. National and regional regulations and policies</vt:lpstr>
      <vt:lpstr>1.3. National and regional regulations and policies</vt:lpstr>
      <vt:lpstr>1.3. National and regional regulations and policies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Admin</cp:lastModifiedBy>
  <cp:revision>22</cp:revision>
  <dcterms:created xsi:type="dcterms:W3CDTF">2020-01-02T01:56:26Z</dcterms:created>
  <dcterms:modified xsi:type="dcterms:W3CDTF">2024-04-08T09:26:12Z</dcterms:modified>
</cp:coreProperties>
</file>