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7" r:id="rId3"/>
    <p:sldId id="258" r:id="rId4"/>
    <p:sldId id="264" r:id="rId5"/>
    <p:sldId id="259" r:id="rId6"/>
    <p:sldId id="260" r:id="rId7"/>
    <p:sldId id="265" r:id="rId8"/>
    <p:sldId id="266" r:id="rId9"/>
    <p:sldId id="261" r:id="rId10"/>
    <p:sldId id="267" r:id="rId11"/>
    <p:sldId id="268" r:id="rId12"/>
    <p:sldId id="262"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4AC38-571B-B949-802A-7F9803D08C0B}" v="1" dt="2024-01-07T15:01:25.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6327"/>
  </p:normalViewPr>
  <p:slideViewPr>
    <p:cSldViewPr snapToGrid="0">
      <p:cViewPr varScale="1">
        <p:scale>
          <a:sx n="92" d="100"/>
          <a:sy n="92" d="100"/>
        </p:scale>
        <p:origin x="9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80030-677C-FA45-9120-938B564BBE85}"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F7A57-8FA7-5E44-98C1-5485E44E1400}" type="slidenum">
              <a:rPr lang="en-US" smtClean="0"/>
              <a:t>‹#›</a:t>
            </a:fld>
            <a:endParaRPr lang="en-US"/>
          </a:p>
        </p:txBody>
      </p:sp>
    </p:spTree>
    <p:extLst>
      <p:ext uri="{BB962C8B-B14F-4D97-AF65-F5344CB8AC3E}">
        <p14:creationId xmlns:p14="http://schemas.microsoft.com/office/powerpoint/2010/main" val="144480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FB61-F89E-4C41-0645-5A5D2AF7F3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6654E3-BCB4-D7C1-C4B6-F923119B1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4C9A74-D3BF-A208-3B8B-715A01CBD3C9}"/>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5" name="Footer Placeholder 4">
            <a:extLst>
              <a:ext uri="{FF2B5EF4-FFF2-40B4-BE49-F238E27FC236}">
                <a16:creationId xmlns:a16="http://schemas.microsoft.com/office/drawing/2014/main" id="{5ECE5E93-146C-7212-5411-4664EC121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9D515-9114-670A-8455-62A0B641ED25}"/>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64101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1B90-2A4E-420A-6ECA-59A65EC88B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35C3D-E7DF-D6BD-64E1-3B14A0ADF4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53558-B531-5EBE-1223-B3860628221A}"/>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5" name="Footer Placeholder 4">
            <a:extLst>
              <a:ext uri="{FF2B5EF4-FFF2-40B4-BE49-F238E27FC236}">
                <a16:creationId xmlns:a16="http://schemas.microsoft.com/office/drawing/2014/main" id="{9AD3AA6E-943E-26A6-D919-D612813D4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5B3ED-E48C-1CC6-3236-033618FE5D8D}"/>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2184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DE7C7-889F-3B76-D8D8-4F693EEA9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9E87A8-DAAF-8E8D-1B6F-C0A05F440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CFA26-41F5-CE62-FBF6-E108BA415D1E}"/>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5" name="Footer Placeholder 4">
            <a:extLst>
              <a:ext uri="{FF2B5EF4-FFF2-40B4-BE49-F238E27FC236}">
                <a16:creationId xmlns:a16="http://schemas.microsoft.com/office/drawing/2014/main" id="{2FF0CCA6-3CE3-D9C1-A07A-1EB7B4F17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F1E13-C10C-DF41-1BF0-55139B6B8C2F}"/>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118069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9F86-6BC1-538B-0CD5-37F9723CC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3515C-28CE-A477-5940-774E45F54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74982-51DF-FFF0-196C-BD5A4FCECDE0}"/>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5" name="Footer Placeholder 4">
            <a:extLst>
              <a:ext uri="{FF2B5EF4-FFF2-40B4-BE49-F238E27FC236}">
                <a16:creationId xmlns:a16="http://schemas.microsoft.com/office/drawing/2014/main" id="{6BF22EF5-FD96-FA67-FDAB-BD8CCA872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11615-3F7F-6FEF-A25B-95E1F85B7DAB}"/>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209236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9D28-59FB-CD44-B477-F21FD9CAA6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F6712C-B26F-7368-5DB3-219D09276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EBEFC6-860D-BDC1-EC33-58EC8E33D1D5}"/>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5" name="Footer Placeholder 4">
            <a:extLst>
              <a:ext uri="{FF2B5EF4-FFF2-40B4-BE49-F238E27FC236}">
                <a16:creationId xmlns:a16="http://schemas.microsoft.com/office/drawing/2014/main" id="{077E934E-7020-2E17-DA2E-5440CE88C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E580D-65DD-8FFC-E516-F8F12EA26C2B}"/>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304401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E176-BBBE-2413-4017-9F0A8883E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695A4B-B4A5-96A2-B9EA-96C4912400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AB46F-785D-2430-0B7B-BDC0D7D2B8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1595FA-A4D9-2CF3-101C-4BDA25A73AC6}"/>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6" name="Footer Placeholder 5">
            <a:extLst>
              <a:ext uri="{FF2B5EF4-FFF2-40B4-BE49-F238E27FC236}">
                <a16:creationId xmlns:a16="http://schemas.microsoft.com/office/drawing/2014/main" id="{66904821-B4D3-2460-263F-0DCF0523D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98FEC-1091-8F5D-B305-A76A2054DC58}"/>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397512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6CE5-7AE1-11AD-C626-1023334AF6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B0BF3B-2EC1-077F-61E1-3EB3E8546A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E7B51-0D07-DBF9-EFD4-DA4D84427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F6F489-00E9-034A-5B76-B91D39567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6ACF3-D61A-7B5A-AF7D-0510DECD24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6AD4E-C5C4-2AE0-615D-E92BD843B16E}"/>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8" name="Footer Placeholder 7">
            <a:extLst>
              <a:ext uri="{FF2B5EF4-FFF2-40B4-BE49-F238E27FC236}">
                <a16:creationId xmlns:a16="http://schemas.microsoft.com/office/drawing/2014/main" id="{07EF0206-1429-230F-0834-39BA05D130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2066D7-7E52-7E5C-F56D-046491DCBF48}"/>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269073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E940-7933-B8B7-6609-FB0D7F9536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8F78F2-6F42-B9C6-AC20-02680C0A584C}"/>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4" name="Footer Placeholder 3">
            <a:extLst>
              <a:ext uri="{FF2B5EF4-FFF2-40B4-BE49-F238E27FC236}">
                <a16:creationId xmlns:a16="http://schemas.microsoft.com/office/drawing/2014/main" id="{BBF294DD-DA14-BD15-182F-CC749C68D0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8C117-B06D-E87B-6B8A-39622E038A5F}"/>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119863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C34BE9-ACF6-9489-0355-CEC122AA2B24}"/>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3" name="Footer Placeholder 2">
            <a:extLst>
              <a:ext uri="{FF2B5EF4-FFF2-40B4-BE49-F238E27FC236}">
                <a16:creationId xmlns:a16="http://schemas.microsoft.com/office/drawing/2014/main" id="{5AE20F27-C61E-82FD-B400-76F9282314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71B860-E641-14E5-0DE9-8C02C6FF66A9}"/>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141039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7840-A6FE-A2C7-EADF-387DB028E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DD096E-ACA2-1B00-FAA7-8E67F62120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88FFB3-A76C-FEE2-5699-3F1268CC8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2685D-FCD1-243D-986B-E4B3AEE02630}"/>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6" name="Footer Placeholder 5">
            <a:extLst>
              <a:ext uri="{FF2B5EF4-FFF2-40B4-BE49-F238E27FC236}">
                <a16:creationId xmlns:a16="http://schemas.microsoft.com/office/drawing/2014/main" id="{0EEA7EDC-2A75-4347-E3B2-1D46B1684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45221-7DDD-9890-7D3D-AB176EDEDF93}"/>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322276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68B5-2D64-48F6-8E15-EB67D4515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BFCA52-8DF9-C704-BCD4-458FB9C65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B925E-A930-BC44-1D5D-6146306F0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13B9A-A713-9D58-6B52-DC1D435FC32E}"/>
              </a:ext>
            </a:extLst>
          </p:cNvPr>
          <p:cNvSpPr>
            <a:spLocks noGrp="1"/>
          </p:cNvSpPr>
          <p:nvPr>
            <p:ph type="dt" sz="half" idx="10"/>
          </p:nvPr>
        </p:nvSpPr>
        <p:spPr/>
        <p:txBody>
          <a:bodyPr/>
          <a:lstStyle/>
          <a:p>
            <a:fld id="{4EBDD8B1-8757-42B1-80F6-BA4C26E594A3}" type="datetimeFigureOut">
              <a:rPr lang="en-US" smtClean="0"/>
              <a:t>4/23/2024</a:t>
            </a:fld>
            <a:endParaRPr lang="en-US"/>
          </a:p>
        </p:txBody>
      </p:sp>
      <p:sp>
        <p:nvSpPr>
          <p:cNvPr id="6" name="Footer Placeholder 5">
            <a:extLst>
              <a:ext uri="{FF2B5EF4-FFF2-40B4-BE49-F238E27FC236}">
                <a16:creationId xmlns:a16="http://schemas.microsoft.com/office/drawing/2014/main" id="{E45D0D6C-9294-55BA-AD0A-8D4996BFB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03077-14B5-8A58-6246-49BBB4FC23A9}"/>
              </a:ext>
            </a:extLst>
          </p:cNvPr>
          <p:cNvSpPr>
            <a:spLocks noGrp="1"/>
          </p:cNvSpPr>
          <p:nvPr>
            <p:ph type="sldNum" sz="quarter" idx="12"/>
          </p:nvPr>
        </p:nvSpPr>
        <p:spPr/>
        <p:txBody>
          <a:bodyPr/>
          <a:lstStyle/>
          <a:p>
            <a:fld id="{619396AC-D64A-4A0B-A2D7-EEAC283EB387}" type="slidenum">
              <a:rPr lang="en-US" smtClean="0"/>
              <a:t>‹#›</a:t>
            </a:fld>
            <a:endParaRPr lang="en-US"/>
          </a:p>
        </p:txBody>
      </p:sp>
    </p:spTree>
    <p:extLst>
      <p:ext uri="{BB962C8B-B14F-4D97-AF65-F5344CB8AC3E}">
        <p14:creationId xmlns:p14="http://schemas.microsoft.com/office/powerpoint/2010/main" val="275057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5D0597-1B50-9DB8-4D36-750370C3C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9D572-4302-F167-D2C5-6186F2C7D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16D6A-2ACD-2A2C-CBD8-29FC33121F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DD8B1-8757-42B1-80F6-BA4C26E594A3}" type="datetimeFigureOut">
              <a:rPr lang="en-US" smtClean="0"/>
              <a:t>4/23/2024</a:t>
            </a:fld>
            <a:endParaRPr lang="en-US"/>
          </a:p>
        </p:txBody>
      </p:sp>
      <p:sp>
        <p:nvSpPr>
          <p:cNvPr id="5" name="Footer Placeholder 4">
            <a:extLst>
              <a:ext uri="{FF2B5EF4-FFF2-40B4-BE49-F238E27FC236}">
                <a16:creationId xmlns:a16="http://schemas.microsoft.com/office/drawing/2014/main" id="{EE4F909C-0A9C-C748-A901-D2C31A7CA8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FE7183-1816-1E5A-E0F9-523462E0B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396AC-D64A-4A0B-A2D7-EEAC283EB387}" type="slidenum">
              <a:rPr lang="en-US" smtClean="0"/>
              <a:t>‹#›</a:t>
            </a:fld>
            <a:endParaRPr lang="en-US"/>
          </a:p>
        </p:txBody>
      </p:sp>
    </p:spTree>
    <p:extLst>
      <p:ext uri="{BB962C8B-B14F-4D97-AF65-F5344CB8AC3E}">
        <p14:creationId xmlns:p14="http://schemas.microsoft.com/office/powerpoint/2010/main" val="384235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25365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dirty="0">
                <a:solidFill>
                  <a:srgbClr val="003399"/>
                </a:solidFill>
                <a:latin typeface="Century Gothic"/>
                <a:ea typeface="Century Gothic"/>
                <a:cs typeface="Century Gothic"/>
                <a:sym typeface="Century Gothic"/>
              </a:rPr>
              <a:t>Climate Change and Energy</a:t>
            </a:r>
          </a:p>
          <a:p>
            <a:pPr algn="ctr"/>
            <a:r>
              <a:rPr lang="en-MY" sz="2800" kern="100" dirty="0">
                <a:effectLst/>
                <a:latin typeface="+mn-lt"/>
                <a:ea typeface="Calibri" panose="020F0502020204030204" pitchFamily="34" charset="0"/>
                <a:cs typeface="Times New Roman" panose="02020603050405020304" pitchFamily="18" charset="0"/>
              </a:rPr>
              <a:t> </a:t>
            </a:r>
            <a:r>
              <a:rPr lang="en-US" sz="2800" dirty="0"/>
              <a:t>TOPIC 1: </a:t>
            </a:r>
          </a:p>
          <a:p>
            <a:pPr algn="ctr"/>
            <a:r>
              <a:rPr lang="en-US" sz="2800" dirty="0"/>
              <a:t>INTRODUCTION TO CLIMATE CHANGE AND RENEWABLE ENERGY SOURCES</a:t>
            </a: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36E1-172F-42CB-E013-2E5E4C1ACCC1}"/>
              </a:ext>
            </a:extLst>
          </p:cNvPr>
          <p:cNvSpPr>
            <a:spLocks noGrp="1"/>
          </p:cNvSpPr>
          <p:nvPr>
            <p:ph type="title"/>
          </p:nvPr>
        </p:nvSpPr>
        <p:spPr/>
        <p:txBody>
          <a:bodyPr/>
          <a:lstStyle/>
          <a:p>
            <a:pPr algn="ctr"/>
            <a:r>
              <a:rPr kumimoji="0" lang="en-MY"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WIND ENERGY: ONSHORE AND OFFSHORE WIND FARMS</a:t>
            </a:r>
            <a:endParaRPr lang="en-US" dirty="0"/>
          </a:p>
        </p:txBody>
      </p:sp>
      <p:sp>
        <p:nvSpPr>
          <p:cNvPr id="3" name="Content Placeholder 2">
            <a:extLst>
              <a:ext uri="{FF2B5EF4-FFF2-40B4-BE49-F238E27FC236}">
                <a16:creationId xmlns:a16="http://schemas.microsoft.com/office/drawing/2014/main" id="{5BBF01AB-86A7-C194-A160-4E995A618466}"/>
              </a:ext>
            </a:extLst>
          </p:cNvPr>
          <p:cNvSpPr>
            <a:spLocks noGrp="1"/>
          </p:cNvSpPr>
          <p:nvPr>
            <p:ph sz="half" idx="1"/>
          </p:nvPr>
        </p:nvSpPr>
        <p:spPr/>
        <p:txBody>
          <a:bodyPr>
            <a:normAutofit fontScale="70000" lnSpcReduction="20000"/>
          </a:bodyPr>
          <a:lstStyle/>
          <a:p>
            <a:r>
              <a:rPr lang="en-US" dirty="0"/>
              <a:t>Onshore wind energy is generated by harnessing the power of the wind - the movement of air masses - through wind turbines located on land. </a:t>
            </a:r>
          </a:p>
          <a:p>
            <a:r>
              <a:rPr lang="en-US" dirty="0"/>
              <a:t>Wind turbines transform kinetic energy into mechanical rotational energy, which is then used to produce electricity that is connected to the distribution networks. </a:t>
            </a:r>
          </a:p>
          <a:p>
            <a:r>
              <a:rPr lang="en-US" dirty="0"/>
              <a:t>Onshore wind farms are basically made up of a set of wind turbines (of different powers and sizes depending on each wind farm), transformers (which raise the electricity from low to medium voltage for distribution throughout the farm), and an electrical substation, responsible for converting the energy into high-voltage current, suitable for transporting the electricity to the installations connected to the distribution network.</a:t>
            </a:r>
          </a:p>
        </p:txBody>
      </p:sp>
      <p:pic>
        <p:nvPicPr>
          <p:cNvPr id="5" name="Content Placeholder 4">
            <a:extLst>
              <a:ext uri="{FF2B5EF4-FFF2-40B4-BE49-F238E27FC236}">
                <a16:creationId xmlns:a16="http://schemas.microsoft.com/office/drawing/2014/main" id="{BD7D38B6-6024-ADC0-4AD2-053483C66694}"/>
              </a:ext>
            </a:extLst>
          </p:cNvPr>
          <p:cNvPicPr>
            <a:picLocks noGrp="1" noChangeAspect="1"/>
          </p:cNvPicPr>
          <p:nvPr>
            <p:ph sz="half" idx="2"/>
          </p:nvPr>
        </p:nvPicPr>
        <p:blipFill>
          <a:blip r:embed="rId2"/>
          <a:stretch>
            <a:fillRect/>
          </a:stretch>
        </p:blipFill>
        <p:spPr>
          <a:xfrm>
            <a:off x="6172200" y="1915064"/>
            <a:ext cx="5181600" cy="3977736"/>
          </a:xfrm>
          <a:prstGeom prst="rect">
            <a:avLst/>
          </a:prstGeom>
        </p:spPr>
      </p:pic>
    </p:spTree>
    <p:extLst>
      <p:ext uri="{BB962C8B-B14F-4D97-AF65-F5344CB8AC3E}">
        <p14:creationId xmlns:p14="http://schemas.microsoft.com/office/powerpoint/2010/main" val="237380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36E1-172F-42CB-E013-2E5E4C1ACCC1}"/>
              </a:ext>
            </a:extLst>
          </p:cNvPr>
          <p:cNvSpPr>
            <a:spLocks noGrp="1"/>
          </p:cNvSpPr>
          <p:nvPr>
            <p:ph type="title"/>
          </p:nvPr>
        </p:nvSpPr>
        <p:spPr/>
        <p:txBody>
          <a:bodyPr/>
          <a:lstStyle/>
          <a:p>
            <a:pPr algn="ctr"/>
            <a:r>
              <a:rPr kumimoji="0" lang="en-MY"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WIND ENERGY: ONSHORE AND OFFSHORE WIND FARMS</a:t>
            </a:r>
            <a:endParaRPr lang="en-US" dirty="0"/>
          </a:p>
        </p:txBody>
      </p:sp>
      <p:sp>
        <p:nvSpPr>
          <p:cNvPr id="3" name="Content Placeholder 2">
            <a:extLst>
              <a:ext uri="{FF2B5EF4-FFF2-40B4-BE49-F238E27FC236}">
                <a16:creationId xmlns:a16="http://schemas.microsoft.com/office/drawing/2014/main" id="{5BBF01AB-86A7-C194-A160-4E995A618466}"/>
              </a:ext>
            </a:extLst>
          </p:cNvPr>
          <p:cNvSpPr>
            <a:spLocks noGrp="1"/>
          </p:cNvSpPr>
          <p:nvPr>
            <p:ph sz="half" idx="1"/>
          </p:nvPr>
        </p:nvSpPr>
        <p:spPr/>
        <p:txBody>
          <a:bodyPr>
            <a:normAutofit fontScale="70000" lnSpcReduction="20000"/>
          </a:bodyPr>
          <a:lstStyle/>
          <a:p>
            <a:r>
              <a:rPr lang="en-US" dirty="0"/>
              <a:t>Offshore wind energy is the clean and renewable energy obtained by taking advantage of the force of the wind that is produced on the high seas, where it reaches a higher and more constant speed than on land due to the absence of barriers. </a:t>
            </a:r>
          </a:p>
          <a:p>
            <a:r>
              <a:rPr lang="en-US" dirty="0"/>
              <a:t>In order to make the most of this resource, mega-structures are installed that are seated on the seabed and equipped with the latest technical innovations. </a:t>
            </a:r>
          </a:p>
          <a:p>
            <a:r>
              <a:rPr lang="en-US" dirty="0"/>
              <a:t>Most of today's offshore wind farms are fixed directly to the seabed and provide electricity directly to the grid. </a:t>
            </a:r>
          </a:p>
          <a:p>
            <a:r>
              <a:rPr lang="en-US" dirty="0"/>
              <a:t>These fixed-bottom offshore wind farms, along with promising new types of wind farms, like floating and hydrogen-integrated.</a:t>
            </a:r>
          </a:p>
          <a:p>
            <a:endParaRPr lang="en-US" dirty="0"/>
          </a:p>
        </p:txBody>
      </p:sp>
      <p:pic>
        <p:nvPicPr>
          <p:cNvPr id="7" name="Content Placeholder 6">
            <a:extLst>
              <a:ext uri="{FF2B5EF4-FFF2-40B4-BE49-F238E27FC236}">
                <a16:creationId xmlns:a16="http://schemas.microsoft.com/office/drawing/2014/main" id="{3F657ACC-C934-714C-450F-76FB7597856F}"/>
              </a:ext>
            </a:extLst>
          </p:cNvPr>
          <p:cNvPicPr>
            <a:picLocks noGrp="1" noChangeAspect="1"/>
          </p:cNvPicPr>
          <p:nvPr>
            <p:ph sz="half" idx="2"/>
          </p:nvPr>
        </p:nvPicPr>
        <p:blipFill>
          <a:blip r:embed="rId2"/>
          <a:stretch>
            <a:fillRect/>
          </a:stretch>
        </p:blipFill>
        <p:spPr>
          <a:xfrm>
            <a:off x="6172200" y="1825625"/>
            <a:ext cx="5181600" cy="4118769"/>
          </a:xfrm>
          <a:prstGeom prst="rect">
            <a:avLst/>
          </a:prstGeom>
        </p:spPr>
      </p:pic>
    </p:spTree>
    <p:extLst>
      <p:ext uri="{BB962C8B-B14F-4D97-AF65-F5344CB8AC3E}">
        <p14:creationId xmlns:p14="http://schemas.microsoft.com/office/powerpoint/2010/main" val="106661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11EA-C2A5-3A39-9E4D-9F0D922219EE}"/>
              </a:ext>
            </a:extLst>
          </p:cNvPr>
          <p:cNvSpPr>
            <a:spLocks noGrp="1"/>
          </p:cNvSpPr>
          <p:nvPr>
            <p:ph type="title"/>
          </p:nvPr>
        </p:nvSpPr>
        <p:spPr/>
        <p:txBody>
          <a:bodyPr>
            <a:noAutofit/>
          </a:bodyPr>
          <a:lstStyle/>
          <a:p>
            <a:pPr marL="342900" marR="0" lvl="0" indent="-342900" algn="ctr">
              <a:spcBef>
                <a:spcPts val="0"/>
              </a:spcBef>
              <a:spcAft>
                <a:spcPts val="0"/>
              </a:spcAft>
            </a:pP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MY" sz="3600" kern="100" dirty="0">
                <a:effectLst/>
                <a:latin typeface="Calibri" panose="020F0502020204030204" pitchFamily="34" charset="0"/>
                <a:ea typeface="Calibri" panose="020F0502020204030204" pitchFamily="34" charset="0"/>
                <a:cs typeface="Calibri" panose="020F0502020204030204" pitchFamily="34" charset="0"/>
              </a:rPr>
              <a:t>HYDROPOWER: DAMS, RUN-OF-THE-RIVER, AND TIDAL ENERGY</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EE7FD840-C8C7-DABB-9166-8D1FBB5C3E66}"/>
              </a:ext>
            </a:extLst>
          </p:cNvPr>
          <p:cNvSpPr>
            <a:spLocks noGrp="1"/>
          </p:cNvSpPr>
          <p:nvPr>
            <p:ph idx="1"/>
          </p:nvPr>
        </p:nvSpPr>
        <p:spPr/>
        <p:txBody>
          <a:bodyPr>
            <a:normAutofit fontScale="92500" lnSpcReduction="10000"/>
          </a:bodyPr>
          <a:lstStyle/>
          <a:p>
            <a:r>
              <a:rPr lang="en-US" dirty="0"/>
              <a:t>Hydropower, or hydroelectric power, is a renewable source of energy that generates power by using a dam or diversion structure to alter the natural flow of a river or other body of water. </a:t>
            </a:r>
          </a:p>
          <a:p>
            <a:r>
              <a:rPr lang="en-US" dirty="0"/>
              <a:t>Hydropower relies on the endless, constantly recharging system of the water cycle to produce electricity, using a fuel—water—that is not reduced or eliminated in the process. </a:t>
            </a:r>
          </a:p>
          <a:p>
            <a:r>
              <a:rPr lang="en-US" dirty="0"/>
              <a:t>There are many types of hydropower facilities, though they are all powered by the kinetic energy of flowing water as it moves downstream. </a:t>
            </a:r>
          </a:p>
          <a:p>
            <a:r>
              <a:rPr lang="en-US" dirty="0"/>
              <a:t>Hydropower utilizes turbines and generators to convert that kinetic energy into electricity, which is then fed into the electrical grid to power homes, businesses, and industries.</a:t>
            </a:r>
          </a:p>
        </p:txBody>
      </p:sp>
    </p:spTree>
    <p:extLst>
      <p:ext uri="{BB962C8B-B14F-4D97-AF65-F5344CB8AC3E}">
        <p14:creationId xmlns:p14="http://schemas.microsoft.com/office/powerpoint/2010/main" val="646292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BCC9-457C-924D-8CFC-CC80696E40DB}"/>
              </a:ext>
            </a:extLst>
          </p:cNvPr>
          <p:cNvSpPr>
            <a:spLocks noGrp="1"/>
          </p:cNvSpPr>
          <p:nvPr>
            <p:ph type="title"/>
          </p:nvPr>
        </p:nvSpPr>
        <p:spPr/>
        <p:txBody>
          <a:bodyPr/>
          <a:lstStyle/>
          <a:p>
            <a:pPr algn="ctr"/>
            <a:r>
              <a:rPr kumimoji="0" lang="en-MY"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HYDROPOWER: DAMS, RUN-OF-THE-RIVER, AND TIDAL ENERGY</a:t>
            </a:r>
            <a:endParaRPr lang="en-US" dirty="0"/>
          </a:p>
        </p:txBody>
      </p:sp>
      <p:sp>
        <p:nvSpPr>
          <p:cNvPr id="3" name="Content Placeholder 2">
            <a:extLst>
              <a:ext uri="{FF2B5EF4-FFF2-40B4-BE49-F238E27FC236}">
                <a16:creationId xmlns:a16="http://schemas.microsoft.com/office/drawing/2014/main" id="{21AEC2B7-95F0-89B8-1421-56BCE3DD147E}"/>
              </a:ext>
            </a:extLst>
          </p:cNvPr>
          <p:cNvSpPr>
            <a:spLocks noGrp="1"/>
          </p:cNvSpPr>
          <p:nvPr>
            <p:ph sz="half" idx="1"/>
          </p:nvPr>
        </p:nvSpPr>
        <p:spPr/>
        <p:txBody>
          <a:bodyPr>
            <a:normAutofit fontScale="55000" lnSpcReduction="20000"/>
          </a:bodyPr>
          <a:lstStyle/>
          <a:p>
            <a:r>
              <a:rPr lang="en-US" dirty="0"/>
              <a:t>Most hydroelectric power plants have a dam/reservoir of water, a gate or valve to control how much water flows out of the reservoir, and an outlet or place where the water ends up after flowing downward. </a:t>
            </a:r>
          </a:p>
          <a:p>
            <a:r>
              <a:rPr lang="en-US" dirty="0"/>
              <a:t>Water gains potential energy just before it spills over the top of a dam or flows down a hill. </a:t>
            </a:r>
          </a:p>
          <a:p>
            <a:r>
              <a:rPr lang="en-US" dirty="0"/>
              <a:t>The potential energy is converted into kinetic energy as water flows downhill. </a:t>
            </a:r>
          </a:p>
          <a:p>
            <a:r>
              <a:rPr lang="en-US" dirty="0"/>
              <a:t>The water can be used to turn the blades of a turbine to generate electricity, which is distributed to the power plant’s customers.</a:t>
            </a:r>
          </a:p>
          <a:p>
            <a:r>
              <a:rPr lang="en-US" dirty="0"/>
              <a:t>Hydroelectric power plants are usually located in dams that impound rivers, thereby raising the level of the water behind the dam and creating as high a head as is feasible. </a:t>
            </a:r>
          </a:p>
          <a:p>
            <a:r>
              <a:rPr lang="en-US" dirty="0"/>
              <a:t>The potential power that can be derived from a volume of water is directly proportional to the working head, so that a high-head installation requires a smaller volume of water than a low-head installation to produce an equal amount of power. </a:t>
            </a:r>
          </a:p>
        </p:txBody>
      </p:sp>
      <p:pic>
        <p:nvPicPr>
          <p:cNvPr id="5" name="Content Placeholder 4">
            <a:extLst>
              <a:ext uri="{FF2B5EF4-FFF2-40B4-BE49-F238E27FC236}">
                <a16:creationId xmlns:a16="http://schemas.microsoft.com/office/drawing/2014/main" id="{16A51A4C-7D90-B5CE-1555-97C76B316DF6}"/>
              </a:ext>
            </a:extLst>
          </p:cNvPr>
          <p:cNvPicPr>
            <a:picLocks noGrp="1" noChangeAspect="1"/>
          </p:cNvPicPr>
          <p:nvPr>
            <p:ph sz="half" idx="2"/>
          </p:nvPr>
        </p:nvPicPr>
        <p:blipFill>
          <a:blip r:embed="rId2"/>
          <a:stretch>
            <a:fillRect/>
          </a:stretch>
        </p:blipFill>
        <p:spPr>
          <a:xfrm>
            <a:off x="6172200" y="1940943"/>
            <a:ext cx="5181600" cy="3355751"/>
          </a:xfrm>
          <a:prstGeom prst="rect">
            <a:avLst/>
          </a:prstGeom>
        </p:spPr>
      </p:pic>
    </p:spTree>
    <p:extLst>
      <p:ext uri="{BB962C8B-B14F-4D97-AF65-F5344CB8AC3E}">
        <p14:creationId xmlns:p14="http://schemas.microsoft.com/office/powerpoint/2010/main" val="349236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BCC9-457C-924D-8CFC-CC80696E40DB}"/>
              </a:ext>
            </a:extLst>
          </p:cNvPr>
          <p:cNvSpPr>
            <a:spLocks noGrp="1"/>
          </p:cNvSpPr>
          <p:nvPr>
            <p:ph type="title"/>
          </p:nvPr>
        </p:nvSpPr>
        <p:spPr/>
        <p:txBody>
          <a:bodyPr/>
          <a:lstStyle/>
          <a:p>
            <a:pPr algn="ctr"/>
            <a:r>
              <a:rPr kumimoji="0" lang="en-MY"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HYDROPOWER: DAMS, RUN-OF-THE-RIVER, AND TIDAL ENERGY</a:t>
            </a:r>
            <a:endParaRPr lang="en-US" dirty="0"/>
          </a:p>
        </p:txBody>
      </p:sp>
      <p:sp>
        <p:nvSpPr>
          <p:cNvPr id="3" name="Content Placeholder 2">
            <a:extLst>
              <a:ext uri="{FF2B5EF4-FFF2-40B4-BE49-F238E27FC236}">
                <a16:creationId xmlns:a16="http://schemas.microsoft.com/office/drawing/2014/main" id="{21AEC2B7-95F0-89B8-1421-56BCE3DD147E}"/>
              </a:ext>
            </a:extLst>
          </p:cNvPr>
          <p:cNvSpPr>
            <a:spLocks noGrp="1"/>
          </p:cNvSpPr>
          <p:nvPr>
            <p:ph sz="half" idx="1"/>
          </p:nvPr>
        </p:nvSpPr>
        <p:spPr/>
        <p:txBody>
          <a:bodyPr>
            <a:normAutofit fontScale="62500" lnSpcReduction="20000"/>
          </a:bodyPr>
          <a:lstStyle/>
          <a:p>
            <a:r>
              <a:rPr lang="en-US" dirty="0"/>
              <a:t>Run-of-river power plants are built on rivers and use the energy of water flowing down a gradient. </a:t>
            </a:r>
          </a:p>
          <a:p>
            <a:r>
              <a:rPr lang="en-US" dirty="0"/>
              <a:t>Run-of-the-river hydroelectric systems are hydroelectric systems that harvest the energy from flowing water to generate electricity in the absence of a large dam and reservoir—which is how they differ from conventional impoundment hydroelectric facilities.</a:t>
            </a:r>
          </a:p>
          <a:p>
            <a:r>
              <a:rPr lang="en-US" dirty="0"/>
              <a:t>For a run-of-the-river system to be possible in a given location, there needs to be two specific geographical features. </a:t>
            </a:r>
          </a:p>
          <a:p>
            <a:r>
              <a:rPr lang="en-US" dirty="0"/>
              <a:t>The first is there must be a reasonably substantial flow rate, either from rainfall or a melting snowpack. In addition, there must be enough of a tilt to the river to speed the water up significantly.</a:t>
            </a:r>
          </a:p>
          <a:p>
            <a:r>
              <a:rPr lang="en-US" dirty="0"/>
              <a:t>Compared to the combustion of fossil fuels, run-of-the-river hydro is responsible for fewer greenhouse gas emissions. </a:t>
            </a:r>
          </a:p>
        </p:txBody>
      </p:sp>
      <p:pic>
        <p:nvPicPr>
          <p:cNvPr id="5" name="Content Placeholder 4">
            <a:extLst>
              <a:ext uri="{FF2B5EF4-FFF2-40B4-BE49-F238E27FC236}">
                <a16:creationId xmlns:a16="http://schemas.microsoft.com/office/drawing/2014/main" id="{C745B74D-BF17-7F81-A1E9-5947AF576003}"/>
              </a:ext>
            </a:extLst>
          </p:cNvPr>
          <p:cNvPicPr>
            <a:picLocks noGrp="1" noChangeAspect="1"/>
          </p:cNvPicPr>
          <p:nvPr>
            <p:ph sz="half" idx="2"/>
          </p:nvPr>
        </p:nvPicPr>
        <p:blipFill>
          <a:blip r:embed="rId2"/>
          <a:stretch>
            <a:fillRect/>
          </a:stretch>
        </p:blipFill>
        <p:spPr>
          <a:xfrm>
            <a:off x="6172200" y="1893455"/>
            <a:ext cx="5181600" cy="3805381"/>
          </a:xfrm>
          <a:prstGeom prst="rect">
            <a:avLst/>
          </a:prstGeom>
        </p:spPr>
      </p:pic>
    </p:spTree>
    <p:extLst>
      <p:ext uri="{BB962C8B-B14F-4D97-AF65-F5344CB8AC3E}">
        <p14:creationId xmlns:p14="http://schemas.microsoft.com/office/powerpoint/2010/main" val="388615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BCC9-457C-924D-8CFC-CC80696E40DB}"/>
              </a:ext>
            </a:extLst>
          </p:cNvPr>
          <p:cNvSpPr>
            <a:spLocks noGrp="1"/>
          </p:cNvSpPr>
          <p:nvPr>
            <p:ph type="title"/>
          </p:nvPr>
        </p:nvSpPr>
        <p:spPr/>
        <p:txBody>
          <a:bodyPr/>
          <a:lstStyle/>
          <a:p>
            <a:pPr algn="ctr"/>
            <a:r>
              <a:rPr kumimoji="0" lang="en-MY"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HYDROPOWER: DAMS, RUN-OF-THE-RIVER, AND TIDAL ENERGY</a:t>
            </a:r>
            <a:endParaRPr lang="en-US" dirty="0"/>
          </a:p>
        </p:txBody>
      </p:sp>
      <p:sp>
        <p:nvSpPr>
          <p:cNvPr id="3" name="Content Placeholder 2">
            <a:extLst>
              <a:ext uri="{FF2B5EF4-FFF2-40B4-BE49-F238E27FC236}">
                <a16:creationId xmlns:a16="http://schemas.microsoft.com/office/drawing/2014/main" id="{21AEC2B7-95F0-89B8-1421-56BCE3DD147E}"/>
              </a:ext>
            </a:extLst>
          </p:cNvPr>
          <p:cNvSpPr>
            <a:spLocks noGrp="1"/>
          </p:cNvSpPr>
          <p:nvPr>
            <p:ph sz="half" idx="1"/>
          </p:nvPr>
        </p:nvSpPr>
        <p:spPr>
          <a:xfrm>
            <a:off x="664234" y="1825625"/>
            <a:ext cx="5355566" cy="4351338"/>
          </a:xfrm>
        </p:spPr>
        <p:txBody>
          <a:bodyPr>
            <a:normAutofit fontScale="47500" lnSpcReduction="20000"/>
          </a:bodyPr>
          <a:lstStyle/>
          <a:p>
            <a:r>
              <a:rPr lang="en-US" dirty="0"/>
              <a:t>Tidal energy is a form of power produced by the natural rise and fall of tides caused by the gravitational interaction between earth, the sun, and the moon. </a:t>
            </a:r>
          </a:p>
          <a:p>
            <a:r>
              <a:rPr lang="en-US" dirty="0"/>
              <a:t>Tidal currents with sufficient energy for harvesting occur when water passes through a constriction, causing the water to move faster. </a:t>
            </a:r>
          </a:p>
          <a:p>
            <a:r>
              <a:rPr lang="en-US" dirty="0"/>
              <a:t>Using specially engineered generators in suitable locations, tidal energy can be converted into useful forms of power, including electricity.</a:t>
            </a:r>
          </a:p>
          <a:p>
            <a:r>
              <a:rPr lang="en-US" dirty="0"/>
              <a:t> Other forms of energy can also be generated from the ocean, including waves, persistent ocean currents, and the differences in temperature and salinity in seawater.</a:t>
            </a:r>
          </a:p>
          <a:p>
            <a:r>
              <a:rPr lang="en-US" dirty="0"/>
              <a:t>Suitable locations for capturing tidal energy include those with large differences in tidal range, which is the difference between high tide and low tides, and where tidal channels and waterways become smaller and tidal currents become stronger.</a:t>
            </a:r>
          </a:p>
          <a:p>
            <a:r>
              <a:rPr lang="en-US" dirty="0"/>
              <a:t>Because water is denser than air, tidal energy is more powerful than wind energy, producing exponentially more power at the same turbine diameter and rotor speed. </a:t>
            </a:r>
          </a:p>
          <a:p>
            <a:r>
              <a:rPr lang="en-US" dirty="0"/>
              <a:t>Tidal power is also more predictable and consistent than wind or solar energy, both of which are intermittent and less predictable. This makes tidal energy an intriguing renewable energy source to pursue. </a:t>
            </a:r>
          </a:p>
          <a:p>
            <a:r>
              <a:rPr lang="en-US" dirty="0"/>
              <a:t>The challenge is in making it commercially feasible to capture and convert the energy into usable power at scale, as well as finding uses of tidal energy where costs are less sensitive than national grid electricity.</a:t>
            </a:r>
          </a:p>
        </p:txBody>
      </p:sp>
      <p:pic>
        <p:nvPicPr>
          <p:cNvPr id="5" name="Content Placeholder 4">
            <a:extLst>
              <a:ext uri="{FF2B5EF4-FFF2-40B4-BE49-F238E27FC236}">
                <a16:creationId xmlns:a16="http://schemas.microsoft.com/office/drawing/2014/main" id="{6A162C2D-0A63-3A0D-8808-EA3DEC3F36C0}"/>
              </a:ext>
            </a:extLst>
          </p:cNvPr>
          <p:cNvPicPr>
            <a:picLocks noGrp="1" noChangeAspect="1"/>
          </p:cNvPicPr>
          <p:nvPr>
            <p:ph sz="half" idx="2"/>
          </p:nvPr>
        </p:nvPicPr>
        <p:blipFill>
          <a:blip r:embed="rId2"/>
          <a:stretch>
            <a:fillRect/>
          </a:stretch>
        </p:blipFill>
        <p:spPr>
          <a:xfrm>
            <a:off x="6172200" y="1893455"/>
            <a:ext cx="5181600" cy="3999345"/>
          </a:xfrm>
          <a:prstGeom prst="rect">
            <a:avLst/>
          </a:prstGeom>
        </p:spPr>
      </p:pic>
    </p:spTree>
    <p:extLst>
      <p:ext uri="{BB962C8B-B14F-4D97-AF65-F5344CB8AC3E}">
        <p14:creationId xmlns:p14="http://schemas.microsoft.com/office/powerpoint/2010/main" val="3637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AAC7-B9BB-47E1-0746-F66D6A41FE13}"/>
              </a:ext>
            </a:extLst>
          </p:cNvPr>
          <p:cNvSpPr>
            <a:spLocks noGrp="1"/>
          </p:cNvSpPr>
          <p:nvPr>
            <p:ph type="title"/>
          </p:nvPr>
        </p:nvSpPr>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BIOMASS AND BIOENERGY: ADVANTAGES AND CHALLENGES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5084738-9778-4930-BA77-CCDED1BB3B1C}"/>
              </a:ext>
            </a:extLst>
          </p:cNvPr>
          <p:cNvSpPr>
            <a:spLocks noGrp="1"/>
          </p:cNvSpPr>
          <p:nvPr>
            <p:ph idx="1"/>
          </p:nvPr>
        </p:nvSpPr>
        <p:spPr>
          <a:xfrm>
            <a:off x="519023" y="1615804"/>
            <a:ext cx="10634932" cy="4351338"/>
          </a:xfrm>
          <a:ln>
            <a:solidFill>
              <a:schemeClr val="tx1">
                <a:lumMod val="95000"/>
                <a:lumOff val="5000"/>
              </a:schemeClr>
            </a:solidFill>
          </a:ln>
        </p:spPr>
        <p:txBody>
          <a:bodyPr>
            <a:normAutofit fontScale="55000" lnSpcReduction="20000"/>
          </a:bodyPr>
          <a:lstStyle/>
          <a:p>
            <a:pPr>
              <a:lnSpc>
                <a:spcPct val="120000"/>
              </a:lnSpc>
              <a:spcBef>
                <a:spcPts val="0"/>
              </a:spcBef>
            </a:pPr>
            <a:r>
              <a:rPr lang="en-US" dirty="0"/>
              <a:t>Biomass is biodegradable organic matter of biological, plant, or animal origin that can be converted into green fuel or biogas. It can also consist of biodegradable waste material from municipal waste as well as sewage and sludge from water treatment plants.</a:t>
            </a:r>
          </a:p>
          <a:p>
            <a:pPr>
              <a:lnSpc>
                <a:spcPct val="120000"/>
              </a:lnSpc>
              <a:spcBef>
                <a:spcPts val="0"/>
              </a:spcBef>
            </a:pPr>
            <a:r>
              <a:rPr lang="en-US" dirty="0"/>
              <a:t>Examples of biomass used for energy production: </a:t>
            </a:r>
          </a:p>
          <a:p>
            <a:pPr>
              <a:lnSpc>
                <a:spcPct val="120000"/>
              </a:lnSpc>
              <a:spcBef>
                <a:spcPts val="0"/>
              </a:spcBef>
            </a:pPr>
            <a:endParaRPr lang="en-US" dirty="0"/>
          </a:p>
          <a:p>
            <a:pPr>
              <a:lnSpc>
                <a:spcPct val="120000"/>
              </a:lnSpc>
              <a:spcBef>
                <a:spcPts val="0"/>
              </a:spcBef>
            </a:pPr>
            <a:r>
              <a:rPr lang="en-US" dirty="0"/>
              <a:t>Agricultural residues: such as cereal straw, rice husks, crop residues, and sugarcane bagasse; </a:t>
            </a:r>
          </a:p>
          <a:p>
            <a:pPr>
              <a:lnSpc>
                <a:spcPct val="120000"/>
              </a:lnSpc>
              <a:spcBef>
                <a:spcPts val="0"/>
              </a:spcBef>
            </a:pPr>
            <a:r>
              <a:rPr lang="en-US" dirty="0"/>
              <a:t>Forest residues: branches, leaves, and other wood residues from activities such as tree thinning and the timber industry;</a:t>
            </a:r>
          </a:p>
          <a:p>
            <a:pPr>
              <a:lnSpc>
                <a:spcPct val="120000"/>
              </a:lnSpc>
              <a:spcBef>
                <a:spcPts val="0"/>
              </a:spcBef>
            </a:pPr>
            <a:r>
              <a:rPr lang="en-US" dirty="0"/>
              <a:t>Plants grown specifically for biomass production, such as sugarcane, corn, sorghum, elephant grass, and energy willow</a:t>
            </a:r>
          </a:p>
          <a:p>
            <a:pPr>
              <a:lnSpc>
                <a:spcPct val="120000"/>
              </a:lnSpc>
              <a:spcBef>
                <a:spcPts val="0"/>
              </a:spcBef>
            </a:pPr>
            <a:r>
              <a:rPr lang="en-US" dirty="0"/>
              <a:t>Food waste, such as fruit and vegetable peelings, food scraps, and waste resulting from food processing;</a:t>
            </a:r>
          </a:p>
          <a:p>
            <a:pPr>
              <a:lnSpc>
                <a:spcPct val="120000"/>
              </a:lnSpc>
              <a:spcBef>
                <a:spcPts val="0"/>
              </a:spcBef>
            </a:pPr>
            <a:r>
              <a:rPr lang="en-US" dirty="0"/>
              <a:t>Wood waste: chips and waste from the woodworking and carpentry industry;</a:t>
            </a:r>
          </a:p>
          <a:p>
            <a:pPr>
              <a:lnSpc>
                <a:spcPct val="120000"/>
              </a:lnSpc>
              <a:spcBef>
                <a:spcPts val="0"/>
              </a:spcBef>
            </a:pPr>
            <a:r>
              <a:rPr lang="en-US" dirty="0"/>
              <a:t>Manure and waste from livestock, such as cattle, pigs, and poultry;</a:t>
            </a:r>
          </a:p>
          <a:p>
            <a:pPr marL="285750" indent="-285750">
              <a:lnSpc>
                <a:spcPct val="120000"/>
              </a:lnSpc>
              <a:spcBef>
                <a:spcPts val="0"/>
              </a:spcBef>
            </a:pPr>
            <a:r>
              <a:rPr lang="en-US" dirty="0"/>
              <a:t>Municipal solid waste, such as tree trimming waste, yard waste, food waste, and paper waste. Biomass can be directly burned to generate heat or electricity, or converted into oil or gas to produce solid, liquid and gaseous biofuels, which can be used in various sectors, including transportation (one of the most polluting sectors in the world). </a:t>
            </a:r>
          </a:p>
          <a:p>
            <a:pPr marL="285750" indent="-285750">
              <a:lnSpc>
                <a:spcPct val="120000"/>
              </a:lnSpc>
              <a:spcBef>
                <a:spcPts val="0"/>
              </a:spcBef>
            </a:pPr>
            <a:endParaRPr lang="en-US" dirty="0"/>
          </a:p>
          <a:p>
            <a:pPr marL="285750" indent="-285750">
              <a:lnSpc>
                <a:spcPct val="120000"/>
              </a:lnSpc>
              <a:spcBef>
                <a:spcPts val="0"/>
              </a:spcBef>
            </a:pPr>
            <a:r>
              <a:rPr lang="en-US" dirty="0"/>
              <a:t>The energy resulting from the conversion of organic matter is called bioenergy.</a:t>
            </a:r>
          </a:p>
          <a:p>
            <a:pPr marL="285750" indent="-285750">
              <a:lnSpc>
                <a:spcPct val="120000"/>
              </a:lnSpc>
              <a:spcBef>
                <a:spcPts val="0"/>
              </a:spcBef>
            </a:pPr>
            <a:r>
              <a:rPr lang="en-US" dirty="0"/>
              <a:t>Biomass remains particularly important in many developing countries, especially for cooking and heating. </a:t>
            </a:r>
          </a:p>
          <a:p>
            <a:pPr marL="285750" indent="-285750">
              <a:lnSpc>
                <a:spcPct val="120000"/>
              </a:lnSpc>
              <a:spcBef>
                <a:spcPts val="0"/>
              </a:spcBef>
            </a:pPr>
            <a:r>
              <a:rPr lang="en-US" dirty="0"/>
              <a:t>However, the use of biofuels in transport and for electricity generation is also increasing in many developed countries, as a consequence of measures to reduce CO2 emissions from the use of fossil fuels.</a:t>
            </a:r>
          </a:p>
          <a:p>
            <a:endParaRPr lang="en-US" dirty="0"/>
          </a:p>
        </p:txBody>
      </p:sp>
    </p:spTree>
    <p:extLst>
      <p:ext uri="{BB962C8B-B14F-4D97-AF65-F5344CB8AC3E}">
        <p14:creationId xmlns:p14="http://schemas.microsoft.com/office/powerpoint/2010/main" val="251607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AAC7-B9BB-47E1-0746-F66D6A41FE13}"/>
              </a:ext>
            </a:extLst>
          </p:cNvPr>
          <p:cNvSpPr>
            <a:spLocks noGrp="1"/>
          </p:cNvSpPr>
          <p:nvPr>
            <p:ph type="title"/>
          </p:nvPr>
        </p:nvSpPr>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BIOMASS AND BIOENERGY: ADVANTAGES AND CHALLENGES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5084738-9778-4930-BA77-CCDED1BB3B1C}"/>
              </a:ext>
            </a:extLst>
          </p:cNvPr>
          <p:cNvSpPr>
            <a:spLocks noGrp="1"/>
          </p:cNvSpPr>
          <p:nvPr>
            <p:ph idx="1"/>
          </p:nvPr>
        </p:nvSpPr>
        <p:spPr>
          <a:xfrm>
            <a:off x="519023" y="1475117"/>
            <a:ext cx="10634932" cy="4492025"/>
          </a:xfrm>
          <a:ln>
            <a:solidFill>
              <a:schemeClr val="tx1">
                <a:lumMod val="95000"/>
                <a:lumOff val="5000"/>
              </a:schemeClr>
            </a:solidFill>
          </a:ln>
        </p:spPr>
        <p:txBody>
          <a:bodyPr>
            <a:normAutofit fontScale="47500" lnSpcReduction="20000"/>
          </a:bodyPr>
          <a:lstStyle/>
          <a:p>
            <a:r>
              <a:rPr lang="en-US" b="1" dirty="0"/>
              <a:t>Advantages</a:t>
            </a:r>
          </a:p>
          <a:p>
            <a:r>
              <a:rPr lang="en-US" dirty="0"/>
              <a:t>In contrast to coal- and gas-fired power plants, power plants using biomass do not contribute to increased levels of greenhouse gases (GHGs). The level of CO2 generated in the combustion process of biofuels is no greater than the amount of CO2 produced during the natural transformation process of plants (photosynthesis).</a:t>
            </a:r>
          </a:p>
          <a:p>
            <a:r>
              <a:rPr lang="en-US" dirty="0"/>
              <a:t>Biomass is a clean, renewable energy source. The main energy comes from the sun, and biomass that results from plants or algae can grow again in a relatively short period. Trees, crops and solid waste are always available and can be managed sustainably.</a:t>
            </a:r>
          </a:p>
          <a:p>
            <a:r>
              <a:rPr lang="en-US" dirty="0"/>
              <a:t>If crops are maintained sustainably, they can help offset carbon emissions by absorbing carbon dioxide. Many feedstocks can be harvested on marginal land or pasture, where they do not compete with food crops.</a:t>
            </a:r>
          </a:p>
          <a:p>
            <a:r>
              <a:rPr lang="en-US" b="1" dirty="0"/>
              <a:t>Disadvantages</a:t>
            </a:r>
          </a:p>
          <a:p>
            <a:r>
              <a:rPr lang="en-US" dirty="0"/>
              <a:t>High electricity and heat consumption appears as one of the arguments against biomass-fired power plants. The production process itself is time-consuming and requires the use of expensive technology and equipment, which creates significant costs and a burden on the environment. </a:t>
            </a:r>
          </a:p>
          <a:p>
            <a:r>
              <a:rPr lang="en-US" dirty="0"/>
              <a:t>Biomass is a raw material with a lower calorific value than coal or natural gas. About 50% of biomass is composed of water, which is lost in the energy conversion process. Some scientists and engineers estimate that it is not economically feasible to transport biomass more than 100 miles from where it is processed.</a:t>
            </a:r>
          </a:p>
          <a:p>
            <a:r>
              <a:rPr lang="en-US" dirty="0"/>
              <a:t>Burning biomass releases carbon monoxide, carbon dioxide, nitrogen oxides, and other pollutants and particulates. If these pollutants are not captured and recycled, burning biomass can exceed the amount of pollutants released by fossil fuels.</a:t>
            </a:r>
          </a:p>
          <a:p>
            <a:r>
              <a:rPr lang="en-US" dirty="0"/>
              <a:t>As a result of burning biomass in boilers, large amounts of ash are also generated, which requires frequent removal and cleaning of heating facilities.</a:t>
            </a:r>
          </a:p>
          <a:p>
            <a:r>
              <a:rPr lang="en-US" dirty="0"/>
              <a:t>Pellets, chips and straw (biomass sources) require proper storage. If not properly conditioned, they quickly absorb moisture and their efficiency degrades.</a:t>
            </a:r>
          </a:p>
          <a:p>
            <a:r>
              <a:rPr lang="en-US" dirty="0"/>
              <a:t>If some of the biomass sources are not replenished as quickly as they are used, they can become non-renewable. For example, a forest can take hundreds of years to re-establish itself.</a:t>
            </a:r>
          </a:p>
          <a:p>
            <a:endParaRPr lang="en-US" dirty="0"/>
          </a:p>
        </p:txBody>
      </p:sp>
    </p:spTree>
    <p:extLst>
      <p:ext uri="{BB962C8B-B14F-4D97-AF65-F5344CB8AC3E}">
        <p14:creationId xmlns:p14="http://schemas.microsoft.com/office/powerpoint/2010/main" val="139121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A91B-24C2-AC1C-6209-EB264E217F9B}"/>
              </a:ext>
            </a:extLst>
          </p:cNvPr>
          <p:cNvSpPr>
            <a:spLocks noGrp="1"/>
          </p:cNvSpPr>
          <p:nvPr>
            <p:ph type="title"/>
          </p:nvPr>
        </p:nvSpPr>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OVERVIEW OF ENERGY POLICY AND ITS CONNECTION TO CLIMATE CHANGE</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E9B47C8-3187-5098-DF4C-98467EA16090}"/>
              </a:ext>
            </a:extLst>
          </p:cNvPr>
          <p:cNvSpPr>
            <a:spLocks noGrp="1"/>
          </p:cNvSpPr>
          <p:nvPr>
            <p:ph idx="1"/>
          </p:nvPr>
        </p:nvSpPr>
        <p:spPr/>
        <p:txBody>
          <a:bodyPr>
            <a:normAutofit/>
          </a:bodyPr>
          <a:lstStyle/>
          <a:p>
            <a:r>
              <a:rPr lang="en-US" sz="1800" dirty="0"/>
              <a:t>Climate change and climate change policy are intrinsically relevant to the energy sector. </a:t>
            </a:r>
          </a:p>
          <a:p>
            <a:r>
              <a:rPr lang="en-US" sz="1800" dirty="0"/>
              <a:t>Energy sector bears certain responsibility for climate change in relation to greenhouse gas (GHG) emissions from fossil-fuel-based production such as electric power plants. </a:t>
            </a:r>
          </a:p>
          <a:p>
            <a:r>
              <a:rPr lang="en-US" sz="1800" dirty="0"/>
              <a:t>Activity within the energy sector can be understood in the context of both problem and solution:</a:t>
            </a:r>
          </a:p>
          <a:p>
            <a:r>
              <a:rPr lang="en-US" sz="1800" dirty="0"/>
              <a:t>Energy sector’s heavy reliance on fossil fuels makes the sector a target of remedial policies designed to limit and mitigate GHG emissions. These include rigorous permit processes, emissions targets, and carbon capture methods. </a:t>
            </a:r>
          </a:p>
          <a:p>
            <a:r>
              <a:rPr lang="en-US" sz="1800" dirty="0"/>
              <a:t>Consequently, the pattern of response and adaptation within the energy sector may be driven by both the climate change policy as well as by the climate change attributable to energy demand.</a:t>
            </a:r>
          </a:p>
          <a:p>
            <a:r>
              <a:rPr lang="en-US" sz="1800" dirty="0"/>
              <a:t>Climate change considerations permeate modern energy policy, along with concerns about energy security, resource renewability, and economic development. </a:t>
            </a:r>
          </a:p>
          <a:p>
            <a:r>
              <a:rPr lang="en-US" sz="1800" dirty="0"/>
              <a:t>Energy providers are subject to increasingly stringent environmental regulations that require significant investment in emissions reduction, alternative energy resources, transmission facilities, and grid modernization. </a:t>
            </a:r>
          </a:p>
          <a:p>
            <a:pPr marL="0" indent="0">
              <a:buNone/>
            </a:pPr>
            <a:endParaRPr lang="en-US" sz="1800" dirty="0"/>
          </a:p>
        </p:txBody>
      </p:sp>
    </p:spTree>
    <p:extLst>
      <p:ext uri="{BB962C8B-B14F-4D97-AF65-F5344CB8AC3E}">
        <p14:creationId xmlns:p14="http://schemas.microsoft.com/office/powerpoint/2010/main" val="368399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926C-A39C-0E88-4590-14618FDE508E}"/>
              </a:ext>
            </a:extLst>
          </p:cNvPr>
          <p:cNvSpPr>
            <a:spLocks noGrp="1"/>
          </p:cNvSpPr>
          <p:nvPr>
            <p:ph type="title"/>
          </p:nvPr>
        </p:nvSpPr>
        <p:spPr/>
        <p:txBody>
          <a:bodyPr>
            <a:normAutofit fontScale="90000"/>
          </a:bodyPr>
          <a:lstStyle/>
          <a:p>
            <a:pPr marL="342900" marR="0" lvl="0" indent="-342900" algn="ctr">
              <a:spcBef>
                <a:spcPts val="0"/>
              </a:spcBef>
              <a:spcAft>
                <a:spcPts val="0"/>
              </a:spcAft>
            </a:pPr>
            <a:r>
              <a:rPr lang="en-MY" sz="4000" kern="100" dirty="0">
                <a:effectLst/>
                <a:latin typeface="Calibri" panose="020F0502020204030204" pitchFamily="34" charset="0"/>
                <a:ea typeface="Calibri" panose="020F0502020204030204" pitchFamily="34" charset="0"/>
                <a:cs typeface="Calibri" panose="020F0502020204030204" pitchFamily="34" charset="0"/>
              </a:rPr>
              <a:t>IMPORTANCE OF CLIMATE CHANGE AND ENERGY LAW IN ADDRESSING GLOBAL CHALLENGES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6D0264D-3B4C-365C-C47D-C20ED00D476E}"/>
              </a:ext>
            </a:extLst>
          </p:cNvPr>
          <p:cNvSpPr>
            <a:spLocks noGrp="1"/>
          </p:cNvSpPr>
          <p:nvPr>
            <p:ph idx="1"/>
          </p:nvPr>
        </p:nvSpPr>
        <p:spPr/>
        <p:txBody>
          <a:bodyPr>
            <a:normAutofit fontScale="62500" lnSpcReduction="20000"/>
          </a:bodyPr>
          <a:lstStyle/>
          <a:p>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IPCC report from February 2022 called for a climate resilient development strategy that joins GHG mitigation and adaptation measures under an inclusive solutions framework. </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requirement of </a:t>
            </a:r>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integrated governance efforts aligned across scales, sectors, policy domains and timeframes. </a:t>
            </a:r>
          </a:p>
          <a:p>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Proficient governance of the energy transition is pivotal to succeeding in delivering the global climate goals and ensuring access to affordable, reliable, sustainable and modern energy for all (SDG 7). </a:t>
            </a:r>
          </a:p>
          <a:p>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energy transition demands rapid and dramatic restructuring of energy policies on complex issues such as the phaseout of fossil fuels and the integration of renewable energy sources. </a:t>
            </a:r>
          </a:p>
          <a:p>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Energy law is essential in the restructuring of energy governance.</a:t>
            </a:r>
          </a:p>
          <a:p>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Energy law can be used to liberalize energy markets, ensure competition and incentivize investment in new and renewable energy technologies. </a:t>
            </a:r>
          </a:p>
          <a:p>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Legally binding norms of energy law can emerge from international, national or regional laws, constitutions, court decisions or private contracts that can address a range of issues from natural resource ownership and use, competition and subsidies to energy consumption and consumers in energy markets. </a:t>
            </a:r>
          </a:p>
          <a:p>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Energy law can also comprise legal principles such as sovereignty over natural resources, legally binding objectives such as targets to increase the share of renewable energy, and obligations.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000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6D9A9A-EBE0-F455-AFB7-1DF1FCC7BA1A}"/>
              </a:ext>
            </a:extLst>
          </p:cNvPr>
          <p:cNvPicPr>
            <a:picLocks noGrp="1" noChangeAspect="1"/>
          </p:cNvPicPr>
          <p:nvPr>
            <p:ph idx="1"/>
          </p:nvPr>
        </p:nvPicPr>
        <p:blipFill rotWithShape="1">
          <a:blip r:embed="rId2"/>
          <a:srcRect l="32966" t="32335" r="35625" b="8951"/>
          <a:stretch/>
        </p:blipFill>
        <p:spPr>
          <a:xfrm>
            <a:off x="1544128" y="189781"/>
            <a:ext cx="8842076" cy="5779698"/>
          </a:xfrm>
          <a:ln>
            <a:solidFill>
              <a:schemeClr val="bg1"/>
            </a:solidFill>
          </a:ln>
        </p:spPr>
      </p:pic>
      <p:sp>
        <p:nvSpPr>
          <p:cNvPr id="8" name="Title 1">
            <a:extLst>
              <a:ext uri="{FF2B5EF4-FFF2-40B4-BE49-F238E27FC236}">
                <a16:creationId xmlns:a16="http://schemas.microsoft.com/office/drawing/2014/main" id="{7367B7E7-0704-2DC2-4249-8E1244CF5188}"/>
              </a:ext>
            </a:extLst>
          </p:cNvPr>
          <p:cNvSpPr txBox="1">
            <a:spLocks/>
          </p:cNvSpPr>
          <p:nvPr/>
        </p:nvSpPr>
        <p:spPr>
          <a:xfrm>
            <a:off x="707366" y="6144823"/>
            <a:ext cx="10515600" cy="35949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t>Descriptive Statistics On Climate Change Legislation</a:t>
            </a:r>
          </a:p>
          <a:p>
            <a:pPr algn="ctr"/>
            <a:r>
              <a:rPr lang="en-US" sz="1600" dirty="0"/>
              <a:t> Source: </a:t>
            </a:r>
            <a:r>
              <a:rPr lang="en-US" sz="1600" dirty="0" err="1"/>
              <a:t>Eskander</a:t>
            </a:r>
            <a:r>
              <a:rPr lang="en-US" sz="1600" dirty="0"/>
              <a:t>, S., Fankhauser, S., &amp; Setzer, J. (2020). Global Lessons from Climate Change Legislation and Litigation. In Annual NBER Environmental and Energy Policy and the Economy Conference (p. 2). Washington DC: University of Chicago Press. </a:t>
            </a:r>
          </a:p>
        </p:txBody>
      </p:sp>
    </p:spTree>
    <p:extLst>
      <p:ext uri="{BB962C8B-B14F-4D97-AF65-F5344CB8AC3E}">
        <p14:creationId xmlns:p14="http://schemas.microsoft.com/office/powerpoint/2010/main" val="238300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6D92-B1EC-7DD8-EE54-800C3E67FFD4}"/>
              </a:ext>
            </a:extLst>
          </p:cNvPr>
          <p:cNvSpPr>
            <a:spLocks noGrp="1"/>
          </p:cNvSpPr>
          <p:nvPr>
            <p:ph type="title"/>
          </p:nvPr>
        </p:nvSpPr>
        <p:spPr/>
        <p:txBody>
          <a:bodyPr/>
          <a:lstStyle/>
          <a:p>
            <a:pPr marL="342900" marR="0" lvl="0" indent="-342900" algn="ctr">
              <a:spcBef>
                <a:spcPts val="0"/>
              </a:spcBef>
              <a:spcAft>
                <a:spcPts val="0"/>
              </a:spcAft>
            </a:pPr>
            <a:r>
              <a:rPr lang="en-MY" sz="3600" kern="100" dirty="0">
                <a:effectLst/>
                <a:latin typeface="Calibri" panose="020F0502020204030204" pitchFamily="34" charset="0"/>
                <a:ea typeface="Calibri" panose="020F0502020204030204" pitchFamily="34" charset="0"/>
                <a:cs typeface="Calibri" panose="020F0502020204030204" pitchFamily="34" charset="0"/>
              </a:rPr>
              <a:t>RENEWABLE ENERGY SOURCES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40B5D43-AE22-3E4F-56AC-3763BDA4F25D}"/>
              </a:ext>
            </a:extLst>
          </p:cNvPr>
          <p:cNvSpPr>
            <a:spLocks noGrp="1"/>
          </p:cNvSpPr>
          <p:nvPr>
            <p:ph idx="1"/>
          </p:nvPr>
        </p:nvSpPr>
        <p:spPr>
          <a:xfrm>
            <a:off x="838200" y="1380226"/>
            <a:ext cx="10515600" cy="4796737"/>
          </a:xfrm>
        </p:spPr>
        <p:txBody>
          <a:bodyPr>
            <a:normAutofit lnSpcReduction="10000"/>
          </a:bodyPr>
          <a:lstStyle/>
          <a:p>
            <a:r>
              <a:rPr lang="en-US" dirty="0"/>
              <a:t>The term “renewable” encompasses a wide diversity of energy resources with varying economics, technologies, end uses, scales, environmental impacts, availability, and </a:t>
            </a:r>
            <a:r>
              <a:rPr lang="en-US" dirty="0" err="1"/>
              <a:t>depletability</a:t>
            </a:r>
            <a:r>
              <a:rPr lang="en-US" dirty="0"/>
              <a:t>. </a:t>
            </a:r>
          </a:p>
          <a:p>
            <a:r>
              <a:rPr lang="en-US" dirty="0"/>
              <a:t>Most renewable energy resources have significantly lower environmental and climate impacts than their fossil fuel counterparts.</a:t>
            </a:r>
          </a:p>
          <a:p>
            <a:r>
              <a:rPr lang="en-US" dirty="0"/>
              <a:t>Renewable energy, often referred to as clean energy, comes from natural sources or processes that are constantly replenished. For example, sunlight and wind keep shining and blowing, even if their availability depends on time and weather.</a:t>
            </a:r>
          </a:p>
          <a:p>
            <a:r>
              <a:rPr lang="en-US" dirty="0"/>
              <a:t>Renewables are increasingly displacing fossil fuels in the power sector, offering the benefit of lower emissions of carbon and other types of pollution.</a:t>
            </a:r>
          </a:p>
        </p:txBody>
      </p:sp>
    </p:spTree>
    <p:extLst>
      <p:ext uri="{BB962C8B-B14F-4D97-AF65-F5344CB8AC3E}">
        <p14:creationId xmlns:p14="http://schemas.microsoft.com/office/powerpoint/2010/main" val="193671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11EA-C2A5-3A39-9E4D-9F0D922219EE}"/>
              </a:ext>
            </a:extLst>
          </p:cNvPr>
          <p:cNvSpPr>
            <a:spLocks noGrp="1"/>
          </p:cNvSpPr>
          <p:nvPr>
            <p:ph type="title"/>
          </p:nvPr>
        </p:nvSpPr>
        <p:spPr/>
        <p:txBody>
          <a:bodyPr>
            <a:noAutofit/>
          </a:bodyPr>
          <a:lstStyle/>
          <a:p>
            <a:pPr marL="342900" marR="0" lvl="0" indent="-342900" algn="ctr">
              <a:spcBef>
                <a:spcPts val="0"/>
              </a:spcBef>
              <a:spcAft>
                <a:spcPts val="0"/>
              </a:spcAft>
            </a:pPr>
            <a:r>
              <a:rPr lang="en-MY" sz="3600" kern="100" dirty="0">
                <a:effectLst/>
                <a:latin typeface="Calibri" panose="020F0502020204030204" pitchFamily="34" charset="0"/>
                <a:ea typeface="Calibri" panose="020F0502020204030204" pitchFamily="34" charset="0"/>
                <a:cs typeface="Calibri" panose="020F0502020204030204" pitchFamily="34" charset="0"/>
              </a:rPr>
              <a:t>SOLAR ENERGY: PHOTOVOLTAICS AND SOLAR THERMAL SYSTEMS</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EE7FD840-C8C7-DABB-9166-8D1FBB5C3E66}"/>
              </a:ext>
            </a:extLst>
          </p:cNvPr>
          <p:cNvSpPr>
            <a:spLocks noGrp="1"/>
          </p:cNvSpPr>
          <p:nvPr>
            <p:ph idx="1"/>
          </p:nvPr>
        </p:nvSpPr>
        <p:spPr/>
        <p:txBody>
          <a:bodyPr>
            <a:normAutofit/>
          </a:bodyPr>
          <a:lstStyle/>
          <a:p>
            <a:r>
              <a:rPr lang="en-US" dirty="0"/>
              <a:t>The Sun is the ultimate energy provider. The development of the renewable energy market is, to a large extent, based on that fact. </a:t>
            </a:r>
          </a:p>
          <a:p>
            <a:r>
              <a:rPr lang="en-US" dirty="0"/>
              <a:t>Most of the green technologies currently operating harvest solar energy, directly or indirectly. </a:t>
            </a:r>
          </a:p>
          <a:p>
            <a:r>
              <a:rPr lang="en-US" dirty="0"/>
              <a:t>Direct solar energy source consist of solar rays reaching the atmosphere. They can be collected by two different technologies: solar photovoltaics (also known as solar PV) and solar thermal systems.</a:t>
            </a:r>
          </a:p>
          <a:p>
            <a:endParaRPr lang="en-US" dirty="0"/>
          </a:p>
        </p:txBody>
      </p:sp>
    </p:spTree>
    <p:extLst>
      <p:ext uri="{BB962C8B-B14F-4D97-AF65-F5344CB8AC3E}">
        <p14:creationId xmlns:p14="http://schemas.microsoft.com/office/powerpoint/2010/main" val="8168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11EA-C2A5-3A39-9E4D-9F0D922219EE}"/>
              </a:ext>
            </a:extLst>
          </p:cNvPr>
          <p:cNvSpPr>
            <a:spLocks noGrp="1"/>
          </p:cNvSpPr>
          <p:nvPr>
            <p:ph type="title"/>
          </p:nvPr>
        </p:nvSpPr>
        <p:spPr/>
        <p:txBody>
          <a:bodyPr>
            <a:noAutofit/>
          </a:bodyPr>
          <a:lstStyle/>
          <a:p>
            <a:pPr marL="342900" marR="0" lvl="0" indent="-342900" algn="ctr">
              <a:spcBef>
                <a:spcPts val="0"/>
              </a:spcBef>
              <a:spcAft>
                <a:spcPts val="0"/>
              </a:spcAft>
            </a:pPr>
            <a:r>
              <a:rPr lang="en-MY" sz="3600" kern="100" dirty="0">
                <a:effectLst/>
                <a:latin typeface="Calibri" panose="020F0502020204030204" pitchFamily="34" charset="0"/>
                <a:ea typeface="Calibri" panose="020F0502020204030204" pitchFamily="34" charset="0"/>
                <a:cs typeface="Calibri" panose="020F0502020204030204" pitchFamily="34" charset="0"/>
              </a:rPr>
              <a:t>SOLAR ENERGY: PHOTOVOLTAICS AND SOLAR THERMAL SYSTEMS</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EE7FD840-C8C7-DABB-9166-8D1FBB5C3E66}"/>
              </a:ext>
            </a:extLst>
          </p:cNvPr>
          <p:cNvSpPr>
            <a:spLocks noGrp="1"/>
          </p:cNvSpPr>
          <p:nvPr>
            <p:ph idx="1"/>
          </p:nvPr>
        </p:nvSpPr>
        <p:spPr>
          <a:xfrm>
            <a:off x="458638" y="1575459"/>
            <a:ext cx="5830019" cy="4351338"/>
          </a:xfrm>
        </p:spPr>
        <p:txBody>
          <a:bodyPr>
            <a:normAutofit/>
          </a:bodyPr>
          <a:lstStyle/>
          <a:p>
            <a:r>
              <a:rPr lang="en-US" sz="2000" dirty="0"/>
              <a:t>Photovoltaic (PV) technologies – more commonly known as solar panels – generate power using devices that absorb energy from sunlight and convert it into electrical energy through semiconducting materials.</a:t>
            </a:r>
          </a:p>
          <a:p>
            <a:r>
              <a:rPr lang="en-US" sz="2000" dirty="0"/>
              <a:t> These devices, known as solar cells, are then connected to form larger power-generating units known as modules or panels.</a:t>
            </a:r>
          </a:p>
          <a:p>
            <a:r>
              <a:rPr lang="en-US" sz="2000" dirty="0"/>
              <a:t>The efficiency at which PV cells convert sunlight to electricity varies by the type of semiconductor material and PV cell technology. </a:t>
            </a:r>
          </a:p>
        </p:txBody>
      </p:sp>
      <p:pic>
        <p:nvPicPr>
          <p:cNvPr id="5" name="Picture 4">
            <a:extLst>
              <a:ext uri="{FF2B5EF4-FFF2-40B4-BE49-F238E27FC236}">
                <a16:creationId xmlns:a16="http://schemas.microsoft.com/office/drawing/2014/main" id="{8AAAC193-34E9-14F6-B9B5-16A142FBD5D3}"/>
              </a:ext>
            </a:extLst>
          </p:cNvPr>
          <p:cNvPicPr>
            <a:picLocks noChangeAspect="1"/>
          </p:cNvPicPr>
          <p:nvPr/>
        </p:nvPicPr>
        <p:blipFill rotWithShape="1">
          <a:blip r:embed="rId2"/>
          <a:srcRect l="24394" t="30380" r="37424" b="9764"/>
          <a:stretch/>
        </p:blipFill>
        <p:spPr>
          <a:xfrm>
            <a:off x="6698673" y="1575459"/>
            <a:ext cx="4655127" cy="4104905"/>
          </a:xfrm>
          <a:prstGeom prst="rect">
            <a:avLst/>
          </a:prstGeom>
          <a:ln>
            <a:solidFill>
              <a:schemeClr val="tx1">
                <a:lumMod val="95000"/>
                <a:lumOff val="5000"/>
              </a:schemeClr>
            </a:solidFill>
          </a:ln>
        </p:spPr>
      </p:pic>
    </p:spTree>
    <p:extLst>
      <p:ext uri="{BB962C8B-B14F-4D97-AF65-F5344CB8AC3E}">
        <p14:creationId xmlns:p14="http://schemas.microsoft.com/office/powerpoint/2010/main" val="33056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11EA-C2A5-3A39-9E4D-9F0D922219EE}"/>
              </a:ext>
            </a:extLst>
          </p:cNvPr>
          <p:cNvSpPr>
            <a:spLocks noGrp="1"/>
          </p:cNvSpPr>
          <p:nvPr>
            <p:ph type="title"/>
          </p:nvPr>
        </p:nvSpPr>
        <p:spPr/>
        <p:txBody>
          <a:bodyPr>
            <a:noAutofit/>
          </a:bodyPr>
          <a:lstStyle/>
          <a:p>
            <a:pPr marL="342900" marR="0" lvl="0" indent="-342900" algn="ctr">
              <a:spcBef>
                <a:spcPts val="0"/>
              </a:spcBef>
              <a:spcAft>
                <a:spcPts val="0"/>
              </a:spcAft>
            </a:pPr>
            <a:r>
              <a:rPr lang="en-MY" sz="3600" kern="100" dirty="0">
                <a:effectLst/>
                <a:latin typeface="Calibri" panose="020F0502020204030204" pitchFamily="34" charset="0"/>
                <a:ea typeface="Calibri" panose="020F0502020204030204" pitchFamily="34" charset="0"/>
                <a:cs typeface="Calibri" panose="020F0502020204030204" pitchFamily="34" charset="0"/>
              </a:rPr>
              <a:t>SOLAR ENERGY: PHOTOVOLTAICS AND SOLAR THERMAL SYSTEMS</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EE7FD840-C8C7-DABB-9166-8D1FBB5C3E66}"/>
              </a:ext>
            </a:extLst>
          </p:cNvPr>
          <p:cNvSpPr>
            <a:spLocks noGrp="1"/>
          </p:cNvSpPr>
          <p:nvPr>
            <p:ph idx="1"/>
          </p:nvPr>
        </p:nvSpPr>
        <p:spPr>
          <a:xfrm>
            <a:off x="458638" y="1575459"/>
            <a:ext cx="5830019" cy="4351338"/>
          </a:xfrm>
        </p:spPr>
        <p:txBody>
          <a:bodyPr>
            <a:normAutofit lnSpcReduction="10000"/>
          </a:bodyPr>
          <a:lstStyle/>
          <a:p>
            <a:r>
              <a:rPr lang="en-US" sz="2000" dirty="0"/>
              <a:t>Solar thermal energy is a technology for harnessing solar energy for thermal energy. </a:t>
            </a:r>
          </a:p>
          <a:p>
            <a:r>
              <a:rPr lang="en-US" sz="2000" dirty="0"/>
              <a:t>The use of this thermal energy is also linked with the quality of this heat. The higher gained temperature, the higher quality of the thermal energy. </a:t>
            </a:r>
          </a:p>
          <a:p>
            <a:r>
              <a:rPr lang="en-US" sz="2000" dirty="0"/>
              <a:t>Solar thermal collectors are devices that convert the total received solar radiation into heat. Thermal energy gained from the sun’s rays can be used in industrial, residential, and governmental sectors. </a:t>
            </a:r>
          </a:p>
          <a:p>
            <a:r>
              <a:rPr lang="en-US" sz="2000" dirty="0"/>
              <a:t>Solar thermal energy can be classified based on the temperature of the fluid as low, medium, or high.</a:t>
            </a:r>
          </a:p>
          <a:p>
            <a:r>
              <a:rPr lang="en-US" sz="2000" dirty="0"/>
              <a:t>Solar thermal collectors are classified as Low-, medium- or High-temperature collectors. </a:t>
            </a:r>
          </a:p>
        </p:txBody>
      </p:sp>
      <p:pic>
        <p:nvPicPr>
          <p:cNvPr id="8" name="Picture 7" descr="A diagram of solar panels&#10;&#10;Description automatically generated">
            <a:extLst>
              <a:ext uri="{FF2B5EF4-FFF2-40B4-BE49-F238E27FC236}">
                <a16:creationId xmlns:a16="http://schemas.microsoft.com/office/drawing/2014/main" id="{EE0451C2-207C-E412-345C-45822E301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219" y="1690687"/>
            <a:ext cx="4915260" cy="3812965"/>
          </a:xfrm>
          <a:prstGeom prst="rect">
            <a:avLst/>
          </a:prstGeom>
          <a:ln>
            <a:solidFill>
              <a:schemeClr val="tx1">
                <a:lumMod val="95000"/>
                <a:lumOff val="5000"/>
              </a:schemeClr>
            </a:solidFill>
          </a:ln>
        </p:spPr>
      </p:pic>
      <p:sp>
        <p:nvSpPr>
          <p:cNvPr id="10" name="TextBox 9">
            <a:extLst>
              <a:ext uri="{FF2B5EF4-FFF2-40B4-BE49-F238E27FC236}">
                <a16:creationId xmlns:a16="http://schemas.microsoft.com/office/drawing/2014/main" id="{24AFF147-47B9-2D1B-CA24-C138D0D1CB07}"/>
              </a:ext>
            </a:extLst>
          </p:cNvPr>
          <p:cNvSpPr txBox="1"/>
          <p:nvPr/>
        </p:nvSpPr>
        <p:spPr>
          <a:xfrm>
            <a:off x="6668219" y="5557465"/>
            <a:ext cx="4839419" cy="369332"/>
          </a:xfrm>
          <a:prstGeom prst="rect">
            <a:avLst/>
          </a:prstGeom>
          <a:noFill/>
        </p:spPr>
        <p:txBody>
          <a:bodyPr wrap="square">
            <a:spAutoFit/>
          </a:bodyPr>
          <a:lstStyle/>
          <a:p>
            <a:r>
              <a:rPr lang="en-US" sz="1800" dirty="0"/>
              <a:t>Source: Energy Management advisors</a:t>
            </a:r>
          </a:p>
        </p:txBody>
      </p:sp>
    </p:spTree>
    <p:extLst>
      <p:ext uri="{BB962C8B-B14F-4D97-AF65-F5344CB8AC3E}">
        <p14:creationId xmlns:p14="http://schemas.microsoft.com/office/powerpoint/2010/main" val="1473512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11EA-C2A5-3A39-9E4D-9F0D922219EE}"/>
              </a:ext>
            </a:extLst>
          </p:cNvPr>
          <p:cNvSpPr>
            <a:spLocks noGrp="1"/>
          </p:cNvSpPr>
          <p:nvPr>
            <p:ph type="title"/>
          </p:nvPr>
        </p:nvSpPr>
        <p:spPr/>
        <p:txBody>
          <a:bodyPr>
            <a:noAutofit/>
          </a:bodyPr>
          <a:lstStyle/>
          <a:p>
            <a:pPr marL="342900" marR="0" lvl="0" indent="-342900" algn="ctr">
              <a:spcBef>
                <a:spcPts val="0"/>
              </a:spcBef>
              <a:spcAft>
                <a:spcPts val="0"/>
              </a:spcAft>
            </a:pP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MY" sz="3600" kern="100" dirty="0">
                <a:effectLst/>
                <a:latin typeface="Calibri" panose="020F0502020204030204" pitchFamily="34" charset="0"/>
                <a:ea typeface="Calibri" panose="020F0502020204030204" pitchFamily="34" charset="0"/>
                <a:cs typeface="Calibri" panose="020F0502020204030204" pitchFamily="34" charset="0"/>
              </a:rPr>
              <a:t>WIND ENERGY: ONSHORE AND OFFSHORE WIND FARMS</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EE7FD840-C8C7-DABB-9166-8D1FBB5C3E66}"/>
              </a:ext>
            </a:extLst>
          </p:cNvPr>
          <p:cNvSpPr>
            <a:spLocks noGrp="1"/>
          </p:cNvSpPr>
          <p:nvPr>
            <p:ph idx="1"/>
          </p:nvPr>
        </p:nvSpPr>
        <p:spPr/>
        <p:txBody>
          <a:bodyPr/>
          <a:lstStyle/>
          <a:p>
            <a:r>
              <a:rPr lang="en-US" dirty="0"/>
              <a:t>Offshore and Onshore wind farms are an important piece of renewable energy sources that can help lessen our dependence on fossil fuels. </a:t>
            </a:r>
          </a:p>
          <a:p>
            <a:r>
              <a:rPr lang="en-US" dirty="0"/>
              <a:t>Onshore wind power refers to wind turbines constructed and situated on land. </a:t>
            </a:r>
          </a:p>
          <a:p>
            <a:r>
              <a:rPr lang="en-US" dirty="0"/>
              <a:t>Offshore wind power refers to wind farms built on shallow bodies of water, usually in the ocean.</a:t>
            </a:r>
          </a:p>
        </p:txBody>
      </p:sp>
    </p:spTree>
    <p:extLst>
      <p:ext uri="{BB962C8B-B14F-4D97-AF65-F5344CB8AC3E}">
        <p14:creationId xmlns:p14="http://schemas.microsoft.com/office/powerpoint/2010/main" val="2976642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2689</Words>
  <Application>Microsoft Office PowerPoint</Application>
  <PresentationFormat>Widescreen</PresentationFormat>
  <Paragraphs>114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OVERVIEW OF ENERGY POLICY AND ITS CONNECTION TO CLIMATE CHANGE </vt:lpstr>
      <vt:lpstr>IMPORTANCE OF CLIMATE CHANGE AND ENERGY LAW IN ADDRESSING GLOBAL CHALLENGES </vt:lpstr>
      <vt:lpstr>PowerPoint Presentation</vt:lpstr>
      <vt:lpstr>RENEWABLE ENERGY SOURCES </vt:lpstr>
      <vt:lpstr>SOLAR ENERGY: PHOTOVOLTAICS AND SOLAR THERMAL SYSTEMS </vt:lpstr>
      <vt:lpstr>SOLAR ENERGY: PHOTOVOLTAICS AND SOLAR THERMAL SYSTEMS </vt:lpstr>
      <vt:lpstr>SOLAR ENERGY: PHOTOVOLTAICS AND SOLAR THERMAL SYSTEMS </vt:lpstr>
      <vt:lpstr> WIND ENERGY: ONSHORE AND OFFSHORE WIND FARMS  </vt:lpstr>
      <vt:lpstr>WIND ENERGY: ONSHORE AND OFFSHORE WIND FARMS</vt:lpstr>
      <vt:lpstr>WIND ENERGY: ONSHORE AND OFFSHORE WIND FARMS</vt:lpstr>
      <vt:lpstr> HYDROPOWER: DAMS, RUN-OF-THE-RIVER, AND TIDAL ENERGY  </vt:lpstr>
      <vt:lpstr>HYDROPOWER: DAMS, RUN-OF-THE-RIVER, AND TIDAL ENERGY</vt:lpstr>
      <vt:lpstr>HYDROPOWER: DAMS, RUN-OF-THE-RIVER, AND TIDAL ENERGY</vt:lpstr>
      <vt:lpstr>HYDROPOWER: DAMS, RUN-OF-THE-RIVER, AND TIDAL ENERGY</vt:lpstr>
      <vt:lpstr>BIOMASS AND BIOENERGY: ADVANTAGES AND CHALLENGES </vt:lpstr>
      <vt:lpstr>BIOMASS AND BIOENERGY: ADVANTAGES AND CHALLENGES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ENERGY</dc:title>
  <dc:creator>MAIZATUN BT MUSTAFA</dc:creator>
  <cp:lastModifiedBy>sharifah zubaidah syed abdul kader</cp:lastModifiedBy>
  <cp:revision>2</cp:revision>
  <dcterms:created xsi:type="dcterms:W3CDTF">2023-12-06T08:06:15Z</dcterms:created>
  <dcterms:modified xsi:type="dcterms:W3CDTF">2024-04-23T06:50:45Z</dcterms:modified>
</cp:coreProperties>
</file>