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46"/>
  </p:notesMasterIdLst>
  <p:sldIdLst>
    <p:sldId id="256" r:id="rId3"/>
    <p:sldId id="257" r:id="rId4"/>
    <p:sldId id="262" r:id="rId5"/>
    <p:sldId id="314" r:id="rId6"/>
    <p:sldId id="323" r:id="rId7"/>
    <p:sldId id="315" r:id="rId8"/>
    <p:sldId id="325" r:id="rId9"/>
    <p:sldId id="344" r:id="rId10"/>
    <p:sldId id="349" r:id="rId11"/>
    <p:sldId id="326" r:id="rId12"/>
    <p:sldId id="348" r:id="rId13"/>
    <p:sldId id="305" r:id="rId14"/>
    <p:sldId id="302" r:id="rId15"/>
    <p:sldId id="328" r:id="rId16"/>
    <p:sldId id="347" r:id="rId17"/>
    <p:sldId id="306" r:id="rId18"/>
    <p:sldId id="307" r:id="rId19"/>
    <p:sldId id="308" r:id="rId20"/>
    <p:sldId id="309" r:id="rId21"/>
    <p:sldId id="361" r:id="rId22"/>
    <p:sldId id="362" r:id="rId23"/>
    <p:sldId id="350" r:id="rId24"/>
    <p:sldId id="352" r:id="rId25"/>
    <p:sldId id="353" r:id="rId26"/>
    <p:sldId id="333" r:id="rId27"/>
    <p:sldId id="355" r:id="rId28"/>
    <p:sldId id="356" r:id="rId29"/>
    <p:sldId id="358" r:id="rId30"/>
    <p:sldId id="357" r:id="rId31"/>
    <p:sldId id="359" r:id="rId32"/>
    <p:sldId id="354" r:id="rId33"/>
    <p:sldId id="281" r:id="rId34"/>
    <p:sldId id="360" r:id="rId35"/>
    <p:sldId id="331" r:id="rId36"/>
    <p:sldId id="334" r:id="rId37"/>
    <p:sldId id="295" r:id="rId38"/>
    <p:sldId id="336" r:id="rId39"/>
    <p:sldId id="339" r:id="rId40"/>
    <p:sldId id="341" r:id="rId41"/>
    <p:sldId id="343" r:id="rId42"/>
    <p:sldId id="342" r:id="rId43"/>
    <p:sldId id="337" r:id="rId44"/>
    <p:sldId id="283" r:id="rId45"/>
  </p:sldIdLst>
  <p:sldSz cx="12192000" cy="6858000"/>
  <p:notesSz cx="6951663" cy="10082213"/>
  <p:embeddedFontLst>
    <p:embeddedFont>
      <p:font typeface="Century Gothic" panose="020B0502020202020204" pitchFamily="34" charset="0"/>
      <p:regular r:id="rId47"/>
      <p:bold r:id="rId48"/>
      <p:italic r:id="rId49"/>
      <p:boldItalic r:id="rId50"/>
    </p:embeddedFont>
    <p:embeddedFont>
      <p:font typeface="Georgia" panose="02040502050405020303" pitchFamily="18" charset="0"/>
      <p:regular r:id="rId51"/>
      <p:bold r:id="rId52"/>
      <p:italic r:id="rId53"/>
      <p:boldItalic r:id="rId54"/>
    </p:embeddedFont>
    <p:embeddedFont>
      <p:font typeface="IBM Plex Sans" panose="020B0503050203000203" pitchFamily="34" charset="0"/>
      <p:regular r:id="rId55"/>
    </p:embeddedFont>
    <p:embeddedFont>
      <p:font typeface="Open Sans" panose="020B0606030504020204" pitchFamily="34" charset="0"/>
      <p:regular r:id="rId56"/>
      <p:bold r:id="rId57"/>
      <p:italic r:id="rId58"/>
      <p:boldItalic r:id="rId59"/>
    </p:embeddedFont>
    <p:embeddedFont>
      <p:font typeface="Quattrocento Sans" panose="020B0502050000020003" pitchFamily="34" charset="0"/>
      <p:regular r:id="rId60"/>
      <p:bold r:id="rId61"/>
      <p:italic r:id="rId62"/>
      <p:boldItalic r:id="rId63"/>
    </p:embeddedFont>
    <p:embeddedFont>
      <p:font typeface="Segoe UI" panose="020B0502040204020203" pitchFamily="34" charset="0"/>
      <p:regular r:id="rId64"/>
      <p:bold r:id="rId65"/>
      <p:italic r:id="rId66"/>
      <p:boldItalic r:id="rId67"/>
    </p:embeddedFont>
    <p:embeddedFont>
      <p:font typeface="verdana" panose="020B060403050404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84"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font" Target="fonts/font15.fntdata"/><Relationship Id="rId82" Type="http://customschemas.google.com/relationships/presentationmetadata" Target="meta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font" Target="fonts/font5.fntdata"/><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font" Target="fonts/font24.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71"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ipcc.ch/site/assets/uploads/2018/02/ar4-wg3-chapter13-2.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greenfacts.org/en/climate-change-ar4/l-3/9-incentives-mitigation.ht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limate.ec.europa.eu/eu-action/international-action-climate-change/global-climate-action_e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unep.org/who-we-are/about-u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https://unsdg.un.org/sites/default/files/Guidelines-to-Support-Country-Reporting-on-SDGs-1.pdf</a:t>
            </a:r>
          </a:p>
          <a:p>
            <a:pPr marL="0" lvl="0" indent="0" algn="l" rtl="0">
              <a:spcBef>
                <a:spcPts val="0"/>
              </a:spcBef>
              <a:spcAft>
                <a:spcPts val="0"/>
              </a:spcAft>
              <a:buNone/>
            </a:pPr>
            <a:r>
              <a:rPr lang="en-US" dirty="0"/>
              <a:t>https://www.unescap.org/sites/default/d8files/event-documents/EESCAPFSD%284%29INF4.pdf</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77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https://unsdg.un.org/sites/default/files/Guidelines-to-Support-Country-Reporting-on-SDGs-1.pdf</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5964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https://unsdg.un.org/sites/default/files/Guidelines-to-Support-Country-Reporting-on-SDGs-1.pdf</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64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https://unsdg.un.org/sites/default/files/Guidelines-to-Support-Country-Reporting-on-SDGs-1.pdf</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17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https://unsdg.un.org/sites/default/files/Guidelines-to-Support-Country-Reporting-on-SDGs-1.pdf</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257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https://youtu.be/hAcYYI4VhUg</a:t>
            </a:r>
          </a:p>
          <a:p>
            <a:pPr marL="0" lvl="0" indent="0" algn="l" rtl="0">
              <a:spcBef>
                <a:spcPts val="0"/>
              </a:spcBef>
              <a:spcAft>
                <a:spcPts val="0"/>
              </a:spcAft>
              <a:buNone/>
            </a:pPr>
            <a:r>
              <a:rPr lang="en-US" dirty="0"/>
              <a:t>https://unsdg.un.org/sites/default/files/Guidelines-to-Support-Country-Reporting-on-SDGs-1.pdf</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16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https://archive.ipcc.ch/publications_and_data/ar4/wg3/en/ch13s13-1-2.html</a:t>
            </a:r>
          </a:p>
          <a:p>
            <a:pPr marL="0" lvl="0" indent="0" algn="l" rtl="0">
              <a:spcBef>
                <a:spcPts val="0"/>
              </a:spcBef>
              <a:spcAft>
                <a:spcPts val="0"/>
              </a:spcAft>
              <a:buNone/>
            </a:pPr>
            <a:r>
              <a:rPr lang="en-US" dirty="0"/>
              <a:t>https://www.ipcc.ch/site/assets/uploads/2018/02/ar4-wg3-chapter13-2.pdf</a:t>
            </a:r>
          </a:p>
          <a:p>
            <a:pPr marL="0" lvl="0" indent="0" algn="l" rtl="0">
              <a:spcBef>
                <a:spcPts val="0"/>
              </a:spcBef>
              <a:spcAft>
                <a:spcPts val="0"/>
              </a:spcAft>
              <a:buNone/>
            </a:pPr>
            <a:r>
              <a:rPr lang="en-US" dirty="0"/>
              <a:t>https://www.oecd.org/env/cc/21018790.pdf</a:t>
            </a:r>
          </a:p>
          <a:p>
            <a:pPr marL="0" lvl="0" indent="0" algn="l" rtl="0">
              <a:spcBef>
                <a:spcPts val="0"/>
              </a:spcBef>
              <a:spcAft>
                <a:spcPts val="0"/>
              </a:spcAft>
              <a:buNone/>
            </a:pPr>
            <a:r>
              <a:rPr lang="en-US" b="0" i="0" dirty="0">
                <a:solidFill>
                  <a:srgbClr val="333333"/>
                </a:solidFill>
                <a:effectLst/>
                <a:latin typeface="-apple-system"/>
              </a:rPr>
              <a:t>Fujiwara, N., van Asselt, H., </a:t>
            </a:r>
            <a:r>
              <a:rPr lang="en-US" b="0" i="0" dirty="0" err="1">
                <a:solidFill>
                  <a:srgbClr val="333333"/>
                </a:solidFill>
                <a:effectLst/>
                <a:latin typeface="-apple-system"/>
              </a:rPr>
              <a:t>Bö</a:t>
            </a:r>
            <a:r>
              <a:rPr lang="en-US" b="0" i="0" dirty="0">
                <a:solidFill>
                  <a:srgbClr val="333333"/>
                </a:solidFill>
                <a:effectLst/>
                <a:latin typeface="-apple-system"/>
              </a:rPr>
              <a:t>βner, S. </a:t>
            </a:r>
            <a:r>
              <a:rPr lang="en-US" b="0" i="1" dirty="0">
                <a:solidFill>
                  <a:srgbClr val="333333"/>
                </a:solidFill>
                <a:effectLst/>
                <a:latin typeface="-apple-system"/>
              </a:rPr>
              <a:t>et al.</a:t>
            </a:r>
            <a:r>
              <a:rPr lang="en-US" b="0" i="0" dirty="0">
                <a:solidFill>
                  <a:srgbClr val="333333"/>
                </a:solidFill>
                <a:effectLst/>
                <a:latin typeface="-apple-system"/>
              </a:rPr>
              <a:t> The practice of climate change policy evaluations in the European Union and its member states: results from a meta-analysis. </a:t>
            </a:r>
            <a:r>
              <a:rPr lang="en-US" b="0" i="1" dirty="0">
                <a:solidFill>
                  <a:srgbClr val="333333"/>
                </a:solidFill>
                <a:effectLst/>
                <a:latin typeface="-apple-system"/>
              </a:rPr>
              <a:t>Sustain Earth</a:t>
            </a:r>
            <a:r>
              <a:rPr lang="en-US" b="0" i="0" dirty="0">
                <a:solidFill>
                  <a:srgbClr val="333333"/>
                </a:solidFill>
                <a:effectLst/>
                <a:latin typeface="-apple-system"/>
              </a:rPr>
              <a:t> </a:t>
            </a:r>
            <a:r>
              <a:rPr lang="en-US" b="1" i="0" dirty="0">
                <a:solidFill>
                  <a:srgbClr val="333333"/>
                </a:solidFill>
                <a:effectLst/>
                <a:latin typeface="-apple-system"/>
              </a:rPr>
              <a:t>2</a:t>
            </a:r>
            <a:r>
              <a:rPr lang="en-US" b="0" i="0" dirty="0">
                <a:solidFill>
                  <a:srgbClr val="333333"/>
                </a:solidFill>
                <a:effectLst/>
                <a:latin typeface="-apple-system"/>
              </a:rPr>
              <a:t>, 9 (2019). https://doi.org/10.1186/s42055-019-0015-8</a:t>
            </a: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649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https://archive.ipcc.ch/publications_and_data/ar4/wg3/en/spmsspm-e.html</a:t>
            </a:r>
          </a:p>
          <a:p>
            <a:pPr marL="0" lvl="0" indent="0" algn="l" rtl="0">
              <a:spcBef>
                <a:spcPts val="0"/>
              </a:spcBef>
              <a:spcAft>
                <a:spcPts val="0"/>
              </a:spcAft>
              <a:buNone/>
            </a:pPr>
            <a:r>
              <a:rPr lang="en-US" b="0" i="0" dirty="0">
                <a:solidFill>
                  <a:srgbClr val="000000"/>
                </a:solidFill>
                <a:effectLst/>
                <a:latin typeface="Arial" panose="020B0604020202020204" pitchFamily="34" charset="0"/>
              </a:rPr>
              <a:t>IPCC, 2007: Summary for Policymakers. In: Climate Change 2007: Mitigation. Contribution of Working Group III to the Fourth Assessment Report of the Intergovernmental Panel on Climate Change [B. Metz, O.R. Davidson, P.R. Bosch, R. Dave, L.A. Meyer (eds)], Cambridge University Press, Cambridge, United Kingdom and New York, NY, USA.</a:t>
            </a: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49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http://repo.unand.ac.id/5003/1/Rayna.pdf</a:t>
            </a:r>
          </a:p>
          <a:p>
            <a:pPr marL="0" lvl="0" indent="0" algn="l" rtl="0">
              <a:spcBef>
                <a:spcPts val="0"/>
              </a:spcBef>
              <a:spcAft>
                <a:spcPts val="0"/>
              </a:spcAft>
              <a:buNone/>
            </a:pPr>
            <a:r>
              <a:rPr lang="en-US" dirty="0"/>
              <a:t>https://archive.ipcc.ch/ipccreports/tar/wg3/index.php?idp=51</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316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https://www.ipcc.ch/site/assets/uploads/2018/02/ar4-wg3-chapter13-2.pdf</a:t>
            </a:r>
          </a:p>
          <a:p>
            <a:pPr marL="0" lvl="0" indent="0" algn="l" rtl="0">
              <a:spcBef>
                <a:spcPts val="0"/>
              </a:spcBef>
              <a:spcAft>
                <a:spcPts val="0"/>
              </a:spcAft>
              <a:buNone/>
            </a:pP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10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https://www.ipcc.ch/site/assets/uploads/2018/02/ar4-wg3-chapter13-2.pdf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https://www.ipcc.ch/site/assets/uploads/2018/02/ar4-wg3-chapter13-2.pdf</a:t>
            </a:r>
          </a:p>
          <a:p>
            <a:pPr marL="0" lvl="0" indent="0" algn="l" rtl="0">
              <a:spcBef>
                <a:spcPts val="0"/>
              </a:spcBef>
              <a:spcAft>
                <a:spcPts val="0"/>
              </a:spcAft>
              <a:buNone/>
            </a:pP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167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https://www.ipcc.ch/site/assets/uploads/2018/02/ar4-wg3-chapter13-2.pdf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https://www.ipcc.ch/site/assets/uploads/2018/02/ar4-wg3-chapter13-2.pdf</a:t>
            </a:r>
          </a:p>
          <a:p>
            <a:pPr marL="0" lvl="0" indent="0" algn="l" rtl="0">
              <a:spcBef>
                <a:spcPts val="0"/>
              </a:spcBef>
              <a:spcAft>
                <a:spcPts val="0"/>
              </a:spcAft>
              <a:buNone/>
            </a:pP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356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457200" lvl="1" algn="just">
              <a:lnSpc>
                <a:spcPct val="150000"/>
              </a:lnSpc>
              <a:buSzPts val="1600"/>
            </a:pPr>
            <a:r>
              <a:rPr lang="en-US" dirty="0">
                <a:latin typeface="+mj-lt"/>
                <a:hlinkClick r:id="rId3"/>
              </a:rPr>
              <a:t>https://www.ipcc.ch/site/assets/uploads/2018/02/ar4-wg3-chapter13-2.pdf</a:t>
            </a:r>
            <a:endParaRPr lang="en-US" dirty="0">
              <a:latin typeface="+mj-lt"/>
            </a:endParaRPr>
          </a:p>
          <a:p>
            <a:pPr marL="457200" lvl="1" algn="just">
              <a:lnSpc>
                <a:spcPct val="150000"/>
              </a:lnSpc>
              <a:buSzPts val="1600"/>
            </a:pPr>
            <a:endParaRPr lang="en-US" dirty="0">
              <a:latin typeface="+mj-lt"/>
            </a:endParaRPr>
          </a:p>
          <a:p>
            <a:pPr marL="457200" lvl="1" algn="just">
              <a:lnSpc>
                <a:spcPct val="150000"/>
              </a:lnSpc>
              <a:buSzPts val="1600"/>
            </a:pPr>
            <a:r>
              <a:rPr lang="en-US" dirty="0">
                <a:latin typeface="+mj-lt"/>
              </a:rPr>
              <a:t>https://documents1.worldbank.org/curated/en/267111608646003221/pdf/World-Bank-Reference-Guide-to-Climate-Change-Framework-Legislation.pdf</a:t>
            </a:r>
          </a:p>
          <a:p>
            <a:pPr marL="457200" lvl="1" algn="just">
              <a:lnSpc>
                <a:spcPct val="150000"/>
              </a:lnSpc>
              <a:buSzPts val="1600"/>
            </a:pPr>
            <a:endParaRPr lang="en-US" dirty="0">
              <a:latin typeface="+mj-lt"/>
            </a:endParaRPr>
          </a:p>
          <a:p>
            <a:pPr marL="457200" lvl="1" algn="just">
              <a:lnSpc>
                <a:spcPct val="150000"/>
              </a:lnSpc>
              <a:buSzPts val="1600"/>
            </a:pPr>
            <a:r>
              <a:rPr lang="en-US" dirty="0">
                <a:latin typeface="+mj-lt"/>
                <a:hlinkClick r:id="rId4"/>
              </a:rPr>
              <a:t>https://www.greenfacts.org/en/climate-change-ar4/l-3/9-incentives-mitigation.htm</a:t>
            </a:r>
            <a:endParaRPr lang="en-US" dirty="0">
              <a:latin typeface="+mj-lt"/>
            </a:endParaRPr>
          </a:p>
          <a:p>
            <a:pPr marL="0" lvl="0" indent="0" algn="l" rtl="0">
              <a:spcBef>
                <a:spcPts val="0"/>
              </a:spcBef>
              <a:spcAft>
                <a:spcPts val="0"/>
              </a:spcAft>
              <a:buNone/>
            </a:pP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323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b="0" i="0" dirty="0">
                <a:solidFill>
                  <a:srgbClr val="000000"/>
                </a:solidFill>
                <a:effectLst/>
                <a:highlight>
                  <a:srgbClr val="F9F9F9"/>
                </a:highlight>
                <a:latin typeface="IBM Plex Sans" panose="020B0503050203000203" pitchFamily="34" charset="0"/>
              </a:rPr>
              <a:t>Ko, S., Park, J., Kang, G., Lee, J., &amp; Kim, J. (2020). </a:t>
            </a:r>
            <a:r>
              <a:rPr lang="en-US" b="0" i="0" dirty="0" err="1">
                <a:solidFill>
                  <a:srgbClr val="000000"/>
                </a:solidFill>
                <a:effectLst/>
                <a:highlight>
                  <a:srgbClr val="F9F9F9"/>
                </a:highlight>
                <a:latin typeface="IBM Plex Sans" panose="020B0503050203000203" pitchFamily="34" charset="0"/>
              </a:rPr>
              <a:t>Nox</a:t>
            </a:r>
            <a:r>
              <a:rPr lang="en-US" b="0" i="0" dirty="0">
                <a:solidFill>
                  <a:srgbClr val="000000"/>
                </a:solidFill>
                <a:effectLst/>
                <a:highlight>
                  <a:srgbClr val="F9F9F9"/>
                </a:highlight>
                <a:latin typeface="IBM Plex Sans" panose="020B0503050203000203" pitchFamily="34" charset="0"/>
              </a:rPr>
              <a:t> emissions from euro 5 and euro 6 heavy-duty diesel vehicles under real driving conditions. Energies, 13(1), 218. https://doi.org/10.3390/en13010218</a:t>
            </a:r>
          </a:p>
          <a:p>
            <a:pPr marL="0" lvl="0" indent="0" algn="l" rtl="0">
              <a:spcBef>
                <a:spcPts val="0"/>
              </a:spcBef>
              <a:spcAft>
                <a:spcPts val="0"/>
              </a:spcAft>
              <a:buNone/>
            </a:pPr>
            <a:r>
              <a:rPr lang="en-US" dirty="0"/>
              <a:t>Guo, Q., Wu, Y., Ding, Y., Feng, W., &amp; Zhu, N. (2016). Measures to enforce mandatory civil building energy efficiency codes in </a:t>
            </a:r>
            <a:r>
              <a:rPr lang="en-US" dirty="0" err="1"/>
              <a:t>china</a:t>
            </a:r>
            <a:r>
              <a:rPr lang="en-US" dirty="0"/>
              <a:t>. Journal of Cleaner Production, 119, 152-166. https://doi.org/10.1016/j.jclepro.2016.02.002</a:t>
            </a:r>
          </a:p>
          <a:p>
            <a:pPr marL="158750" lvl="1" indent="0" algn="just">
              <a:buSzPts val="1600"/>
              <a:buNone/>
            </a:pPr>
            <a:r>
              <a:rPr lang="en-US" sz="1100" dirty="0"/>
              <a:t>Source: Gupta, S., D. A. </a:t>
            </a:r>
            <a:r>
              <a:rPr lang="en-US" sz="1100" dirty="0" err="1"/>
              <a:t>Tirpak</a:t>
            </a:r>
            <a:r>
              <a:rPr lang="en-US" sz="1100" dirty="0"/>
              <a:t>, N. Burger, J. Gupta, N. </a:t>
            </a:r>
            <a:r>
              <a:rPr lang="en-US" sz="1100" dirty="0" err="1"/>
              <a:t>Höhne</a:t>
            </a:r>
            <a:r>
              <a:rPr lang="en-US" sz="1100" dirty="0"/>
              <a:t>, A. I. </a:t>
            </a:r>
            <a:r>
              <a:rPr lang="en-US" sz="1100" dirty="0" err="1"/>
              <a:t>Boncheva</a:t>
            </a:r>
            <a:r>
              <a:rPr lang="en-US" sz="1100" dirty="0"/>
              <a:t>, G. M. </a:t>
            </a:r>
            <a:r>
              <a:rPr lang="en-US" sz="1100" dirty="0" err="1"/>
              <a:t>Kanoan</a:t>
            </a:r>
            <a:r>
              <a:rPr lang="en-US" sz="1100" dirty="0"/>
              <a:t>, C. Kolstad, J. A. Kruger, A. </a:t>
            </a:r>
            <a:r>
              <a:rPr lang="en-US" sz="1100" dirty="0" err="1"/>
              <a:t>Michaelowa</a:t>
            </a:r>
            <a:r>
              <a:rPr lang="en-US" sz="1100" dirty="0"/>
              <a:t>, S. </a:t>
            </a:r>
            <a:r>
              <a:rPr lang="en-US" sz="1100" dirty="0" err="1"/>
              <a:t>Murase</a:t>
            </a:r>
            <a:r>
              <a:rPr lang="en-US" sz="1100" dirty="0"/>
              <a:t>, J. Pershing, T. </a:t>
            </a:r>
            <a:r>
              <a:rPr lang="en-US" sz="1100" dirty="0" err="1"/>
              <a:t>Saijo</a:t>
            </a:r>
            <a:r>
              <a:rPr lang="en-US" sz="1100" dirty="0"/>
              <a:t>, A. Sari, 2007: Policies, Instruments and Co-operative Arrangements. In Climate Change 2007: Mitigation. Contribution of Working Group III to the Fourth Assessment Report of the Intergovernmental Panel on Climate Change [B. Metz, O.R. Davidson, P.R. Bosch, R. Dave, L.A. Meyer (eds)], Cambridge University Press, Cambridge, United Kingdom and New York, NY, USA.</a:t>
            </a:r>
          </a:p>
          <a:p>
            <a:pPr marL="0" lvl="0" indent="0" algn="l" rtl="0">
              <a:spcBef>
                <a:spcPts val="0"/>
              </a:spcBef>
              <a:spcAft>
                <a:spcPts val="0"/>
              </a:spcAft>
              <a:buNone/>
            </a:pP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1221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b="0" i="0" dirty="0">
                <a:solidFill>
                  <a:srgbClr val="000000"/>
                </a:solidFill>
                <a:effectLst/>
                <a:highlight>
                  <a:srgbClr val="F9F9F9"/>
                </a:highlight>
                <a:latin typeface="IBM Plex Sans" panose="020B0503050203000203" pitchFamily="34" charset="0"/>
              </a:rPr>
              <a:t>Sanchez, M., Brown, R. E., &amp; Homan, G. (2008). </a:t>
            </a:r>
            <a:r>
              <a:rPr lang="en-US" b="0" i="0" dirty="0" err="1">
                <a:solidFill>
                  <a:srgbClr val="000000"/>
                </a:solidFill>
                <a:effectLst/>
                <a:highlight>
                  <a:srgbClr val="F9F9F9"/>
                </a:highlight>
                <a:latin typeface="IBM Plex Sans" panose="020B0503050203000203" pitchFamily="34" charset="0"/>
              </a:rPr>
              <a:t>Epa</a:t>
            </a:r>
            <a:r>
              <a:rPr lang="en-US" b="0" i="0" dirty="0">
                <a:solidFill>
                  <a:srgbClr val="000000"/>
                </a:solidFill>
                <a:effectLst/>
                <a:highlight>
                  <a:srgbClr val="F9F9F9"/>
                </a:highlight>
                <a:latin typeface="IBM Plex Sans" panose="020B0503050203000203" pitchFamily="34" charset="0"/>
              </a:rPr>
              <a:t> energy star: tackling growth in home electronics and small appliances.. https://doi.org/10.2172/943517</a:t>
            </a: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875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https://www.carbonpricingleadership.org/what</a:t>
            </a:r>
          </a:p>
          <a:p>
            <a:pPr algn="l">
              <a:buFont typeface="Arial" panose="020B0604020202020204" pitchFamily="34" charset="0"/>
              <a:buChar char="•"/>
            </a:pPr>
            <a:r>
              <a:rPr lang="en-US" b="1" i="0" dirty="0">
                <a:effectLst/>
                <a:latin typeface="proxima-nova"/>
              </a:rPr>
              <a:t>Fairness.</a:t>
            </a:r>
            <a:r>
              <a:rPr lang="en-US" b="0" i="0" dirty="0">
                <a:effectLst/>
                <a:latin typeface="proxima-nova"/>
              </a:rPr>
              <a:t> Effective initiatives embody the “polluter pays” principle and ensure that both costs and benefits are fairly shared. </a:t>
            </a:r>
          </a:p>
          <a:p>
            <a:pPr algn="l">
              <a:buFont typeface="Arial" panose="020B0604020202020204" pitchFamily="34" charset="0"/>
              <a:buChar char="•"/>
            </a:pPr>
            <a:r>
              <a:rPr lang="en-US" b="1" i="0" dirty="0">
                <a:effectLst/>
                <a:latin typeface="proxima-nova"/>
              </a:rPr>
              <a:t>Alignment of policies and objectives.</a:t>
            </a:r>
            <a:r>
              <a:rPr lang="en-US" b="0" i="0" dirty="0">
                <a:effectLst/>
                <a:latin typeface="proxima-nova"/>
              </a:rPr>
              <a:t> Carbon pricing is not stand-alone mechanism. It is most effective when it meshes with and promotes broader policy goals, both climate and non-climate related. </a:t>
            </a:r>
          </a:p>
          <a:p>
            <a:pPr algn="l">
              <a:buFont typeface="Arial" panose="020B0604020202020204" pitchFamily="34" charset="0"/>
              <a:buChar char="•"/>
            </a:pPr>
            <a:r>
              <a:rPr lang="en-US" b="1" i="0" dirty="0">
                <a:effectLst/>
                <a:latin typeface="proxima-nova"/>
              </a:rPr>
              <a:t>Stability and predictability</a:t>
            </a:r>
            <a:r>
              <a:rPr lang="en-US" b="0" i="0" dirty="0">
                <a:effectLst/>
                <a:latin typeface="proxima-nova"/>
              </a:rPr>
              <a:t>. Effective initiatives exist within a stable policy framework and send a clear, consistent, and (over time) increasingly strong signal to investors.</a:t>
            </a:r>
          </a:p>
          <a:p>
            <a:pPr algn="l">
              <a:buFont typeface="Arial" panose="020B0604020202020204" pitchFamily="34" charset="0"/>
              <a:buChar char="•"/>
            </a:pPr>
            <a:r>
              <a:rPr lang="en-US" b="1" i="0" dirty="0">
                <a:effectLst/>
                <a:latin typeface="proxima-nova"/>
              </a:rPr>
              <a:t>Transparency.</a:t>
            </a:r>
            <a:r>
              <a:rPr lang="en-US" b="0" i="0" dirty="0">
                <a:effectLst/>
                <a:latin typeface="proxima-nova"/>
              </a:rPr>
              <a:t> Effective carbon pricing is designed and carried out transparently. </a:t>
            </a:r>
          </a:p>
          <a:p>
            <a:pPr algn="l">
              <a:buFont typeface="Arial" panose="020B0604020202020204" pitchFamily="34" charset="0"/>
              <a:buChar char="•"/>
            </a:pPr>
            <a:r>
              <a:rPr lang="en-US" b="1" i="0" dirty="0">
                <a:effectLst/>
                <a:latin typeface="proxima-nova"/>
              </a:rPr>
              <a:t>Efficiency and cost-effectiveness</a:t>
            </a:r>
            <a:r>
              <a:rPr lang="en-US" b="0" i="0" dirty="0">
                <a:effectLst/>
                <a:latin typeface="proxima-nova"/>
              </a:rPr>
              <a:t>. Effective carbon pricing lowers the cost and increases the economic efficiency of reducing emissions. </a:t>
            </a:r>
          </a:p>
          <a:p>
            <a:pPr algn="l">
              <a:buFont typeface="Arial" panose="020B0604020202020204" pitchFamily="34" charset="0"/>
              <a:buChar char="•"/>
            </a:pPr>
            <a:r>
              <a:rPr lang="en-US" b="1" i="0" dirty="0">
                <a:effectLst/>
                <a:latin typeface="proxima-nova"/>
              </a:rPr>
              <a:t>Reliability and environmental integrity.</a:t>
            </a:r>
            <a:r>
              <a:rPr lang="en-US" b="0" i="0" dirty="0">
                <a:effectLst/>
                <a:latin typeface="proxima-nova"/>
              </a:rPr>
              <a:t> Effective carbon pricing measurably reduces practices that harm the environment. </a:t>
            </a:r>
          </a:p>
          <a:p>
            <a:pPr marL="0" lvl="0" indent="0" algn="l" rtl="0">
              <a:spcBef>
                <a:spcPts val="0"/>
              </a:spcBef>
              <a:spcAft>
                <a:spcPts val="0"/>
              </a:spcAft>
              <a:buNone/>
            </a:pPr>
            <a:r>
              <a:rPr lang="en-US" dirty="0"/>
              <a:t>Partnership for Market Readiness (PMR) 2017. Carbon Tax Guide: A Handbook for Policy Makers. World Bank, Washington, DC. License: Creative Commons Attribution CC BY 3.0 IGO</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5469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https://carbonpricingdashboard.worldbank.org/</a:t>
            </a:r>
          </a:p>
          <a:p>
            <a:pPr marL="0" lvl="0" indent="0" algn="l" rtl="0">
              <a:spcBef>
                <a:spcPts val="0"/>
              </a:spcBef>
              <a:spcAft>
                <a:spcPts val="0"/>
              </a:spcAft>
              <a:buNone/>
            </a:pPr>
            <a:r>
              <a:rPr lang="en-US" dirty="0"/>
              <a:t>World Bank. 2023. State and Trends of Carbon Pricing 2023. Washington, DC: World Bank. </a:t>
            </a:r>
            <a:r>
              <a:rPr lang="en-US" dirty="0" err="1"/>
              <a:t>doi</a:t>
            </a:r>
            <a:r>
              <a:rPr lang="en-US" dirty="0"/>
              <a:t>: 10.1596/978-1-4648-2006-9. License: Creative Commons Attribution CC BY 3.0 IGO.</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283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https://carbonpricingdashboard.worldbank.org/</a:t>
            </a:r>
          </a:p>
          <a:p>
            <a:pPr marL="0" lvl="0" indent="0" algn="l" rtl="0">
              <a:spcBef>
                <a:spcPts val="0"/>
              </a:spcBef>
              <a:spcAft>
                <a:spcPts val="0"/>
              </a:spcAft>
              <a:buNone/>
            </a:pPr>
            <a:r>
              <a:rPr lang="en-US" dirty="0"/>
              <a:t>World Bank. 2023. State and Trends of Carbon Pricing 2023. Washington, DC: World Bank. </a:t>
            </a:r>
            <a:r>
              <a:rPr lang="en-US" dirty="0" err="1"/>
              <a:t>doi</a:t>
            </a:r>
            <a:r>
              <a:rPr lang="en-US" dirty="0"/>
              <a:t>: 10.1596/978-1-4648-2006-9. License: Creative Commons Attribution CC BY 3.0 IGO.</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033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https://carbonpricingdashboard.worldbank.org/</a:t>
            </a:r>
          </a:p>
          <a:p>
            <a:pPr marL="0" lvl="0" indent="0" algn="l" rtl="0">
              <a:spcBef>
                <a:spcPts val="0"/>
              </a:spcBef>
              <a:spcAft>
                <a:spcPts val="0"/>
              </a:spcAft>
              <a:buNone/>
            </a:pPr>
            <a:r>
              <a:rPr lang="en-US" dirty="0"/>
              <a:t>World Bank. 2023. State and Trends of Carbon Pricing 2023. Washington, DC: World Bank. </a:t>
            </a:r>
            <a:r>
              <a:rPr lang="en-US" dirty="0" err="1"/>
              <a:t>doi</a:t>
            </a:r>
            <a:r>
              <a:rPr lang="en-US" dirty="0"/>
              <a:t>: 10.1596/978-1-4648-2006-9. License: Creative Commons Attribution CC BY 3.0 IGO.</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7410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b="0" i="0" dirty="0">
                <a:solidFill>
                  <a:srgbClr val="000000"/>
                </a:solidFill>
                <a:effectLst/>
                <a:highlight>
                  <a:srgbClr val="F9F9F9"/>
                </a:highlight>
                <a:latin typeface="IBM Plex Sans" panose="020B0503050203000203" pitchFamily="34" charset="0"/>
              </a:rPr>
              <a:t>Andersson, J. (2019). Carbon taxes and co2 emissions: </a:t>
            </a:r>
            <a:r>
              <a:rPr lang="en-US" b="0" i="0" dirty="0" err="1">
                <a:solidFill>
                  <a:srgbClr val="000000"/>
                </a:solidFill>
                <a:effectLst/>
                <a:highlight>
                  <a:srgbClr val="F9F9F9"/>
                </a:highlight>
                <a:latin typeface="IBM Plex Sans" panose="020B0503050203000203" pitchFamily="34" charset="0"/>
              </a:rPr>
              <a:t>sweden</a:t>
            </a:r>
            <a:r>
              <a:rPr lang="en-US" b="0" i="0" dirty="0">
                <a:solidFill>
                  <a:srgbClr val="000000"/>
                </a:solidFill>
                <a:effectLst/>
                <a:highlight>
                  <a:srgbClr val="F9F9F9"/>
                </a:highlight>
                <a:latin typeface="IBM Plex Sans" panose="020B0503050203000203" pitchFamily="34" charset="0"/>
              </a:rPr>
              <a:t> as a case study. American Economic Journal: Economic Policy, 11(4), 1-30. https://doi.org/10.1257/pol.20170144</a:t>
            </a:r>
            <a:endParaRPr lang="en-US" b="0" i="0" dirty="0">
              <a:solidFill>
                <a:srgbClr val="222222"/>
              </a:solidFill>
              <a:effectLst/>
              <a:highlight>
                <a:srgbClr val="FFFFFF"/>
              </a:highlight>
              <a:latin typeface="helvetica neue"/>
            </a:endParaRPr>
          </a:p>
          <a:p>
            <a:pPr marL="0" lvl="0" indent="0" algn="l" rtl="0">
              <a:spcBef>
                <a:spcPts val="0"/>
              </a:spcBef>
              <a:spcAft>
                <a:spcPts val="0"/>
              </a:spcAft>
              <a:buNone/>
            </a:pPr>
            <a:r>
              <a:rPr lang="en-US" b="0" i="0" dirty="0" err="1">
                <a:solidFill>
                  <a:srgbClr val="222222"/>
                </a:solidFill>
                <a:effectLst/>
                <a:highlight>
                  <a:srgbClr val="FFFFFF"/>
                </a:highlight>
                <a:latin typeface="helvetica neue"/>
              </a:rPr>
              <a:t>Higa</a:t>
            </a:r>
            <a:r>
              <a:rPr lang="en-US" b="0" i="0" dirty="0">
                <a:solidFill>
                  <a:srgbClr val="222222"/>
                </a:solidFill>
                <a:effectLst/>
                <a:highlight>
                  <a:srgbClr val="FFFFFF"/>
                </a:highlight>
                <a:latin typeface="helvetica neue"/>
              </a:rPr>
              <a:t> C, Cunha M, Silveira S. Coalitions Towards the Carbon Tax in the Swedish Heating Sector. </a:t>
            </a:r>
            <a:r>
              <a:rPr lang="en-US" b="0" i="1" dirty="0">
                <a:solidFill>
                  <a:srgbClr val="222222"/>
                </a:solidFill>
                <a:effectLst/>
                <a:highlight>
                  <a:srgbClr val="FFFFFF"/>
                </a:highlight>
                <a:latin typeface="helvetica neue"/>
              </a:rPr>
              <a:t>Sustainability</a:t>
            </a:r>
            <a:r>
              <a:rPr lang="en-US" b="0" i="0" dirty="0">
                <a:solidFill>
                  <a:srgbClr val="222222"/>
                </a:solidFill>
                <a:effectLst/>
                <a:highlight>
                  <a:srgbClr val="FFFFFF"/>
                </a:highlight>
                <a:latin typeface="helvetica neue"/>
              </a:rPr>
              <a:t>. 2020; 12(20):8530. https://doi.org/10.3390/su12208530</a:t>
            </a:r>
            <a:endParaRPr lang="en-US" dirty="0"/>
          </a:p>
          <a:p>
            <a:pPr marL="0" lvl="0" indent="0" algn="l" rtl="0">
              <a:spcBef>
                <a:spcPts val="0"/>
              </a:spcBef>
              <a:spcAft>
                <a:spcPts val="0"/>
              </a:spcAft>
              <a:buNone/>
            </a:pPr>
            <a:r>
              <a:rPr lang="en-US" b="0" i="0" dirty="0" err="1">
                <a:solidFill>
                  <a:srgbClr val="000000"/>
                </a:solidFill>
                <a:effectLst/>
                <a:highlight>
                  <a:srgbClr val="F9F9F9"/>
                </a:highlight>
                <a:latin typeface="IBM Plex Sans" panose="020B0503050203000203" pitchFamily="34" charset="0"/>
              </a:rPr>
              <a:t>Aldy</a:t>
            </a:r>
            <a:r>
              <a:rPr lang="en-US" b="0" i="0" dirty="0">
                <a:solidFill>
                  <a:srgbClr val="000000"/>
                </a:solidFill>
                <a:effectLst/>
                <a:highlight>
                  <a:srgbClr val="F9F9F9"/>
                </a:highlight>
                <a:latin typeface="IBM Plex Sans" panose="020B0503050203000203" pitchFamily="34" charset="0"/>
              </a:rPr>
              <a:t>, J. E. and Stavins, R. N. (2012). The promise and problems of pricing carbon: theory and experience. SSRN Electronic Journal. https://doi.org/10.2139/ssrn.1987487</a:t>
            </a: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71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marR="0">
              <a:spcBef>
                <a:spcPts val="0"/>
              </a:spcBef>
              <a:spcAft>
                <a:spcPts val="0"/>
              </a:spcAft>
            </a:pPr>
            <a:r>
              <a:rPr lang="en-US" sz="1800" u="sng" dirty="0">
                <a:solidFill>
                  <a:srgbClr val="000000"/>
                </a:solidFill>
                <a:effectLst/>
                <a:latin typeface="Arial" panose="020B0604020202020204" pitchFamily="34" charset="0"/>
                <a:ea typeface="Arial" panose="020B0604020202020204" pitchFamily="34" charset="0"/>
                <a:hlinkClick r:id="rId3"/>
              </a:rPr>
              <a:t>https://climate.ec.europa.eu/eu-action/international-action-climate-change/global-climate-action_en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 </a:t>
            </a:r>
            <a:r>
              <a:rPr lang="en-US" sz="1800" u="sng" dirty="0">
                <a:solidFill>
                  <a:srgbClr val="000000"/>
                </a:solidFill>
                <a:effectLst/>
                <a:latin typeface="Arial" panose="020B0604020202020204" pitchFamily="34" charset="0"/>
                <a:ea typeface="Arial" panose="020B0604020202020204" pitchFamily="34" charset="0"/>
                <a:hlinkClick r:id="rId4"/>
              </a:rPr>
              <a:t>https://www.unep.org/who-we-are/about-us</a:t>
            </a:r>
            <a:endParaRPr lang="en-US" sz="1800" u="sng" dirty="0">
              <a:solidFill>
                <a:srgbClr val="000000"/>
              </a:solidFill>
              <a:effectLst/>
              <a:latin typeface="Times New Roman" panose="02020603050405020304" pitchFamily="18" charset="0"/>
              <a:ea typeface="Arial" panose="020B0604020202020204" pitchFamily="34" charset="0"/>
            </a:endParaRPr>
          </a:p>
          <a:p>
            <a:pPr marL="0" marR="0">
              <a:spcBef>
                <a:spcPts val="0"/>
              </a:spcBef>
              <a:spcAft>
                <a:spcPts val="0"/>
              </a:spcAft>
            </a:pPr>
            <a:r>
              <a:rPr lang="en-US" sz="1800" u="sng" dirty="0">
                <a:solidFill>
                  <a:srgbClr val="000000"/>
                </a:solidFill>
                <a:effectLst/>
                <a:latin typeface="Times New Roman" panose="02020603050405020304" pitchFamily="18" charset="0"/>
                <a:ea typeface="Times New Roman" panose="02020603050405020304" pitchFamily="18" charset="0"/>
              </a:rPr>
              <a:t>htt</a:t>
            </a:r>
            <a:r>
              <a:rPr lang="en-US" sz="1800" dirty="0">
                <a:effectLst/>
                <a:latin typeface="Times New Roman" panose="02020603050405020304" pitchFamily="18" charset="0"/>
                <a:ea typeface="Times New Roman" panose="02020603050405020304" pitchFamily="18" charset="0"/>
              </a:rPr>
              <a:t>ps://www.un.org/en/conferences/environment/stockholm1972</a:t>
            </a: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https://www.ncsds.org/index.php/homepage/history.html</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Arial" panose="020B0604020202020204" pitchFamily="34" charset="0"/>
              </a:rPr>
              <a:t>https://virchowprize.org/vf-road-to-2030-history-of-sdgs/</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964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https://www.sars.gov.za/customs-and-excise/excise/environmental-levy-products/carbon-tax/</a:t>
            </a:r>
          </a:p>
          <a:p>
            <a:pPr marL="0" lvl="0" indent="0" algn="l" rtl="0">
              <a:spcBef>
                <a:spcPts val="0"/>
              </a:spcBef>
              <a:spcAft>
                <a:spcPts val="0"/>
              </a:spcAft>
              <a:buNone/>
            </a:pPr>
            <a:r>
              <a:rPr lang="en-US" dirty="0"/>
              <a:t>https://www.elibrary.imf.org/view/journals/002/2023/195/article-A003-en.xml#:~:text=The%20official%20carbon%20tax%20rate,%E2%80%9322%20(Figure%203).</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640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andersson-2019-carbon-taxes-and-co2-emissions-sweden-as-a-case-study</a:t>
            </a:r>
          </a:p>
          <a:p>
            <a:pPr marL="0" lvl="0" indent="0" algn="l" rtl="0">
              <a:spcBef>
                <a:spcPts val="0"/>
              </a:spcBef>
              <a:spcAft>
                <a:spcPts val="0"/>
              </a:spcAft>
              <a:buNone/>
            </a:pPr>
            <a:r>
              <a:rPr lang="en-US" dirty="0"/>
              <a:t>https://carbonpricingdashboard.worldbank.org/</a:t>
            </a:r>
          </a:p>
          <a:p>
            <a:pPr marL="0" lvl="0" indent="0" algn="l" rtl="0">
              <a:spcBef>
                <a:spcPts val="0"/>
              </a:spcBef>
              <a:spcAft>
                <a:spcPts val="0"/>
              </a:spcAft>
              <a:buNone/>
            </a:pPr>
            <a:r>
              <a:rPr lang="en-US" dirty="0"/>
              <a:t>World Bank. 2023. State and Trends of Carbon Pricing 2023. Washington, DC: World Bank. </a:t>
            </a:r>
            <a:r>
              <a:rPr lang="en-US" dirty="0" err="1"/>
              <a:t>doi</a:t>
            </a:r>
            <a:r>
              <a:rPr lang="en-US" dirty="0"/>
              <a:t>: 10.1596/978-1-4648-2006-9. License: Creative Commons Attribution CC BY 3.0 IGO.</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998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https://climatepolicyinfohub.eu/eu-emissions-trading-system-introduction.html</a:t>
            </a:r>
          </a:p>
          <a:p>
            <a:pPr marL="0" lvl="0" indent="0" algn="l" rtl="0">
              <a:spcBef>
                <a:spcPts val="0"/>
              </a:spcBef>
              <a:spcAft>
                <a:spcPts val="0"/>
              </a:spcAft>
              <a:buNone/>
            </a:pPr>
            <a:r>
              <a:rPr lang="en-US" dirty="0"/>
              <a:t>https://www.sciencedirect.com/topics/engineering/cap-and-trade</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5764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https://climatepolicyinfohub.eu/eu-emissions-trading-system-introduction.html</a:t>
            </a:r>
          </a:p>
          <a:p>
            <a:pPr marL="0" lvl="0" indent="0" algn="l" rtl="0">
              <a:spcBef>
                <a:spcPts val="0"/>
              </a:spcBef>
              <a:spcAft>
                <a:spcPts val="0"/>
              </a:spcAft>
              <a:buNone/>
            </a:pPr>
            <a:r>
              <a:rPr lang="en-US" dirty="0"/>
              <a:t>https://www.sciencedirect.com/topics/engineering/cap-and-trade</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791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https://climatepolicyinfohub.eu/eu-emissions-trading-system-introduction.html</a:t>
            </a:r>
          </a:p>
          <a:p>
            <a:pPr marL="0" lvl="0" indent="0" algn="l" rtl="0">
              <a:spcBef>
                <a:spcPts val="0"/>
              </a:spcBef>
              <a:spcAft>
                <a:spcPts val="0"/>
              </a:spcAft>
              <a:buNone/>
            </a:pPr>
            <a:r>
              <a:rPr lang="en-US" dirty="0"/>
              <a:t>https://www.sciencedirect.com/topics/engineering/cap-and-trade</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721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https://climatepolicyinfohub.eu/eu-emissions-trading-system-introduction.html</a:t>
            </a:r>
          </a:p>
          <a:p>
            <a:pPr marL="0" lvl="0" indent="0" algn="l" rtl="0">
              <a:spcBef>
                <a:spcPts val="0"/>
              </a:spcBef>
              <a:spcAft>
                <a:spcPts val="0"/>
              </a:spcAft>
              <a:buNone/>
            </a:pPr>
            <a:r>
              <a:rPr lang="en-US" dirty="0"/>
              <a:t>https://www.sciencedirect.com/topics/engineering/cap-and-trade</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21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Gupta, S., D. A. </a:t>
            </a:r>
            <a:r>
              <a:rPr lang="en-US" dirty="0" err="1"/>
              <a:t>Tirpak</a:t>
            </a:r>
            <a:r>
              <a:rPr lang="en-US" dirty="0"/>
              <a:t>, N. Burger, J. Gupta, N. </a:t>
            </a:r>
            <a:r>
              <a:rPr lang="en-US" dirty="0" err="1"/>
              <a:t>Höhne</a:t>
            </a:r>
            <a:r>
              <a:rPr lang="en-US" dirty="0"/>
              <a:t>, A. I. </a:t>
            </a:r>
            <a:r>
              <a:rPr lang="en-US" dirty="0" err="1"/>
              <a:t>Boncheva</a:t>
            </a:r>
            <a:r>
              <a:rPr lang="en-US" dirty="0"/>
              <a:t>, G. M. </a:t>
            </a:r>
            <a:r>
              <a:rPr lang="en-US" dirty="0" err="1"/>
              <a:t>Kanoan</a:t>
            </a:r>
            <a:r>
              <a:rPr lang="en-US" dirty="0"/>
              <a:t>, C. Kolstad, J. A. Kruger, A. </a:t>
            </a:r>
            <a:r>
              <a:rPr lang="en-US" dirty="0" err="1"/>
              <a:t>Michaelowa</a:t>
            </a:r>
            <a:r>
              <a:rPr lang="en-US" dirty="0"/>
              <a:t>, S. </a:t>
            </a:r>
            <a:r>
              <a:rPr lang="en-US" dirty="0" err="1"/>
              <a:t>Murase</a:t>
            </a:r>
            <a:r>
              <a:rPr lang="en-US" dirty="0"/>
              <a:t>, J. Pershing, T. </a:t>
            </a:r>
            <a:r>
              <a:rPr lang="en-US" dirty="0" err="1"/>
              <a:t>Saijo</a:t>
            </a:r>
            <a:r>
              <a:rPr lang="en-US" dirty="0"/>
              <a:t>, A. Sari, 2007: Policies, Instruments and Co-operative Arrangements. In Climate Change 2007: Mitigation. Contribution of Working Group III to the Fourth Assessment Report of the Intergovernmental Panel on Climate Change [B. Metz, O.R. Davidson, P.R. Bosch, R. Dave, L.A. Meyer (eds)], Cambridge University Press, Cambridge, United Kingdom and New York, NY, USA. </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41245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https://archive.ipcc.ch/publications_and_data/ar4/wg3/en/ch13-ens13-2-1-4.html</a:t>
            </a:r>
          </a:p>
          <a:p>
            <a:pPr marL="0" lvl="0" indent="0" algn="l" rtl="0">
              <a:spcBef>
                <a:spcPts val="0"/>
              </a:spcBef>
              <a:spcAft>
                <a:spcPts val="0"/>
              </a:spcAft>
              <a:buNone/>
            </a:pPr>
            <a:r>
              <a:rPr lang="en-US" dirty="0"/>
              <a:t>Canada’s voluntary agreement on vehicle greenhouse gas emissions: When the details matter Nicholas </a:t>
            </a:r>
            <a:r>
              <a:rPr lang="en-US" dirty="0" err="1"/>
              <a:t>Lutsey</a:t>
            </a:r>
            <a:r>
              <a:rPr lang="en-US" dirty="0"/>
              <a:t> *, Daniel Sperling Institute of Transportation Studies, University of California, Davis, One Shields Ave, Davis, CA 95616, USA</a:t>
            </a:r>
          </a:p>
          <a:p>
            <a:pPr marL="0" lvl="0" indent="0" algn="l" rtl="0">
              <a:spcBef>
                <a:spcPts val="0"/>
              </a:spcBef>
              <a:spcAft>
                <a:spcPts val="0"/>
              </a:spcAft>
              <a:buNone/>
            </a:pPr>
            <a:r>
              <a:rPr lang="en-US" dirty="0"/>
              <a:t>-https://www.iea.org/policies/481-the-greenhouse-challenge-challenge-plus-industry-partnerships</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869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err="1"/>
              <a:t>Tryndina</a:t>
            </a:r>
            <a:r>
              <a:rPr lang="en-US" dirty="0"/>
              <a:t> N, An J, </a:t>
            </a:r>
            <a:r>
              <a:rPr lang="en-US" dirty="0" err="1"/>
              <a:t>Varyash</a:t>
            </a:r>
            <a:r>
              <a:rPr lang="en-US" dirty="0"/>
              <a:t> I, </a:t>
            </a:r>
            <a:r>
              <a:rPr lang="en-US" dirty="0" err="1"/>
              <a:t>Litvishko</a:t>
            </a:r>
            <a:r>
              <a:rPr lang="en-US" dirty="0"/>
              <a:t> O, </a:t>
            </a:r>
            <a:r>
              <a:rPr lang="en-US" dirty="0" err="1"/>
              <a:t>Khomyakova</a:t>
            </a:r>
            <a:r>
              <a:rPr lang="en-US" dirty="0"/>
              <a:t> L, </a:t>
            </a:r>
            <a:r>
              <a:rPr lang="en-US" dirty="0" err="1"/>
              <a:t>Barykin</a:t>
            </a:r>
            <a:r>
              <a:rPr lang="en-US" dirty="0"/>
              <a:t> S and Kalinina O (2022), Renewable energy incentives on the road to sustainable development during climate change: A review. Front. Environ. Sci. 10:1016803. </a:t>
            </a:r>
            <a:r>
              <a:rPr lang="en-US" dirty="0" err="1"/>
              <a:t>doi</a:t>
            </a:r>
            <a:r>
              <a:rPr lang="en-US" dirty="0"/>
              <a:t>: 10.3389/fenvs.2022.1016803</a:t>
            </a:r>
          </a:p>
          <a:p>
            <a:pPr marL="0" lvl="0" indent="0" algn="l" rtl="0">
              <a:spcBef>
                <a:spcPts val="0"/>
              </a:spcBef>
              <a:spcAft>
                <a:spcPts val="0"/>
              </a:spcAft>
              <a:buNone/>
            </a:pPr>
            <a:r>
              <a:rPr lang="en-US" dirty="0"/>
              <a:t>https://www.ey.com/en_gr/government-public-sector/six-ways-that-governments-can-drive-the-green-transition</a:t>
            </a:r>
          </a:p>
          <a:p>
            <a:pPr marL="0" lvl="0" indent="0" algn="l" rtl="0">
              <a:spcBef>
                <a:spcPts val="0"/>
              </a:spcBef>
              <a:spcAft>
                <a:spcPts val="0"/>
              </a:spcAft>
              <a:buNone/>
            </a:pPr>
            <a:r>
              <a:rPr lang="en-US" dirty="0"/>
              <a:t>https://www.thomsonreuters.com/en-us/posts/esg/tax-credits-green-transition/</a:t>
            </a:r>
          </a:p>
          <a:p>
            <a:pPr marL="0" lvl="0" indent="0" algn="l" rtl="0">
              <a:spcBef>
                <a:spcPts val="0"/>
              </a:spcBef>
              <a:spcAft>
                <a:spcPts val="0"/>
              </a:spcAft>
              <a:buNone/>
            </a:pP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639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https://www.thomsonreuters.com/en-us/posts/esg/tax-credits-green-transition/</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4162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https://www.un.org/en/conferences/environment/rio1992</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932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https://www.thomsonreuters.com/en-us/posts/esg/tax-credits-green-transition/</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672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https://www.ey.com/en_gr/government-public-sector/six-ways-that-governments-can-drive-the-green-transition</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8300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sz="1100" b="0" i="0" u="none" strike="noStrike" baseline="0" dirty="0">
                <a:solidFill>
                  <a:srgbClr val="000000"/>
                </a:solidFill>
                <a:latin typeface="Arial"/>
              </a:rPr>
              <a:t>https://www.oecd-ilibrary.org/sites/45cc57a7-en/index.html?itemId=/content/component/45cc57a7-en</a:t>
            </a:r>
          </a:p>
          <a:p>
            <a:pPr marL="0" lvl="0" indent="0" algn="l" rtl="0">
              <a:spcBef>
                <a:spcPts val="0"/>
              </a:spcBef>
              <a:spcAft>
                <a:spcPts val="0"/>
              </a:spcAft>
              <a:buNone/>
            </a:pPr>
            <a:r>
              <a:rPr lang="en-US" sz="1800" b="0" i="0" u="none" strike="noStrike" baseline="0" dirty="0">
                <a:solidFill>
                  <a:srgbClr val="000000"/>
                </a:solidFill>
                <a:latin typeface="Arial" panose="020B0604020202020204" pitchFamily="34" charset="0"/>
              </a:rPr>
              <a:t>[GOV/PGC(2022)27/REV1]. </a:t>
            </a:r>
            <a:endParaRPr lang="en-US" dirty="0"/>
          </a:p>
          <a:p>
            <a:pPr marL="0" lvl="0" indent="0" algn="l" rtl="0">
              <a:spcBef>
                <a:spcPts val="0"/>
              </a:spcBef>
              <a:spcAft>
                <a:spcPts val="0"/>
              </a:spcAft>
              <a:buNone/>
            </a:pP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4410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95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https://www.un.org/en/conferences/environment/newyork2000</a:t>
            </a:r>
          </a:p>
          <a:p>
            <a:pPr marL="0" lvl="0" indent="0" algn="l" rtl="0">
              <a:spcBef>
                <a:spcPts val="0"/>
              </a:spcBef>
              <a:spcAft>
                <a:spcPts val="0"/>
              </a:spcAft>
              <a:buNone/>
            </a:pPr>
            <a:r>
              <a:rPr lang="en-US" dirty="0"/>
              <a:t>https://www.un.org/en/conferences/environment/rio2012</a:t>
            </a:r>
          </a:p>
          <a:p>
            <a:pPr marL="0" lvl="0" indent="0" algn="l" rtl="0">
              <a:spcBef>
                <a:spcPts val="0"/>
              </a:spcBef>
              <a:spcAft>
                <a:spcPts val="0"/>
              </a:spcAft>
              <a:buNone/>
            </a:pPr>
            <a:r>
              <a:rPr lang="en-US" dirty="0"/>
              <a:t>https://www.un.org/en/conferences/environment/newyork2015</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100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07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https://www.worldbank.org/en/programs/sdgs-2030-agenda</a:t>
            </a:r>
          </a:p>
          <a:p>
            <a:pPr marL="0" lvl="0" indent="0" algn="l" rtl="0">
              <a:spcBef>
                <a:spcPts val="0"/>
              </a:spcBef>
              <a:spcAft>
                <a:spcPts val="0"/>
              </a:spcAft>
              <a:buNone/>
            </a:pPr>
            <a:r>
              <a:rPr lang="en-US" dirty="0"/>
              <a:t>https://www.ipcc.ch/</a:t>
            </a:r>
          </a:p>
          <a:p>
            <a:pPr marL="0" lvl="0" indent="0" algn="l" rtl="0">
              <a:spcBef>
                <a:spcPts val="0"/>
              </a:spcBef>
              <a:spcAft>
                <a:spcPts val="0"/>
              </a:spcAft>
              <a:buNone/>
            </a:pPr>
            <a:r>
              <a:rPr lang="en-US" dirty="0"/>
              <a:t>https://www.ilo.org/global/topics/sdg-2030/lang--en/index.htm</a:t>
            </a:r>
          </a:p>
          <a:p>
            <a:pPr marL="0" lvl="0" indent="0" algn="l" rtl="0">
              <a:spcBef>
                <a:spcPts val="0"/>
              </a:spcBef>
              <a:spcAft>
                <a:spcPts val="0"/>
              </a:spcAft>
              <a:buNone/>
            </a:pPr>
            <a:r>
              <a:rPr lang="en-US" dirty="0"/>
              <a:t>https://www.oecd.org/</a:t>
            </a:r>
          </a:p>
          <a:p>
            <a:pPr marL="0" lvl="0" indent="0" algn="l" rtl="0">
              <a:spcBef>
                <a:spcPts val="0"/>
              </a:spcBef>
              <a:spcAft>
                <a:spcPts val="0"/>
              </a:spcAft>
              <a:buNone/>
            </a:pP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469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https://www.worldbank.org/en/programs/sdgs-2030-agenda</a:t>
            </a:r>
          </a:p>
          <a:p>
            <a:pPr marL="0" lvl="0" indent="0" algn="l" rtl="0">
              <a:spcBef>
                <a:spcPts val="0"/>
              </a:spcBef>
              <a:spcAft>
                <a:spcPts val="0"/>
              </a:spcAft>
              <a:buNone/>
            </a:pPr>
            <a:r>
              <a:rPr lang="en-US" dirty="0"/>
              <a:t>https://www.ipcc.ch/</a:t>
            </a:r>
          </a:p>
          <a:p>
            <a:pPr marL="0" lvl="0" indent="0" algn="l" rtl="0">
              <a:spcBef>
                <a:spcPts val="0"/>
              </a:spcBef>
              <a:spcAft>
                <a:spcPts val="0"/>
              </a:spcAft>
              <a:buNone/>
            </a:pPr>
            <a:r>
              <a:rPr lang="en-US" dirty="0"/>
              <a:t>https://www.ilo.org/global/topics/sdg-2030/lang--en/index.htm</a:t>
            </a:r>
          </a:p>
          <a:p>
            <a:pPr marL="0" lvl="0" indent="0" algn="l" rtl="0">
              <a:spcBef>
                <a:spcPts val="0"/>
              </a:spcBef>
              <a:spcAft>
                <a:spcPts val="0"/>
              </a:spcAft>
              <a:buNone/>
            </a:pPr>
            <a:r>
              <a:rPr lang="en-US" dirty="0"/>
              <a:t>https://www.oecd.org/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596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a:t>
            </a:r>
          </a:p>
          <a:p>
            <a:pPr marL="0" lvl="0" indent="0" algn="l" rtl="0">
              <a:spcBef>
                <a:spcPts val="0"/>
              </a:spcBef>
              <a:spcAft>
                <a:spcPts val="0"/>
              </a:spcAft>
              <a:buNone/>
            </a:pPr>
            <a:r>
              <a:rPr lang="en-US" dirty="0"/>
              <a:t>https://unsdg.un.org/sites/default/files/Guidelines-to-Support-Country-Reporting-on-SDGs-1.pdf</a:t>
            </a:r>
          </a:p>
          <a:p>
            <a:pPr marL="0" lvl="0" indent="0" algn="l" rtl="0">
              <a:spcBef>
                <a:spcPts val="0"/>
              </a:spcBef>
              <a:spcAft>
                <a:spcPts val="0"/>
              </a:spcAft>
              <a:buNone/>
            </a:pPr>
            <a:r>
              <a:rPr lang="en-US" dirty="0"/>
              <a:t>https://www.unescap.org/sites/default/d8files/event-documents/EESCAPFSD%284%29INF4.pdf</a:t>
            </a:r>
          </a:p>
          <a:p>
            <a:pPr marL="0" lvl="0" indent="0" algn="l" rtl="0">
              <a:spcBef>
                <a:spcPts val="0"/>
              </a:spcBef>
              <a:spcAft>
                <a:spcPts val="0"/>
              </a:spcAft>
              <a:buNone/>
            </a:pPr>
            <a:endParaRPr lang="en-US"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83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documents-dds-ny.un.org/doc/UNDOC/GEN/N15/291/89/PDF/N1529189.pdf?OpenElemen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documents-dds-ny.un.org/doc/UNDOC/GEN/N16/241/59/PDF/N1624159.pdf?OpenElement" TargetMode="External"/><Relationship Id="rId4" Type="http://schemas.openxmlformats.org/officeDocument/2006/relationships/hyperlink" Target="https://sdgs.un.org/goals"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www.youtube.com/embed/hAcYYI4VhUg?feature=oembed"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ideo" Target="https://www.youtube.com/embed/vO4VDhveeeo?feature=oembed" TargetMode="Externa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ideo" Target="https://www.youtube.com/embed/xkjedLmv8Oo?start=141&amp;feature=oembed" TargetMode="Externa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ideo" Target="https://www.youtube.com/embed/GbGhq7_iiuI?feature=oembed" TargetMode="Externa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hyperlink" Target="https://world101.cfr.org/cfr_glossary/335"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ideo" Target="https://www.youtube.com/embed/7XP2zx651JY?start=86&amp;feature=oembed" TargetMode="Externa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hyperlink" Target="https://carbonpricingdashboard.worldbank.org/" TargetMode="External"/><Relationship Id="rId7" Type="http://schemas.openxmlformats.org/officeDocument/2006/relationships/image" Target="../media/image29.sv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greenfacts.org/glossary/pqrs/subsidy.htm"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sustainabledevelopment.un.org/csd.html?_gl=1*h9ibpq*_ga*MTg1MDc1MTQ4OS4xNjk5OTYxOTYy*_ga_TK9BQL5X7Z*MTcxMDQ5OTg0Ny4yMS4xLjE3MTA1MDA2MDIuMC4wLjA." TargetMode="External"/><Relationship Id="rId3" Type="http://schemas.openxmlformats.org/officeDocument/2006/relationships/hyperlink" Target="https://sustainabledevelopment.un.org/content/documents/Agenda21.pdf?_gl=1*oz3nro*_ga*MTg1MDc1MTQ4OS4xNjk5OTYxOTYy*_ga_TK9BQL5X7Z*MTcxMDQ5OTg0Ny4yMS4xLjE3MTA1MDA2MDIuMC4wLjA." TargetMode="External"/><Relationship Id="rId7" Type="http://schemas.openxmlformats.org/officeDocument/2006/relationships/hyperlink" Target="https://www.un.org/esa/documents/ga/conf151/aconf15126-1.ht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cbd.int/doc/legal/cbd-en.pdf" TargetMode="External"/><Relationship Id="rId5" Type="http://schemas.openxmlformats.org/officeDocument/2006/relationships/hyperlink" Target="https://unfccc.int/files/essential_background/background_publications_htmlpdf/application/pdf/conveng.pdf" TargetMode="External"/><Relationship Id="rId4" Type="http://schemas.openxmlformats.org/officeDocument/2006/relationships/hyperlink" Target="https://undocs.org/en/A/CONF.151/26/Rev.1(vol.I)"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392043" y="2783366"/>
            <a:ext cx="11150343" cy="232162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Module 9: Climate Change and Sustainable development</a:t>
            </a:r>
          </a:p>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a:t>
            </a:r>
            <a:r>
              <a:rPr lang="en-US" sz="2200" b="1" dirty="0">
                <a:solidFill>
                  <a:srgbClr val="003399"/>
                </a:solidFill>
                <a:latin typeface="Century Gothic"/>
              </a:rPr>
              <a:t>How sustainability can be implemented from a practical perspective? Global and National actions </a:t>
            </a:r>
            <a:endParaRPr lang="en-US" sz="2200" b="1" dirty="0">
              <a:solidFill>
                <a:srgbClr val="003399"/>
              </a:solidFill>
              <a:latin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12391"/>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practices: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Global actions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p>
        </p:txBody>
      </p:sp>
      <p:sp>
        <p:nvSpPr>
          <p:cNvPr id="158" name="Google Shape;158;p46"/>
          <p:cNvSpPr txBox="1"/>
          <p:nvPr/>
        </p:nvSpPr>
        <p:spPr>
          <a:xfrm>
            <a:off x="993058" y="926606"/>
            <a:ext cx="9488131" cy="500478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457200" lvl="1" algn="just">
              <a:lnSpc>
                <a:spcPct val="150000"/>
              </a:lnSpc>
              <a:buSzPts val="1600"/>
            </a:pPr>
            <a:endParaRPr lang="en-US" sz="1300" u="sng" dirty="0">
              <a:latin typeface="+mj-lt"/>
            </a:endParaRPr>
          </a:p>
          <a:p>
            <a:pPr marL="457200" lvl="1" algn="just">
              <a:lnSpc>
                <a:spcPct val="150000"/>
              </a:lnSpc>
              <a:buSzPts val="1600"/>
            </a:pPr>
            <a:r>
              <a:rPr lang="en-US" sz="1700" u="sng" dirty="0">
                <a:latin typeface="+mj-lt"/>
              </a:rPr>
              <a:t>National Reporting by Member States</a:t>
            </a:r>
          </a:p>
          <a:p>
            <a:pPr marL="457200" lvl="1" algn="just">
              <a:lnSpc>
                <a:spcPct val="150000"/>
              </a:lnSpc>
              <a:buSzPts val="1600"/>
            </a:pPr>
            <a:endParaRPr lang="en-US" sz="1700" u="sng" dirty="0">
              <a:latin typeface="+mj-lt"/>
            </a:endParaRPr>
          </a:p>
          <a:p>
            <a:pPr marL="457200" lvl="1" algn="just">
              <a:lnSpc>
                <a:spcPct val="150000"/>
              </a:lnSpc>
              <a:buSzPts val="1600"/>
            </a:pPr>
            <a:r>
              <a:rPr lang="en-US" sz="1700" dirty="0">
                <a:latin typeface="+mj-lt"/>
              </a:rPr>
              <a:t>-Governments are responsible for reporting on their progress  towards achieving the SDGs at the national level.</a:t>
            </a:r>
          </a:p>
          <a:p>
            <a:pPr marL="457200" lvl="1" algn="just">
              <a:lnSpc>
                <a:spcPct val="150000"/>
              </a:lnSpc>
              <a:buSzPts val="1600"/>
            </a:pPr>
            <a:r>
              <a:rPr lang="en-US" sz="1700" dirty="0">
                <a:latin typeface="+mj-lt"/>
              </a:rPr>
              <a:t>-Countries are invited to draft national reports of their achievements, notably based on the </a:t>
            </a:r>
            <a:r>
              <a:rPr lang="en-US" sz="1700" u="sng" dirty="0">
                <a:latin typeface="+mj-lt"/>
              </a:rPr>
              <a:t>SDG indicators </a:t>
            </a:r>
            <a:r>
              <a:rPr lang="en-US" sz="1700" dirty="0">
                <a:latin typeface="+mj-lt"/>
              </a:rPr>
              <a:t>designed and collected by international agencies.</a:t>
            </a:r>
          </a:p>
          <a:p>
            <a:pPr marL="457200" lvl="1" algn="just">
              <a:lnSpc>
                <a:spcPct val="150000"/>
              </a:lnSpc>
              <a:buSzPts val="1600"/>
            </a:pPr>
            <a:r>
              <a:rPr lang="en-US" sz="1700" dirty="0">
                <a:latin typeface="+mj-lt"/>
              </a:rPr>
              <a:t>-Guidelines are provided by the UN Department of  Economic and Social Affairs (UN DESA). </a:t>
            </a:r>
          </a:p>
          <a:p>
            <a:pPr marL="457200" lvl="1" algn="just">
              <a:lnSpc>
                <a:spcPct val="150000"/>
              </a:lnSpc>
              <a:buSzPts val="1600"/>
            </a:pPr>
            <a:r>
              <a:rPr lang="en-US" sz="1700" dirty="0">
                <a:latin typeface="+mj-lt"/>
              </a:rPr>
              <a:t>-Governments have the primary responsibility for  the follow-up and review at all levels including </a:t>
            </a:r>
          </a:p>
          <a:p>
            <a:pPr marL="457200" lvl="1" algn="just">
              <a:lnSpc>
                <a:spcPct val="150000"/>
              </a:lnSpc>
              <a:buSzPts val="1600"/>
            </a:pPr>
            <a:r>
              <a:rPr lang="en-US" sz="1700" dirty="0">
                <a:latin typeface="+mj-lt"/>
              </a:rPr>
              <a:t>regional. </a:t>
            </a:r>
          </a:p>
          <a:p>
            <a:pPr marL="457200" lvl="1" algn="just">
              <a:lnSpc>
                <a:spcPct val="150000"/>
              </a:lnSpc>
              <a:buSzPts val="1600"/>
            </a:pPr>
            <a:r>
              <a:rPr lang="en-US" sz="1700" dirty="0">
                <a:latin typeface="+mj-lt"/>
              </a:rPr>
              <a:t>-National reports are submitted to the United Nations through </a:t>
            </a:r>
            <a:r>
              <a:rPr lang="en-US" sz="1700" b="1" dirty="0">
                <a:latin typeface="+mj-lt"/>
              </a:rPr>
              <a:t>voluntary national reviews </a:t>
            </a:r>
            <a:r>
              <a:rPr lang="en-US" sz="1700" dirty="0">
                <a:latin typeface="+mj-lt"/>
              </a:rPr>
              <a:t>(VNRs).</a:t>
            </a:r>
          </a:p>
          <a:p>
            <a:pPr marL="457200" lvl="1" algn="just">
              <a:lnSpc>
                <a:spcPct val="150000"/>
              </a:lnSpc>
              <a:buSzPts val="1600"/>
            </a:pPr>
            <a:endParaRPr lang="en-US" sz="1700" dirty="0">
              <a:solidFill>
                <a:srgbClr val="1F1F1F"/>
              </a:solidFill>
              <a:latin typeface="+mj-lt"/>
            </a:endParaRPr>
          </a:p>
          <a:p>
            <a:pPr marL="457200" lvl="1" algn="just">
              <a:lnSpc>
                <a:spcPct val="150000"/>
              </a:lnSpc>
              <a:buSzPts val="1600"/>
            </a:pPr>
            <a:r>
              <a:rPr lang="en-US" sz="1700" u="sng" dirty="0">
                <a:latin typeface="+mj-lt"/>
              </a:rPr>
              <a:t>National Reports on SDGs:</a:t>
            </a:r>
          </a:p>
          <a:p>
            <a:pPr marL="457200" lvl="1" algn="just">
              <a:lnSpc>
                <a:spcPct val="150000"/>
              </a:lnSpc>
              <a:buSzPts val="1600"/>
            </a:pPr>
            <a:endParaRPr lang="en-US" sz="1700" u="sng" dirty="0">
              <a:latin typeface="+mj-lt"/>
            </a:endParaRPr>
          </a:p>
          <a:p>
            <a:pPr marL="457200" lvl="1" algn="just">
              <a:lnSpc>
                <a:spcPct val="150000"/>
              </a:lnSpc>
              <a:buSzPts val="1600"/>
            </a:pPr>
            <a:r>
              <a:rPr lang="en-US" sz="1700" dirty="0">
                <a:latin typeface="+mj-lt"/>
              </a:rPr>
              <a:t>- are key elements of the national review process</a:t>
            </a:r>
          </a:p>
          <a:p>
            <a:pPr marL="457200" lvl="1" algn="just">
              <a:lnSpc>
                <a:spcPct val="150000"/>
              </a:lnSpc>
              <a:buSzPts val="1600"/>
            </a:pPr>
            <a:r>
              <a:rPr lang="en-US" sz="1700" dirty="0">
                <a:latin typeface="+mj-lt"/>
              </a:rPr>
              <a:t>-identify gaps in implementation</a:t>
            </a:r>
          </a:p>
          <a:p>
            <a:pPr marL="457200" lvl="1" algn="just">
              <a:lnSpc>
                <a:spcPct val="150000"/>
              </a:lnSpc>
              <a:buSzPts val="1600"/>
            </a:pPr>
            <a:r>
              <a:rPr lang="en-US" sz="1700" dirty="0">
                <a:latin typeface="+mj-lt"/>
              </a:rPr>
              <a:t>-include data and strategies</a:t>
            </a:r>
          </a:p>
          <a:p>
            <a:pPr marL="457200" lvl="1" algn="just">
              <a:lnSpc>
                <a:spcPct val="150000"/>
              </a:lnSpc>
              <a:buSzPts val="1600"/>
            </a:pPr>
            <a:r>
              <a:rPr lang="en-US" sz="1700" dirty="0">
                <a:latin typeface="+mj-lt"/>
              </a:rPr>
              <a:t>-offer policy suggestions to overcome obstacles and deal with emerging challenges</a:t>
            </a:r>
          </a:p>
          <a:p>
            <a:pPr marL="457200" lvl="1" algn="just">
              <a:lnSpc>
                <a:spcPct val="150000"/>
              </a:lnSpc>
              <a:buSzPts val="1600"/>
            </a:pPr>
            <a:r>
              <a:rPr lang="en-US" sz="1700" dirty="0">
                <a:latin typeface="+mj-lt"/>
              </a:rPr>
              <a:t>The national statistical system, coordinated by the national statistical office (NSO), is central to this process.</a:t>
            </a:r>
          </a:p>
          <a:p>
            <a:pPr marL="457200" lvl="1" algn="just">
              <a:lnSpc>
                <a:spcPct val="150000"/>
              </a:lnSpc>
              <a:buSzPts val="1600"/>
            </a:pPr>
            <a:endParaRPr lang="en-US" sz="900" dirty="0"/>
          </a:p>
          <a:p>
            <a:pPr marL="457200" lvl="1" algn="just">
              <a:lnSpc>
                <a:spcPct val="150000"/>
              </a:lnSpc>
              <a:buSzPts val="1600"/>
            </a:pPr>
            <a:endParaRPr lang="en-US" sz="900" dirty="0">
              <a:latin typeface="+mj-lt"/>
            </a:endParaRPr>
          </a:p>
          <a:p>
            <a:pPr marL="457200" lvl="1" algn="just">
              <a:lnSpc>
                <a:spcPct val="150000"/>
              </a:lnSpc>
              <a:buSzPts val="1600"/>
            </a:pPr>
            <a:endParaRPr lang="en-US" sz="1050" dirty="0"/>
          </a:p>
          <a:p>
            <a:pPr marL="457200" lvl="1" algn="just">
              <a:lnSpc>
                <a:spcPct val="150000"/>
              </a:lnSpc>
              <a:buSzPts val="1600"/>
            </a:pPr>
            <a:endParaRPr lang="en-US" dirty="0">
              <a:solidFill>
                <a:srgbClr val="1F1F1F"/>
              </a:solidFill>
              <a:latin typeface="ElsevierGulliver"/>
            </a:endParaRPr>
          </a:p>
        </p:txBody>
      </p:sp>
    </p:spTree>
    <p:extLst>
      <p:ext uri="{BB962C8B-B14F-4D97-AF65-F5344CB8AC3E}">
        <p14:creationId xmlns:p14="http://schemas.microsoft.com/office/powerpoint/2010/main" val="4228853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12391"/>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practices: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Global actions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p>
        </p:txBody>
      </p:sp>
      <p:sp>
        <p:nvSpPr>
          <p:cNvPr id="158" name="Google Shape;158;p46"/>
          <p:cNvSpPr txBox="1"/>
          <p:nvPr/>
        </p:nvSpPr>
        <p:spPr>
          <a:xfrm>
            <a:off x="993058" y="1037044"/>
            <a:ext cx="9488130" cy="492734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dirty="0">
                <a:latin typeface="+mj-lt"/>
              </a:rPr>
              <a:t>National SDG reporting structure: Suggested Example by the UN Development Group</a:t>
            </a:r>
          </a:p>
          <a:p>
            <a:endParaRPr lang="en-US" sz="1200" dirty="0">
              <a:latin typeface="+mj-lt"/>
            </a:endParaRPr>
          </a:p>
          <a:p>
            <a:pPr algn="just"/>
            <a:r>
              <a:rPr lang="en-US" sz="1500" b="0" i="0" dirty="0">
                <a:solidFill>
                  <a:srgbClr val="0D0D0D"/>
                </a:solidFill>
                <a:effectLst/>
                <a:latin typeface="+mj-lt"/>
              </a:rPr>
              <a:t>The following</a:t>
            </a:r>
            <a:r>
              <a:rPr lang="en-US" sz="1500" dirty="0">
                <a:solidFill>
                  <a:srgbClr val="0D0D0D"/>
                </a:solidFill>
                <a:latin typeface="+mj-lt"/>
              </a:rPr>
              <a:t> </a:t>
            </a:r>
            <a:r>
              <a:rPr lang="en-US" sz="1500" b="0" i="0" dirty="0">
                <a:solidFill>
                  <a:srgbClr val="0D0D0D"/>
                </a:solidFill>
                <a:effectLst/>
                <a:latin typeface="+mj-lt"/>
              </a:rPr>
              <a:t>structure</a:t>
            </a:r>
            <a:r>
              <a:rPr lang="en-US" sz="1500" dirty="0">
                <a:solidFill>
                  <a:srgbClr val="0D0D0D"/>
                </a:solidFill>
                <a:latin typeface="+mj-lt"/>
              </a:rPr>
              <a:t> </a:t>
            </a:r>
            <a:r>
              <a:rPr lang="en-US" sz="1500" b="0" i="0" dirty="0">
                <a:solidFill>
                  <a:srgbClr val="0D0D0D"/>
                </a:solidFill>
                <a:effectLst/>
                <a:latin typeface="+mj-lt"/>
              </a:rPr>
              <a:t>is</a:t>
            </a:r>
            <a:r>
              <a:rPr lang="en-US" sz="1500" dirty="0">
                <a:solidFill>
                  <a:srgbClr val="0D0D0D"/>
                </a:solidFill>
                <a:latin typeface="+mj-lt"/>
              </a:rPr>
              <a:t> </a:t>
            </a:r>
            <a:r>
              <a:rPr lang="en-US" sz="1500" b="0" i="0" dirty="0">
                <a:solidFill>
                  <a:srgbClr val="0D0D0D"/>
                </a:solidFill>
                <a:effectLst/>
                <a:latin typeface="+mj-lt"/>
              </a:rPr>
              <a:t>suggested for a national</a:t>
            </a:r>
            <a:r>
              <a:rPr lang="en-US" sz="1500" dirty="0">
                <a:solidFill>
                  <a:srgbClr val="0D0D0D"/>
                </a:solidFill>
                <a:latin typeface="+mj-lt"/>
              </a:rPr>
              <a:t> </a:t>
            </a:r>
            <a:r>
              <a:rPr lang="en-US" sz="1500" b="0" i="0" dirty="0">
                <a:solidFill>
                  <a:srgbClr val="0D0D0D"/>
                </a:solidFill>
                <a:effectLst/>
                <a:latin typeface="+mj-lt"/>
              </a:rPr>
              <a:t>SDG</a:t>
            </a:r>
            <a:r>
              <a:rPr lang="en-US" sz="1500" dirty="0">
                <a:solidFill>
                  <a:srgbClr val="0D0D0D"/>
                </a:solidFill>
                <a:latin typeface="+mj-lt"/>
              </a:rPr>
              <a:t> </a:t>
            </a:r>
            <a:r>
              <a:rPr lang="en-US" sz="1500" b="0" i="0" dirty="0">
                <a:solidFill>
                  <a:srgbClr val="0D0D0D"/>
                </a:solidFill>
                <a:effectLst/>
                <a:latin typeface="+mj-lt"/>
              </a:rPr>
              <a:t>report:</a:t>
            </a:r>
          </a:p>
          <a:p>
            <a:pPr algn="just"/>
            <a:endParaRPr lang="en-US" sz="1500" b="1" i="0" dirty="0">
              <a:solidFill>
                <a:srgbClr val="0D0D0D"/>
              </a:solidFill>
              <a:effectLst/>
              <a:latin typeface="+mj-lt"/>
            </a:endParaRPr>
          </a:p>
          <a:p>
            <a:pPr algn="just"/>
            <a:r>
              <a:rPr lang="en-US" sz="1300" b="1" i="0" dirty="0">
                <a:solidFill>
                  <a:srgbClr val="0D0D0D"/>
                </a:solidFill>
                <a:effectLst/>
                <a:latin typeface="+mj-lt"/>
              </a:rPr>
              <a:t>Introduction</a:t>
            </a:r>
            <a:r>
              <a:rPr lang="en-US" sz="1300" b="0" i="0" dirty="0">
                <a:solidFill>
                  <a:srgbClr val="0D0D0D"/>
                </a:solidFill>
                <a:effectLst/>
                <a:latin typeface="+mj-lt"/>
              </a:rPr>
              <a:t>: Overview of the country's commitment to the SDGs. Brief summary of the national context, including socio-economic, environmental, and governance factors.</a:t>
            </a:r>
            <a:endParaRPr lang="en-US" sz="1300" dirty="0">
              <a:solidFill>
                <a:srgbClr val="0D0D0D"/>
              </a:solidFill>
              <a:latin typeface="+mj-lt"/>
            </a:endParaRPr>
          </a:p>
          <a:p>
            <a:pPr algn="just"/>
            <a:r>
              <a:rPr lang="en-US" sz="1300" b="1" i="0" dirty="0">
                <a:solidFill>
                  <a:srgbClr val="0D0D0D"/>
                </a:solidFill>
                <a:effectLst/>
                <a:latin typeface="+mj-lt"/>
              </a:rPr>
              <a:t>Tracking progress</a:t>
            </a:r>
            <a:r>
              <a:rPr lang="en-US" sz="1300" b="0" i="0" dirty="0">
                <a:solidFill>
                  <a:srgbClr val="0D0D0D"/>
                </a:solidFill>
                <a:effectLst/>
                <a:latin typeface="+mj-lt"/>
              </a:rPr>
              <a:t>: This can identify where the country is on track, slow or falling behind in</a:t>
            </a:r>
          </a:p>
          <a:p>
            <a:pPr algn="just"/>
            <a:r>
              <a:rPr lang="en-US" sz="1300" b="0" i="0" dirty="0">
                <a:solidFill>
                  <a:srgbClr val="0D0D0D"/>
                </a:solidFill>
                <a:effectLst/>
                <a:latin typeface="+mj-lt"/>
              </a:rPr>
              <a:t>Achieving national</a:t>
            </a:r>
            <a:r>
              <a:rPr lang="en-US" sz="1300" dirty="0">
                <a:solidFill>
                  <a:srgbClr val="0D0D0D"/>
                </a:solidFill>
                <a:latin typeface="+mj-lt"/>
              </a:rPr>
              <a:t> </a:t>
            </a:r>
            <a:r>
              <a:rPr lang="en-US" sz="1300" b="0" i="0" dirty="0">
                <a:solidFill>
                  <a:srgbClr val="0D0D0D"/>
                </a:solidFill>
                <a:effectLst/>
                <a:latin typeface="+mj-lt"/>
              </a:rPr>
              <a:t>targets; compare</a:t>
            </a:r>
            <a:r>
              <a:rPr lang="en-US" sz="1300" dirty="0">
                <a:solidFill>
                  <a:srgbClr val="0D0D0D"/>
                </a:solidFill>
                <a:latin typeface="+mj-lt"/>
              </a:rPr>
              <a:t> </a:t>
            </a:r>
            <a:r>
              <a:rPr lang="en-US" sz="1300" b="0" i="0" dirty="0">
                <a:solidFill>
                  <a:srgbClr val="0D0D0D"/>
                </a:solidFill>
                <a:effectLst/>
                <a:latin typeface="+mj-lt"/>
              </a:rPr>
              <a:t>national</a:t>
            </a:r>
            <a:r>
              <a:rPr lang="en-US" sz="1300" dirty="0">
                <a:solidFill>
                  <a:srgbClr val="0D0D0D"/>
                </a:solidFill>
                <a:latin typeface="+mj-lt"/>
              </a:rPr>
              <a:t> </a:t>
            </a:r>
            <a:r>
              <a:rPr lang="en-US" sz="1300" b="0" i="0" dirty="0">
                <a:solidFill>
                  <a:srgbClr val="0D0D0D"/>
                </a:solidFill>
                <a:effectLst/>
                <a:latin typeface="+mj-lt"/>
              </a:rPr>
              <a:t>progress with that</a:t>
            </a:r>
            <a:r>
              <a:rPr lang="en-US" sz="1300" dirty="0">
                <a:solidFill>
                  <a:srgbClr val="0D0D0D"/>
                </a:solidFill>
                <a:latin typeface="+mj-lt"/>
              </a:rPr>
              <a:t> </a:t>
            </a:r>
            <a:r>
              <a:rPr lang="en-US" sz="1300" b="0" i="0" dirty="0">
                <a:solidFill>
                  <a:srgbClr val="0D0D0D"/>
                </a:solidFill>
                <a:effectLst/>
                <a:latin typeface="+mj-lt"/>
              </a:rPr>
              <a:t>of</a:t>
            </a:r>
            <a:r>
              <a:rPr lang="en-US" sz="1300" dirty="0">
                <a:solidFill>
                  <a:srgbClr val="0D0D0D"/>
                </a:solidFill>
                <a:latin typeface="+mj-lt"/>
              </a:rPr>
              <a:t> </a:t>
            </a:r>
            <a:r>
              <a:rPr lang="en-US" sz="1300" b="0" i="0" dirty="0">
                <a:solidFill>
                  <a:srgbClr val="0D0D0D"/>
                </a:solidFill>
                <a:effectLst/>
                <a:latin typeface="+mj-lt"/>
              </a:rPr>
              <a:t>countries at</a:t>
            </a:r>
            <a:r>
              <a:rPr lang="en-US" sz="1300" dirty="0">
                <a:solidFill>
                  <a:srgbClr val="0D0D0D"/>
                </a:solidFill>
                <a:latin typeface="+mj-lt"/>
              </a:rPr>
              <a:t> </a:t>
            </a:r>
            <a:r>
              <a:rPr lang="en-US" sz="1300" b="0" i="0" dirty="0">
                <a:solidFill>
                  <a:srgbClr val="0D0D0D"/>
                </a:solidFill>
                <a:effectLst/>
                <a:latin typeface="+mj-lt"/>
              </a:rPr>
              <a:t>a similar</a:t>
            </a:r>
            <a:r>
              <a:rPr lang="en-US" sz="1300" dirty="0">
                <a:solidFill>
                  <a:srgbClr val="0D0D0D"/>
                </a:solidFill>
                <a:latin typeface="+mj-lt"/>
              </a:rPr>
              <a:t> </a:t>
            </a:r>
            <a:r>
              <a:rPr lang="en-US" sz="1300" b="0" i="0" dirty="0">
                <a:solidFill>
                  <a:srgbClr val="0D0D0D"/>
                </a:solidFill>
                <a:effectLst/>
                <a:latin typeface="+mj-lt"/>
              </a:rPr>
              <a:t>stage</a:t>
            </a:r>
            <a:r>
              <a:rPr lang="en-US" sz="1300" dirty="0">
                <a:solidFill>
                  <a:srgbClr val="0D0D0D"/>
                </a:solidFill>
                <a:latin typeface="+mj-lt"/>
              </a:rPr>
              <a:t> </a:t>
            </a:r>
            <a:r>
              <a:rPr lang="en-US" sz="1300" b="0" i="0" dirty="0">
                <a:solidFill>
                  <a:srgbClr val="0D0D0D"/>
                </a:solidFill>
                <a:effectLst/>
                <a:latin typeface="+mj-lt"/>
              </a:rPr>
              <a:t>of</a:t>
            </a:r>
          </a:p>
          <a:p>
            <a:pPr algn="just"/>
            <a:r>
              <a:rPr lang="en-US" sz="1300" b="0" i="0" dirty="0">
                <a:solidFill>
                  <a:srgbClr val="0D0D0D"/>
                </a:solidFill>
                <a:effectLst/>
                <a:latin typeface="+mj-lt"/>
              </a:rPr>
              <a:t>Development and circumstances; and</a:t>
            </a:r>
            <a:r>
              <a:rPr lang="en-US" sz="1300" dirty="0">
                <a:solidFill>
                  <a:srgbClr val="0D0D0D"/>
                </a:solidFill>
                <a:latin typeface="+mj-lt"/>
              </a:rPr>
              <a:t> </a:t>
            </a:r>
            <a:r>
              <a:rPr lang="en-US" sz="1300" b="0" i="0" dirty="0">
                <a:solidFill>
                  <a:srgbClr val="0D0D0D"/>
                </a:solidFill>
                <a:effectLst/>
                <a:latin typeface="+mj-lt"/>
              </a:rPr>
              <a:t>assess</a:t>
            </a:r>
            <a:r>
              <a:rPr lang="en-US" sz="1300" dirty="0">
                <a:solidFill>
                  <a:srgbClr val="0D0D0D"/>
                </a:solidFill>
                <a:latin typeface="+mj-lt"/>
              </a:rPr>
              <a:t> </a:t>
            </a:r>
            <a:r>
              <a:rPr lang="en-US" sz="1300" b="0" i="0" dirty="0">
                <a:solidFill>
                  <a:srgbClr val="0D0D0D"/>
                </a:solidFill>
                <a:effectLst/>
                <a:latin typeface="+mj-lt"/>
              </a:rPr>
              <a:t>national</a:t>
            </a:r>
            <a:r>
              <a:rPr lang="en-US" sz="1300" dirty="0">
                <a:solidFill>
                  <a:srgbClr val="0D0D0D"/>
                </a:solidFill>
                <a:latin typeface="+mj-lt"/>
              </a:rPr>
              <a:t> </a:t>
            </a:r>
            <a:r>
              <a:rPr lang="en-US" sz="1300" b="0" i="0" dirty="0">
                <a:solidFill>
                  <a:srgbClr val="0D0D0D"/>
                </a:solidFill>
                <a:effectLst/>
                <a:latin typeface="+mj-lt"/>
              </a:rPr>
              <a:t>progress</a:t>
            </a:r>
            <a:r>
              <a:rPr lang="en-US" sz="1300" dirty="0">
                <a:solidFill>
                  <a:srgbClr val="0D0D0D"/>
                </a:solidFill>
                <a:latin typeface="+mj-lt"/>
              </a:rPr>
              <a:t> </a:t>
            </a:r>
            <a:r>
              <a:rPr lang="en-US" sz="1300" b="0" i="0" dirty="0">
                <a:solidFill>
                  <a:srgbClr val="0D0D0D"/>
                </a:solidFill>
                <a:effectLst/>
                <a:latin typeface="+mj-lt"/>
              </a:rPr>
              <a:t>in</a:t>
            </a:r>
            <a:r>
              <a:rPr lang="en-US" sz="1300" dirty="0">
                <a:solidFill>
                  <a:srgbClr val="0D0D0D"/>
                </a:solidFill>
                <a:latin typeface="+mj-lt"/>
              </a:rPr>
              <a:t> </a:t>
            </a:r>
            <a:r>
              <a:rPr lang="en-US" sz="1300" b="0" i="0" dirty="0">
                <a:solidFill>
                  <a:srgbClr val="0D0D0D"/>
                </a:solidFill>
                <a:effectLst/>
                <a:latin typeface="+mj-lt"/>
              </a:rPr>
              <a:t>light</a:t>
            </a:r>
            <a:r>
              <a:rPr lang="en-US" sz="1300" dirty="0">
                <a:solidFill>
                  <a:srgbClr val="0D0D0D"/>
                </a:solidFill>
                <a:latin typeface="+mj-lt"/>
              </a:rPr>
              <a:t> </a:t>
            </a:r>
            <a:r>
              <a:rPr lang="en-US" sz="1300" b="0" i="0" dirty="0">
                <a:solidFill>
                  <a:srgbClr val="0D0D0D"/>
                </a:solidFill>
                <a:effectLst/>
                <a:latin typeface="+mj-lt"/>
              </a:rPr>
              <a:t>of</a:t>
            </a:r>
            <a:r>
              <a:rPr lang="en-US" sz="1300" dirty="0">
                <a:solidFill>
                  <a:srgbClr val="0D0D0D"/>
                </a:solidFill>
                <a:latin typeface="+mj-lt"/>
              </a:rPr>
              <a:t> </a:t>
            </a:r>
            <a:r>
              <a:rPr lang="en-US" sz="1300" b="0" i="0" dirty="0">
                <a:solidFill>
                  <a:srgbClr val="0D0D0D"/>
                </a:solidFill>
                <a:effectLst/>
                <a:latin typeface="+mj-lt"/>
              </a:rPr>
              <a:t>the</a:t>
            </a:r>
            <a:r>
              <a:rPr lang="en-US" sz="1300" dirty="0">
                <a:solidFill>
                  <a:srgbClr val="0D0D0D"/>
                </a:solidFill>
                <a:latin typeface="+mj-lt"/>
              </a:rPr>
              <a:t> </a:t>
            </a:r>
            <a:r>
              <a:rPr lang="en-US" sz="1300" b="0" i="0" dirty="0">
                <a:solidFill>
                  <a:srgbClr val="0D0D0D"/>
                </a:solidFill>
                <a:effectLst/>
                <a:latin typeface="+mj-lt"/>
              </a:rPr>
              <a:t>globa</a:t>
            </a:r>
            <a:r>
              <a:rPr lang="en-US" sz="1300" dirty="0">
                <a:solidFill>
                  <a:srgbClr val="0D0D0D"/>
                </a:solidFill>
                <a:latin typeface="+mj-lt"/>
              </a:rPr>
              <a:t>l </a:t>
            </a:r>
            <a:r>
              <a:rPr lang="en-US" sz="1300" b="0" i="0" dirty="0">
                <a:solidFill>
                  <a:srgbClr val="0D0D0D"/>
                </a:solidFill>
                <a:effectLst/>
                <a:latin typeface="+mj-lt"/>
              </a:rPr>
              <a:t>targets</a:t>
            </a:r>
          </a:p>
          <a:p>
            <a:pPr algn="just"/>
            <a:r>
              <a:rPr lang="en-US" sz="1300" b="1" dirty="0">
                <a:solidFill>
                  <a:srgbClr val="0D0D0D"/>
                </a:solidFill>
                <a:latin typeface="+mj-lt"/>
              </a:rPr>
              <a:t>Assessing means of implementation</a:t>
            </a:r>
            <a:r>
              <a:rPr lang="en-US" sz="1300" dirty="0">
                <a:solidFill>
                  <a:srgbClr val="0D0D0D"/>
                </a:solidFill>
                <a:latin typeface="+mj-lt"/>
              </a:rPr>
              <a:t>: </a:t>
            </a:r>
            <a:r>
              <a:rPr lang="en-US" sz="1300" b="0" i="0" dirty="0">
                <a:solidFill>
                  <a:srgbClr val="0D0D0D"/>
                </a:solidFill>
                <a:effectLst/>
                <a:latin typeface="+mj-lt"/>
              </a:rPr>
              <a:t>Assessment of how the country's national development plans align with the SDGs. Explanation of how the SDGs are integrated into national policies, strategies, and programs.</a:t>
            </a:r>
          </a:p>
          <a:p>
            <a:pPr algn="just"/>
            <a:r>
              <a:rPr lang="en-US" sz="1300" b="1" i="0" dirty="0">
                <a:solidFill>
                  <a:srgbClr val="0D0D0D"/>
                </a:solidFill>
                <a:effectLst/>
                <a:latin typeface="+mj-lt"/>
              </a:rPr>
              <a:t>Analyzing thematic</a:t>
            </a:r>
            <a:r>
              <a:rPr lang="en-US" sz="1300" b="1" dirty="0">
                <a:solidFill>
                  <a:srgbClr val="0D0D0D"/>
                </a:solidFill>
                <a:latin typeface="+mj-lt"/>
              </a:rPr>
              <a:t> </a:t>
            </a:r>
            <a:r>
              <a:rPr lang="en-US" sz="1300" b="1" i="0" dirty="0">
                <a:solidFill>
                  <a:srgbClr val="0D0D0D"/>
                </a:solidFill>
                <a:effectLst/>
                <a:latin typeface="+mj-lt"/>
              </a:rPr>
              <a:t>issues: </a:t>
            </a:r>
            <a:r>
              <a:rPr lang="en-US" sz="1300" b="0" i="0" dirty="0">
                <a:solidFill>
                  <a:srgbClr val="0D0D0D"/>
                </a:solidFill>
                <a:effectLst/>
                <a:latin typeface="+mj-lt"/>
              </a:rPr>
              <a:t>Thematic issues can include inequality and discrimination,</a:t>
            </a:r>
          </a:p>
          <a:p>
            <a:pPr algn="just"/>
            <a:r>
              <a:rPr lang="en-US" sz="1300" b="0" i="0" dirty="0">
                <a:solidFill>
                  <a:srgbClr val="0D0D0D"/>
                </a:solidFill>
                <a:effectLst/>
                <a:latin typeface="+mj-lt"/>
              </a:rPr>
              <a:t>Gender equality</a:t>
            </a:r>
            <a:r>
              <a:rPr lang="en-US" sz="1300" dirty="0">
                <a:solidFill>
                  <a:srgbClr val="0D0D0D"/>
                </a:solidFill>
                <a:latin typeface="+mj-lt"/>
              </a:rPr>
              <a:t> </a:t>
            </a:r>
            <a:r>
              <a:rPr lang="en-US" sz="1300" b="0" i="0" dirty="0">
                <a:solidFill>
                  <a:srgbClr val="0D0D0D"/>
                </a:solidFill>
                <a:effectLst/>
                <a:latin typeface="+mj-lt"/>
              </a:rPr>
              <a:t>the</a:t>
            </a:r>
            <a:r>
              <a:rPr lang="en-US" sz="1300" dirty="0">
                <a:solidFill>
                  <a:srgbClr val="0D0D0D"/>
                </a:solidFill>
                <a:latin typeface="+mj-lt"/>
              </a:rPr>
              <a:t> </a:t>
            </a:r>
            <a:r>
              <a:rPr lang="en-US" sz="1300" b="0" i="0" dirty="0">
                <a:solidFill>
                  <a:srgbClr val="0D0D0D"/>
                </a:solidFill>
                <a:effectLst/>
                <a:latin typeface="+mj-lt"/>
              </a:rPr>
              <a:t>situation</a:t>
            </a:r>
            <a:r>
              <a:rPr lang="en-US" sz="1300" dirty="0">
                <a:solidFill>
                  <a:srgbClr val="0D0D0D"/>
                </a:solidFill>
                <a:latin typeface="+mj-lt"/>
              </a:rPr>
              <a:t> </a:t>
            </a:r>
            <a:r>
              <a:rPr lang="en-US" sz="1300" b="0" i="0" dirty="0">
                <a:solidFill>
                  <a:srgbClr val="0D0D0D"/>
                </a:solidFill>
                <a:effectLst/>
                <a:latin typeface="+mj-lt"/>
              </a:rPr>
              <a:t>of</a:t>
            </a:r>
            <a:r>
              <a:rPr lang="en-US" sz="1300" dirty="0">
                <a:solidFill>
                  <a:srgbClr val="0D0D0D"/>
                </a:solidFill>
                <a:latin typeface="+mj-lt"/>
              </a:rPr>
              <a:t> </a:t>
            </a:r>
            <a:r>
              <a:rPr lang="en-US" sz="1300" b="0" i="0" dirty="0">
                <a:solidFill>
                  <a:srgbClr val="0D0D0D"/>
                </a:solidFill>
                <a:effectLst/>
                <a:latin typeface="+mj-lt"/>
              </a:rPr>
              <a:t>children and</a:t>
            </a:r>
            <a:r>
              <a:rPr lang="en-US" sz="1300" dirty="0">
                <a:solidFill>
                  <a:srgbClr val="0D0D0D"/>
                </a:solidFill>
                <a:latin typeface="+mj-lt"/>
              </a:rPr>
              <a:t> </a:t>
            </a:r>
            <a:r>
              <a:rPr lang="en-US" sz="1300" b="0" i="0" dirty="0">
                <a:solidFill>
                  <a:srgbClr val="0D0D0D"/>
                </a:solidFill>
                <a:effectLst/>
                <a:latin typeface="+mj-lt"/>
              </a:rPr>
              <a:t>youth, peace, climate Change, food security the</a:t>
            </a:r>
          </a:p>
          <a:p>
            <a:pPr algn="just"/>
            <a:r>
              <a:rPr lang="en-US" sz="1300" b="0" i="0" dirty="0">
                <a:solidFill>
                  <a:srgbClr val="0D0D0D"/>
                </a:solidFill>
                <a:effectLst/>
                <a:latin typeface="+mj-lt"/>
              </a:rPr>
              <a:t>Data revolution, people’s participation, poverty</a:t>
            </a:r>
          </a:p>
          <a:p>
            <a:pPr algn="just"/>
            <a:r>
              <a:rPr lang="en-US" sz="1300" b="1" i="0" dirty="0">
                <a:solidFill>
                  <a:srgbClr val="0D0D0D"/>
                </a:solidFill>
                <a:effectLst/>
                <a:latin typeface="+mj-lt"/>
              </a:rPr>
              <a:t>Evaluating policies</a:t>
            </a:r>
            <a:r>
              <a:rPr lang="en-US" sz="1300" b="1" dirty="0">
                <a:solidFill>
                  <a:srgbClr val="0D0D0D"/>
                </a:solidFill>
                <a:latin typeface="+mj-lt"/>
              </a:rPr>
              <a:t> </a:t>
            </a:r>
            <a:r>
              <a:rPr lang="en-US" sz="1300" b="1" i="0" dirty="0">
                <a:solidFill>
                  <a:srgbClr val="0D0D0D"/>
                </a:solidFill>
                <a:effectLst/>
                <a:latin typeface="+mj-lt"/>
              </a:rPr>
              <a:t>and strategies: </a:t>
            </a:r>
            <a:r>
              <a:rPr lang="en-US" sz="1300" b="0" i="0" dirty="0">
                <a:solidFill>
                  <a:srgbClr val="0D0D0D"/>
                </a:solidFill>
                <a:effectLst/>
                <a:latin typeface="+mj-lt"/>
              </a:rPr>
              <a:t>This section can scrutinize policy</a:t>
            </a:r>
            <a:r>
              <a:rPr lang="en-US" sz="1300" dirty="0">
                <a:solidFill>
                  <a:srgbClr val="0D0D0D"/>
                </a:solidFill>
                <a:latin typeface="+mj-lt"/>
              </a:rPr>
              <a:t> </a:t>
            </a:r>
            <a:r>
              <a:rPr lang="en-US" sz="1300" b="0" i="0" dirty="0">
                <a:solidFill>
                  <a:srgbClr val="0D0D0D"/>
                </a:solidFill>
                <a:effectLst/>
                <a:latin typeface="+mj-lt"/>
              </a:rPr>
              <a:t>gaps and</a:t>
            </a:r>
            <a:r>
              <a:rPr lang="en-US" sz="1300" dirty="0">
                <a:solidFill>
                  <a:srgbClr val="0D0D0D"/>
                </a:solidFill>
                <a:latin typeface="+mj-lt"/>
              </a:rPr>
              <a:t> </a:t>
            </a:r>
            <a:r>
              <a:rPr lang="en-US" sz="1300" b="0" i="0" dirty="0">
                <a:solidFill>
                  <a:srgbClr val="0D0D0D"/>
                </a:solidFill>
                <a:effectLst/>
                <a:latin typeface="+mj-lt"/>
              </a:rPr>
              <a:t>deficits</a:t>
            </a:r>
            <a:r>
              <a:rPr lang="en-US" sz="1300" dirty="0">
                <a:solidFill>
                  <a:srgbClr val="0D0D0D"/>
                </a:solidFill>
                <a:latin typeface="+mj-lt"/>
              </a:rPr>
              <a:t> </a:t>
            </a:r>
            <a:r>
              <a:rPr lang="en-US" sz="1300" b="0" i="0" dirty="0">
                <a:solidFill>
                  <a:srgbClr val="0D0D0D"/>
                </a:solidFill>
                <a:effectLst/>
                <a:latin typeface="+mj-lt"/>
              </a:rPr>
              <a:t>in</a:t>
            </a:r>
            <a:r>
              <a:rPr lang="en-US" sz="1300" dirty="0">
                <a:solidFill>
                  <a:srgbClr val="0D0D0D"/>
                </a:solidFill>
                <a:latin typeface="+mj-lt"/>
              </a:rPr>
              <a:t> </a:t>
            </a:r>
            <a:r>
              <a:rPr lang="en-US" sz="1300" b="0" i="0" dirty="0">
                <a:solidFill>
                  <a:srgbClr val="0D0D0D"/>
                </a:solidFill>
                <a:effectLst/>
                <a:latin typeface="+mj-lt"/>
              </a:rPr>
              <a:t>national</a:t>
            </a:r>
          </a:p>
          <a:p>
            <a:pPr algn="just"/>
            <a:r>
              <a:rPr lang="en-US" sz="1300" b="0" i="0" dirty="0">
                <a:solidFill>
                  <a:srgbClr val="0D0D0D"/>
                </a:solidFill>
                <a:effectLst/>
                <a:latin typeface="+mj-lt"/>
              </a:rPr>
              <a:t>strategies, especially</a:t>
            </a:r>
            <a:r>
              <a:rPr lang="en-US" sz="1300" dirty="0">
                <a:solidFill>
                  <a:srgbClr val="0D0D0D"/>
                </a:solidFill>
                <a:latin typeface="+mj-lt"/>
              </a:rPr>
              <a:t> </a:t>
            </a:r>
            <a:r>
              <a:rPr lang="en-US" sz="1300" b="0" i="0" dirty="0">
                <a:solidFill>
                  <a:srgbClr val="0D0D0D"/>
                </a:solidFill>
                <a:effectLst/>
                <a:latin typeface="+mj-lt"/>
              </a:rPr>
              <a:t>in</a:t>
            </a:r>
            <a:r>
              <a:rPr lang="en-US" sz="1300" dirty="0">
                <a:solidFill>
                  <a:srgbClr val="0D0D0D"/>
                </a:solidFill>
                <a:latin typeface="+mj-lt"/>
              </a:rPr>
              <a:t> </a:t>
            </a:r>
            <a:r>
              <a:rPr lang="en-US" sz="1300" b="0" i="0" dirty="0">
                <a:solidFill>
                  <a:srgbClr val="0D0D0D"/>
                </a:solidFill>
                <a:effectLst/>
                <a:latin typeface="+mj-lt"/>
              </a:rPr>
              <a:t>terms</a:t>
            </a:r>
            <a:r>
              <a:rPr lang="en-US" sz="1300" dirty="0">
                <a:solidFill>
                  <a:srgbClr val="0D0D0D"/>
                </a:solidFill>
                <a:latin typeface="+mj-lt"/>
              </a:rPr>
              <a:t> </a:t>
            </a:r>
            <a:r>
              <a:rPr lang="en-US" sz="1300" b="0" i="0" dirty="0">
                <a:solidFill>
                  <a:srgbClr val="0D0D0D"/>
                </a:solidFill>
                <a:effectLst/>
                <a:latin typeface="+mj-lt"/>
              </a:rPr>
              <a:t>of</a:t>
            </a:r>
            <a:r>
              <a:rPr lang="en-US" sz="1300" dirty="0">
                <a:solidFill>
                  <a:srgbClr val="0D0D0D"/>
                </a:solidFill>
                <a:latin typeface="+mj-lt"/>
              </a:rPr>
              <a:t> </a:t>
            </a:r>
            <a:r>
              <a:rPr lang="en-US" sz="1300" b="0" i="0" dirty="0">
                <a:solidFill>
                  <a:srgbClr val="0D0D0D"/>
                </a:solidFill>
                <a:effectLst/>
                <a:latin typeface="+mj-lt"/>
              </a:rPr>
              <a:t>their</a:t>
            </a:r>
            <a:r>
              <a:rPr lang="en-US" sz="1300" dirty="0">
                <a:solidFill>
                  <a:srgbClr val="0D0D0D"/>
                </a:solidFill>
                <a:latin typeface="+mj-lt"/>
              </a:rPr>
              <a:t> </a:t>
            </a:r>
            <a:r>
              <a:rPr lang="en-US" sz="1300" b="0" i="0" dirty="0">
                <a:solidFill>
                  <a:srgbClr val="0D0D0D"/>
                </a:solidFill>
                <a:effectLst/>
                <a:latin typeface="+mj-lt"/>
              </a:rPr>
              <a:t>integration</a:t>
            </a:r>
            <a:r>
              <a:rPr lang="en-US" sz="1300" dirty="0">
                <a:solidFill>
                  <a:srgbClr val="0D0D0D"/>
                </a:solidFill>
                <a:latin typeface="+mj-lt"/>
              </a:rPr>
              <a:t> </a:t>
            </a:r>
            <a:r>
              <a:rPr lang="en-US" sz="1300" b="0" i="0" dirty="0">
                <a:solidFill>
                  <a:srgbClr val="0D0D0D"/>
                </a:solidFill>
                <a:effectLst/>
                <a:latin typeface="+mj-lt"/>
              </a:rPr>
              <a:t>of</a:t>
            </a:r>
            <a:r>
              <a:rPr lang="en-US" sz="1300" dirty="0">
                <a:solidFill>
                  <a:srgbClr val="0D0D0D"/>
                </a:solidFill>
                <a:latin typeface="+mj-lt"/>
              </a:rPr>
              <a:t> </a:t>
            </a:r>
            <a:r>
              <a:rPr lang="en-US" sz="1300" b="0" i="0" dirty="0">
                <a:solidFill>
                  <a:srgbClr val="0D0D0D"/>
                </a:solidFill>
                <a:effectLst/>
                <a:latin typeface="+mj-lt"/>
              </a:rPr>
              <a:t>different</a:t>
            </a:r>
            <a:r>
              <a:rPr lang="en-US" sz="1300" dirty="0">
                <a:solidFill>
                  <a:srgbClr val="0D0D0D"/>
                </a:solidFill>
                <a:latin typeface="+mj-lt"/>
              </a:rPr>
              <a:t> </a:t>
            </a:r>
            <a:r>
              <a:rPr lang="en-US" sz="1300" b="0" i="0" dirty="0">
                <a:solidFill>
                  <a:srgbClr val="0D0D0D"/>
                </a:solidFill>
                <a:effectLst/>
                <a:latin typeface="+mj-lt"/>
              </a:rPr>
              <a:t>elements</a:t>
            </a:r>
            <a:r>
              <a:rPr lang="en-US" sz="1300" dirty="0">
                <a:solidFill>
                  <a:srgbClr val="0D0D0D"/>
                </a:solidFill>
                <a:latin typeface="+mj-lt"/>
              </a:rPr>
              <a:t> </a:t>
            </a:r>
            <a:r>
              <a:rPr lang="en-US" sz="1300" b="0" i="0" dirty="0">
                <a:solidFill>
                  <a:srgbClr val="0D0D0D"/>
                </a:solidFill>
                <a:effectLst/>
                <a:latin typeface="+mj-lt"/>
              </a:rPr>
              <a:t>of</a:t>
            </a:r>
            <a:r>
              <a:rPr lang="en-US" sz="1300" dirty="0">
                <a:solidFill>
                  <a:srgbClr val="0D0D0D"/>
                </a:solidFill>
                <a:latin typeface="+mj-lt"/>
              </a:rPr>
              <a:t> </a:t>
            </a:r>
            <a:r>
              <a:rPr lang="en-US" sz="1300" b="0" i="0" dirty="0">
                <a:solidFill>
                  <a:srgbClr val="0D0D0D"/>
                </a:solidFill>
                <a:effectLst/>
                <a:latin typeface="+mj-lt"/>
              </a:rPr>
              <a:t>the 2030 Agenda and</a:t>
            </a:r>
          </a:p>
          <a:p>
            <a:pPr algn="just"/>
            <a:r>
              <a:rPr lang="en-US" sz="1300" dirty="0">
                <a:solidFill>
                  <a:srgbClr val="0D0D0D"/>
                </a:solidFill>
                <a:latin typeface="+mj-lt"/>
              </a:rPr>
              <a:t>e</a:t>
            </a:r>
            <a:r>
              <a:rPr lang="en-US" sz="1300" b="0" i="0" dirty="0">
                <a:solidFill>
                  <a:srgbClr val="0D0D0D"/>
                </a:solidFill>
                <a:effectLst/>
                <a:latin typeface="+mj-lt"/>
              </a:rPr>
              <a:t>mphasis on</a:t>
            </a:r>
            <a:r>
              <a:rPr lang="en-US" sz="1300" dirty="0">
                <a:solidFill>
                  <a:srgbClr val="0D0D0D"/>
                </a:solidFill>
                <a:latin typeface="+mj-lt"/>
              </a:rPr>
              <a:t> </a:t>
            </a:r>
            <a:r>
              <a:rPr lang="en-US" sz="1300" b="0" i="0" dirty="0">
                <a:solidFill>
                  <a:srgbClr val="0D0D0D"/>
                </a:solidFill>
                <a:effectLst/>
                <a:latin typeface="+mj-lt"/>
              </a:rPr>
              <a:t>targeting those</a:t>
            </a:r>
            <a:r>
              <a:rPr lang="en-US" sz="1300" dirty="0">
                <a:solidFill>
                  <a:srgbClr val="0D0D0D"/>
                </a:solidFill>
                <a:latin typeface="+mj-lt"/>
              </a:rPr>
              <a:t> </a:t>
            </a:r>
            <a:r>
              <a:rPr lang="en-US" sz="1300" b="0" i="0" dirty="0">
                <a:solidFill>
                  <a:srgbClr val="0D0D0D"/>
                </a:solidFill>
                <a:effectLst/>
                <a:latin typeface="+mj-lt"/>
              </a:rPr>
              <a:t>furthest</a:t>
            </a:r>
            <a:r>
              <a:rPr lang="en-US" sz="1300" dirty="0">
                <a:solidFill>
                  <a:srgbClr val="0D0D0D"/>
                </a:solidFill>
                <a:latin typeface="+mj-lt"/>
              </a:rPr>
              <a:t> </a:t>
            </a:r>
            <a:r>
              <a:rPr lang="en-US" sz="1300" b="0" i="0" dirty="0">
                <a:solidFill>
                  <a:srgbClr val="0D0D0D"/>
                </a:solidFill>
                <a:effectLst/>
                <a:latin typeface="+mj-lt"/>
              </a:rPr>
              <a:t>behind</a:t>
            </a:r>
          </a:p>
          <a:p>
            <a:pPr algn="just"/>
            <a:r>
              <a:rPr lang="en-US" sz="1300" b="1" i="0" dirty="0">
                <a:solidFill>
                  <a:srgbClr val="0D0D0D"/>
                </a:solidFill>
                <a:effectLst/>
                <a:latin typeface="+mj-lt"/>
              </a:rPr>
              <a:t>Concluding with recommendations</a:t>
            </a:r>
            <a:r>
              <a:rPr lang="en-US" sz="1300" b="0" i="0" dirty="0">
                <a:solidFill>
                  <a:srgbClr val="0D0D0D"/>
                </a:solidFill>
                <a:effectLst/>
                <a:latin typeface="+mj-lt"/>
              </a:rPr>
              <a:t>: This final</a:t>
            </a:r>
            <a:r>
              <a:rPr lang="en-US" sz="1300" dirty="0">
                <a:solidFill>
                  <a:srgbClr val="0D0D0D"/>
                </a:solidFill>
                <a:latin typeface="+mj-lt"/>
              </a:rPr>
              <a:t> </a:t>
            </a:r>
            <a:r>
              <a:rPr lang="en-US" sz="1300" b="0" i="0" dirty="0">
                <a:solidFill>
                  <a:srgbClr val="0D0D0D"/>
                </a:solidFill>
                <a:effectLst/>
                <a:latin typeface="+mj-lt"/>
              </a:rPr>
              <a:t>section can synthesize</a:t>
            </a:r>
            <a:r>
              <a:rPr lang="en-US" sz="1300" dirty="0">
                <a:solidFill>
                  <a:srgbClr val="0D0D0D"/>
                </a:solidFill>
                <a:latin typeface="+mj-lt"/>
              </a:rPr>
              <a:t> </a:t>
            </a:r>
            <a:r>
              <a:rPr lang="en-US" sz="1300" b="0" i="0" dirty="0">
                <a:solidFill>
                  <a:srgbClr val="0D0D0D"/>
                </a:solidFill>
                <a:effectLst/>
                <a:latin typeface="+mj-lt"/>
              </a:rPr>
              <a:t>findings</a:t>
            </a:r>
            <a:r>
              <a:rPr lang="en-US" sz="1300" dirty="0">
                <a:solidFill>
                  <a:srgbClr val="0D0D0D"/>
                </a:solidFill>
                <a:latin typeface="+mj-lt"/>
              </a:rPr>
              <a:t> </a:t>
            </a:r>
            <a:r>
              <a:rPr lang="en-US" sz="1300" b="0" i="0" dirty="0">
                <a:solidFill>
                  <a:srgbClr val="0D0D0D"/>
                </a:solidFill>
                <a:effectLst/>
                <a:latin typeface="+mj-lt"/>
              </a:rPr>
              <a:t>and offer</a:t>
            </a:r>
            <a:r>
              <a:rPr lang="en-US" sz="1300" dirty="0">
                <a:solidFill>
                  <a:srgbClr val="0D0D0D"/>
                </a:solidFill>
                <a:latin typeface="+mj-lt"/>
              </a:rPr>
              <a:t> </a:t>
            </a:r>
            <a:r>
              <a:rPr lang="en-US" sz="1300" b="0" i="0" dirty="0">
                <a:solidFill>
                  <a:srgbClr val="0D0D0D"/>
                </a:solidFill>
                <a:effectLst/>
                <a:latin typeface="+mj-lt"/>
              </a:rPr>
              <a:t>possible</a:t>
            </a:r>
          </a:p>
          <a:p>
            <a:pPr algn="just"/>
            <a:r>
              <a:rPr lang="en-US" sz="1300" dirty="0">
                <a:solidFill>
                  <a:srgbClr val="0D0D0D"/>
                </a:solidFill>
                <a:latin typeface="+mj-lt"/>
              </a:rPr>
              <a:t>p</a:t>
            </a:r>
            <a:r>
              <a:rPr lang="en-US" sz="1300" b="0" i="0" dirty="0">
                <a:solidFill>
                  <a:srgbClr val="0D0D0D"/>
                </a:solidFill>
                <a:effectLst/>
                <a:latin typeface="+mj-lt"/>
              </a:rPr>
              <a:t>olicy options</a:t>
            </a:r>
            <a:r>
              <a:rPr lang="en-US" sz="1300" dirty="0">
                <a:solidFill>
                  <a:srgbClr val="0D0D0D"/>
                </a:solidFill>
                <a:latin typeface="+mj-lt"/>
              </a:rPr>
              <a:t> </a:t>
            </a:r>
            <a:r>
              <a:rPr lang="en-US" sz="1300" b="0" i="0" dirty="0">
                <a:solidFill>
                  <a:srgbClr val="0D0D0D"/>
                </a:solidFill>
                <a:effectLst/>
                <a:latin typeface="+mj-lt"/>
              </a:rPr>
              <a:t>and strategies to</a:t>
            </a:r>
            <a:r>
              <a:rPr lang="en-US" sz="1300" dirty="0">
                <a:solidFill>
                  <a:srgbClr val="0D0D0D"/>
                </a:solidFill>
                <a:latin typeface="+mj-lt"/>
              </a:rPr>
              <a:t> </a:t>
            </a:r>
            <a:r>
              <a:rPr lang="en-US" sz="1300" b="0" i="0" dirty="0">
                <a:solidFill>
                  <a:srgbClr val="0D0D0D"/>
                </a:solidFill>
                <a:effectLst/>
                <a:latin typeface="+mj-lt"/>
              </a:rPr>
              <a:t>accelerate</a:t>
            </a:r>
            <a:r>
              <a:rPr lang="en-US" sz="1300" dirty="0">
                <a:solidFill>
                  <a:srgbClr val="0D0D0D"/>
                </a:solidFill>
                <a:latin typeface="+mj-lt"/>
              </a:rPr>
              <a:t> </a:t>
            </a:r>
            <a:r>
              <a:rPr lang="en-US" sz="1300" b="0" i="0" dirty="0">
                <a:solidFill>
                  <a:srgbClr val="0D0D0D"/>
                </a:solidFill>
                <a:effectLst/>
                <a:latin typeface="+mj-lt"/>
              </a:rPr>
              <a:t>progress</a:t>
            </a:r>
          </a:p>
          <a:p>
            <a:pPr algn="just"/>
            <a:r>
              <a:rPr lang="en-US" sz="1300" b="1" dirty="0">
                <a:solidFill>
                  <a:srgbClr val="0D0D0D"/>
                </a:solidFill>
                <a:latin typeface="+mj-lt"/>
              </a:rPr>
              <a:t>Statistical annexes:</a:t>
            </a:r>
          </a:p>
          <a:p>
            <a:pPr algn="just"/>
            <a:r>
              <a:rPr lang="en-US" sz="1300" b="0" i="0" dirty="0">
                <a:solidFill>
                  <a:srgbClr val="0D0D0D"/>
                </a:solidFill>
                <a:effectLst/>
                <a:latin typeface="+mj-lt"/>
              </a:rPr>
              <a:t>Description of the data sources and methodologies used for monitoring progress on the SDGs.</a:t>
            </a:r>
          </a:p>
          <a:p>
            <a:pPr algn="just"/>
            <a:r>
              <a:rPr lang="en-US" sz="1300" b="0" i="0" dirty="0">
                <a:solidFill>
                  <a:srgbClr val="0D0D0D"/>
                </a:solidFill>
                <a:effectLst/>
                <a:latin typeface="+mj-lt"/>
              </a:rPr>
              <a:t>Evaluation of data availability, quality, and disaggregation by relevant demographics (gender, age, income, etc.). Identification of gaps in data collection and monitoring mechanisms.</a:t>
            </a:r>
          </a:p>
          <a:p>
            <a:pPr algn="l"/>
            <a:endParaRPr lang="en-US" sz="1700" b="0" i="0" dirty="0">
              <a:solidFill>
                <a:srgbClr val="0D0D0D"/>
              </a:solidFill>
              <a:effectLst/>
              <a:latin typeface="+mj-lt"/>
            </a:endParaRPr>
          </a:p>
        </p:txBody>
      </p:sp>
    </p:spTree>
    <p:extLst>
      <p:ext uri="{BB962C8B-B14F-4D97-AF65-F5344CB8AC3E}">
        <p14:creationId xmlns:p14="http://schemas.microsoft.com/office/powerpoint/2010/main" val="3451696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12391"/>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practices: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Global actions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p>
        </p:txBody>
      </p:sp>
      <p:sp>
        <p:nvSpPr>
          <p:cNvPr id="158" name="Google Shape;158;p46"/>
          <p:cNvSpPr txBox="1"/>
          <p:nvPr/>
        </p:nvSpPr>
        <p:spPr>
          <a:xfrm>
            <a:off x="993059" y="1132257"/>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457200" lvl="1" algn="just">
              <a:lnSpc>
                <a:spcPct val="150000"/>
              </a:lnSpc>
              <a:buSzPts val="1600"/>
            </a:pPr>
            <a:r>
              <a:rPr lang="en-US" dirty="0">
                <a:latin typeface="+mn-lt"/>
              </a:rPr>
              <a:t>Each country decides how the global SDG targets are to be incorporated into the national planning process and development strategies.</a:t>
            </a:r>
          </a:p>
          <a:p>
            <a:pPr marL="457200" lvl="1" algn="just">
              <a:lnSpc>
                <a:spcPct val="150000"/>
              </a:lnSpc>
              <a:buSzPts val="1600"/>
            </a:pPr>
            <a:endParaRPr lang="en-US" dirty="0">
              <a:latin typeface="+mn-lt"/>
            </a:endParaRPr>
          </a:p>
          <a:p>
            <a:pPr marL="457200" lvl="1" algn="just">
              <a:lnSpc>
                <a:spcPct val="150000"/>
              </a:lnSpc>
              <a:buSzPts val="1600"/>
            </a:pPr>
            <a:r>
              <a:rPr lang="en-US" dirty="0">
                <a:latin typeface="+mn-lt"/>
              </a:rPr>
              <a:t>The national statistics office should initiate and lead a process of consultation with all  stakeholders</a:t>
            </a:r>
          </a:p>
          <a:p>
            <a:pPr marL="742950" lvl="1" indent="-285750" algn="just">
              <a:lnSpc>
                <a:spcPct val="150000"/>
              </a:lnSpc>
              <a:buSzPts val="1600"/>
              <a:buFont typeface="Arial" panose="020B0604020202020204" pitchFamily="34" charset="0"/>
              <a:buChar char="•"/>
            </a:pPr>
            <a:r>
              <a:rPr lang="en-US" dirty="0">
                <a:latin typeface="+mn-lt"/>
              </a:rPr>
              <a:t>	relevant ministries</a:t>
            </a:r>
          </a:p>
          <a:p>
            <a:pPr marL="742950" lvl="1" indent="-285750" algn="just">
              <a:lnSpc>
                <a:spcPct val="150000"/>
              </a:lnSpc>
              <a:buSzPts val="1600"/>
              <a:buFont typeface="Arial" panose="020B0604020202020204" pitchFamily="34" charset="0"/>
              <a:buChar char="•"/>
            </a:pPr>
            <a:r>
              <a:rPr lang="en-US" dirty="0">
                <a:latin typeface="+mn-lt"/>
              </a:rPr>
              <a:t>	policy makers</a:t>
            </a:r>
          </a:p>
          <a:p>
            <a:pPr marL="742950" lvl="1" indent="-285750" algn="just">
              <a:lnSpc>
                <a:spcPct val="150000"/>
              </a:lnSpc>
              <a:buSzPts val="1600"/>
              <a:buFont typeface="Arial" panose="020B0604020202020204" pitchFamily="34" charset="0"/>
              <a:buChar char="•"/>
            </a:pPr>
            <a:r>
              <a:rPr lang="en-US" dirty="0">
                <a:latin typeface="+mn-lt"/>
              </a:rPr>
              <a:t>	UN country team</a:t>
            </a:r>
          </a:p>
          <a:p>
            <a:pPr marL="742950" lvl="1" indent="-285750" algn="just">
              <a:lnSpc>
                <a:spcPct val="150000"/>
              </a:lnSpc>
              <a:buSzPts val="1600"/>
              <a:buFont typeface="Arial" panose="020B0604020202020204" pitchFamily="34" charset="0"/>
              <a:buChar char="•"/>
            </a:pPr>
            <a:r>
              <a:rPr lang="en-US" dirty="0">
                <a:latin typeface="+mn-lt"/>
              </a:rPr>
              <a:t>	civil society</a:t>
            </a:r>
          </a:p>
          <a:p>
            <a:pPr marL="742950" lvl="1" indent="-285750" algn="just">
              <a:lnSpc>
                <a:spcPct val="150000"/>
              </a:lnSpc>
              <a:buSzPts val="1600"/>
              <a:buFont typeface="Arial" panose="020B0604020202020204" pitchFamily="34" charset="0"/>
              <a:buChar char="•"/>
            </a:pPr>
            <a:r>
              <a:rPr lang="en-US" dirty="0">
                <a:latin typeface="+mn-lt"/>
              </a:rPr>
              <a:t>	relevant private institutions</a:t>
            </a:r>
          </a:p>
          <a:p>
            <a:pPr marL="457200" lvl="1" algn="just">
              <a:lnSpc>
                <a:spcPct val="150000"/>
              </a:lnSpc>
              <a:buSzPts val="1600"/>
            </a:pPr>
            <a:endParaRPr lang="en-US" dirty="0">
              <a:latin typeface="+mn-lt"/>
            </a:endParaRPr>
          </a:p>
          <a:p>
            <a:pPr marL="457200" lvl="1" algn="just">
              <a:lnSpc>
                <a:spcPct val="150000"/>
              </a:lnSpc>
              <a:buSzPts val="1600"/>
            </a:pPr>
            <a:r>
              <a:rPr lang="en-US" dirty="0">
                <a:latin typeface="+mn-lt"/>
              </a:rPr>
              <a:t>NSO prepare the list of indicators – classifies indictors- based on the global SDG framework.</a:t>
            </a:r>
          </a:p>
          <a:p>
            <a:pPr marL="457200" lvl="1" algn="just">
              <a:lnSpc>
                <a:spcPct val="150000"/>
              </a:lnSpc>
              <a:buSzPts val="1600"/>
            </a:pPr>
            <a:r>
              <a:rPr lang="en-US" dirty="0">
                <a:latin typeface="+mn-lt"/>
              </a:rPr>
              <a:t>The national indicator framework is expected to incorporate many or most of the indicators agreed for global monitoring supports the availability of required internationally comparable data for global monitoring</a:t>
            </a:r>
          </a:p>
          <a:p>
            <a:pPr marL="457200" lvl="1" algn="just">
              <a:lnSpc>
                <a:spcPct val="150000"/>
              </a:lnSpc>
              <a:buSzPts val="1600"/>
            </a:pPr>
            <a:endParaRPr lang="en-US" dirty="0">
              <a:latin typeface="+mn-lt"/>
            </a:endParaRPr>
          </a:p>
          <a:p>
            <a:pPr marL="457200" lvl="1" algn="just">
              <a:lnSpc>
                <a:spcPct val="150000"/>
              </a:lnSpc>
              <a:buSzPts val="1600"/>
            </a:pPr>
            <a:r>
              <a:rPr lang="en-US" dirty="0">
                <a:latin typeface="+mn-lt"/>
              </a:rPr>
              <a:t>National reviews shall entail: High quality, timely, easily, accessible and reliable data</a:t>
            </a:r>
          </a:p>
          <a:p>
            <a:pPr marL="457200" lvl="1" algn="just">
              <a:lnSpc>
                <a:spcPct val="150000"/>
              </a:lnSpc>
              <a:buSzPts val="1600"/>
            </a:pPr>
            <a:endParaRPr lang="en-US" dirty="0">
              <a:latin typeface="+mn-lt"/>
            </a:endParaRPr>
          </a:p>
          <a:p>
            <a:pPr marL="457200" lvl="1" algn="just">
              <a:lnSpc>
                <a:spcPct val="150000"/>
              </a:lnSpc>
              <a:buSzPts val="1600"/>
            </a:pPr>
            <a:endParaRPr lang="en-US" sz="1200" dirty="0">
              <a:latin typeface="+mj-lt"/>
            </a:endParaRPr>
          </a:p>
          <a:p>
            <a:pPr marL="457200" lvl="1" algn="just">
              <a:lnSpc>
                <a:spcPct val="150000"/>
              </a:lnSpc>
              <a:buSzPts val="1600"/>
            </a:pPr>
            <a:endParaRPr lang="en-US" sz="1200" dirty="0">
              <a:latin typeface="+mj-lt"/>
            </a:endParaRPr>
          </a:p>
        </p:txBody>
      </p:sp>
    </p:spTree>
    <p:extLst>
      <p:ext uri="{BB962C8B-B14F-4D97-AF65-F5344CB8AC3E}">
        <p14:creationId xmlns:p14="http://schemas.microsoft.com/office/powerpoint/2010/main" val="222132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12391"/>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Sustainable practices: </a:t>
            </a:r>
            <a:r>
              <a:rPr lang="en-US" sz="2800">
                <a:solidFill>
                  <a:srgbClr val="FFFFFF"/>
                </a:solidFill>
                <a:latin typeface="Segoe UI" panose="020B0502040204020203" pitchFamily="34" charset="0"/>
                <a:ea typeface="Century Gothic"/>
                <a:cs typeface="Segoe UI" panose="020B0502040204020203" pitchFamily="34" charset="0"/>
                <a:sym typeface="Century Gothic"/>
              </a:rPr>
              <a:t>Global actions</a:t>
            </a: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965327"/>
            <a:ext cx="9488130" cy="492734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r>
              <a:rPr lang="en-US" dirty="0">
                <a:solidFill>
                  <a:srgbClr val="0D0D0D"/>
                </a:solidFill>
                <a:latin typeface="+mn-lt"/>
              </a:rPr>
              <a:t>R</a:t>
            </a:r>
            <a:r>
              <a:rPr lang="en-US" b="0" i="0" dirty="0">
                <a:solidFill>
                  <a:srgbClr val="0D0D0D"/>
                </a:solidFill>
                <a:effectLst/>
                <a:latin typeface="+mn-lt"/>
              </a:rPr>
              <a:t>egional reviews </a:t>
            </a:r>
          </a:p>
          <a:p>
            <a:pPr algn="l"/>
            <a:endParaRPr lang="en-US" b="0" i="0" dirty="0">
              <a:solidFill>
                <a:srgbClr val="0D0D0D"/>
              </a:solidFill>
              <a:effectLst/>
              <a:latin typeface="+mn-lt"/>
            </a:endParaRPr>
          </a:p>
          <a:p>
            <a:pPr marL="342900" indent="-342900" algn="l">
              <a:buFont typeface="Arial" panose="020B0604020202020204" pitchFamily="34" charset="0"/>
              <a:buChar char="•"/>
            </a:pPr>
            <a:r>
              <a:rPr lang="en-US" b="0" i="0" dirty="0">
                <a:solidFill>
                  <a:srgbClr val="0D0D0D"/>
                </a:solidFill>
                <a:effectLst/>
                <a:latin typeface="+mn-lt"/>
              </a:rPr>
              <a:t>provide in-depth assessments of progress towards specific SDGs </a:t>
            </a:r>
          </a:p>
          <a:p>
            <a:pPr marL="342900" indent="-342900" algn="l">
              <a:buFont typeface="Arial" panose="020B0604020202020204" pitchFamily="34" charset="0"/>
              <a:buChar char="•"/>
            </a:pPr>
            <a:r>
              <a:rPr lang="en-US" b="0" i="0" dirty="0">
                <a:solidFill>
                  <a:srgbClr val="0D0D0D"/>
                </a:solidFill>
                <a:effectLst/>
                <a:latin typeface="+mn-lt"/>
              </a:rPr>
              <a:t>may be conducted by international organizations, regional bodies, or specialized agencies, focusing on particular regions or topics of interest.</a:t>
            </a:r>
          </a:p>
          <a:p>
            <a:pPr marL="342900" indent="-342900" algn="l">
              <a:buFont typeface="Arial" panose="020B0604020202020204" pitchFamily="34" charset="0"/>
              <a:buChar char="•"/>
            </a:pPr>
            <a:r>
              <a:rPr lang="en-US" dirty="0">
                <a:solidFill>
                  <a:srgbClr val="0D0D0D"/>
                </a:solidFill>
                <a:latin typeface="+mn-lt"/>
              </a:rPr>
              <a:t>tackle regional concerns such as disaster risk reduction, climate change, economic growth, job creation and achieving sustainable development.</a:t>
            </a:r>
          </a:p>
          <a:p>
            <a:pPr algn="l"/>
            <a:endParaRPr lang="en-US" dirty="0">
              <a:solidFill>
                <a:srgbClr val="0D0D0D"/>
              </a:solidFill>
              <a:latin typeface="+mn-lt"/>
            </a:endParaRPr>
          </a:p>
          <a:p>
            <a:pPr algn="l"/>
            <a:r>
              <a:rPr lang="en-US" dirty="0">
                <a:solidFill>
                  <a:srgbClr val="0D0D0D"/>
                </a:solidFill>
                <a:latin typeface="+mn-lt"/>
              </a:rPr>
              <a:t>Thematic Reviews</a:t>
            </a:r>
          </a:p>
          <a:p>
            <a:pPr algn="l"/>
            <a:endParaRPr lang="en-US" dirty="0">
              <a:solidFill>
                <a:srgbClr val="0D0D0D"/>
              </a:solidFill>
              <a:latin typeface="+mn-lt"/>
            </a:endParaRPr>
          </a:p>
          <a:p>
            <a:pPr marL="285750" indent="-285750">
              <a:buFont typeface="Arial" panose="020B0604020202020204" pitchFamily="34" charset="0"/>
              <a:buChar char="•"/>
            </a:pPr>
            <a:r>
              <a:rPr lang="en-US" dirty="0">
                <a:solidFill>
                  <a:srgbClr val="0D0D0D"/>
                </a:solidFill>
                <a:latin typeface="+mn-lt"/>
              </a:rPr>
              <a:t>provide in-depth assessments of progress towards specific thematic areas such as health, education, agriculture or climate change and environmental degradation</a:t>
            </a:r>
          </a:p>
          <a:p>
            <a:pPr marL="285750" indent="-285750">
              <a:buFont typeface="Arial" panose="020B0604020202020204" pitchFamily="34" charset="0"/>
              <a:buChar char="•"/>
            </a:pPr>
            <a:r>
              <a:rPr lang="en-US" dirty="0">
                <a:solidFill>
                  <a:srgbClr val="0D0D0D"/>
                </a:solidFill>
                <a:latin typeface="+mn-lt"/>
              </a:rPr>
              <a:t>are important source of information for national reviews </a:t>
            </a:r>
          </a:p>
          <a:p>
            <a:pPr marL="342900" indent="-342900">
              <a:buFontTx/>
              <a:buChar char="-"/>
            </a:pPr>
            <a:endParaRPr lang="en-US" sz="2000" b="0" i="0" dirty="0">
              <a:solidFill>
                <a:srgbClr val="0D0D0D"/>
              </a:solidFill>
              <a:effectLst/>
              <a:latin typeface="Söhne"/>
            </a:endParaRPr>
          </a:p>
          <a:p>
            <a:pPr algn="l"/>
            <a:endParaRPr lang="en-US" sz="2000" dirty="0">
              <a:solidFill>
                <a:srgbClr val="0D0D0D"/>
              </a:solidFill>
              <a:latin typeface="Söhne"/>
            </a:endParaRPr>
          </a:p>
          <a:p>
            <a:pPr algn="l"/>
            <a:endParaRPr lang="en-US" sz="2000" b="0" i="0" dirty="0">
              <a:solidFill>
                <a:srgbClr val="0D0D0D"/>
              </a:solidFill>
              <a:effectLst/>
              <a:latin typeface="Söhne"/>
            </a:endParaRPr>
          </a:p>
        </p:txBody>
      </p:sp>
    </p:spTree>
    <p:extLst>
      <p:ext uri="{BB962C8B-B14F-4D97-AF65-F5344CB8AC3E}">
        <p14:creationId xmlns:p14="http://schemas.microsoft.com/office/powerpoint/2010/main" val="65174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12391"/>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practices: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Global actions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p>
        </p:txBody>
      </p:sp>
      <p:sp>
        <p:nvSpPr>
          <p:cNvPr id="158" name="Google Shape;158;p46"/>
          <p:cNvSpPr txBox="1"/>
          <p:nvPr/>
        </p:nvSpPr>
        <p:spPr>
          <a:xfrm>
            <a:off x="993059" y="965327"/>
            <a:ext cx="9488130" cy="492734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r>
              <a:rPr lang="en-US" b="1" dirty="0">
                <a:latin typeface="+mj-lt"/>
              </a:rPr>
              <a:t>Global reviews </a:t>
            </a:r>
          </a:p>
          <a:p>
            <a:endParaRPr lang="en-US" sz="1200" dirty="0">
              <a:latin typeface="+mj-lt"/>
            </a:endParaRPr>
          </a:p>
          <a:p>
            <a:r>
              <a:rPr lang="en-US" sz="1200" dirty="0">
                <a:latin typeface="+mj-lt"/>
              </a:rPr>
              <a:t>The </a:t>
            </a:r>
            <a:r>
              <a:rPr lang="en-US" sz="1200" b="1" dirty="0">
                <a:latin typeface="+mj-lt"/>
              </a:rPr>
              <a:t>High level Political Forum on Sustainable Development </a:t>
            </a:r>
            <a:r>
              <a:rPr lang="en-US" sz="1200" dirty="0">
                <a:latin typeface="+mj-lt"/>
              </a:rPr>
              <a:t>is </a:t>
            </a:r>
          </a:p>
          <a:p>
            <a:endParaRPr lang="en-US" sz="1200" dirty="0">
              <a:latin typeface="+mj-lt"/>
            </a:endParaRPr>
          </a:p>
          <a:p>
            <a:pPr marL="171450" indent="-171450">
              <a:buFont typeface="Arial" panose="020B0604020202020204" pitchFamily="34" charset="0"/>
              <a:buChar char="•"/>
            </a:pPr>
            <a:r>
              <a:rPr lang="en-US" sz="1200" dirty="0">
                <a:latin typeface="+mj-lt"/>
              </a:rPr>
              <a:t>the agreed platform for the follow-up and review of the </a:t>
            </a:r>
            <a:r>
              <a:rPr lang="en-US" sz="1200" dirty="0">
                <a:latin typeface="+mj-lt"/>
                <a:hlinkClick r:id="rId3">
                  <a:extLst>
                    <a:ext uri="{A12FA001-AC4F-418D-AE19-62706E023703}">
                      <ahyp:hlinkClr xmlns:ahyp="http://schemas.microsoft.com/office/drawing/2018/hyperlinkcolor" val="tx"/>
                    </a:ext>
                  </a:extLst>
                </a:hlinkClick>
              </a:rPr>
              <a:t>2030 Agenda for Sustainable Development</a:t>
            </a:r>
            <a:r>
              <a:rPr lang="en-US" sz="1200" dirty="0">
                <a:latin typeface="+mj-lt"/>
              </a:rPr>
              <a:t> and the </a:t>
            </a:r>
            <a:r>
              <a:rPr lang="en-US" sz="1200" dirty="0">
                <a:latin typeface="+mj-lt"/>
                <a:hlinkClick r:id="rId4">
                  <a:extLst>
                    <a:ext uri="{A12FA001-AC4F-418D-AE19-62706E023703}">
                      <ahyp:hlinkClr xmlns:ahyp="http://schemas.microsoft.com/office/drawing/2018/hyperlinkcolor" val="tx"/>
                    </a:ext>
                  </a:extLst>
                </a:hlinkClick>
              </a:rPr>
              <a:t>Sustainable Development Goals (SDGs)</a:t>
            </a:r>
            <a:r>
              <a:rPr lang="en-US" sz="1200" dirty="0">
                <a:latin typeface="+mj-lt"/>
              </a:rPr>
              <a:t> at the global level.</a:t>
            </a: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r>
              <a:rPr lang="en-US" sz="1200" dirty="0">
                <a:latin typeface="+mj-lt"/>
                <a:hlinkClick r:id="rId5">
                  <a:extLst>
                    <a:ext uri="{A12FA001-AC4F-418D-AE19-62706E023703}">
                      <ahyp:hlinkClr xmlns:ahyp="http://schemas.microsoft.com/office/drawing/2018/hyperlinkcolor" val="tx"/>
                    </a:ext>
                  </a:extLst>
                </a:hlinkClick>
              </a:rPr>
              <a:t>Established by the General Assembly resolution 70/299</a:t>
            </a:r>
            <a:r>
              <a:rPr lang="en-US" sz="1200" dirty="0">
                <a:latin typeface="+mj-lt"/>
              </a:rPr>
              <a:t>.</a:t>
            </a:r>
          </a:p>
          <a:p>
            <a:endParaRPr lang="en-US" sz="1200" dirty="0">
              <a:latin typeface="+mj-lt"/>
            </a:endParaRPr>
          </a:p>
          <a:p>
            <a:pPr marL="171450" indent="-171450">
              <a:buFont typeface="Arial" panose="020B0604020202020204" pitchFamily="34" charset="0"/>
              <a:buChar char="•"/>
            </a:pPr>
            <a:r>
              <a:rPr lang="en-US" sz="1200" dirty="0">
                <a:latin typeface="+mj-lt"/>
              </a:rPr>
              <a:t>It is tasked with assessing progress, achievements and challenges faced by developed and developing countries</a:t>
            </a:r>
          </a:p>
          <a:p>
            <a:pPr marL="171450" indent="-171450">
              <a:buFont typeface="Arial" panose="020B0604020202020204" pitchFamily="34" charset="0"/>
              <a:buChar char="•"/>
            </a:pPr>
            <a:endParaRPr lang="en-US" sz="1200" dirty="0">
              <a:latin typeface="+mj-lt"/>
            </a:endParaRPr>
          </a:p>
          <a:p>
            <a:pPr marL="171450" indent="-171450">
              <a:buFont typeface="Arial" panose="020B0604020202020204" pitchFamily="34" charset="0"/>
              <a:buChar char="•"/>
            </a:pPr>
            <a:r>
              <a:rPr lang="en-US" sz="1200" dirty="0">
                <a:latin typeface="+mj-lt"/>
              </a:rPr>
              <a:t>It will also offer guidance and recommendations on implementation and follow up and address emerging issues</a:t>
            </a:r>
          </a:p>
          <a:p>
            <a:pPr marL="171450" indent="-171450">
              <a:buFont typeface="Arial" panose="020B0604020202020204" pitchFamily="34" charset="0"/>
              <a:buChar char="•"/>
            </a:pPr>
            <a:endParaRPr lang="en-US" sz="1200" dirty="0">
              <a:latin typeface="+mj-lt"/>
            </a:endParaRPr>
          </a:p>
          <a:p>
            <a:pPr marL="171450" indent="-171450" algn="l">
              <a:buFont typeface="Arial" panose="020B0604020202020204" pitchFamily="34" charset="0"/>
              <a:buChar char="•"/>
            </a:pPr>
            <a:r>
              <a:rPr lang="en-US" sz="1200" dirty="0">
                <a:latin typeface="+mj-lt"/>
              </a:rPr>
              <a:t>Voluntary national reviews VNRs are presented by countries during the annual High-Level Political Forum on Sustainable Development (HLPF), providing an opportunity for peer learning, sharing of experiences, and reviewing progress.</a:t>
            </a:r>
          </a:p>
          <a:p>
            <a:pPr algn="l"/>
            <a:endParaRPr lang="en-US" sz="1200" dirty="0">
              <a:latin typeface="+mj-lt"/>
            </a:endParaRPr>
          </a:p>
          <a:p>
            <a:pPr algn="l"/>
            <a:r>
              <a:rPr lang="en-US" sz="1200" dirty="0">
                <a:latin typeface="+mj-lt"/>
              </a:rPr>
              <a:t>A number of mandated reports will also inform the global review process:</a:t>
            </a:r>
          </a:p>
          <a:p>
            <a:pPr algn="l"/>
            <a:endParaRPr lang="en-US" sz="1200" dirty="0">
              <a:latin typeface="+mj-lt"/>
            </a:endParaRPr>
          </a:p>
          <a:p>
            <a:pPr algn="l">
              <a:buFont typeface="Arial" panose="020B0604020202020204" pitchFamily="34" charset="0"/>
              <a:buChar char="•"/>
            </a:pPr>
            <a:r>
              <a:rPr lang="en-US" sz="1200" dirty="0">
                <a:latin typeface="+mj-lt"/>
              </a:rPr>
              <a:t>International organizations, including the United Nations and its specialized agencies, produce global reports on SDG progress.</a:t>
            </a:r>
          </a:p>
          <a:p>
            <a:pPr algn="l">
              <a:buFont typeface="Arial" panose="020B0604020202020204" pitchFamily="34" charset="0"/>
              <a:buChar char="•"/>
            </a:pPr>
            <a:r>
              <a:rPr lang="en-US" sz="1200" dirty="0">
                <a:latin typeface="+mj-lt"/>
              </a:rPr>
              <a:t>These reports synthesize data and information from national reports, thematic reviews, and other sources to provide an overview of global trends, challenges, and achievements related to the SDGs.</a:t>
            </a:r>
          </a:p>
          <a:p>
            <a:pPr algn="l">
              <a:buFont typeface="Arial" panose="020B0604020202020204" pitchFamily="34" charset="0"/>
              <a:buChar char="•"/>
            </a:pPr>
            <a:r>
              <a:rPr lang="en-US" sz="1200" dirty="0">
                <a:latin typeface="+mj-lt"/>
              </a:rPr>
              <a:t>Examples of global SDG reports include the UN Secretary-General's annual SDG Progress Report, the World Bank's Atlas of Sustainable Development Goals, and reports by UN agencies such as UNDP, UNEP, and UNESCO</a:t>
            </a:r>
          </a:p>
          <a:p>
            <a:pPr algn="l"/>
            <a:endParaRPr lang="en-US" sz="2000" b="0" i="0" dirty="0">
              <a:solidFill>
                <a:srgbClr val="0D0D0D"/>
              </a:solidFill>
              <a:effectLst/>
              <a:latin typeface="Söhne"/>
            </a:endParaRPr>
          </a:p>
        </p:txBody>
      </p:sp>
    </p:spTree>
    <p:extLst>
      <p:ext uri="{BB962C8B-B14F-4D97-AF65-F5344CB8AC3E}">
        <p14:creationId xmlns:p14="http://schemas.microsoft.com/office/powerpoint/2010/main" val="68335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12391"/>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practices: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Global actions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p>
        </p:txBody>
      </p:sp>
      <p:sp>
        <p:nvSpPr>
          <p:cNvPr id="158" name="Google Shape;158;p46"/>
          <p:cNvSpPr txBox="1"/>
          <p:nvPr/>
        </p:nvSpPr>
        <p:spPr>
          <a:xfrm>
            <a:off x="993059" y="965327"/>
            <a:ext cx="9488130" cy="492734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r>
              <a:rPr lang="en-US" sz="1200" b="1" dirty="0">
                <a:latin typeface="+mj-lt"/>
              </a:rPr>
              <a:t>Global reviews </a:t>
            </a:r>
          </a:p>
          <a:p>
            <a:endParaRPr lang="en-US" sz="1200" dirty="0">
              <a:latin typeface="+mj-lt"/>
            </a:endParaRPr>
          </a:p>
          <a:p>
            <a:r>
              <a:rPr lang="en-US" sz="1200" dirty="0">
                <a:latin typeface="+mj-lt"/>
              </a:rPr>
              <a:t>The </a:t>
            </a:r>
            <a:r>
              <a:rPr lang="en-US" sz="1200" b="1" dirty="0">
                <a:latin typeface="+mj-lt"/>
              </a:rPr>
              <a:t>High level Political Forum on Sustainable Development</a:t>
            </a:r>
          </a:p>
          <a:p>
            <a:r>
              <a:rPr lang="en-US" sz="1200" b="1" dirty="0">
                <a:latin typeface="+mj-lt"/>
              </a:rPr>
              <a:t> </a:t>
            </a:r>
            <a:r>
              <a:rPr lang="en-US" sz="1050" dirty="0"/>
              <a:t>https://youtu.be/hAcYYI4VhUg</a:t>
            </a:r>
          </a:p>
          <a:p>
            <a:endParaRPr lang="en-US" sz="1200" dirty="0">
              <a:latin typeface="+mj-lt"/>
            </a:endParaRPr>
          </a:p>
          <a:p>
            <a:endParaRPr lang="en-US" sz="1200" dirty="0">
              <a:latin typeface="+mj-lt"/>
            </a:endParaRPr>
          </a:p>
          <a:p>
            <a:pPr algn="l"/>
            <a:endParaRPr lang="en-US" sz="2000" b="0" i="0" dirty="0">
              <a:solidFill>
                <a:srgbClr val="0D0D0D"/>
              </a:solidFill>
              <a:effectLst/>
              <a:latin typeface="Söhne"/>
            </a:endParaRPr>
          </a:p>
        </p:txBody>
      </p:sp>
      <p:pic>
        <p:nvPicPr>
          <p:cNvPr id="2" name="Online Media 1" title="High-Level Political Forum: Reviewing SDG progress">
            <a:hlinkClick r:id="" action="ppaction://media"/>
            <a:extLst>
              <a:ext uri="{FF2B5EF4-FFF2-40B4-BE49-F238E27FC236}">
                <a16:creationId xmlns:a16="http://schemas.microsoft.com/office/drawing/2014/main" id="{FF2FF1D7-C406-EB81-F949-6A7F8E6B9E84}"/>
              </a:ext>
            </a:extLst>
          </p:cNvPr>
          <p:cNvPicPr>
            <a:picLocks noRot="1" noChangeAspect="1"/>
          </p:cNvPicPr>
          <p:nvPr>
            <a:videoFile r:link="rId1"/>
          </p:nvPr>
        </p:nvPicPr>
        <p:blipFill>
          <a:blip r:embed="rId4"/>
          <a:stretch>
            <a:fillRect/>
          </a:stretch>
        </p:blipFill>
        <p:spPr>
          <a:xfrm>
            <a:off x="1140642" y="1887757"/>
            <a:ext cx="9030879" cy="4034672"/>
          </a:xfrm>
          <a:prstGeom prst="rect">
            <a:avLst/>
          </a:prstGeom>
        </p:spPr>
      </p:pic>
    </p:spTree>
    <p:extLst>
      <p:ext uri="{BB962C8B-B14F-4D97-AF65-F5344CB8AC3E}">
        <p14:creationId xmlns:p14="http://schemas.microsoft.com/office/powerpoint/2010/main" val="64010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2. National policies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for</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Climate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20588"/>
            <a:ext cx="9488130" cy="4814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algn="just"/>
            <a:r>
              <a:rPr lang="en-US" b="1" u="sng" dirty="0">
                <a:latin typeface="+mj-lt"/>
              </a:rPr>
              <a:t>2.1 Criteria for national policy choices to mitigate climate change</a:t>
            </a:r>
          </a:p>
          <a:p>
            <a:pPr algn="just"/>
            <a:endParaRPr lang="en-US" b="1" u="sng" dirty="0">
              <a:latin typeface="+mj-lt"/>
            </a:endParaRPr>
          </a:p>
          <a:p>
            <a:pPr algn="just"/>
            <a:r>
              <a:rPr lang="en-US" b="1" dirty="0">
                <a:latin typeface="+mj-lt"/>
              </a:rPr>
              <a:t>a) Environmental effectiveness</a:t>
            </a:r>
          </a:p>
          <a:p>
            <a:pPr algn="just"/>
            <a:r>
              <a:rPr lang="en-US" sz="1200" dirty="0">
                <a:latin typeface="+mj-lt"/>
              </a:rPr>
              <a:t>Climate actions should contribute to environmental sustainability by reducing greenhouse gas emissions, protecting ecosystems, conserving biodiversity, and promoting renewable energy and resource efficiency. Policymakers consider the environmental impact assessments and sustainability criteria when designing policies.</a:t>
            </a:r>
          </a:p>
          <a:p>
            <a:pPr algn="just"/>
            <a:endParaRPr lang="en-US" b="1" dirty="0">
              <a:latin typeface="+mj-lt"/>
            </a:endParaRPr>
          </a:p>
          <a:p>
            <a:pPr algn="just"/>
            <a:r>
              <a:rPr lang="en-US" b="1" dirty="0">
                <a:latin typeface="+mj-lt"/>
              </a:rPr>
              <a:t>b) Cost effectiveness</a:t>
            </a:r>
          </a:p>
          <a:p>
            <a:pPr algn="just"/>
            <a:r>
              <a:rPr lang="en-US" sz="1200" dirty="0">
                <a:latin typeface="+mj-lt"/>
              </a:rPr>
              <a:t>Policymakers assess the economic feasibility of climate actions by considering their costs and benefits, including short-term and long-term impacts on GDP, employment, investment, and public finances.</a:t>
            </a:r>
          </a:p>
          <a:p>
            <a:pPr algn="just"/>
            <a:endParaRPr lang="en-US" dirty="0">
              <a:latin typeface="+mj-lt"/>
            </a:endParaRPr>
          </a:p>
          <a:p>
            <a:pPr algn="just"/>
            <a:r>
              <a:rPr lang="en-US" b="1" dirty="0">
                <a:latin typeface="+mj-lt"/>
              </a:rPr>
              <a:t>c) Distributional considerations</a:t>
            </a:r>
          </a:p>
          <a:p>
            <a:pPr algn="just"/>
            <a:endParaRPr lang="en-US" sz="1200" dirty="0">
              <a:latin typeface="+mj-lt"/>
            </a:endParaRPr>
          </a:p>
          <a:p>
            <a:pPr algn="just"/>
            <a:r>
              <a:rPr lang="en-US" sz="1200" dirty="0">
                <a:latin typeface="+mj-lt"/>
              </a:rPr>
              <a:t>Climate actions should be designed to minimize social disparities and ensure that vulnerable populations are not disproportionately affected. Policymakers consider the distributional impacts of policies on different socio-economic groups, including low-income communities, indigenous peoples, and marginalized populations.	</a:t>
            </a:r>
          </a:p>
          <a:p>
            <a:pPr algn="just"/>
            <a:endParaRPr lang="en-US" sz="1200" dirty="0">
              <a:latin typeface="+mj-lt"/>
            </a:endParaRPr>
          </a:p>
          <a:p>
            <a:pPr algn="just"/>
            <a:r>
              <a:rPr lang="en-US" b="1" dirty="0">
                <a:latin typeface="+mj-lt"/>
              </a:rPr>
              <a:t>d) Institutional Feasibility</a:t>
            </a:r>
          </a:p>
          <a:p>
            <a:pPr algn="just"/>
            <a:endParaRPr lang="en-US" dirty="0">
              <a:latin typeface="+mj-lt"/>
            </a:endParaRPr>
          </a:p>
          <a:p>
            <a:pPr algn="just"/>
            <a:r>
              <a:rPr lang="en-US" sz="1200" dirty="0">
                <a:latin typeface="+mj-lt"/>
              </a:rPr>
              <a:t>Institutional feasibility refers to the ability of existing institutions and governance structures to implement and enforce climate actions effectively. It encompasses the capacity of governmental bodies, regulatory agencies, civil society organizations, and other stakeholders to design, implement, and oversee policies and measures aimed at addressing climate change</a:t>
            </a:r>
          </a:p>
          <a:p>
            <a:pPr algn="just"/>
            <a:endParaRPr lang="en-US" b="1" dirty="0">
              <a:latin typeface="+mj-lt"/>
            </a:endParaRPr>
          </a:p>
          <a:p>
            <a:pPr algn="just"/>
            <a:r>
              <a:rPr lang="en-US" b="1" dirty="0">
                <a:latin typeface="+mj-lt"/>
              </a:rPr>
              <a:t>		</a:t>
            </a:r>
          </a:p>
        </p:txBody>
      </p:sp>
    </p:spTree>
    <p:extLst>
      <p:ext uri="{BB962C8B-B14F-4D97-AF65-F5344CB8AC3E}">
        <p14:creationId xmlns:p14="http://schemas.microsoft.com/office/powerpoint/2010/main" val="263299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791482"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p>
        </p:txBody>
      </p:sp>
      <p:sp>
        <p:nvSpPr>
          <p:cNvPr id="158" name="Google Shape;158;p46"/>
          <p:cNvSpPr txBox="1"/>
          <p:nvPr/>
        </p:nvSpPr>
        <p:spPr>
          <a:xfrm>
            <a:off x="993058" y="991260"/>
            <a:ext cx="9791482" cy="504198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lgn="just"/>
            <a:r>
              <a:rPr lang="en-US" b="1" dirty="0">
                <a:latin typeface="+mn-lt"/>
              </a:rPr>
              <a:t>a) Environmental effectiveness</a:t>
            </a:r>
          </a:p>
          <a:p>
            <a:pPr algn="just"/>
            <a:endParaRPr lang="en-US" sz="1200" dirty="0">
              <a:latin typeface="+mj-lt"/>
            </a:endParaRPr>
          </a:p>
          <a:p>
            <a:pPr algn="just"/>
            <a:r>
              <a:rPr lang="en-US" sz="1500" dirty="0">
                <a:latin typeface="+mn-lt"/>
              </a:rPr>
              <a:t>The extent to which a policy meets its intended environmental objective or realizes positive environmental outcomes.</a:t>
            </a:r>
          </a:p>
          <a:p>
            <a:pPr algn="just"/>
            <a:r>
              <a:rPr lang="en-US" sz="1500" dirty="0">
                <a:latin typeface="+mn-lt"/>
              </a:rPr>
              <a:t>Examples of effective environmental policies according to IPCC </a:t>
            </a:r>
          </a:p>
          <a:p>
            <a:pPr algn="just"/>
            <a:endParaRPr lang="en-US" sz="1500" b="1" dirty="0">
              <a:latin typeface="+mn-lt"/>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endParaRPr lang="en-US" sz="1000" dirty="0">
              <a:latin typeface="Arial" panose="020B0604020202020204" pitchFamily="34" charset="0"/>
            </a:endParaRPr>
          </a:p>
          <a:p>
            <a:pPr algn="just"/>
            <a:r>
              <a:rPr lang="en-US" sz="1000" dirty="0">
                <a:latin typeface="Arial" panose="020B0604020202020204" pitchFamily="34" charset="0"/>
              </a:rPr>
              <a:t>IPCC, 2007: Summary for Policymakers. In: Climate Change 2007: Mitigation. Contribution of Working Group III to the Fourth Assessment Report of the Intergovernmental Panel on Climate Change [B. Metz, O.R. Davidson, P.R. Bosch, R. Dave, L.A. Meyer (eds)], Cambridge University Press, Cambridge, United Kingdom and New York, NY, USA.</a:t>
            </a:r>
          </a:p>
          <a:p>
            <a:endParaRPr lang="en-US" b="1" dirty="0">
              <a:latin typeface="+mj-lt"/>
            </a:endParaRPr>
          </a:p>
          <a:p>
            <a:endParaRPr lang="en-US" b="1" dirty="0">
              <a:latin typeface="+mj-lt"/>
            </a:endParaRPr>
          </a:p>
          <a:p>
            <a:endParaRPr lang="en-US" b="1" dirty="0">
              <a:latin typeface="+mj-lt"/>
            </a:endParaRPr>
          </a:p>
          <a:p>
            <a:endParaRPr lang="en-US" b="1" dirty="0">
              <a:latin typeface="+mj-lt"/>
            </a:endParaRPr>
          </a:p>
          <a:p>
            <a:endParaRPr lang="en-US" b="1" dirty="0">
              <a:latin typeface="+mj-lt"/>
            </a:endParaRPr>
          </a:p>
          <a:p>
            <a:endParaRPr lang="en-US" b="1" dirty="0">
              <a:latin typeface="+mj-lt"/>
            </a:endParaRPr>
          </a:p>
          <a:p>
            <a:endParaRPr lang="en-US" b="1" dirty="0">
              <a:latin typeface="+mj-lt"/>
            </a:endParaRPr>
          </a:p>
          <a:p>
            <a:endParaRPr lang="en-US" b="1" dirty="0">
              <a:latin typeface="+mj-lt"/>
            </a:endParaRPr>
          </a:p>
          <a:p>
            <a:pPr algn="l"/>
            <a:endParaRPr lang="en-US" b="0" i="0" dirty="0">
              <a:solidFill>
                <a:srgbClr val="000000"/>
              </a:solidFill>
              <a:effectLst/>
              <a:latin typeface="Verdana" panose="020B0604030504040204" pitchFamily="34" charset="0"/>
            </a:endParaRPr>
          </a:p>
          <a:p>
            <a:pPr algn="l"/>
            <a:endParaRPr lang="en-US" b="0" i="0" dirty="0">
              <a:solidFill>
                <a:srgbClr val="000000"/>
              </a:solidFill>
              <a:effectLst/>
              <a:latin typeface="Verdana" panose="020B0604030504040204" pitchFamily="34" charset="0"/>
            </a:endParaRPr>
          </a:p>
          <a:p>
            <a:pPr algn="l"/>
            <a:endParaRPr lang="en-US" b="0" i="0" dirty="0">
              <a:solidFill>
                <a:srgbClr val="000000"/>
              </a:solidFill>
              <a:effectLst/>
              <a:latin typeface="Verdana" panose="020B0604030504040204" pitchFamily="34" charset="0"/>
            </a:endParaRPr>
          </a:p>
        </p:txBody>
      </p:sp>
      <p:pic>
        <p:nvPicPr>
          <p:cNvPr id="9" name="Picture 8">
            <a:extLst>
              <a:ext uri="{FF2B5EF4-FFF2-40B4-BE49-F238E27FC236}">
                <a16:creationId xmlns:a16="http://schemas.microsoft.com/office/drawing/2014/main" id="{1828DAA3-D69F-E706-BF01-F40173A0C4F2}"/>
              </a:ext>
            </a:extLst>
          </p:cNvPr>
          <p:cNvPicPr>
            <a:picLocks noChangeAspect="1"/>
          </p:cNvPicPr>
          <p:nvPr/>
        </p:nvPicPr>
        <p:blipFill>
          <a:blip r:embed="rId3"/>
          <a:stretch>
            <a:fillRect/>
          </a:stretch>
        </p:blipFill>
        <p:spPr>
          <a:xfrm>
            <a:off x="993058" y="1640541"/>
            <a:ext cx="9891544" cy="3902420"/>
          </a:xfrm>
          <a:prstGeom prst="rect">
            <a:avLst/>
          </a:prstGeom>
        </p:spPr>
      </p:pic>
    </p:spTree>
    <p:extLst>
      <p:ext uri="{BB962C8B-B14F-4D97-AF65-F5344CB8AC3E}">
        <p14:creationId xmlns:p14="http://schemas.microsoft.com/office/powerpoint/2010/main" val="4066807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p>
        </p:txBody>
      </p:sp>
      <p:sp>
        <p:nvSpPr>
          <p:cNvPr id="158" name="Google Shape;158;p46"/>
          <p:cNvSpPr txBox="1"/>
          <p:nvPr/>
        </p:nvSpPr>
        <p:spPr>
          <a:xfrm>
            <a:off x="993059" y="1021976"/>
            <a:ext cx="9488130" cy="4814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dirty="0">
                <a:latin typeface="+mj-lt"/>
              </a:rPr>
              <a:t>b) Cost Effectiveness</a:t>
            </a:r>
          </a:p>
          <a:p>
            <a:endParaRPr lang="en-US" b="1" dirty="0">
              <a:latin typeface="+mj-lt"/>
            </a:endParaRPr>
          </a:p>
          <a:p>
            <a:r>
              <a:rPr lang="en-US" sz="1200" dirty="0">
                <a:latin typeface="+mn-lt"/>
              </a:rPr>
              <a:t>Given a particular environmental quality goal, the most cost-effective policy is the one which achieves the desired goal at the least cost. The United Nations Framework Convention on Climate Change makes clear that cost-effectiveness is an important criterion to be used (among others) in formulating and implementing climate policies ( Article 3.3)</a:t>
            </a:r>
            <a:r>
              <a:rPr lang="en-US" b="0" i="0" dirty="0">
                <a:solidFill>
                  <a:srgbClr val="000000"/>
                </a:solidFill>
                <a:effectLst/>
                <a:latin typeface="Times New Roman" panose="02020603050405020304" pitchFamily="18" charset="0"/>
              </a:rPr>
              <a:t>. </a:t>
            </a:r>
            <a:endParaRPr lang="en-US" dirty="0"/>
          </a:p>
          <a:p>
            <a:endParaRPr lang="en-US" sz="1200" dirty="0">
              <a:latin typeface="+mn-lt"/>
            </a:endParaRPr>
          </a:p>
          <a:p>
            <a:r>
              <a:rPr lang="en-US" sz="1200" dirty="0">
                <a:latin typeface="+mn-lt"/>
              </a:rPr>
              <a:t>Costs to be taken into account</a:t>
            </a:r>
          </a:p>
          <a:p>
            <a:pPr marL="285750" indent="-285750">
              <a:buFont typeface="Arial" panose="020B0604020202020204" pitchFamily="34" charset="0"/>
              <a:buChar char="•"/>
            </a:pPr>
            <a:endParaRPr lang="en-US" sz="1200" dirty="0">
              <a:latin typeface="+mn-lt"/>
            </a:endParaRPr>
          </a:p>
          <a:p>
            <a:pPr marL="285750" indent="-285750">
              <a:buFont typeface="Arial" panose="020B0604020202020204" pitchFamily="34" charset="0"/>
              <a:buChar char="•"/>
            </a:pPr>
            <a:r>
              <a:rPr lang="en-US" sz="1200" dirty="0">
                <a:latin typeface="+mn-lt"/>
              </a:rPr>
              <a:t>Investment costs (e.g. costs of the equipment, </a:t>
            </a:r>
            <a:r>
              <a:rPr lang="en-US" sz="1200" dirty="0" err="1">
                <a:latin typeface="+mn-lt"/>
              </a:rPr>
              <a:t>labour</a:t>
            </a:r>
            <a:r>
              <a:rPr lang="en-US" sz="1200" dirty="0">
                <a:latin typeface="+mn-lt"/>
              </a:rPr>
              <a:t> costs in order to learn to use the equipment and costs of retrofit). </a:t>
            </a:r>
          </a:p>
          <a:p>
            <a:pPr marL="285750" indent="-285750">
              <a:buFont typeface="Arial" panose="020B0604020202020204" pitchFamily="34" charset="0"/>
              <a:buChar char="•"/>
            </a:pPr>
            <a:r>
              <a:rPr lang="en-US" sz="1200" dirty="0">
                <a:latin typeface="+mn-lt"/>
              </a:rPr>
              <a:t>Costs of operation and maintenance. </a:t>
            </a:r>
          </a:p>
          <a:p>
            <a:pPr marL="285750" indent="-285750">
              <a:buFont typeface="Arial" panose="020B0604020202020204" pitchFamily="34" charset="0"/>
              <a:buChar char="•"/>
            </a:pPr>
            <a:r>
              <a:rPr lang="en-US" sz="1200" dirty="0">
                <a:latin typeface="+mn-lt"/>
              </a:rPr>
              <a:t>Administrative costs for the government (e.g. costs of monitoring and execution of the policies). </a:t>
            </a:r>
          </a:p>
          <a:p>
            <a:pPr marL="285750" indent="-285750">
              <a:buFont typeface="Arial" panose="020B0604020202020204" pitchFamily="34" charset="0"/>
              <a:buChar char="•"/>
            </a:pPr>
            <a:r>
              <a:rPr lang="en-US" sz="1200" dirty="0">
                <a:latin typeface="+mn-lt"/>
              </a:rPr>
              <a:t>Administrative costs for the users of the equipment. </a:t>
            </a:r>
          </a:p>
          <a:p>
            <a:pPr marL="285750" indent="-285750">
              <a:buFont typeface="Arial" panose="020B0604020202020204" pitchFamily="34" charset="0"/>
              <a:buChar char="•"/>
            </a:pPr>
            <a:r>
              <a:rPr lang="en-US" sz="1200" b="1" dirty="0">
                <a:latin typeface="+mn-lt"/>
              </a:rPr>
              <a:t>Intangible (i.e., non financial) consumer benefits and costs</a:t>
            </a:r>
            <a:r>
              <a:rPr lang="en-US" sz="1200" dirty="0">
                <a:latin typeface="+mn-lt"/>
              </a:rPr>
              <a:t>, for example because the new equipment has lowered/raised comfort. </a:t>
            </a:r>
          </a:p>
          <a:p>
            <a:pPr marL="285750" indent="-285750">
              <a:buFont typeface="Arial" panose="020B0604020202020204" pitchFamily="34" charset="0"/>
              <a:buChar char="•"/>
            </a:pPr>
            <a:r>
              <a:rPr lang="en-US" sz="1200" dirty="0">
                <a:latin typeface="+mn-lt"/>
              </a:rPr>
              <a:t>Indirect dynamic costs, for example by including long-term welfare benefits such as employment in the CEA ( cost effective analysis).</a:t>
            </a:r>
          </a:p>
          <a:p>
            <a:pPr marL="285750" indent="-285750">
              <a:buFont typeface="Arial" panose="020B0604020202020204" pitchFamily="34" charset="0"/>
              <a:buChar char="•"/>
            </a:pPr>
            <a:r>
              <a:rPr lang="en-US" sz="1200" dirty="0">
                <a:latin typeface="+mn-lt"/>
              </a:rPr>
              <a:t>Energy savings.</a:t>
            </a:r>
          </a:p>
          <a:p>
            <a:endParaRPr lang="en-US" sz="1200" b="1" dirty="0">
              <a:latin typeface="+mn-lt"/>
            </a:endParaRPr>
          </a:p>
          <a:p>
            <a:r>
              <a:rPr lang="en-US" sz="1200" dirty="0">
                <a:latin typeface="+mn-lt"/>
              </a:rPr>
              <a:t>Intangible consumer benefits and costs may make a big difference in some practical examples (Discussion: Do smaller cars imply lower welfare). </a:t>
            </a:r>
            <a:r>
              <a:rPr lang="en-US" b="1" dirty="0">
                <a:latin typeface="+mj-lt"/>
              </a:rPr>
              <a:t>	</a:t>
            </a:r>
          </a:p>
        </p:txBody>
      </p:sp>
    </p:spTree>
    <p:extLst>
      <p:ext uri="{BB962C8B-B14F-4D97-AF65-F5344CB8AC3E}">
        <p14:creationId xmlns:p14="http://schemas.microsoft.com/office/powerpoint/2010/main" val="1931169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65413"/>
            <a:ext cx="9488130" cy="4814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300" b="1" dirty="0">
                <a:latin typeface="+mn-lt"/>
              </a:rPr>
              <a:t>c) Distributional considerations </a:t>
            </a:r>
          </a:p>
          <a:p>
            <a:endParaRPr lang="en-US" sz="1200" b="1" dirty="0">
              <a:latin typeface="+mn-lt"/>
            </a:endParaRPr>
          </a:p>
          <a:p>
            <a:r>
              <a:rPr lang="en-US" sz="1200" dirty="0">
                <a:latin typeface="+mn-lt"/>
              </a:rPr>
              <a:t>Even if a desired policy meets an environmental goal at least cost, it may face political opposition if it disproportionately impacts – or benefits – certain groups within a society, across societies or across generations. </a:t>
            </a:r>
          </a:p>
          <a:p>
            <a:endParaRPr lang="en-US" sz="1200" b="1" dirty="0">
              <a:latin typeface="+mn-lt"/>
            </a:endParaRPr>
          </a:p>
          <a:p>
            <a:pPr algn="ctr"/>
            <a:endParaRPr lang="en-US" sz="1200" b="1" dirty="0">
              <a:latin typeface="+mn-lt"/>
            </a:endParaRPr>
          </a:p>
          <a:p>
            <a:pPr algn="ctr"/>
            <a:r>
              <a:rPr lang="en-US" sz="1200" b="1" dirty="0">
                <a:latin typeface="+mn-lt"/>
              </a:rPr>
              <a:t>This policy criteria relates to equity</a:t>
            </a:r>
          </a:p>
          <a:p>
            <a:endParaRPr lang="en-US" sz="1200" b="1" dirty="0">
              <a:latin typeface="+mn-lt"/>
            </a:endParaRPr>
          </a:p>
          <a:p>
            <a:endParaRPr lang="en-US" sz="1200" b="1" dirty="0">
              <a:latin typeface="+mn-lt"/>
            </a:endParaRPr>
          </a:p>
          <a:p>
            <a:r>
              <a:rPr lang="en-US" sz="1200" dirty="0">
                <a:latin typeface="+mn-lt"/>
              </a:rPr>
              <a:t>Consequently, as Keohane et al. (1998) argue, distributional considerations may be more important than aggregate cost effectiveness when policymakers evaluate an instrument.</a:t>
            </a:r>
            <a:endParaRPr lang="en-US" sz="1200" b="1" dirty="0">
              <a:latin typeface="+mn-lt"/>
            </a:endParaRPr>
          </a:p>
          <a:p>
            <a:endParaRPr lang="en-US" sz="1200" b="1" dirty="0">
              <a:latin typeface="+mn-lt"/>
            </a:endParaRPr>
          </a:p>
          <a:p>
            <a:endParaRPr lang="en-US" sz="1200" b="1" dirty="0">
              <a:latin typeface="+mn-lt"/>
            </a:endParaRPr>
          </a:p>
          <a:p>
            <a:r>
              <a:rPr lang="en-US" sz="1200" dirty="0">
                <a:latin typeface="+mn-lt"/>
              </a:rPr>
              <a:t>Ex: A regulation that is perceived as being unfair or for which the incidence is unbalanced may have a difficult time making it through the political process (The United States has acknowledged the role of distribution explicitly through Executive Order 12878 (1994), which requires federal agencies to address environmental justice in their missions and activities)</a:t>
            </a:r>
            <a:endParaRPr lang="en-US" sz="1200" b="1" dirty="0">
              <a:latin typeface="+mn-lt"/>
            </a:endParaRPr>
          </a:p>
          <a:p>
            <a:endParaRPr lang="en-US" b="1" dirty="0">
              <a:latin typeface="+mj-lt"/>
            </a:endParaRPr>
          </a:p>
        </p:txBody>
      </p:sp>
    </p:spTree>
    <p:extLst>
      <p:ext uri="{BB962C8B-B14F-4D97-AF65-F5344CB8AC3E}">
        <p14:creationId xmlns:p14="http://schemas.microsoft.com/office/powerpoint/2010/main" val="74802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Content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1064776" y="1205535"/>
            <a:ext cx="9488130" cy="44469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800100" marR="0" lvl="1" indent="-342900" algn="just" rtl="0">
              <a:lnSpc>
                <a:spcPct val="150000"/>
              </a:lnSpc>
              <a:spcBef>
                <a:spcPts val="0"/>
              </a:spcBef>
              <a:spcAft>
                <a:spcPts val="0"/>
              </a:spcAft>
              <a:buClr>
                <a:srgbClr val="000000"/>
              </a:buClr>
              <a:buSzPts val="1600"/>
              <a:buAutoNum type="arabicPeriod"/>
            </a:pPr>
            <a:r>
              <a:rPr lang="en-US" b="1" dirty="0">
                <a:latin typeface="+mn-lt"/>
                <a:ea typeface="Quattrocento Sans"/>
                <a:cs typeface="Segoe UI" panose="020B0502040204020203" pitchFamily="34" charset="0"/>
                <a:sym typeface="Quattrocento Sans"/>
              </a:rPr>
              <a:t>Sustainable development: G</a:t>
            </a:r>
            <a:r>
              <a:rPr lang="en-US" b="1" i="0" u="none" strike="noStrike" cap="none" dirty="0">
                <a:solidFill>
                  <a:srgbClr val="000000"/>
                </a:solidFill>
                <a:latin typeface="+mn-lt"/>
                <a:ea typeface="Quattrocento Sans"/>
                <a:cs typeface="Segoe UI" panose="020B0502040204020203" pitchFamily="34" charset="0"/>
                <a:sym typeface="Quattrocento Sans"/>
              </a:rPr>
              <a:t>lobal actions </a:t>
            </a:r>
            <a:r>
              <a:rPr lang="en-US" b="1" dirty="0">
                <a:latin typeface="+mn-lt"/>
              </a:rPr>
              <a:t> </a:t>
            </a:r>
          </a:p>
          <a:p>
            <a:pPr marL="457200" lvl="1" algn="just">
              <a:lnSpc>
                <a:spcPct val="150000"/>
              </a:lnSpc>
              <a:buSzPts val="1600"/>
            </a:pPr>
            <a:r>
              <a:rPr lang="en-US" dirty="0">
                <a:latin typeface="+mn-lt"/>
              </a:rPr>
              <a:t>1.1  </a:t>
            </a:r>
            <a:r>
              <a:rPr lang="en-US" dirty="0">
                <a:latin typeface="+mn-lt"/>
                <a:ea typeface="Quattrocento Sans"/>
              </a:rPr>
              <a:t>H</a:t>
            </a:r>
            <a:r>
              <a:rPr lang="en-US" dirty="0">
                <a:latin typeface="+mn-lt"/>
              </a:rPr>
              <a:t>istorical overview of key milestones in the global pursuit of sustainable development</a:t>
            </a:r>
            <a:endParaRPr lang="en-US" dirty="0">
              <a:latin typeface="+mn-lt"/>
              <a:ea typeface="Quattrocento Sans"/>
              <a:cs typeface="Segoe UI" panose="020B0502040204020203" pitchFamily="34" charset="0"/>
              <a:sym typeface="Quattrocento Sans"/>
            </a:endParaRPr>
          </a:p>
          <a:p>
            <a:pPr marL="457200" marR="0" lvl="1" algn="just" rtl="0">
              <a:lnSpc>
                <a:spcPct val="150000"/>
              </a:lnSpc>
              <a:spcBef>
                <a:spcPts val="0"/>
              </a:spcBef>
              <a:spcAft>
                <a:spcPts val="0"/>
              </a:spcAft>
              <a:buClr>
                <a:srgbClr val="000000"/>
              </a:buClr>
              <a:buSzPts val="1600"/>
            </a:pPr>
            <a:r>
              <a:rPr lang="en-US" dirty="0">
                <a:latin typeface="+mn-lt"/>
              </a:rPr>
              <a:t>1.2 Key International bodies organizations and fora that promote sustainable development worldwide</a:t>
            </a:r>
          </a:p>
          <a:p>
            <a:pPr marL="457200" lvl="1" algn="just">
              <a:lnSpc>
                <a:spcPct val="150000"/>
              </a:lnSpc>
              <a:buSzPts val="1600"/>
            </a:pPr>
            <a:r>
              <a:rPr lang="en-US" dirty="0">
                <a:latin typeface="+mn-lt"/>
              </a:rPr>
              <a:t>1.3 SDG reporting process</a:t>
            </a:r>
          </a:p>
          <a:p>
            <a:pPr marL="457200" marR="0" lvl="1" algn="just" rtl="0">
              <a:lnSpc>
                <a:spcPct val="150000"/>
              </a:lnSpc>
              <a:spcBef>
                <a:spcPts val="0"/>
              </a:spcBef>
              <a:spcAft>
                <a:spcPts val="0"/>
              </a:spcAft>
              <a:buClr>
                <a:srgbClr val="000000"/>
              </a:buClr>
              <a:buSzPts val="1600"/>
            </a:pPr>
            <a:endParaRPr lang="en-US" dirty="0">
              <a:latin typeface="+mn-lt"/>
              <a:ea typeface="Quattrocento Sans"/>
              <a:cs typeface="Segoe UI" panose="020B0502040204020203" pitchFamily="34" charset="0"/>
            </a:endParaRPr>
          </a:p>
          <a:p>
            <a:pPr marL="457200" lvl="1">
              <a:lnSpc>
                <a:spcPct val="150000"/>
              </a:lnSpc>
              <a:buSzPts val="1600"/>
            </a:pPr>
            <a:r>
              <a:rPr lang="en-US" dirty="0">
                <a:latin typeface="+mn-lt"/>
                <a:ea typeface="Quattrocento Sans"/>
                <a:cs typeface="Segoe UI" panose="020B0502040204020203" pitchFamily="34" charset="0"/>
                <a:sym typeface="Century Gothic"/>
              </a:rPr>
              <a:t>2. </a:t>
            </a:r>
            <a:r>
              <a:rPr lang="en-US" b="1" dirty="0">
                <a:latin typeface="+mn-lt"/>
                <a:ea typeface="Quattrocento Sans"/>
                <a:cs typeface="Segoe UI" panose="020B0502040204020203" pitchFamily="34" charset="0"/>
                <a:sym typeface="Century Gothic"/>
              </a:rPr>
              <a:t>National policies for Climate action </a:t>
            </a:r>
          </a:p>
          <a:p>
            <a:pPr marL="457200" lvl="1">
              <a:lnSpc>
                <a:spcPct val="150000"/>
              </a:lnSpc>
              <a:buSzPts val="1600"/>
            </a:pPr>
            <a:r>
              <a:rPr lang="en-US" dirty="0">
                <a:latin typeface="+mn-lt"/>
                <a:ea typeface="Quattrocento Sans"/>
                <a:cs typeface="Segoe UI" panose="020B0502040204020203" pitchFamily="34" charset="0"/>
              </a:rPr>
              <a:t>2.1 Criteria for national policy choices</a:t>
            </a:r>
          </a:p>
          <a:p>
            <a:pPr marL="457200" lvl="1">
              <a:lnSpc>
                <a:spcPct val="150000"/>
              </a:lnSpc>
              <a:buSzPts val="1600"/>
            </a:pPr>
            <a:r>
              <a:rPr lang="en-US" dirty="0">
                <a:latin typeface="+mn-lt"/>
              </a:rPr>
              <a:t>2.2 Governmental policy instruments</a:t>
            </a:r>
          </a:p>
          <a:p>
            <a:pPr marL="457200" lvl="1">
              <a:lnSpc>
                <a:spcPct val="150000"/>
              </a:lnSpc>
              <a:buSzPts val="1600"/>
            </a:pPr>
            <a:r>
              <a:rPr lang="en-US" dirty="0">
                <a:latin typeface="+mn-lt"/>
                <a:sym typeface="Century Gothic"/>
              </a:rPr>
              <a:t>2.3 Public Governance transformation plan(the OECD guidelines)</a:t>
            </a:r>
          </a:p>
          <a:p>
            <a:pPr marL="457200" lvl="1">
              <a:lnSpc>
                <a:spcPct val="150000"/>
              </a:lnSpc>
              <a:buSzPts val="1600"/>
            </a:pPr>
            <a:endParaRPr lang="en-US" b="1" dirty="0">
              <a:latin typeface="+mn-lt"/>
              <a:ea typeface="Quattrocento Sans"/>
              <a:cs typeface="Segoe UI" panose="020B0502040204020203" pitchFamily="34" charset="0"/>
              <a:sym typeface="Century Gothic"/>
            </a:endParaRPr>
          </a:p>
          <a:p>
            <a:pPr marL="457200" lvl="1">
              <a:lnSpc>
                <a:spcPct val="150000"/>
              </a:lnSpc>
              <a:buSzPts val="1600"/>
            </a:pPr>
            <a:r>
              <a:rPr lang="en-US" b="1" dirty="0">
                <a:latin typeface="+mn-lt"/>
                <a:ea typeface="Quattrocento Sans"/>
                <a:cs typeface="Segoe UI" panose="020B0502040204020203" pitchFamily="34" charset="0"/>
                <a:sym typeface="Century Gothic"/>
              </a:rPr>
              <a:t>3. How do Governments combat climate change?</a:t>
            </a:r>
          </a:p>
          <a:p>
            <a:pPr marL="457200" lvl="1">
              <a:lnSpc>
                <a:spcPct val="150000"/>
              </a:lnSpc>
              <a:buSzPts val="1600"/>
            </a:pPr>
            <a:r>
              <a:rPr lang="en-US" dirty="0">
                <a:latin typeface="+mn-lt"/>
              </a:rPr>
              <a:t>Group discussion</a:t>
            </a:r>
          </a:p>
          <a:p>
            <a:pPr marL="457200" lvl="1">
              <a:lnSpc>
                <a:spcPct val="150000"/>
              </a:lnSpc>
              <a:buSzPts val="1600"/>
            </a:pPr>
            <a:endParaRPr lang="en-US" b="1" dirty="0">
              <a:latin typeface="+mn-lt"/>
              <a:ea typeface="Quattrocento Sans"/>
              <a:cs typeface="Segoe UI" panose="020B0502040204020203" pitchFamily="34" charset="0"/>
              <a:sym typeface="Century Gothic"/>
            </a:endParaRPr>
          </a:p>
          <a:p>
            <a:pPr marL="457200"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endParaRP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0" end="10"/>
                                            </p:txEl>
                                          </p:spTgt>
                                        </p:tgtEl>
                                        <p:attrNameLst>
                                          <p:attrName>style.visibility</p:attrName>
                                        </p:attrNameLst>
                                      </p:cBhvr>
                                      <p:to>
                                        <p:strVal val="visible"/>
                                      </p:to>
                                    </p:set>
                                    <p:animEffect transition="in" filter="fade">
                                      <p:cBhvr>
                                        <p:cTn id="47" dur="1000"/>
                                        <p:tgtEl>
                                          <p:spTgt spid="15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1" end="11"/>
                                            </p:txEl>
                                          </p:spTgt>
                                        </p:tgtEl>
                                        <p:attrNameLst>
                                          <p:attrName>style.visibility</p:attrName>
                                        </p:attrNameLst>
                                      </p:cBhvr>
                                      <p:to>
                                        <p:strVal val="visible"/>
                                      </p:to>
                                    </p:set>
                                    <p:animEffect transition="in" filter="fade">
                                      <p:cBhvr>
                                        <p:cTn id="52" dur="1000"/>
                                        <p:tgtEl>
                                          <p:spTgt spid="15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(criteria)</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62500" y="1120588"/>
            <a:ext cx="9488130" cy="4814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dirty="0">
                <a:latin typeface="+mn-lt"/>
              </a:rPr>
              <a:t>d) Institutional Feasibility </a:t>
            </a:r>
          </a:p>
          <a:p>
            <a:pPr algn="just"/>
            <a:r>
              <a:rPr lang="en-US" b="1" dirty="0">
                <a:latin typeface="+mn-lt"/>
              </a:rPr>
              <a:t>Key aspects of institutional feasibility for climate actions:</a:t>
            </a:r>
          </a:p>
          <a:p>
            <a:pPr algn="l"/>
            <a:endParaRPr lang="en-US" sz="1500" b="1" i="0" dirty="0">
              <a:solidFill>
                <a:srgbClr val="0D0D0D"/>
              </a:solidFill>
              <a:effectLst/>
              <a:highlight>
                <a:srgbClr val="FFFFFF"/>
              </a:highlight>
              <a:latin typeface="+mn-lt"/>
            </a:endParaRPr>
          </a:p>
          <a:p>
            <a:pPr algn="l"/>
            <a:r>
              <a:rPr lang="en-US" sz="1300" b="1" dirty="0">
                <a:solidFill>
                  <a:srgbClr val="0D0D0D"/>
                </a:solidFill>
                <a:highlight>
                  <a:srgbClr val="FFFFFF"/>
                </a:highlight>
                <a:latin typeface="+mn-lt"/>
              </a:rPr>
              <a:t>Policy Coherence</a:t>
            </a:r>
            <a:r>
              <a:rPr lang="en-US" sz="1300" b="0" i="0" dirty="0">
                <a:solidFill>
                  <a:srgbClr val="0D0D0D"/>
                </a:solidFill>
                <a:effectLst/>
                <a:highlight>
                  <a:srgbClr val="FFFFFF"/>
                </a:highlight>
                <a:latin typeface="+mn-lt"/>
              </a:rPr>
              <a:t>: Achieving policy coherence demands ensuring that climate initiatives align with overarching policy objectives, legal frameworks, and institutional mandates. This necessitates </a:t>
            </a:r>
            <a:r>
              <a:rPr lang="en-US" sz="1300" dirty="0">
                <a:solidFill>
                  <a:srgbClr val="0D0D0D"/>
                </a:solidFill>
                <a:highlight>
                  <a:srgbClr val="FFFFFF"/>
                </a:highlight>
                <a:latin typeface="+mn-lt"/>
              </a:rPr>
              <a:t>inter-departmental coordination to prevent conflicting mandates and ensure uniformity in policy execution.</a:t>
            </a:r>
          </a:p>
          <a:p>
            <a:pPr algn="l"/>
            <a:endParaRPr lang="en-US" sz="1300" b="1" i="0" dirty="0">
              <a:solidFill>
                <a:srgbClr val="0D0D0D"/>
              </a:solidFill>
              <a:effectLst/>
              <a:highlight>
                <a:srgbClr val="FFFFFF"/>
              </a:highlight>
              <a:latin typeface="+mn-lt"/>
            </a:endParaRPr>
          </a:p>
          <a:p>
            <a:pPr algn="l"/>
            <a:r>
              <a:rPr lang="en-US" sz="1300" b="1" i="0" dirty="0">
                <a:solidFill>
                  <a:srgbClr val="0D0D0D"/>
                </a:solidFill>
                <a:effectLst/>
                <a:highlight>
                  <a:srgbClr val="FFFFFF"/>
                </a:highlight>
                <a:latin typeface="+mn-lt"/>
              </a:rPr>
              <a:t>Regulatory Strength</a:t>
            </a:r>
            <a:r>
              <a:rPr lang="en-US" sz="1300" b="0" i="0" dirty="0">
                <a:solidFill>
                  <a:srgbClr val="0D0D0D"/>
                </a:solidFill>
                <a:effectLst/>
                <a:highlight>
                  <a:srgbClr val="FFFFFF"/>
                </a:highlight>
                <a:latin typeface="+mn-lt"/>
              </a:rPr>
              <a:t>: Effective climate strategies often hinge on robust regulatory frameworks and institutions equipped to oversee compliance, enforce regulations, and tackle non-compliance. This encompasses establishing emission standards, instituting permit systems, and deploying enforcement mechanisms to incentivize emissions reduction and foster sustainable practices.</a:t>
            </a:r>
          </a:p>
          <a:p>
            <a:pPr algn="l"/>
            <a:endParaRPr lang="en-US" sz="1300" b="1" i="0" dirty="0">
              <a:solidFill>
                <a:srgbClr val="0D0D0D"/>
              </a:solidFill>
              <a:effectLst/>
              <a:highlight>
                <a:srgbClr val="FFFFFF"/>
              </a:highlight>
              <a:latin typeface="+mn-lt"/>
            </a:endParaRPr>
          </a:p>
          <a:p>
            <a:pPr algn="l"/>
            <a:r>
              <a:rPr lang="en-US" sz="1300" b="1" i="0" dirty="0">
                <a:solidFill>
                  <a:srgbClr val="0D0D0D"/>
                </a:solidFill>
                <a:effectLst/>
                <a:highlight>
                  <a:srgbClr val="FFFFFF"/>
                </a:highlight>
                <a:latin typeface="+mn-lt"/>
              </a:rPr>
              <a:t>Administrative Capability</a:t>
            </a:r>
            <a:r>
              <a:rPr lang="en-US" sz="1300" b="0" i="0" dirty="0">
                <a:solidFill>
                  <a:srgbClr val="0D0D0D"/>
                </a:solidFill>
                <a:effectLst/>
                <a:highlight>
                  <a:srgbClr val="FFFFFF"/>
                </a:highlight>
                <a:latin typeface="+mn-lt"/>
              </a:rPr>
              <a:t>: Institutions must possess the administrative prowess to efficiently execute and oversee climate policies. This involves having adequate human resources, technical proficiency, information systems, and financial resources to craft, implement, and evaluate climate actions effectively.</a:t>
            </a:r>
          </a:p>
          <a:p>
            <a:pPr algn="l"/>
            <a:endParaRPr lang="en-US" sz="1300" b="1" i="0" dirty="0">
              <a:solidFill>
                <a:srgbClr val="0D0D0D"/>
              </a:solidFill>
              <a:effectLst/>
              <a:highlight>
                <a:srgbClr val="FFFFFF"/>
              </a:highlight>
              <a:latin typeface="+mn-lt"/>
            </a:endParaRPr>
          </a:p>
          <a:p>
            <a:pPr algn="l"/>
            <a:r>
              <a:rPr lang="en-US" sz="1300" b="1" i="0" dirty="0">
                <a:solidFill>
                  <a:srgbClr val="0D0D0D"/>
                </a:solidFill>
                <a:effectLst/>
                <a:highlight>
                  <a:srgbClr val="FFFFFF"/>
                </a:highlight>
                <a:latin typeface="+mn-lt"/>
              </a:rPr>
              <a:t>Stakeholder Participation</a:t>
            </a:r>
            <a:r>
              <a:rPr lang="en-US" sz="1300" b="0" i="0" dirty="0">
                <a:solidFill>
                  <a:srgbClr val="0D0D0D"/>
                </a:solidFill>
                <a:effectLst/>
                <a:highlight>
                  <a:srgbClr val="FFFFFF"/>
                </a:highlight>
                <a:latin typeface="+mn-lt"/>
              </a:rPr>
              <a:t>: Institutional viability is bolstered by active engagement with a diverse array of stakeholders, spanning governmental bodies, private sector entities, civil society organizations, and local communities. Inclusive decision-making processes nurture ownership, trust, and collaboration, fostering more impactful implementation of climate initiatives.</a:t>
            </a:r>
          </a:p>
          <a:p>
            <a:pPr algn="just"/>
            <a:endParaRPr lang="en-US" sz="1200" b="1" dirty="0">
              <a:latin typeface="+mn-lt"/>
            </a:endParaRPr>
          </a:p>
        </p:txBody>
      </p:sp>
    </p:spTree>
    <p:extLst>
      <p:ext uri="{BB962C8B-B14F-4D97-AF65-F5344CB8AC3E}">
        <p14:creationId xmlns:p14="http://schemas.microsoft.com/office/powerpoint/2010/main" val="451940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(criteria)</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62500" y="1120588"/>
            <a:ext cx="9488130" cy="4814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dirty="0">
                <a:latin typeface="+mn-lt"/>
              </a:rPr>
              <a:t>d) Institutional Feasibility </a:t>
            </a:r>
          </a:p>
          <a:p>
            <a:pPr algn="just"/>
            <a:r>
              <a:rPr lang="en-US" b="1" dirty="0">
                <a:latin typeface="+mn-lt"/>
              </a:rPr>
              <a:t>Key aspects of institutional feasibility for climate actions:</a:t>
            </a:r>
          </a:p>
          <a:p>
            <a:pPr algn="just"/>
            <a:endParaRPr lang="en-US" sz="1600" b="1" dirty="0">
              <a:latin typeface="+mn-lt"/>
            </a:endParaRPr>
          </a:p>
          <a:p>
            <a:pPr algn="l"/>
            <a:r>
              <a:rPr lang="en-US" sz="1300" b="1" i="0" dirty="0">
                <a:solidFill>
                  <a:srgbClr val="0D0D0D"/>
                </a:solidFill>
                <a:effectLst/>
                <a:highlight>
                  <a:srgbClr val="FFFFFF"/>
                </a:highlight>
                <a:latin typeface="+mn-lt"/>
              </a:rPr>
              <a:t>Capacity Strengthening</a:t>
            </a:r>
            <a:r>
              <a:rPr lang="en-US" sz="1300" b="0" i="0" dirty="0">
                <a:solidFill>
                  <a:srgbClr val="0D0D0D"/>
                </a:solidFill>
                <a:effectLst/>
                <a:highlight>
                  <a:srgbClr val="FFFFFF"/>
                </a:highlight>
                <a:latin typeface="+mn-lt"/>
              </a:rPr>
              <a:t>: Enhancing institutional capacity for climate action entails investing in training, education, and skill enhancement for policymakers, regulators, and other stakeholders. Capacity-building endeavors aim to bolster technical expertise, facilitate knowledge exchange, and drive innovation to confront climate challenges adeptly.</a:t>
            </a:r>
          </a:p>
          <a:p>
            <a:pPr algn="l"/>
            <a:endParaRPr lang="en-US" sz="1300" b="0" i="0" dirty="0">
              <a:solidFill>
                <a:srgbClr val="0D0D0D"/>
              </a:solidFill>
              <a:effectLst/>
              <a:highlight>
                <a:srgbClr val="FFFFFF"/>
              </a:highlight>
              <a:latin typeface="+mn-lt"/>
            </a:endParaRPr>
          </a:p>
          <a:p>
            <a:pPr algn="l"/>
            <a:r>
              <a:rPr lang="en-US" sz="1300" b="1" i="0" dirty="0">
                <a:solidFill>
                  <a:srgbClr val="0D0D0D"/>
                </a:solidFill>
                <a:effectLst/>
                <a:highlight>
                  <a:srgbClr val="FFFFFF"/>
                </a:highlight>
                <a:latin typeface="+mn-lt"/>
              </a:rPr>
              <a:t>Transparency and Accountability</a:t>
            </a:r>
            <a:r>
              <a:rPr lang="en-US" sz="1300" b="0" i="0" dirty="0">
                <a:solidFill>
                  <a:srgbClr val="0D0D0D"/>
                </a:solidFill>
                <a:effectLst/>
                <a:highlight>
                  <a:srgbClr val="FFFFFF"/>
                </a:highlight>
                <a:latin typeface="+mn-lt"/>
              </a:rPr>
              <a:t>: Institutional viability necessitates transparency in decision-making, accessible information, and mechanisms for public oversight. Well-defined accountability structures ensure that institutions remain answerable for their actions and outcomes, fostering confidence and legitimacy in climate governance.</a:t>
            </a:r>
          </a:p>
          <a:p>
            <a:pPr algn="l"/>
            <a:endParaRPr lang="en-US" sz="1300" b="0" i="0" dirty="0">
              <a:solidFill>
                <a:srgbClr val="0D0D0D"/>
              </a:solidFill>
              <a:effectLst/>
              <a:highlight>
                <a:srgbClr val="FFFFFF"/>
              </a:highlight>
              <a:latin typeface="+mn-lt"/>
            </a:endParaRPr>
          </a:p>
          <a:p>
            <a:pPr algn="l"/>
            <a:r>
              <a:rPr lang="en-US" sz="1300" b="1" i="0" dirty="0">
                <a:solidFill>
                  <a:srgbClr val="0D0D0D"/>
                </a:solidFill>
                <a:effectLst/>
                <a:highlight>
                  <a:srgbClr val="FFFFFF"/>
                </a:highlight>
                <a:latin typeface="+mn-lt"/>
              </a:rPr>
              <a:t>Adaptive Governance</a:t>
            </a:r>
            <a:r>
              <a:rPr lang="en-US" sz="1300" b="0" i="0" dirty="0">
                <a:solidFill>
                  <a:srgbClr val="0D0D0D"/>
                </a:solidFill>
                <a:effectLst/>
                <a:highlight>
                  <a:srgbClr val="FFFFFF"/>
                </a:highlight>
                <a:latin typeface="+mn-lt"/>
              </a:rPr>
              <a:t>: Institutions must demonstrate adaptability and responsiveness to evolving environmental, social, economic, and political landscapes. Flexible governance frameworks facilitate iterative policy formulation, implementation, and evaluation, allowing for adjustments grounded in new insights, evolving priorities, and emergent obstacles.</a:t>
            </a:r>
          </a:p>
          <a:p>
            <a:pPr algn="just"/>
            <a:endParaRPr lang="en-US" sz="1600" b="1" dirty="0">
              <a:latin typeface="+mn-lt"/>
            </a:endParaRPr>
          </a:p>
          <a:p>
            <a:pPr algn="l"/>
            <a:endParaRPr lang="en-US" sz="1500" b="1" i="0" dirty="0">
              <a:solidFill>
                <a:srgbClr val="0D0D0D"/>
              </a:solidFill>
              <a:effectLst/>
              <a:highlight>
                <a:srgbClr val="FFFFFF"/>
              </a:highlight>
              <a:latin typeface="+mn-lt"/>
            </a:endParaRPr>
          </a:p>
          <a:p>
            <a:pPr algn="just"/>
            <a:endParaRPr lang="en-US" sz="1200" b="1" dirty="0">
              <a:latin typeface="+mn-lt"/>
            </a:endParaRPr>
          </a:p>
        </p:txBody>
      </p:sp>
    </p:spTree>
    <p:extLst>
      <p:ext uri="{BB962C8B-B14F-4D97-AF65-F5344CB8AC3E}">
        <p14:creationId xmlns:p14="http://schemas.microsoft.com/office/powerpoint/2010/main" val="290100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(criteria)</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29553"/>
            <a:ext cx="9488130" cy="4814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600" b="1" dirty="0">
                <a:latin typeface="+mn-lt"/>
              </a:rPr>
              <a:t>2.2 Governmental policy instruments</a:t>
            </a:r>
          </a:p>
          <a:p>
            <a:endParaRPr lang="en-US" sz="1300" b="1" dirty="0">
              <a:latin typeface="+mn-lt"/>
            </a:endParaRPr>
          </a:p>
          <a:p>
            <a:r>
              <a:rPr lang="en-US" sz="1300" b="1" dirty="0">
                <a:latin typeface="+mn-lt"/>
              </a:rPr>
              <a:t>2.2.1 Regulations and standards </a:t>
            </a:r>
          </a:p>
          <a:p>
            <a:endParaRPr lang="en-US" sz="1300" b="1" dirty="0">
              <a:latin typeface="+mn-lt"/>
            </a:endParaRPr>
          </a:p>
          <a:p>
            <a:r>
              <a:rPr lang="en-US" sz="1300" dirty="0">
                <a:latin typeface="+mn-lt"/>
              </a:rPr>
              <a:t>National regulations and standards on climate change vary significantly across countries, reflecting diverse approaches to addressing environmental challenges. </a:t>
            </a:r>
          </a:p>
          <a:p>
            <a:endParaRPr lang="en-US" sz="1300" dirty="0">
              <a:latin typeface="+mn-lt"/>
            </a:endParaRPr>
          </a:p>
          <a:p>
            <a:r>
              <a:rPr lang="en-US" sz="1300" dirty="0">
                <a:latin typeface="+mn-lt"/>
              </a:rPr>
              <a:t>Nations are enacting a spectrum of regulatory measures and standards aimed at combating the pressing issue of climate change. These measures encompass a wide array of policies, ranging from stringent emissions reduction targets to the implementation of robust environmental standards across industries. Regulations and standards provide certainty on emission levels but their environmental effectiveness depends on their stringency.</a:t>
            </a:r>
          </a:p>
          <a:p>
            <a:endParaRPr lang="en-US" sz="1300" dirty="0">
              <a:latin typeface="+mn-lt"/>
            </a:endParaRPr>
          </a:p>
          <a:p>
            <a:r>
              <a:rPr lang="en-US" sz="1300" dirty="0">
                <a:latin typeface="+mn-lt"/>
              </a:rPr>
              <a:t>Ex: Governments set targets for reducing greenhouse gas emissions and implement regulations to achieve these targets across sectors such as:</a:t>
            </a:r>
          </a:p>
          <a:p>
            <a:endParaRPr lang="en-US" sz="1300" dirty="0">
              <a:latin typeface="+mn-lt"/>
            </a:endParaRPr>
          </a:p>
          <a:p>
            <a:pPr marL="171450" indent="-171450">
              <a:buFont typeface="Arial" panose="020B0604020202020204" pitchFamily="34" charset="0"/>
              <a:buChar char="•"/>
            </a:pPr>
            <a:r>
              <a:rPr lang="en-US" sz="1300" b="1" dirty="0">
                <a:latin typeface="+mn-lt"/>
              </a:rPr>
              <a:t>Vehicle Emission Standards</a:t>
            </a:r>
            <a:r>
              <a:rPr lang="en-US" sz="1300" dirty="0">
                <a:latin typeface="+mn-lt"/>
              </a:rPr>
              <a:t>: Governments establish regulations to limit emissions from vehicles, including fuel efficiency standards and requirements for the adoption of electric vehicles.</a:t>
            </a:r>
          </a:p>
          <a:p>
            <a:pPr marL="171450" indent="-171450">
              <a:buFont typeface="Arial" panose="020B0604020202020204" pitchFamily="34" charset="0"/>
              <a:buChar char="•"/>
            </a:pPr>
            <a:r>
              <a:rPr lang="en-US" sz="1300" b="1" dirty="0">
                <a:latin typeface="+mn-lt"/>
              </a:rPr>
              <a:t>Building Codes: </a:t>
            </a:r>
            <a:r>
              <a:rPr lang="en-US" sz="1300" dirty="0">
                <a:latin typeface="+mn-lt"/>
              </a:rPr>
              <a:t>Governments implement energy efficiency standards for buildings, including requirements for insulation, lighting, and heating systems.</a:t>
            </a:r>
          </a:p>
          <a:p>
            <a:pPr marL="171450" indent="-171450">
              <a:buFont typeface="Arial" panose="020B0604020202020204" pitchFamily="34" charset="0"/>
              <a:buChar char="•"/>
            </a:pPr>
            <a:r>
              <a:rPr lang="en-US" sz="1300" b="1" dirty="0">
                <a:latin typeface="+mn-lt"/>
              </a:rPr>
              <a:t>Appliance Efficiency Standards</a:t>
            </a:r>
            <a:r>
              <a:rPr lang="en-US" sz="1300" dirty="0">
                <a:latin typeface="+mn-lt"/>
              </a:rPr>
              <a:t>: Regulations mandate minimum energy efficiency requirements for appliances such as refrigerators, air conditioners, and washing machines.</a:t>
            </a:r>
          </a:p>
        </p:txBody>
      </p:sp>
    </p:spTree>
    <p:extLst>
      <p:ext uri="{BB962C8B-B14F-4D97-AF65-F5344CB8AC3E}">
        <p14:creationId xmlns:p14="http://schemas.microsoft.com/office/powerpoint/2010/main" val="3495535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(criteria)</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21976"/>
            <a:ext cx="9488130" cy="4814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300" b="1" dirty="0">
                <a:latin typeface="+mn-lt"/>
              </a:rPr>
              <a:t>Regulations and standards</a:t>
            </a:r>
          </a:p>
          <a:p>
            <a:r>
              <a:rPr lang="en-US" sz="1300" b="1" dirty="0">
                <a:latin typeface="+mn-lt"/>
              </a:rPr>
              <a:t>Examples</a:t>
            </a:r>
          </a:p>
          <a:p>
            <a:endParaRPr lang="en-US" sz="1200" dirty="0">
              <a:latin typeface="+mn-lt"/>
            </a:endParaRPr>
          </a:p>
          <a:p>
            <a:r>
              <a:rPr lang="en-US" sz="1200" b="1" dirty="0">
                <a:latin typeface="+mn-lt"/>
              </a:rPr>
              <a:t>1. Vehicle Emission Standards</a:t>
            </a:r>
          </a:p>
          <a:p>
            <a:r>
              <a:rPr lang="en-US" sz="1200" dirty="0">
                <a:latin typeface="+mn-lt"/>
              </a:rPr>
              <a:t>To combat air pollution, the United States (U.S.) implemented a Portable Emission Measurement System (PEMS) to assess Real Driving Emissions (RDEs) for heavy-duty vehicles. The U.S. Environmental Protection Agency (EPA) uncovered a case where seven heavy-duty vehicle manufacturers manipulated Electronic Control Unit (ECU) software to enhance fuel efficiency during high-speed driving, resulting in a penalty of approximately 1 billion USD.</a:t>
            </a:r>
          </a:p>
          <a:p>
            <a:r>
              <a:rPr lang="en-US" sz="1200" dirty="0">
                <a:latin typeface="+mn-lt"/>
              </a:rPr>
              <a:t>In response to this issue, the U.S. EPA developed the Not-To-Exceed (NTE) method to strengthen RDE regulations using PEMS. Additionally, the EPA enforced an in-use compliance test for heavy-duty vehicles regarding gaseous emissions starting with the 2007 model year.</a:t>
            </a:r>
          </a:p>
          <a:p>
            <a:endParaRPr lang="en-US" sz="1200" b="1" dirty="0">
              <a:latin typeface="+mn-lt"/>
            </a:endParaRPr>
          </a:p>
          <a:p>
            <a:r>
              <a:rPr lang="en-US" sz="1200" b="1" dirty="0">
                <a:latin typeface="+mn-lt"/>
              </a:rPr>
              <a:t>2. Building Codes: the case of China</a:t>
            </a:r>
          </a:p>
          <a:p>
            <a:r>
              <a:rPr lang="en-US" sz="1200" dirty="0">
                <a:latin typeface="+mn-lt"/>
              </a:rPr>
              <a:t>In China, a series of measures have been implemented to reduce building energy consumption and promote Building Energy Efficiency (BEE). These measures include:</a:t>
            </a:r>
          </a:p>
          <a:p>
            <a:pPr marL="171450" indent="-171450">
              <a:buFont typeface="Arial" panose="020B0604020202020204" pitchFamily="34" charset="0"/>
              <a:buChar char="•"/>
            </a:pPr>
            <a:r>
              <a:rPr lang="en-US" sz="1200" dirty="0">
                <a:latin typeface="+mn-lt"/>
              </a:rPr>
              <a:t>Enhancement of energy codes for new buildings (Li and Shui, 2015): This measure aims to strengthen BEE standards through rigorous code enforcement. Compliance rates serve as indicators of the effectiveness of this measure.</a:t>
            </a:r>
          </a:p>
          <a:p>
            <a:pPr marL="171450" indent="-171450">
              <a:buFont typeface="Arial" panose="020B0604020202020204" pitchFamily="34" charset="0"/>
              <a:buChar char="•"/>
            </a:pPr>
            <a:r>
              <a:rPr lang="en-US" sz="1200" dirty="0">
                <a:latin typeface="+mn-lt"/>
              </a:rPr>
              <a:t>Implementation of energy labelling and evaluation for buildings (Li and Shui, 2015; Zheng et al., 2012): This requires buildings to display energy consumption information prominently, increasing public awareness of energy efficiency.</a:t>
            </a:r>
          </a:p>
          <a:p>
            <a:pPr marL="171450" indent="-171450">
              <a:buFont typeface="Arial" panose="020B0604020202020204" pitchFamily="34" charset="0"/>
              <a:buChar char="•"/>
            </a:pPr>
            <a:r>
              <a:rPr lang="en-US" sz="1200" dirty="0">
                <a:latin typeface="+mn-lt"/>
              </a:rPr>
              <a:t>Deployment of heat metering and energy efficiency upgrades for existing residential buildings in northern heating regions (Ding et al., 2011): This measure targets improving energy performance and indoor comfort in regions with centralized heating systems.</a:t>
            </a:r>
          </a:p>
          <a:p>
            <a:pPr marL="171450" indent="-171450">
              <a:buFont typeface="Arial" panose="020B0604020202020204" pitchFamily="34" charset="0"/>
              <a:buChar char="•"/>
            </a:pPr>
            <a:r>
              <a:rPr lang="en-US" sz="1200" dirty="0">
                <a:latin typeface="+mn-lt"/>
              </a:rPr>
              <a:t>Promotion of renewable energy adoption in the building sector (Kong et al., 2012): This involves incentivizing the use of renewable energy sources such as solar and geothermal energy in building design and operations.</a:t>
            </a:r>
          </a:p>
          <a:p>
            <a:pPr marL="171450" indent="-171450">
              <a:buFont typeface="Arial" panose="020B0604020202020204" pitchFamily="34" charset="0"/>
              <a:buChar char="•"/>
            </a:pPr>
            <a:r>
              <a:rPr lang="en-US" sz="1200" dirty="0">
                <a:latin typeface="+mn-lt"/>
              </a:rPr>
              <a:t>Oversight of energy efficiency in government offices and large public buildings (Kong et al., 2012): This measure focuses on monitoring energy consumption in government and public buildings, aiming to identify areas for improvement and optimize energy use.</a:t>
            </a:r>
          </a:p>
        </p:txBody>
      </p:sp>
    </p:spTree>
    <p:extLst>
      <p:ext uri="{BB962C8B-B14F-4D97-AF65-F5344CB8AC3E}">
        <p14:creationId xmlns:p14="http://schemas.microsoft.com/office/powerpoint/2010/main" val="1035693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(criteria)</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21976"/>
            <a:ext cx="9488130" cy="4814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1300" b="1" dirty="0">
                <a:latin typeface="+mn-lt"/>
              </a:rPr>
              <a:t>Regulations and standards</a:t>
            </a:r>
          </a:p>
          <a:p>
            <a:endParaRPr lang="en-US" sz="1300" b="1" dirty="0">
              <a:latin typeface="+mn-lt"/>
            </a:endParaRPr>
          </a:p>
          <a:p>
            <a:r>
              <a:rPr lang="en-US" sz="1300" b="1" dirty="0">
                <a:latin typeface="+mn-lt"/>
              </a:rPr>
              <a:t>3.Appliance Efficiency Standards:</a:t>
            </a:r>
          </a:p>
          <a:p>
            <a:endParaRPr lang="en-US" sz="1300" b="1" dirty="0">
              <a:latin typeface="+mn-lt"/>
            </a:endParaRPr>
          </a:p>
          <a:p>
            <a:r>
              <a:rPr lang="en-US" sz="1300" dirty="0">
                <a:latin typeface="+mn-lt"/>
              </a:rPr>
              <a:t>Over 40 percent of the United States' total energy consumption is attributed to building operations, with a significant portion directed towards appliances and building-related equipment. In compliance with the Energy Policy and Conservation Act of 1975 (EPCA), as amended, the U.S. Department of Energy (DOE) enforces minimum efficiency standards for a broad spectrum of appliances and equipment utilized in residential and commercial buildings.</a:t>
            </a:r>
          </a:p>
          <a:p>
            <a:endParaRPr lang="en-US" sz="1300" dirty="0">
              <a:latin typeface="+mn-lt"/>
            </a:endParaRPr>
          </a:p>
          <a:p>
            <a:r>
              <a:rPr lang="en-US" sz="1300" dirty="0">
                <a:latin typeface="+mn-lt"/>
              </a:rPr>
              <a:t>Appliances and building-related equipment, encompassing electric motors, lighting, refrigerators, and water heaters, dominate energy consumption within buildings. These products are estimated to contribute to about 90 percent of residential energy usage, 60 percent of commercial building energy consumption, and 30 percent of industrial energy usage. With approximately 115 million households and 5.6 million commercial buildings across the nation, buildings collectively account for over 40 percent of total energy consumption and 70 percent of electricity usage—surpassing transportation and industry sectors.</a:t>
            </a:r>
          </a:p>
          <a:p>
            <a:endParaRPr lang="en-US" sz="1300" dirty="0">
              <a:latin typeface="+mn-lt"/>
            </a:endParaRPr>
          </a:p>
          <a:p>
            <a:r>
              <a:rPr lang="en-US" sz="1300" dirty="0">
                <a:latin typeface="+mn-lt"/>
              </a:rPr>
              <a:t>One initiative aimed at curbing energy consumption is the Energy Star program, jointly administered by the Environmental Protection Agency and the DOE, certifying buildings and products meeting stringent energy efficiency criteria. Energy Star certifies a wide range of products, including appliances, electronics, lighting, heating and cooling systems, and office equipment, that meet strict energy efficiency criteria set by the EPA and DOE. Products bearing the Energy Star label are typically more energy-efficient than standard models, helping consumers save energy and money on utility bills.</a:t>
            </a:r>
          </a:p>
        </p:txBody>
      </p:sp>
    </p:spTree>
    <p:extLst>
      <p:ext uri="{BB962C8B-B14F-4D97-AF65-F5344CB8AC3E}">
        <p14:creationId xmlns:p14="http://schemas.microsoft.com/office/powerpoint/2010/main" val="1220882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7" y="1206994"/>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b="1" u="sng" dirty="0">
                <a:latin typeface="+mj-lt"/>
              </a:rPr>
              <a:t>2.2.2 Carbon Pricing policies</a:t>
            </a:r>
            <a:r>
              <a:rPr lang="en-US" u="sng" dirty="0">
                <a:latin typeface="+mj-lt"/>
              </a:rPr>
              <a:t>: </a:t>
            </a:r>
          </a:p>
          <a:p>
            <a:pPr marL="457200" lvl="1" algn="just">
              <a:lnSpc>
                <a:spcPct val="150000"/>
              </a:lnSpc>
              <a:buSzPts val="1600"/>
            </a:pPr>
            <a:endParaRPr lang="en-US" sz="1200" u="sng" dirty="0">
              <a:latin typeface="+mj-lt"/>
            </a:endParaRPr>
          </a:p>
          <a:p>
            <a:pPr marL="457200" lvl="1" algn="just">
              <a:lnSpc>
                <a:spcPct val="150000"/>
              </a:lnSpc>
              <a:buSzPts val="1600"/>
            </a:pPr>
            <a:r>
              <a:rPr lang="en-US" sz="1200" b="1" dirty="0">
                <a:latin typeface="+mj-lt"/>
              </a:rPr>
              <a:t>Two main types:</a:t>
            </a:r>
          </a:p>
          <a:p>
            <a:pPr marL="457200" lvl="1" algn="just">
              <a:lnSpc>
                <a:spcPct val="150000"/>
              </a:lnSpc>
              <a:buSzPts val="1600"/>
            </a:pPr>
            <a:endParaRPr lang="en-US" sz="1200" dirty="0">
              <a:latin typeface="+mj-lt"/>
            </a:endParaRPr>
          </a:p>
          <a:p>
            <a:pPr marL="457200" lvl="1" algn="just">
              <a:lnSpc>
                <a:spcPct val="150000"/>
              </a:lnSpc>
              <a:buSzPts val="1600"/>
            </a:pPr>
            <a:r>
              <a:rPr lang="en-US" sz="1200" dirty="0">
                <a:latin typeface="+mj-lt"/>
              </a:rPr>
              <a:t>a) Carbon taxes and  </a:t>
            </a:r>
          </a:p>
          <a:p>
            <a:pPr marL="457200" lvl="1" algn="just">
              <a:lnSpc>
                <a:spcPct val="150000"/>
              </a:lnSpc>
              <a:buSzPts val="1600"/>
            </a:pPr>
            <a:r>
              <a:rPr lang="en-US" sz="1200" dirty="0">
                <a:latin typeface="+mj-lt"/>
              </a:rPr>
              <a:t>b) Emission Trading System (ETS) known as cap and trade system</a:t>
            </a:r>
            <a:endParaRPr lang="en-US" sz="1200" b="1" dirty="0">
              <a:latin typeface="+mj-lt"/>
            </a:endParaRPr>
          </a:p>
          <a:p>
            <a:pPr marL="457200" lvl="1" algn="just">
              <a:lnSpc>
                <a:spcPct val="150000"/>
              </a:lnSpc>
              <a:buSzPts val="1600"/>
            </a:pPr>
            <a:endParaRPr lang="en-US" sz="1200" b="1" dirty="0">
              <a:latin typeface="+mj-lt"/>
            </a:endParaRPr>
          </a:p>
          <a:p>
            <a:pPr marL="457200" lvl="1" algn="just">
              <a:lnSpc>
                <a:spcPct val="150000"/>
              </a:lnSpc>
              <a:buSzPts val="1600"/>
            </a:pPr>
            <a:r>
              <a:rPr lang="en-US" sz="1200" b="1" dirty="0">
                <a:latin typeface="+mj-lt"/>
              </a:rPr>
              <a:t>Key principle:</a:t>
            </a:r>
          </a:p>
          <a:p>
            <a:pPr marL="457200" lvl="1" algn="just">
              <a:lnSpc>
                <a:spcPct val="150000"/>
              </a:lnSpc>
              <a:buSzPts val="1600"/>
            </a:pPr>
            <a:endParaRPr lang="en-US" sz="1200" dirty="0">
              <a:latin typeface="+mj-lt"/>
            </a:endParaRPr>
          </a:p>
          <a:p>
            <a:pPr marL="457200" lvl="1" algn="just">
              <a:lnSpc>
                <a:spcPct val="150000"/>
              </a:lnSpc>
              <a:buSzPts val="1600"/>
            </a:pPr>
            <a:endParaRPr lang="en-US" sz="1200" dirty="0">
              <a:latin typeface="+mj-lt"/>
            </a:endParaRPr>
          </a:p>
          <a:p>
            <a:pPr marL="457200" lvl="1" algn="just">
              <a:lnSpc>
                <a:spcPct val="150000"/>
              </a:lnSpc>
              <a:buSzPts val="1600"/>
            </a:pPr>
            <a:r>
              <a:rPr lang="en-US" sz="1200" dirty="0">
                <a:latin typeface="+mj-lt"/>
              </a:rPr>
              <a:t>Key characteristics of successful </a:t>
            </a:r>
            <a:r>
              <a:rPr lang="en-US" sz="1200" b="0" i="0" dirty="0">
                <a:effectLst/>
                <a:latin typeface="+mj-lt"/>
              </a:rPr>
              <a:t>carbon pricing </a:t>
            </a:r>
          </a:p>
          <a:p>
            <a:pPr marL="457200" lvl="1" algn="just">
              <a:lnSpc>
                <a:spcPct val="150000"/>
              </a:lnSpc>
              <a:buSzPts val="1600"/>
            </a:pPr>
            <a:endParaRPr lang="en-US" sz="1200" i="0" dirty="0">
              <a:effectLst/>
              <a:latin typeface="+mj-lt"/>
            </a:endParaRPr>
          </a:p>
          <a:p>
            <a:pPr marL="342900" indent="-342900" algn="l">
              <a:buFont typeface="+mj-lt"/>
              <a:buAutoNum type="arabicPeriod"/>
            </a:pPr>
            <a:r>
              <a:rPr lang="en-US" sz="1200" i="0" dirty="0">
                <a:effectLst/>
                <a:latin typeface="+mj-lt"/>
              </a:rPr>
              <a:t>Fairness. </a:t>
            </a:r>
          </a:p>
          <a:p>
            <a:pPr marL="342900" indent="-342900" algn="l">
              <a:buFont typeface="+mj-lt"/>
              <a:buAutoNum type="arabicPeriod"/>
            </a:pPr>
            <a:r>
              <a:rPr lang="en-US" sz="1200" i="0" dirty="0">
                <a:effectLst/>
                <a:latin typeface="+mj-lt"/>
              </a:rPr>
              <a:t>Alignment of policies and objectives. </a:t>
            </a:r>
          </a:p>
          <a:p>
            <a:pPr marL="342900" indent="-342900" algn="l">
              <a:buFont typeface="+mj-lt"/>
              <a:buAutoNum type="arabicPeriod"/>
            </a:pPr>
            <a:r>
              <a:rPr lang="en-US" sz="1200" i="0" dirty="0">
                <a:effectLst/>
                <a:latin typeface="+mj-lt"/>
              </a:rPr>
              <a:t>Stability and predictability. </a:t>
            </a:r>
          </a:p>
          <a:p>
            <a:pPr marL="342900" indent="-342900" algn="l">
              <a:buFont typeface="+mj-lt"/>
              <a:buAutoNum type="arabicPeriod"/>
            </a:pPr>
            <a:r>
              <a:rPr lang="en-US" sz="1200" i="0" dirty="0">
                <a:effectLst/>
                <a:latin typeface="+mj-lt"/>
              </a:rPr>
              <a:t>Transparency. </a:t>
            </a:r>
          </a:p>
          <a:p>
            <a:pPr marL="342900" indent="-342900" algn="l">
              <a:buFont typeface="+mj-lt"/>
              <a:buAutoNum type="arabicPeriod"/>
            </a:pPr>
            <a:r>
              <a:rPr lang="en-US" sz="1200" i="0" dirty="0">
                <a:effectLst/>
                <a:latin typeface="+mj-lt"/>
              </a:rPr>
              <a:t>Efficiency and cost-effectiveness. </a:t>
            </a:r>
          </a:p>
          <a:p>
            <a:pPr marL="342900" indent="-342900" algn="l">
              <a:buFont typeface="+mj-lt"/>
              <a:buAutoNum type="arabicPeriod"/>
            </a:pPr>
            <a:r>
              <a:rPr lang="en-US" sz="1200" i="0" dirty="0">
                <a:effectLst/>
                <a:latin typeface="+mj-lt"/>
              </a:rPr>
              <a:t>Reliability and environmental integrity.</a:t>
            </a:r>
          </a:p>
          <a:p>
            <a:pPr marL="457200" lvl="1" algn="just">
              <a:lnSpc>
                <a:spcPct val="150000"/>
              </a:lnSpc>
              <a:buSzPts val="1600"/>
            </a:pPr>
            <a:endParaRPr lang="en-US" dirty="0">
              <a:latin typeface="+mj-lt"/>
            </a:endParaRPr>
          </a:p>
        </p:txBody>
      </p:sp>
      <p:sp>
        <p:nvSpPr>
          <p:cNvPr id="2" name="Rectangle 1">
            <a:extLst>
              <a:ext uri="{FF2B5EF4-FFF2-40B4-BE49-F238E27FC236}">
                <a16:creationId xmlns:a16="http://schemas.microsoft.com/office/drawing/2014/main" id="{0779AFBF-4767-4A87-5E62-A97ED2976F1C}"/>
              </a:ext>
            </a:extLst>
          </p:cNvPr>
          <p:cNvSpPr/>
          <p:nvPr/>
        </p:nvSpPr>
        <p:spPr>
          <a:xfrm>
            <a:off x="4069976" y="3074894"/>
            <a:ext cx="4069977" cy="6723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1" algn="just">
              <a:lnSpc>
                <a:spcPct val="150000"/>
              </a:lnSpc>
              <a:buSzPts val="1600"/>
            </a:pPr>
            <a:r>
              <a:rPr lang="en-US" sz="1400" dirty="0">
                <a:latin typeface="+mj-lt"/>
              </a:rPr>
              <a:t>           the “polluter pays” </a:t>
            </a:r>
          </a:p>
        </p:txBody>
      </p:sp>
    </p:spTree>
    <p:extLst>
      <p:ext uri="{BB962C8B-B14F-4D97-AF65-F5344CB8AC3E}">
        <p14:creationId xmlns:p14="http://schemas.microsoft.com/office/powerpoint/2010/main" val="3277642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33888"/>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457200" lvl="1" algn="just">
              <a:lnSpc>
                <a:spcPct val="150000"/>
              </a:lnSpc>
              <a:buSzPts val="1600"/>
            </a:pPr>
            <a:r>
              <a:rPr lang="en-US" b="1" dirty="0">
                <a:latin typeface="+mj-lt"/>
              </a:rPr>
              <a:t>Carbon Pricing policies</a:t>
            </a:r>
            <a:endParaRPr lang="en-US" dirty="0">
              <a:latin typeface="+mj-lt"/>
            </a:endParaRPr>
          </a:p>
          <a:p>
            <a:pPr marL="457200" lvl="1" algn="just">
              <a:lnSpc>
                <a:spcPct val="150000"/>
              </a:lnSpc>
              <a:buSzPts val="1600"/>
            </a:pPr>
            <a:endParaRPr lang="en-US" sz="1200" b="1" dirty="0">
              <a:latin typeface="+mn-lt"/>
            </a:endParaRPr>
          </a:p>
          <a:p>
            <a:pPr marL="457200" lvl="1" algn="just">
              <a:lnSpc>
                <a:spcPct val="150000"/>
              </a:lnSpc>
              <a:buSzPts val="1600"/>
            </a:pPr>
            <a:r>
              <a:rPr lang="en-US" sz="1200" b="1" dirty="0">
                <a:latin typeface="+mn-lt"/>
              </a:rPr>
              <a:t>a) Carbon taxes</a:t>
            </a:r>
            <a:endParaRPr lang="en-US" sz="1200" dirty="0">
              <a:solidFill>
                <a:srgbClr val="666666"/>
              </a:solidFill>
              <a:latin typeface="+mn-lt"/>
            </a:endParaRPr>
          </a:p>
          <a:p>
            <a:pPr marL="457200" lvl="1" algn="just">
              <a:lnSpc>
                <a:spcPct val="150000"/>
              </a:lnSpc>
              <a:buSzPts val="1600"/>
            </a:pPr>
            <a:endParaRPr lang="en-US" sz="1200" dirty="0">
              <a:latin typeface="+mn-lt"/>
            </a:endParaRPr>
          </a:p>
          <a:p>
            <a:pPr marL="457200" lvl="1" algn="just">
              <a:lnSpc>
                <a:spcPct val="150000"/>
              </a:lnSpc>
              <a:buSzPts val="1600"/>
            </a:pPr>
            <a:r>
              <a:rPr lang="en-US" sz="1200" dirty="0">
                <a:latin typeface="+mn-lt"/>
              </a:rPr>
              <a:t>It is a national policy which puts a price on carbon and represents an important way for governments to drive emissions reduction, needed to achieve the goals of the Paris Agreement. The goal is to discourage the use of carbon dioxide–emitting fossil fuels to protect the environment.</a:t>
            </a:r>
          </a:p>
          <a:p>
            <a:pPr marL="457200" lvl="1" algn="just">
              <a:lnSpc>
                <a:spcPct val="150000"/>
              </a:lnSpc>
              <a:buSzPts val="1600"/>
            </a:pPr>
            <a:endParaRPr lang="en-US" sz="1200" dirty="0">
              <a:latin typeface="+mn-lt"/>
            </a:endParaRPr>
          </a:p>
          <a:p>
            <a:pPr marL="457200" lvl="1" algn="just">
              <a:lnSpc>
                <a:spcPct val="150000"/>
              </a:lnSpc>
              <a:buSzPts val="1600"/>
            </a:pPr>
            <a:r>
              <a:rPr lang="en-US" sz="1200" dirty="0">
                <a:latin typeface="+mn-lt"/>
              </a:rPr>
              <a:t>Is an attempt to minimize greenhouse emissions by requiring the largest greenhouse gas producers—for instance, coal-fired power plants—to pay for the damage they cause. Governments can use the revenue generated from these fees to invest in clean energy, or lower taxes for the public. Carbon tax revenue could also fund productive investments to help achieve the United Nations Sustainable Development Goals, including reducing hunger, poverty, inequality, and </a:t>
            </a:r>
            <a:r>
              <a:rPr lang="en-US" sz="1200" b="0" i="0" dirty="0">
                <a:solidFill>
                  <a:srgbClr val="000000"/>
                </a:solidFill>
                <a:effectLst/>
                <a:latin typeface="+mn-lt"/>
              </a:rPr>
              <a:t>environmental degradation.</a:t>
            </a:r>
          </a:p>
          <a:p>
            <a:pPr marL="457200" lvl="1" algn="just">
              <a:lnSpc>
                <a:spcPct val="150000"/>
              </a:lnSpc>
              <a:buSzPts val="1600"/>
            </a:pPr>
            <a:endParaRPr lang="en-US" sz="1200" dirty="0">
              <a:latin typeface="+mn-lt"/>
            </a:endParaRPr>
          </a:p>
          <a:p>
            <a:pPr marL="457200" lvl="1" algn="just">
              <a:lnSpc>
                <a:spcPct val="150000"/>
              </a:lnSpc>
              <a:buSzPts val="1600"/>
            </a:pPr>
            <a:r>
              <a:rPr lang="en-US" sz="1200" b="1" dirty="0">
                <a:latin typeface="+mn-lt"/>
              </a:rPr>
              <a:t>Sweden has been a pioneer regarding CO2 taxation</a:t>
            </a:r>
          </a:p>
          <a:p>
            <a:pPr marL="457200" lvl="1" algn="just">
              <a:lnSpc>
                <a:spcPct val="150000"/>
              </a:lnSpc>
              <a:buSzPts val="1600"/>
            </a:pPr>
            <a:r>
              <a:rPr lang="en-US" sz="1200" dirty="0">
                <a:latin typeface="+mn-lt"/>
              </a:rPr>
              <a:t>Since becoming one of the first countries to implement a national carbon tax in 1991,  Sweden has successfully lowered its greenhouse gas emissions by 27 percent. And although critics believed the tax would stunt the economy, Sweden’s gross domestic </a:t>
            </a:r>
          </a:p>
          <a:p>
            <a:pPr marL="457200" lvl="1" algn="just">
              <a:lnSpc>
                <a:spcPct val="150000"/>
              </a:lnSpc>
              <a:buSzPts val="1600"/>
            </a:pPr>
            <a:r>
              <a:rPr lang="en-US" sz="1200" dirty="0">
                <a:latin typeface="+mn-lt"/>
              </a:rPr>
              <a:t>product has since doubled.</a:t>
            </a:r>
          </a:p>
          <a:p>
            <a:pPr marL="457200" lvl="1" algn="just">
              <a:lnSpc>
                <a:spcPct val="150000"/>
              </a:lnSpc>
              <a:buSzPts val="1600"/>
            </a:pPr>
            <a:endParaRPr lang="en-US" sz="1200" dirty="0">
              <a:latin typeface="+mn-lt"/>
            </a:endParaRPr>
          </a:p>
          <a:p>
            <a:pPr marL="457200" lvl="1" algn="just">
              <a:lnSpc>
                <a:spcPct val="150000"/>
              </a:lnSpc>
              <a:buSzPts val="1600"/>
            </a:pPr>
            <a:endParaRPr lang="en-US" sz="1200" dirty="0">
              <a:latin typeface="+mn-lt"/>
            </a:endParaRPr>
          </a:p>
          <a:p>
            <a:pPr marL="457200" lvl="1" algn="just">
              <a:lnSpc>
                <a:spcPct val="150000"/>
              </a:lnSpc>
              <a:buSzPts val="1600"/>
            </a:pPr>
            <a:endParaRPr lang="en-US" dirty="0">
              <a:latin typeface="+mj-lt"/>
            </a:endParaRPr>
          </a:p>
        </p:txBody>
      </p:sp>
    </p:spTree>
    <p:extLst>
      <p:ext uri="{BB962C8B-B14F-4D97-AF65-F5344CB8AC3E}">
        <p14:creationId xmlns:p14="http://schemas.microsoft.com/office/powerpoint/2010/main" val="2020043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24923"/>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b="1" dirty="0">
                <a:latin typeface="+mj-lt"/>
              </a:rPr>
              <a:t>Carbon tax in Sweden</a:t>
            </a:r>
          </a:p>
        </p:txBody>
      </p:sp>
      <p:pic>
        <p:nvPicPr>
          <p:cNvPr id="2" name="Online Media 1" title="Does Sweden's Carbon Emission Tax Work After 30 Years?">
            <a:hlinkClick r:id="" action="ppaction://media"/>
            <a:extLst>
              <a:ext uri="{FF2B5EF4-FFF2-40B4-BE49-F238E27FC236}">
                <a16:creationId xmlns:a16="http://schemas.microsoft.com/office/drawing/2014/main" id="{217A6F6E-309D-A7F8-A181-4F584F720255}"/>
              </a:ext>
            </a:extLst>
          </p:cNvPr>
          <p:cNvPicPr>
            <a:picLocks noRot="1" noChangeAspect="1"/>
          </p:cNvPicPr>
          <p:nvPr>
            <a:videoFile r:link="rId1"/>
          </p:nvPr>
        </p:nvPicPr>
        <p:blipFill>
          <a:blip r:embed="rId4"/>
          <a:stretch>
            <a:fillRect/>
          </a:stretch>
        </p:blipFill>
        <p:spPr>
          <a:xfrm>
            <a:off x="1237129" y="1712259"/>
            <a:ext cx="9144000" cy="4223617"/>
          </a:xfrm>
          <a:prstGeom prst="rect">
            <a:avLst/>
          </a:prstGeom>
        </p:spPr>
      </p:pic>
    </p:spTree>
    <p:extLst>
      <p:ext uri="{BB962C8B-B14F-4D97-AF65-F5344CB8AC3E}">
        <p14:creationId xmlns:p14="http://schemas.microsoft.com/office/powerpoint/2010/main" val="347104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24923"/>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b="1" dirty="0">
                <a:latin typeface="+mj-lt"/>
              </a:rPr>
              <a:t>Carbon tax in Sweden</a:t>
            </a:r>
          </a:p>
          <a:p>
            <a:pPr marL="457200" lvl="1" algn="just">
              <a:lnSpc>
                <a:spcPct val="150000"/>
              </a:lnSpc>
              <a:buSzPts val="1600"/>
            </a:pPr>
            <a:endParaRPr lang="en-US" b="1" dirty="0">
              <a:latin typeface="+mj-lt"/>
            </a:endParaRPr>
          </a:p>
          <a:p>
            <a:pPr marL="457200" lvl="1" algn="just">
              <a:lnSpc>
                <a:spcPct val="150000"/>
              </a:lnSpc>
              <a:buSzPts val="1600"/>
            </a:pPr>
            <a:endParaRPr lang="en-US" b="1" dirty="0">
              <a:latin typeface="+mj-lt"/>
            </a:endParaRPr>
          </a:p>
        </p:txBody>
      </p:sp>
      <p:pic>
        <p:nvPicPr>
          <p:cNvPr id="3" name="Online Media 2" title="Taxes and climate policy in Sweden | Susanne Akerfeldt">
            <a:hlinkClick r:id="" action="ppaction://media"/>
            <a:extLst>
              <a:ext uri="{FF2B5EF4-FFF2-40B4-BE49-F238E27FC236}">
                <a16:creationId xmlns:a16="http://schemas.microsoft.com/office/drawing/2014/main" id="{0C7318BF-7E02-DC9A-81C0-85C14DD4C436}"/>
              </a:ext>
            </a:extLst>
          </p:cNvPr>
          <p:cNvPicPr>
            <a:picLocks noRot="1" noChangeAspect="1"/>
          </p:cNvPicPr>
          <p:nvPr>
            <a:videoFile r:link="rId1"/>
          </p:nvPr>
        </p:nvPicPr>
        <p:blipFill>
          <a:blip r:embed="rId4"/>
          <a:stretch>
            <a:fillRect/>
          </a:stretch>
        </p:blipFill>
        <p:spPr>
          <a:xfrm>
            <a:off x="1577788" y="1900518"/>
            <a:ext cx="8758519" cy="3902889"/>
          </a:xfrm>
          <a:prstGeom prst="rect">
            <a:avLst/>
          </a:prstGeom>
        </p:spPr>
      </p:pic>
    </p:spTree>
    <p:extLst>
      <p:ext uri="{BB962C8B-B14F-4D97-AF65-F5344CB8AC3E}">
        <p14:creationId xmlns:p14="http://schemas.microsoft.com/office/powerpoint/2010/main" val="166824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98796"/>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action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21976"/>
            <a:ext cx="9488130" cy="4814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lang="en-US" sz="1300" b="1" dirty="0">
              <a:latin typeface="+mn-lt"/>
            </a:endParaRPr>
          </a:p>
          <a:p>
            <a:r>
              <a:rPr lang="en-US" b="1" dirty="0">
                <a:latin typeface="+mn-lt"/>
              </a:rPr>
              <a:t>Discussion in small groups:</a:t>
            </a:r>
          </a:p>
          <a:p>
            <a:endParaRPr lang="en-US" b="1" dirty="0">
              <a:latin typeface="+mn-lt"/>
            </a:endParaRPr>
          </a:p>
          <a:p>
            <a:pPr algn="l">
              <a:buFont typeface="+mj-lt"/>
              <a:buAutoNum type="arabicPeriod"/>
            </a:pPr>
            <a:r>
              <a:rPr lang="en-US" b="0" i="0" dirty="0">
                <a:solidFill>
                  <a:srgbClr val="0D0D0D"/>
                </a:solidFill>
                <a:effectLst/>
                <a:highlight>
                  <a:srgbClr val="FFFFFF"/>
                </a:highlight>
                <a:latin typeface="+mj-lt"/>
              </a:rPr>
              <a:t>What are the main objectives of Sweden's carbon tax, and how does it aim to address climate change and reduce greenhouse gas emissions?</a:t>
            </a:r>
          </a:p>
          <a:p>
            <a:pPr algn="l"/>
            <a:endParaRPr lang="en-US" dirty="0">
              <a:solidFill>
                <a:srgbClr val="0D0D0D"/>
              </a:solidFill>
              <a:highlight>
                <a:srgbClr val="FFFFFF"/>
              </a:highlight>
              <a:latin typeface="+mj-lt"/>
            </a:endParaRPr>
          </a:p>
          <a:p>
            <a:pPr algn="l"/>
            <a:r>
              <a:rPr lang="en-US" b="0" i="0" dirty="0">
                <a:solidFill>
                  <a:srgbClr val="0D0D0D"/>
                </a:solidFill>
                <a:effectLst/>
                <a:highlight>
                  <a:srgbClr val="FFFFFF"/>
                </a:highlight>
                <a:latin typeface="+mj-lt"/>
              </a:rPr>
              <a:t>2. How is the carbon tax in Sweden structured, including the tax rate, coverage of emissions sources, and any exemptions or rebates provided?</a:t>
            </a:r>
          </a:p>
          <a:p>
            <a:pPr algn="l"/>
            <a:endParaRPr lang="en-US" dirty="0">
              <a:solidFill>
                <a:srgbClr val="0D0D0D"/>
              </a:solidFill>
              <a:highlight>
                <a:srgbClr val="FFFFFF"/>
              </a:highlight>
              <a:latin typeface="+mj-lt"/>
            </a:endParaRPr>
          </a:p>
          <a:p>
            <a:pPr algn="l"/>
            <a:r>
              <a:rPr lang="en-US" dirty="0">
                <a:solidFill>
                  <a:srgbClr val="0D0D0D"/>
                </a:solidFill>
                <a:highlight>
                  <a:srgbClr val="FFFFFF"/>
                </a:highlight>
                <a:latin typeface="+mj-lt"/>
              </a:rPr>
              <a:t>3. </a:t>
            </a:r>
            <a:r>
              <a:rPr lang="en-US" b="0" i="0" dirty="0">
                <a:solidFill>
                  <a:srgbClr val="0D0D0D"/>
                </a:solidFill>
                <a:effectLst/>
                <a:highlight>
                  <a:srgbClr val="FFFFFF"/>
                </a:highlight>
                <a:latin typeface="+mj-lt"/>
              </a:rPr>
              <a:t>How effective has Sweden's carbon tax been in achieving its intended goals of reducing emissions? What evidence exists to support its effectiveness or identify areas for improvement?</a:t>
            </a:r>
          </a:p>
          <a:p>
            <a:pPr algn="l"/>
            <a:endParaRPr lang="en-US" sz="1600" dirty="0">
              <a:solidFill>
                <a:srgbClr val="0D0D0D"/>
              </a:solidFill>
              <a:highlight>
                <a:srgbClr val="FFFFFF"/>
              </a:highlight>
              <a:latin typeface="Söhne"/>
            </a:endParaRPr>
          </a:p>
          <a:p>
            <a:pPr algn="l"/>
            <a:endParaRPr lang="en-US" sz="1600" b="0" i="0" dirty="0">
              <a:solidFill>
                <a:srgbClr val="0D0D0D"/>
              </a:solidFill>
              <a:effectLst/>
              <a:highlight>
                <a:srgbClr val="FFFFFF"/>
              </a:highlight>
              <a:latin typeface="Söhne"/>
            </a:endParaRPr>
          </a:p>
          <a:p>
            <a:endParaRPr lang="en-US" sz="1300" b="1" dirty="0">
              <a:latin typeface="+mn-lt"/>
            </a:endParaRPr>
          </a:p>
          <a:p>
            <a:endParaRPr lang="en-US" sz="1300" b="1" dirty="0">
              <a:latin typeface="+mn-lt"/>
            </a:endParaRPr>
          </a:p>
        </p:txBody>
      </p:sp>
      <p:sp>
        <p:nvSpPr>
          <p:cNvPr id="6" name="Rectangle: Rounded Corners 5">
            <a:extLst>
              <a:ext uri="{FF2B5EF4-FFF2-40B4-BE49-F238E27FC236}">
                <a16:creationId xmlns:a16="http://schemas.microsoft.com/office/drawing/2014/main" id="{F21B380E-CDB9-2587-8055-7EA91F124DF6}"/>
              </a:ext>
            </a:extLst>
          </p:cNvPr>
          <p:cNvSpPr/>
          <p:nvPr/>
        </p:nvSpPr>
        <p:spPr>
          <a:xfrm>
            <a:off x="1536032" y="3811678"/>
            <a:ext cx="1897450" cy="178621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dirty="0"/>
              <a:t>30 min’</a:t>
            </a:r>
          </a:p>
          <a:p>
            <a:pPr algn="ctr"/>
            <a:endParaRPr lang="en-US" dirty="0"/>
          </a:p>
          <a:p>
            <a:pPr algn="ctr"/>
            <a:endParaRPr lang="el-GR" dirty="0"/>
          </a:p>
        </p:txBody>
      </p:sp>
    </p:spTree>
    <p:extLst>
      <p:ext uri="{BB962C8B-B14F-4D97-AF65-F5344CB8AC3E}">
        <p14:creationId xmlns:p14="http://schemas.microsoft.com/office/powerpoint/2010/main" val="353304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development: Global actions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62317"/>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457200" lvl="1" algn="just">
              <a:lnSpc>
                <a:spcPct val="150000"/>
              </a:lnSpc>
              <a:buSzPts val="1600"/>
            </a:pPr>
            <a:r>
              <a:rPr lang="en-US" b="1" dirty="0">
                <a:latin typeface="Segoe UI" panose="020B0502040204020203" pitchFamily="34" charset="0"/>
                <a:ea typeface="Quattrocento Sans"/>
                <a:cs typeface="Segoe UI" panose="020B0502040204020203" pitchFamily="34" charset="0"/>
                <a:sym typeface="Quattrocento Sans"/>
              </a:rPr>
              <a:t>A. </a:t>
            </a:r>
            <a:r>
              <a:rPr lang="en-US" b="1" dirty="0">
                <a:ea typeface="Quattrocento Sans"/>
              </a:rPr>
              <a:t>H</a:t>
            </a:r>
            <a:r>
              <a:rPr lang="en-US" b="1" dirty="0"/>
              <a:t>istorical overview of key milestones in the global pursuit of sustainable development</a:t>
            </a:r>
            <a:endParaRPr lang="en-US" b="1" dirty="0">
              <a:latin typeface="Segoe UI" panose="020B0502040204020203" pitchFamily="34" charset="0"/>
              <a:ea typeface="Quattrocento Sans"/>
              <a:cs typeface="Segoe UI" panose="020B0502040204020203" pitchFamily="34" charset="0"/>
              <a:sym typeface="Quattrocento Sans"/>
            </a:endParaRPr>
          </a:p>
          <a:p>
            <a:pPr marL="457200" lvl="1" algn="just">
              <a:lnSpc>
                <a:spcPct val="150000"/>
              </a:lnSpc>
              <a:buSzPts val="1600"/>
            </a:pPr>
            <a:endParaRPr lang="en-US" b="1" dirty="0">
              <a:latin typeface="Segoe UI" panose="020B0502040204020203" pitchFamily="34" charset="0"/>
              <a:ea typeface="Quattrocento Sans"/>
              <a:cs typeface="Segoe UI" panose="020B0502040204020203" pitchFamily="34" charset="0"/>
              <a:sym typeface="Quattrocento Sans"/>
            </a:endParaRPr>
          </a:p>
          <a:p>
            <a:pPr marL="457200" lvl="1" algn="just">
              <a:lnSpc>
                <a:spcPct val="150000"/>
              </a:lnSpc>
              <a:buSzPts val="1600"/>
            </a:pPr>
            <a:r>
              <a:rPr lang="en-US" b="1" dirty="0">
                <a:latin typeface="Segoe UI" panose="020B0502040204020203" pitchFamily="34" charset="0"/>
                <a:ea typeface="Quattrocento Sans"/>
                <a:cs typeface="Segoe UI" panose="020B0502040204020203" pitchFamily="34" charset="0"/>
                <a:sym typeface="Quattrocento Sans"/>
              </a:rPr>
              <a:t>1. World conference on human environment ( Stockholm, 1972) hosted by the United Nations </a:t>
            </a:r>
          </a:p>
          <a:p>
            <a:pPr marL="457200" lvl="1" algn="just">
              <a:lnSpc>
                <a:spcPct val="150000"/>
              </a:lnSpc>
              <a:buSzPts val="1600"/>
            </a:pPr>
            <a:r>
              <a:rPr lang="en-US" b="1" dirty="0">
                <a:latin typeface="Segoe UI" panose="020B0502040204020203" pitchFamily="34" charset="0"/>
                <a:ea typeface="Quattrocento Sans"/>
                <a:cs typeface="Segoe UI" panose="020B0502040204020203" pitchFamily="34" charset="0"/>
                <a:sym typeface="Quattrocento Sans"/>
              </a:rPr>
              <a:t>→</a:t>
            </a:r>
            <a:r>
              <a:rPr lang="en-US" dirty="0"/>
              <a:t> first world conference to make the environment a major issue.</a:t>
            </a:r>
            <a:r>
              <a:rPr lang="en-US" b="1" dirty="0">
                <a:latin typeface="Segoe UI" panose="020B0502040204020203" pitchFamily="34" charset="0"/>
                <a:cs typeface="Segoe UI" panose="020B0502040204020203" pitchFamily="34" charset="0"/>
                <a:sym typeface="Quattrocento Sans"/>
              </a:rPr>
              <a:t> </a:t>
            </a:r>
          </a:p>
          <a:p>
            <a:pPr marL="457200" lvl="1" algn="just">
              <a:lnSpc>
                <a:spcPct val="150000"/>
              </a:lnSpc>
              <a:buSzPts val="1600"/>
            </a:pPr>
            <a:r>
              <a:rPr lang="en-US" b="1" dirty="0">
                <a:latin typeface="Segoe UI" panose="020B0502040204020203" pitchFamily="34" charset="0"/>
                <a:ea typeface="Quattrocento Sans"/>
                <a:cs typeface="Segoe UI" panose="020B0502040204020203" pitchFamily="34" charset="0"/>
                <a:sym typeface="Quattrocento Sans"/>
              </a:rPr>
              <a:t>→ </a:t>
            </a:r>
            <a:r>
              <a:rPr lang="en-US" dirty="0">
                <a:latin typeface="Segoe UI" panose="020B0502040204020203" pitchFamily="34" charset="0"/>
                <a:cs typeface="Segoe UI" panose="020B0502040204020203" pitchFamily="34" charset="0"/>
                <a:sym typeface="Quattrocento Sans"/>
              </a:rPr>
              <a:t>Main R</a:t>
            </a:r>
            <a:r>
              <a:rPr lang="en-US" dirty="0">
                <a:latin typeface="Segoe UI" panose="020B0502040204020203" pitchFamily="34" charset="0"/>
                <a:ea typeface="Quattrocento Sans"/>
                <a:cs typeface="Segoe UI" panose="020B0502040204020203" pitchFamily="34" charset="0"/>
                <a:sym typeface="Quattrocento Sans"/>
              </a:rPr>
              <a:t>esult </a:t>
            </a:r>
            <a:r>
              <a:rPr lang="en-US" b="1" dirty="0">
                <a:latin typeface="Segoe UI" panose="020B0502040204020203" pitchFamily="34" charset="0"/>
                <a:ea typeface="Quattrocento Sans"/>
                <a:cs typeface="Segoe UI" panose="020B0502040204020203" pitchFamily="34" charset="0"/>
                <a:sym typeface="Quattrocento Sans"/>
              </a:rPr>
              <a:t>: </a:t>
            </a:r>
            <a:r>
              <a:rPr lang="en-US" dirty="0">
                <a:latin typeface="Segoe UI" panose="020B0502040204020203" pitchFamily="34" charset="0"/>
                <a:ea typeface="Quattrocento Sans"/>
                <a:cs typeface="Segoe UI" panose="020B0502040204020203" pitchFamily="34" charset="0"/>
                <a:sym typeface="Quattrocento Sans"/>
              </a:rPr>
              <a:t>United Nations Environment Programme (UNEP)</a:t>
            </a:r>
          </a:p>
          <a:p>
            <a:pPr marL="457200" lvl="1" algn="just">
              <a:lnSpc>
                <a:spcPct val="150000"/>
              </a:lnSpc>
              <a:buSzPts val="1600"/>
            </a:pPr>
            <a:r>
              <a:rPr lang="en-US" b="1" dirty="0">
                <a:latin typeface="Segoe UI" panose="020B0502040204020203" pitchFamily="34" charset="0"/>
                <a:ea typeface="Quattrocento Sans"/>
                <a:cs typeface="Segoe UI" panose="020B0502040204020203" pitchFamily="34" charset="0"/>
                <a:sym typeface="Quattrocento Sans"/>
              </a:rPr>
              <a:t>→ </a:t>
            </a:r>
            <a:r>
              <a:rPr lang="en-US" dirty="0"/>
              <a:t>UNEP is the leading global authority on the environment and  works with governments, civil society, the private sector and UN entities to address humanity’s most pressing environmental challenges - from restoring the ozone layer to protecting the world's seas and promoting a green, inclusive economy.</a:t>
            </a:r>
          </a:p>
          <a:p>
            <a:pPr marL="457200" lvl="1" algn="just">
              <a:lnSpc>
                <a:spcPct val="150000"/>
              </a:lnSpc>
              <a:buSzPts val="1600"/>
            </a:pPr>
            <a:endParaRPr lang="en-US" dirty="0"/>
          </a:p>
          <a:p>
            <a:pPr marL="457200" lvl="1" algn="just">
              <a:lnSpc>
                <a:spcPct val="150000"/>
              </a:lnSpc>
              <a:buSzPts val="1600"/>
            </a:pPr>
            <a:r>
              <a:rPr lang="en-US" b="1" dirty="0">
                <a:latin typeface="Segoe UI" panose="020B0502040204020203" pitchFamily="34" charset="0"/>
                <a:ea typeface="Quattrocento Sans"/>
                <a:cs typeface="Segoe UI" panose="020B0502040204020203" pitchFamily="34" charset="0"/>
                <a:sym typeface="Quattrocento Sans"/>
              </a:rPr>
              <a:t>2. Brundtland Commission (1983) </a:t>
            </a:r>
            <a:r>
              <a:rPr lang="en-US" dirty="0">
                <a:latin typeface="Segoe UI" panose="020B0502040204020203" pitchFamily="34" charset="0"/>
                <a:ea typeface="Quattrocento Sans"/>
                <a:cs typeface="Segoe UI" panose="020B0502040204020203" pitchFamily="34" charset="0"/>
                <a:sym typeface="Quattrocento Sans"/>
              </a:rPr>
              <a:t>known as the World Commission on Environment and Development ( WCED) </a:t>
            </a:r>
            <a:r>
              <a:rPr lang="en-US" b="1" dirty="0">
                <a:latin typeface="Segoe UI" panose="020B0502040204020203" pitchFamily="34" charset="0"/>
                <a:ea typeface="Quattrocento Sans"/>
                <a:cs typeface="Segoe UI" panose="020B0502040204020203" pitchFamily="34" charset="0"/>
                <a:sym typeface="Quattrocento Sans"/>
              </a:rPr>
              <a:t>→ </a:t>
            </a:r>
            <a:r>
              <a:rPr lang="en-US" dirty="0">
                <a:sym typeface="Quattrocento Sans"/>
              </a:rPr>
              <a:t>o</a:t>
            </a:r>
            <a:r>
              <a:rPr lang="en-US" dirty="0"/>
              <a:t>rganization independent of the UN</a:t>
            </a:r>
          </a:p>
          <a:p>
            <a:pPr marL="457200" lvl="1" algn="just">
              <a:lnSpc>
                <a:spcPct val="150000"/>
              </a:lnSpc>
              <a:buSzPts val="1600"/>
            </a:pPr>
            <a:r>
              <a:rPr lang="en-US" b="1" dirty="0">
                <a:latin typeface="Segoe UI" panose="020B0502040204020203" pitchFamily="34" charset="0"/>
                <a:ea typeface="Quattrocento Sans"/>
                <a:cs typeface="Segoe UI" panose="020B0502040204020203" pitchFamily="34" charset="0"/>
                <a:sym typeface="Quattrocento Sans"/>
              </a:rPr>
              <a:t>→</a:t>
            </a:r>
            <a:r>
              <a:rPr lang="en-US" dirty="0"/>
              <a:t> Members of the commission represented 21 different nations chaired by former Norwegian prime minister Gro Harlem Brundtland. </a:t>
            </a:r>
          </a:p>
          <a:p>
            <a:pPr marL="457200" lvl="1" algn="just">
              <a:lnSpc>
                <a:spcPct val="150000"/>
              </a:lnSpc>
              <a:buSzPts val="1600"/>
            </a:pPr>
            <a:r>
              <a:rPr lang="en-US" b="1" dirty="0">
                <a:latin typeface="Segoe UI" panose="020B0502040204020203" pitchFamily="34" charset="0"/>
                <a:ea typeface="Quattrocento Sans"/>
                <a:cs typeface="Segoe UI" panose="020B0502040204020203" pitchFamily="34" charset="0"/>
                <a:sym typeface="Quattrocento Sans"/>
              </a:rPr>
              <a:t>→</a:t>
            </a:r>
            <a:r>
              <a:rPr lang="en-US" dirty="0"/>
              <a:t> focus on environmental and developmental problems and solutions and on setting up networks to promote environmental stewardship.</a:t>
            </a:r>
          </a:p>
          <a:p>
            <a:pPr marL="457200" lvl="1" algn="just">
              <a:lnSpc>
                <a:spcPct val="150000"/>
              </a:lnSpc>
              <a:buSzPts val="1600"/>
            </a:pPr>
            <a:r>
              <a:rPr lang="en-US" b="1" dirty="0">
                <a:latin typeface="Segoe UI" panose="020B0502040204020203" pitchFamily="34" charset="0"/>
                <a:ea typeface="Quattrocento Sans"/>
                <a:cs typeface="Segoe UI" panose="020B0502040204020203" pitchFamily="34" charset="0"/>
                <a:sym typeface="Quattrocento Sans"/>
              </a:rPr>
              <a:t>→ </a:t>
            </a:r>
            <a:r>
              <a:rPr lang="en-US" dirty="0"/>
              <a:t>The international structure and scope of the Brundtland Commission allowed multiple problems (such as deforestation and ozone depletion) to be looked at from a holistic approach</a:t>
            </a:r>
            <a:endParaRPr lang="en-US" b="1" dirty="0">
              <a:latin typeface="Segoe UI" panose="020B0502040204020203" pitchFamily="34" charset="0"/>
              <a:cs typeface="Segoe UI" panose="020B0502040204020203" pitchFamily="34" charset="0"/>
              <a:sym typeface="Quattrocento Sans"/>
            </a:endParaRPr>
          </a:p>
          <a:p>
            <a:pPr marL="457200" lvl="1" algn="just">
              <a:lnSpc>
                <a:spcPct val="150000"/>
              </a:lnSpc>
              <a:buSzPts val="1600"/>
            </a:pPr>
            <a:endParaRPr lang="en-US"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934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7" end="7"/>
                                            </p:txEl>
                                          </p:spTgt>
                                        </p:tgtEl>
                                        <p:attrNameLst>
                                          <p:attrName>style.visibility</p:attrName>
                                        </p:attrNameLst>
                                      </p:cBhvr>
                                      <p:to>
                                        <p:strVal val="visible"/>
                                      </p:to>
                                    </p:set>
                                    <p:animEffect transition="in" filter="fade">
                                      <p:cBhvr>
                                        <p:cTn id="32" dur="1000"/>
                                        <p:tgtEl>
                                          <p:spTgt spid="15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8" end="8"/>
                                            </p:txEl>
                                          </p:spTgt>
                                        </p:tgtEl>
                                        <p:attrNameLst>
                                          <p:attrName>style.visibility</p:attrName>
                                        </p:attrNameLst>
                                      </p:cBhvr>
                                      <p:to>
                                        <p:strVal val="visible"/>
                                      </p:to>
                                    </p:set>
                                    <p:animEffect transition="in" filter="fade">
                                      <p:cBhvr>
                                        <p:cTn id="37" dur="1000"/>
                                        <p:tgtEl>
                                          <p:spTgt spid="15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9" end="9"/>
                                            </p:txEl>
                                          </p:spTgt>
                                        </p:tgtEl>
                                        <p:attrNameLst>
                                          <p:attrName>style.visibility</p:attrName>
                                        </p:attrNameLst>
                                      </p:cBhvr>
                                      <p:to>
                                        <p:strVal val="visible"/>
                                      </p:to>
                                    </p:set>
                                    <p:animEffect transition="in" filter="fade">
                                      <p:cBhvr>
                                        <p:cTn id="42" dur="1000"/>
                                        <p:tgtEl>
                                          <p:spTgt spid="15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0" end="10"/>
                                            </p:txEl>
                                          </p:spTgt>
                                        </p:tgtEl>
                                        <p:attrNameLst>
                                          <p:attrName>style.visibility</p:attrName>
                                        </p:attrNameLst>
                                      </p:cBhvr>
                                      <p:to>
                                        <p:strVal val="visible"/>
                                      </p:to>
                                    </p:set>
                                    <p:animEffect transition="in" filter="fade">
                                      <p:cBhvr>
                                        <p:cTn id="47" dur="1000"/>
                                        <p:tgtEl>
                                          <p:spTgt spid="1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98796"/>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action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21976"/>
            <a:ext cx="9488130" cy="48140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lang="en-US" sz="1300" b="1" dirty="0">
              <a:latin typeface="+mn-lt"/>
            </a:endParaRPr>
          </a:p>
          <a:p>
            <a:r>
              <a:rPr lang="en-US" sz="1300" b="1" dirty="0">
                <a:latin typeface="+mn-lt"/>
              </a:rPr>
              <a:t>South Africa Carbon Tax policy:</a:t>
            </a:r>
          </a:p>
          <a:p>
            <a:endParaRPr lang="en-US" sz="1300" b="1" dirty="0">
              <a:latin typeface="+mn-lt"/>
            </a:endParaRPr>
          </a:p>
          <a:p>
            <a:pPr marL="285750" indent="-285750">
              <a:buFontTx/>
              <a:buChar char="-"/>
            </a:pPr>
            <a:r>
              <a:rPr lang="en-US" sz="1300" dirty="0">
                <a:latin typeface="+mn-lt"/>
              </a:rPr>
              <a:t>The carbon tax in South Africa, officially known as the Carbon Tax Act, came into effect on June 1, 2019</a:t>
            </a:r>
          </a:p>
          <a:p>
            <a:pPr marL="285750" indent="-285750">
              <a:buFontTx/>
              <a:buChar char="-"/>
            </a:pPr>
            <a:endParaRPr lang="en-US" sz="1300" dirty="0">
              <a:latin typeface="+mn-lt"/>
            </a:endParaRPr>
          </a:p>
          <a:p>
            <a:pPr marL="285750" indent="-285750">
              <a:buFontTx/>
              <a:buChar char="-"/>
            </a:pPr>
            <a:r>
              <a:rPr lang="en-US" sz="1300" dirty="0">
                <a:latin typeface="+mn-lt"/>
              </a:rPr>
              <a:t>It is one of the key policy instruments aimed at reducing greenhouse gas emissions and addressing climate change in the country.</a:t>
            </a:r>
          </a:p>
          <a:p>
            <a:pPr marL="285750" indent="-285750">
              <a:buFontTx/>
              <a:buChar char="-"/>
            </a:pPr>
            <a:endParaRPr lang="en-US" sz="1300" dirty="0">
              <a:latin typeface="+mn-lt"/>
            </a:endParaRPr>
          </a:p>
          <a:p>
            <a:pPr marL="285750" indent="-285750">
              <a:buFontTx/>
              <a:buChar char="-"/>
            </a:pPr>
            <a:r>
              <a:rPr lang="en-US" sz="1300" dirty="0">
                <a:latin typeface="+mn-lt"/>
              </a:rPr>
              <a:t>The carbon tax is administered by the South African Revenue Service (SARS), which is responsible for collecting the tax and enforcing compliance.</a:t>
            </a:r>
          </a:p>
          <a:p>
            <a:pPr marL="285750" indent="-285750">
              <a:buFontTx/>
              <a:buChar char="-"/>
            </a:pPr>
            <a:endParaRPr lang="en-US" sz="1300" dirty="0">
              <a:latin typeface="+mn-lt"/>
            </a:endParaRPr>
          </a:p>
          <a:p>
            <a:pPr marL="285750" indent="-285750">
              <a:buFontTx/>
              <a:buChar char="-"/>
            </a:pPr>
            <a:r>
              <a:rPr lang="en-US" sz="1300" dirty="0">
                <a:latin typeface="+mn-lt"/>
              </a:rPr>
              <a:t>The primary objective of the carbon tax is to incentivize the reduction of greenhouse gas emissions in a cost-effective and economically efficient manner.</a:t>
            </a:r>
          </a:p>
          <a:p>
            <a:pPr marL="285750" indent="-285750">
              <a:buFontTx/>
              <a:buChar char="-"/>
            </a:pPr>
            <a:endParaRPr lang="en-US" sz="1300" dirty="0">
              <a:latin typeface="+mn-lt"/>
            </a:endParaRPr>
          </a:p>
          <a:p>
            <a:pPr marL="285750" indent="-285750">
              <a:buFontTx/>
              <a:buChar char="-"/>
            </a:pPr>
            <a:r>
              <a:rPr lang="en-US" sz="1300" dirty="0">
                <a:latin typeface="+mn-lt"/>
              </a:rPr>
              <a:t>The tax is designed to be revenue-neutral, with revenue generated from the carbon tax being recycled back into the economy through various mechanisms, such as tax breaks and incentives for energy efficiency and renewable energy projects.</a:t>
            </a:r>
          </a:p>
          <a:p>
            <a:pPr marL="285750" indent="-285750">
              <a:buFontTx/>
              <a:buChar char="-"/>
            </a:pPr>
            <a:endParaRPr lang="en-US" sz="1300" dirty="0">
              <a:latin typeface="+mn-lt"/>
            </a:endParaRPr>
          </a:p>
          <a:p>
            <a:pPr marL="285750" indent="-285750">
              <a:buFontTx/>
              <a:buChar char="-"/>
            </a:pPr>
            <a:r>
              <a:rPr lang="en-US" sz="1300" dirty="0">
                <a:latin typeface="+mn-lt"/>
              </a:rPr>
              <a:t>The initial carbon tax rate is set at R120 (South African Rand) per ton of carbon dioxide equivalent (CO2e) emissions above the threshold and increased to R134 (or about $8) by end 2022</a:t>
            </a:r>
          </a:p>
          <a:p>
            <a:pPr marL="285750" indent="-285750">
              <a:buFontTx/>
              <a:buChar char="-"/>
            </a:pPr>
            <a:endParaRPr lang="en-US" sz="1300" dirty="0">
              <a:latin typeface="+mn-lt"/>
            </a:endParaRPr>
          </a:p>
          <a:p>
            <a:pPr marL="285750" indent="-285750">
              <a:buFontTx/>
              <a:buChar char="-"/>
            </a:pPr>
            <a:r>
              <a:rPr lang="en-US" sz="1300" dirty="0">
                <a:latin typeface="+mn-lt"/>
              </a:rPr>
              <a:t>The carbon tax is expected to drive emissions reductions and encourage investments in cleaner technologies and practices.</a:t>
            </a:r>
          </a:p>
          <a:p>
            <a:endParaRPr lang="en-US" sz="1300" b="1" dirty="0">
              <a:latin typeface="+mn-lt"/>
            </a:endParaRPr>
          </a:p>
        </p:txBody>
      </p:sp>
    </p:spTree>
    <p:extLst>
      <p:ext uri="{BB962C8B-B14F-4D97-AF65-F5344CB8AC3E}">
        <p14:creationId xmlns:p14="http://schemas.microsoft.com/office/powerpoint/2010/main" val="3861346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14717"/>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dirty="0">
                <a:latin typeface="+mj-lt"/>
              </a:rPr>
              <a:t>South Africa Carbon Tax</a:t>
            </a:r>
          </a:p>
          <a:p>
            <a:pPr marL="457200" lvl="1" algn="just">
              <a:lnSpc>
                <a:spcPct val="150000"/>
              </a:lnSpc>
              <a:buSzPts val="1600"/>
            </a:pPr>
            <a:endParaRPr lang="en-US" dirty="0">
              <a:latin typeface="+mj-lt"/>
            </a:endParaRPr>
          </a:p>
          <a:p>
            <a:pPr marL="457200" lvl="1" algn="just">
              <a:lnSpc>
                <a:spcPct val="150000"/>
              </a:lnSpc>
              <a:buSzPts val="1600"/>
            </a:pPr>
            <a:endParaRPr lang="en-US" dirty="0">
              <a:latin typeface="+mj-lt"/>
            </a:endParaRPr>
          </a:p>
          <a:p>
            <a:pPr marL="457200" lvl="1" algn="just">
              <a:lnSpc>
                <a:spcPct val="150000"/>
              </a:lnSpc>
              <a:buSzPts val="1600"/>
            </a:pPr>
            <a:r>
              <a:rPr lang="en-US" sz="1400" dirty="0">
                <a:latin typeface="Arial" panose="020B0604020202020204" pitchFamily="34" charset="0"/>
              </a:rPr>
              <a:t>								</a:t>
            </a:r>
            <a:endParaRPr lang="en-US" sz="800" dirty="0">
              <a:latin typeface="Arial" panose="020B0604020202020204" pitchFamily="34" charset="0"/>
            </a:endParaRPr>
          </a:p>
          <a:p>
            <a:pPr marL="457200" lvl="1" algn="just">
              <a:lnSpc>
                <a:spcPct val="150000"/>
              </a:lnSpc>
              <a:buSzPts val="1600"/>
            </a:pPr>
            <a:endParaRPr lang="en-US" sz="800" dirty="0">
              <a:latin typeface="Arial" panose="020B0604020202020204" pitchFamily="34" charset="0"/>
            </a:endParaRPr>
          </a:p>
          <a:p>
            <a:pPr marL="457200" lvl="1" algn="just">
              <a:lnSpc>
                <a:spcPct val="150000"/>
              </a:lnSpc>
              <a:buSzPts val="1600"/>
            </a:pPr>
            <a:r>
              <a:rPr lang="en-US" sz="800" dirty="0">
                <a:latin typeface="Arial" panose="020B0604020202020204" pitchFamily="34" charset="0"/>
              </a:rPr>
              <a:t>						</a:t>
            </a:r>
            <a:r>
              <a:rPr lang="en-US" b="0" i="0" dirty="0">
                <a:solidFill>
                  <a:srgbClr val="000000"/>
                </a:solidFill>
                <a:effectLst/>
                <a:latin typeface="Arial" panose="020B0604020202020204" pitchFamily="34" charset="0"/>
              </a:rPr>
              <a:t>			</a:t>
            </a:r>
          </a:p>
          <a:p>
            <a:pPr marL="457200" lvl="1" algn="just">
              <a:lnSpc>
                <a:spcPct val="150000"/>
              </a:lnSpc>
              <a:buSzPts val="1600"/>
            </a:pPr>
            <a:endParaRPr lang="en-US" dirty="0">
              <a:latin typeface="+mj-lt"/>
            </a:endParaRPr>
          </a:p>
        </p:txBody>
      </p:sp>
      <p:sp>
        <p:nvSpPr>
          <p:cNvPr id="4" name="AutoShape 2" descr="Έννοια φόρου άνθρακα με βιομηχανικές εγκαταστάσεις — Φωτογραφία Αρχείου">
            <a:extLst>
              <a:ext uri="{FF2B5EF4-FFF2-40B4-BE49-F238E27FC236}">
                <a16:creationId xmlns:a16="http://schemas.microsoft.com/office/drawing/2014/main" id="{B88315E4-663E-6276-43FE-37C5729F30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Online Media 1" title="UQx Carbon101x 2.3.1.1c Case study: South Africa's carbon tax">
            <a:hlinkClick r:id="" action="ppaction://media"/>
            <a:extLst>
              <a:ext uri="{FF2B5EF4-FFF2-40B4-BE49-F238E27FC236}">
                <a16:creationId xmlns:a16="http://schemas.microsoft.com/office/drawing/2014/main" id="{2CFDA99F-96F1-B8B5-E4F1-41B66C4A141C}"/>
              </a:ext>
            </a:extLst>
          </p:cNvPr>
          <p:cNvPicPr>
            <a:picLocks noRot="1" noChangeAspect="1"/>
          </p:cNvPicPr>
          <p:nvPr>
            <a:videoFile r:link="rId1"/>
          </p:nvPr>
        </p:nvPicPr>
        <p:blipFill>
          <a:blip r:embed="rId4"/>
          <a:stretch>
            <a:fillRect/>
          </a:stretch>
        </p:blipFill>
        <p:spPr>
          <a:xfrm>
            <a:off x="1175917" y="1671257"/>
            <a:ext cx="8748012" cy="3833072"/>
          </a:xfrm>
          <a:prstGeom prst="rect">
            <a:avLst/>
          </a:prstGeom>
        </p:spPr>
      </p:pic>
    </p:spTree>
    <p:extLst>
      <p:ext uri="{BB962C8B-B14F-4D97-AF65-F5344CB8AC3E}">
        <p14:creationId xmlns:p14="http://schemas.microsoft.com/office/powerpoint/2010/main" val="201966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233888"/>
            <a:ext cx="9488130" cy="472764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25000" lnSpcReduction="20000"/>
          </a:bodyPr>
          <a:lstStyle/>
          <a:p>
            <a:pPr marL="457200" lvl="1" algn="just">
              <a:lnSpc>
                <a:spcPct val="150000"/>
              </a:lnSpc>
              <a:buSzPts val="1600"/>
            </a:pPr>
            <a:r>
              <a:rPr lang="en-US" sz="5200" dirty="0">
                <a:latin typeface="+mj-lt"/>
              </a:rPr>
              <a:t>b) Emission Trading System (Cap and trade)</a:t>
            </a:r>
          </a:p>
          <a:p>
            <a:pPr marL="457200" lvl="1" algn="just">
              <a:lnSpc>
                <a:spcPct val="150000"/>
              </a:lnSpc>
              <a:buSzPts val="1600"/>
            </a:pPr>
            <a:endParaRPr lang="en-US" sz="3400" dirty="0">
              <a:latin typeface="+mj-lt"/>
            </a:endParaRPr>
          </a:p>
          <a:p>
            <a:pPr marL="457200" lvl="1" algn="just">
              <a:lnSpc>
                <a:spcPct val="150000"/>
              </a:lnSpc>
              <a:buSzPts val="1600"/>
            </a:pPr>
            <a:r>
              <a:rPr lang="en-US" sz="5200" dirty="0">
                <a:latin typeface="+mj-lt"/>
              </a:rPr>
              <a:t>Is  a tradable-permit system for GHG emissions.</a:t>
            </a:r>
          </a:p>
          <a:p>
            <a:pPr marL="457200" lvl="1" algn="just">
              <a:lnSpc>
                <a:spcPct val="150000"/>
              </a:lnSpc>
              <a:buSzPts val="1600"/>
            </a:pPr>
            <a:endParaRPr lang="en-US" sz="5200" dirty="0">
              <a:latin typeface="+mj-lt"/>
            </a:endParaRPr>
          </a:p>
          <a:p>
            <a:pPr marL="457200" lvl="1" algn="just">
              <a:lnSpc>
                <a:spcPct val="150000"/>
              </a:lnSpc>
              <a:buSzPts val="1600"/>
            </a:pPr>
            <a:r>
              <a:rPr lang="en-US" sz="4800" dirty="0">
                <a:latin typeface="+mj-lt"/>
              </a:rPr>
              <a:t>Cap-and-trade programs work by taxing companies if they produce higher </a:t>
            </a:r>
          </a:p>
          <a:p>
            <a:pPr marL="457200" lvl="1" algn="just">
              <a:lnSpc>
                <a:spcPct val="150000"/>
              </a:lnSpc>
              <a:buSzPts val="1600"/>
            </a:pPr>
            <a:r>
              <a:rPr lang="en-US" sz="4800" dirty="0">
                <a:latin typeface="+mj-lt"/>
              </a:rPr>
              <a:t>emissions than their permit allows.</a:t>
            </a:r>
          </a:p>
          <a:p>
            <a:pPr marL="457200" lvl="1" algn="just">
              <a:lnSpc>
                <a:spcPct val="150000"/>
              </a:lnSpc>
              <a:buSzPts val="1600"/>
            </a:pPr>
            <a:r>
              <a:rPr lang="en-US" sz="4800" dirty="0">
                <a:latin typeface="+mj-lt"/>
              </a:rPr>
              <a:t>Governments allocate or sell a set number of permits, </a:t>
            </a:r>
          </a:p>
          <a:p>
            <a:pPr marL="457200" lvl="1" algn="just">
              <a:lnSpc>
                <a:spcPct val="150000"/>
              </a:lnSpc>
              <a:buSzPts val="1600"/>
            </a:pPr>
            <a:r>
              <a:rPr lang="en-US" sz="4800" dirty="0">
                <a:latin typeface="+mj-lt"/>
              </a:rPr>
              <a:t>each of which represents the right to emit a specific amount </a:t>
            </a:r>
          </a:p>
          <a:p>
            <a:pPr marL="457200" lvl="1" algn="just">
              <a:lnSpc>
                <a:spcPct val="150000"/>
              </a:lnSpc>
              <a:buSzPts val="1600"/>
            </a:pPr>
            <a:r>
              <a:rPr lang="en-US" sz="4800" dirty="0">
                <a:latin typeface="+mj-lt"/>
              </a:rPr>
              <a:t>of </a:t>
            </a:r>
            <a:r>
              <a:rPr lang="en-US" sz="4800" dirty="0">
                <a:latin typeface="+mj-lt"/>
                <a:hlinkClick r:id="rId3">
                  <a:extLst>
                    <a:ext uri="{A12FA001-AC4F-418D-AE19-62706E023703}">
                      <ahyp:hlinkClr xmlns:ahyp="http://schemas.microsoft.com/office/drawing/2018/hyperlinkcolor" val="tx"/>
                    </a:ext>
                  </a:extLst>
                </a:hlinkClick>
              </a:rPr>
              <a:t>greenhouse gases</a:t>
            </a:r>
            <a:r>
              <a:rPr lang="en-US" sz="4800" dirty="0">
                <a:latin typeface="+mj-lt"/>
              </a:rPr>
              <a:t>. If a company needs more permits to make</a:t>
            </a:r>
          </a:p>
          <a:p>
            <a:pPr marL="457200" lvl="1" algn="just">
              <a:lnSpc>
                <a:spcPct val="150000"/>
              </a:lnSpc>
              <a:buSzPts val="1600"/>
            </a:pPr>
            <a:r>
              <a:rPr lang="en-US" sz="4800" dirty="0">
                <a:latin typeface="+mj-lt"/>
              </a:rPr>
              <a:t> its product, it has to trade with another company to buy them. </a:t>
            </a:r>
          </a:p>
          <a:p>
            <a:pPr marL="457200" lvl="1" algn="just">
              <a:lnSpc>
                <a:spcPct val="150000"/>
              </a:lnSpc>
              <a:buSzPts val="1600"/>
            </a:pPr>
            <a:r>
              <a:rPr lang="en-US" sz="4800" dirty="0">
                <a:latin typeface="+mj-lt"/>
              </a:rPr>
              <a:t>So, as with a carbon tax, companies directly pay for their pollution. </a:t>
            </a:r>
          </a:p>
          <a:p>
            <a:pPr marL="457200" lvl="1" algn="just">
              <a:lnSpc>
                <a:spcPct val="150000"/>
              </a:lnSpc>
              <a:buSzPts val="1600"/>
            </a:pPr>
            <a:endParaRPr lang="en-US" sz="4800" dirty="0">
              <a:latin typeface="+mj-lt"/>
            </a:endParaRPr>
          </a:p>
          <a:p>
            <a:pPr marL="457200" lvl="1" algn="just">
              <a:lnSpc>
                <a:spcPct val="150000"/>
              </a:lnSpc>
              <a:buSzPts val="1600"/>
            </a:pPr>
            <a:r>
              <a:rPr lang="en-US" sz="4800" u="sng" dirty="0">
                <a:latin typeface="+mj-lt"/>
              </a:rPr>
              <a:t>Where it worked</a:t>
            </a:r>
            <a:r>
              <a:rPr lang="en-US" sz="4800" dirty="0">
                <a:latin typeface="+mj-lt"/>
              </a:rPr>
              <a:t>: In 2013, California launched one of the United </a:t>
            </a:r>
          </a:p>
          <a:p>
            <a:pPr marL="457200" lvl="1" algn="just">
              <a:lnSpc>
                <a:spcPct val="150000"/>
              </a:lnSpc>
              <a:buSzPts val="1600"/>
            </a:pPr>
            <a:r>
              <a:rPr lang="en-US" sz="4800" dirty="0">
                <a:latin typeface="+mj-lt"/>
              </a:rPr>
              <a:t>States’ first cap and trade programs. As a result, the state’s emissions</a:t>
            </a:r>
          </a:p>
          <a:p>
            <a:pPr marL="457200" lvl="1" algn="just">
              <a:lnSpc>
                <a:spcPct val="150000"/>
              </a:lnSpc>
              <a:buSzPts val="1600"/>
            </a:pPr>
            <a:r>
              <a:rPr lang="en-US" sz="4800" dirty="0">
                <a:latin typeface="+mj-lt"/>
              </a:rPr>
              <a:t>fell by 10 percent between 2013 and 2018.</a:t>
            </a:r>
          </a:p>
          <a:p>
            <a:pPr algn="just"/>
            <a:r>
              <a:rPr lang="en-US" sz="4800" b="1" dirty="0">
                <a:latin typeface="+mj-lt"/>
              </a:rPr>
              <a:t>						</a:t>
            </a:r>
            <a:r>
              <a:rPr lang="en-US" sz="3200" b="0" i="0" dirty="0">
                <a:solidFill>
                  <a:srgbClr val="000000"/>
                </a:solidFill>
                <a:effectLst/>
                <a:latin typeface="+mj-lt"/>
              </a:rPr>
              <a:t>If companies emit less than the cap, they are permitted to sell the excess carbon 						permits to companies that are polluting more. The company polluting less </a:t>
            </a:r>
          </a:p>
          <a:p>
            <a:pPr algn="l"/>
            <a:r>
              <a:rPr lang="en-US" sz="3200" dirty="0">
                <a:latin typeface="+mj-lt"/>
              </a:rPr>
              <a:t>						</a:t>
            </a:r>
            <a:r>
              <a:rPr lang="en-US" sz="3200" b="0" i="0" dirty="0">
                <a:solidFill>
                  <a:srgbClr val="000000"/>
                </a:solidFill>
                <a:effectLst/>
                <a:latin typeface="+mj-lt"/>
              </a:rPr>
              <a:t>will profit from this transaction.</a:t>
            </a:r>
          </a:p>
          <a:p>
            <a:pPr algn="l"/>
            <a:r>
              <a:rPr lang="en-US" sz="3200" b="0" i="0" dirty="0">
                <a:solidFill>
                  <a:srgbClr val="000000"/>
                </a:solidFill>
                <a:effectLst/>
                <a:latin typeface="+mj-lt"/>
              </a:rPr>
              <a:t>						Source: adapted from Energy Royd, 2013</a:t>
            </a:r>
          </a:p>
          <a:p>
            <a:pPr marL="457200" lvl="1" algn="just">
              <a:lnSpc>
                <a:spcPct val="150000"/>
              </a:lnSpc>
              <a:buSzPts val="1600"/>
            </a:pPr>
            <a:endParaRPr lang="en-US" b="1" dirty="0">
              <a:latin typeface="+mj-lt"/>
            </a:endParaRPr>
          </a:p>
        </p:txBody>
      </p:sp>
      <p:pic>
        <p:nvPicPr>
          <p:cNvPr id="3" name="Picture 2">
            <a:extLst>
              <a:ext uri="{FF2B5EF4-FFF2-40B4-BE49-F238E27FC236}">
                <a16:creationId xmlns:a16="http://schemas.microsoft.com/office/drawing/2014/main" id="{558A0134-B3F0-5D3E-A99E-8A2D27F85EA3}"/>
              </a:ext>
            </a:extLst>
          </p:cNvPr>
          <p:cNvPicPr>
            <a:picLocks noChangeAspect="1"/>
          </p:cNvPicPr>
          <p:nvPr/>
        </p:nvPicPr>
        <p:blipFill>
          <a:blip r:embed="rId4"/>
          <a:stretch>
            <a:fillRect/>
          </a:stretch>
        </p:blipFill>
        <p:spPr>
          <a:xfrm>
            <a:off x="6373906" y="1846730"/>
            <a:ext cx="4212153" cy="3155576"/>
          </a:xfrm>
          <a:prstGeom prst="rect">
            <a:avLst/>
          </a:prstGeom>
        </p:spPr>
      </p:pic>
    </p:spTree>
    <p:extLst>
      <p:ext uri="{BB962C8B-B14F-4D97-AF65-F5344CB8AC3E}">
        <p14:creationId xmlns:p14="http://schemas.microsoft.com/office/powerpoint/2010/main" val="1504543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1100634" y="1122210"/>
            <a:ext cx="9488130" cy="472764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b="1" dirty="0">
                <a:latin typeface="+mj-lt"/>
              </a:rPr>
              <a:t>Video: Cap and trade </a:t>
            </a:r>
          </a:p>
        </p:txBody>
      </p:sp>
      <p:pic>
        <p:nvPicPr>
          <p:cNvPr id="2" name="Online Media 1" title="What is Cap-and-Trade?">
            <a:hlinkClick r:id="" action="ppaction://media"/>
            <a:extLst>
              <a:ext uri="{FF2B5EF4-FFF2-40B4-BE49-F238E27FC236}">
                <a16:creationId xmlns:a16="http://schemas.microsoft.com/office/drawing/2014/main" id="{1F9A99C6-F1EE-A6AD-81E1-C29DD69D703D}"/>
              </a:ext>
            </a:extLst>
          </p:cNvPr>
          <p:cNvPicPr>
            <a:picLocks noRot="1" noChangeAspect="1"/>
          </p:cNvPicPr>
          <p:nvPr>
            <a:videoFile r:link="rId1"/>
          </p:nvPr>
        </p:nvPicPr>
        <p:blipFill>
          <a:blip r:embed="rId4"/>
          <a:stretch>
            <a:fillRect/>
          </a:stretch>
        </p:blipFill>
        <p:spPr>
          <a:xfrm>
            <a:off x="1237129" y="1703294"/>
            <a:ext cx="8633012" cy="4032496"/>
          </a:xfrm>
          <a:prstGeom prst="rect">
            <a:avLst/>
          </a:prstGeom>
        </p:spPr>
      </p:pic>
    </p:spTree>
    <p:extLst>
      <p:ext uri="{BB962C8B-B14F-4D97-AF65-F5344CB8AC3E}">
        <p14:creationId xmlns:p14="http://schemas.microsoft.com/office/powerpoint/2010/main" val="223817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1082705" y="1062317"/>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dirty="0">
                <a:latin typeface="+mj-lt"/>
              </a:rPr>
              <a:t>Overview : Carbon Pricing </a:t>
            </a:r>
          </a:p>
          <a:p>
            <a:pPr marL="457200" lvl="1" algn="just">
              <a:lnSpc>
                <a:spcPct val="150000"/>
              </a:lnSpc>
              <a:buSzPts val="1600"/>
            </a:pPr>
            <a:endParaRPr lang="en-US" dirty="0">
              <a:latin typeface="+mj-lt"/>
            </a:endParaRPr>
          </a:p>
          <a:p>
            <a:pPr marL="457200" lvl="1" algn="just">
              <a:lnSpc>
                <a:spcPct val="150000"/>
              </a:lnSpc>
              <a:buSzPts val="1600"/>
            </a:pPr>
            <a:r>
              <a:rPr lang="en-US" dirty="0">
                <a:latin typeface="+mj-lt"/>
              </a:rPr>
              <a:t>According to the World Bank, in 2023, 104 carbon pricing initiatives had been implemented globally, covering 52 national jurisdictions and 42 subnational jurisdictions.</a:t>
            </a:r>
          </a:p>
        </p:txBody>
      </p:sp>
      <p:pic>
        <p:nvPicPr>
          <p:cNvPr id="10" name="Picture 9">
            <a:extLst>
              <a:ext uri="{FF2B5EF4-FFF2-40B4-BE49-F238E27FC236}">
                <a16:creationId xmlns:a16="http://schemas.microsoft.com/office/drawing/2014/main" id="{6AE98783-6396-4CAE-CBFB-DDB03276746E}"/>
              </a:ext>
            </a:extLst>
          </p:cNvPr>
          <p:cNvPicPr>
            <a:picLocks noChangeAspect="1"/>
          </p:cNvPicPr>
          <p:nvPr/>
        </p:nvPicPr>
        <p:blipFill>
          <a:blip r:embed="rId3"/>
          <a:stretch>
            <a:fillRect/>
          </a:stretch>
        </p:blipFill>
        <p:spPr>
          <a:xfrm>
            <a:off x="1355348" y="2930218"/>
            <a:ext cx="2840134" cy="1714739"/>
          </a:xfrm>
          <a:prstGeom prst="rect">
            <a:avLst/>
          </a:prstGeom>
        </p:spPr>
      </p:pic>
      <p:pic>
        <p:nvPicPr>
          <p:cNvPr id="12" name="Picture 11">
            <a:extLst>
              <a:ext uri="{FF2B5EF4-FFF2-40B4-BE49-F238E27FC236}">
                <a16:creationId xmlns:a16="http://schemas.microsoft.com/office/drawing/2014/main" id="{7D4F06F9-DC51-F140-5317-5820D89B78CA}"/>
              </a:ext>
            </a:extLst>
          </p:cNvPr>
          <p:cNvPicPr>
            <a:picLocks noChangeAspect="1"/>
          </p:cNvPicPr>
          <p:nvPr/>
        </p:nvPicPr>
        <p:blipFill>
          <a:blip r:embed="rId4"/>
          <a:stretch>
            <a:fillRect/>
          </a:stretch>
        </p:blipFill>
        <p:spPr>
          <a:xfrm>
            <a:off x="4468124" y="2930218"/>
            <a:ext cx="3107051" cy="1590897"/>
          </a:xfrm>
          <a:prstGeom prst="rect">
            <a:avLst/>
          </a:prstGeom>
        </p:spPr>
      </p:pic>
      <p:pic>
        <p:nvPicPr>
          <p:cNvPr id="14" name="Picture 13">
            <a:extLst>
              <a:ext uri="{FF2B5EF4-FFF2-40B4-BE49-F238E27FC236}">
                <a16:creationId xmlns:a16="http://schemas.microsoft.com/office/drawing/2014/main" id="{4536494A-CF0F-A3D8-F9DD-FA31A2D9CF4A}"/>
              </a:ext>
            </a:extLst>
          </p:cNvPr>
          <p:cNvPicPr>
            <a:picLocks noChangeAspect="1"/>
          </p:cNvPicPr>
          <p:nvPr/>
        </p:nvPicPr>
        <p:blipFill>
          <a:blip r:embed="rId5"/>
          <a:stretch>
            <a:fillRect/>
          </a:stretch>
        </p:blipFill>
        <p:spPr>
          <a:xfrm>
            <a:off x="7375661" y="3168375"/>
            <a:ext cx="2840135" cy="1238423"/>
          </a:xfrm>
          <a:prstGeom prst="rect">
            <a:avLst/>
          </a:prstGeom>
        </p:spPr>
      </p:pic>
    </p:spTree>
    <p:extLst>
      <p:ext uri="{BB962C8B-B14F-4D97-AF65-F5344CB8AC3E}">
        <p14:creationId xmlns:p14="http://schemas.microsoft.com/office/powerpoint/2010/main" val="859692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62316"/>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endParaRPr lang="en-US" dirty="0">
              <a:latin typeface="+mj-lt"/>
            </a:endParaRPr>
          </a:p>
          <a:p>
            <a:pPr marL="457200" lvl="1" algn="just">
              <a:lnSpc>
                <a:spcPct val="150000"/>
              </a:lnSpc>
              <a:buSzPts val="1600"/>
            </a:pPr>
            <a:r>
              <a:rPr lang="en-US" dirty="0">
                <a:latin typeface="+mj-lt"/>
              </a:rPr>
              <a:t>Overview : Carbon Pricing </a:t>
            </a:r>
          </a:p>
          <a:p>
            <a:pPr marL="457200" lvl="1" algn="just">
              <a:lnSpc>
                <a:spcPct val="150000"/>
              </a:lnSpc>
              <a:buSzPts val="1600"/>
            </a:pPr>
            <a:endParaRPr lang="en-US" dirty="0">
              <a:latin typeface="+mj-lt"/>
            </a:endParaRPr>
          </a:p>
          <a:p>
            <a:pPr marL="457200" lvl="1" algn="just">
              <a:lnSpc>
                <a:spcPct val="150000"/>
              </a:lnSpc>
              <a:buSzPts val="1600"/>
            </a:pPr>
            <a:endParaRPr lang="en-US" dirty="0">
              <a:latin typeface="+mj-lt"/>
            </a:endParaRPr>
          </a:p>
          <a:p>
            <a:pPr marL="457200" lvl="8" algn="just">
              <a:lnSpc>
                <a:spcPct val="150000"/>
              </a:lnSpc>
              <a:buSzPts val="1600"/>
            </a:pPr>
            <a:r>
              <a:rPr lang="en-US" dirty="0">
                <a:latin typeface="+mj-lt"/>
              </a:rPr>
              <a:t>                                                            </a:t>
            </a:r>
          </a:p>
          <a:p>
            <a:pPr marL="457200" lvl="1" algn="just">
              <a:lnSpc>
                <a:spcPct val="150000"/>
              </a:lnSpc>
              <a:buSzPts val="1600"/>
            </a:pPr>
            <a:endParaRPr lang="en-US" dirty="0">
              <a:latin typeface="+mj-lt"/>
            </a:endParaRPr>
          </a:p>
          <a:p>
            <a:pPr marL="457200" lvl="1" algn="just">
              <a:lnSpc>
                <a:spcPct val="150000"/>
              </a:lnSpc>
              <a:buSzPts val="1600"/>
            </a:pPr>
            <a:r>
              <a:rPr lang="en-US" dirty="0">
                <a:latin typeface="+mj-lt"/>
              </a:rPr>
              <a:t>Reflect on </a:t>
            </a:r>
            <a:r>
              <a:rPr lang="en-US" b="0" i="0" dirty="0">
                <a:solidFill>
                  <a:srgbClr val="333333"/>
                </a:solidFill>
                <a:effectLst/>
                <a:latin typeface="Open Sans" panose="020B0606030504020204" pitchFamily="34" charset="0"/>
              </a:rPr>
              <a:t>carbon pricing instruments and carbon markets around the world</a:t>
            </a:r>
          </a:p>
          <a:p>
            <a:pPr marL="457200" lvl="1" algn="just">
              <a:lnSpc>
                <a:spcPct val="150000"/>
              </a:lnSpc>
              <a:buSzPts val="1600"/>
            </a:pPr>
            <a:r>
              <a:rPr lang="en-US" dirty="0">
                <a:latin typeface="+mj-lt"/>
              </a:rPr>
              <a:t>via the Carbon Pricing Dashboard</a:t>
            </a:r>
            <a:r>
              <a:rPr lang="en-US" b="0" i="0" dirty="0">
                <a:solidFill>
                  <a:srgbClr val="333333"/>
                </a:solidFill>
                <a:effectLst/>
                <a:latin typeface="Open Sans" panose="020B0606030504020204" pitchFamily="34" charset="0"/>
              </a:rPr>
              <a:t>: </a:t>
            </a:r>
            <a:r>
              <a:rPr lang="en-US" b="0" i="0" dirty="0">
                <a:solidFill>
                  <a:srgbClr val="333333"/>
                </a:solidFill>
                <a:effectLst/>
                <a:latin typeface="Open Sans" panose="020B0606030504020204" pitchFamily="34" charset="0"/>
                <a:hlinkClick r:id="rId3"/>
              </a:rPr>
              <a:t>https://carbonpricingdashboard.worldbank.org/</a:t>
            </a:r>
            <a:endParaRPr lang="el-GR" b="0" i="0" dirty="0">
              <a:solidFill>
                <a:srgbClr val="333333"/>
              </a:solidFill>
              <a:effectLst/>
              <a:latin typeface="Open Sans" panose="020B0606030504020204" pitchFamily="34" charset="0"/>
            </a:endParaRPr>
          </a:p>
          <a:p>
            <a:pPr marL="457200" lvl="1" algn="just">
              <a:lnSpc>
                <a:spcPct val="150000"/>
              </a:lnSpc>
              <a:buSzPts val="1600"/>
            </a:pPr>
            <a:endParaRPr lang="en-US" dirty="0">
              <a:latin typeface="+mj-lt"/>
            </a:endParaRPr>
          </a:p>
          <a:p>
            <a:pPr marL="457200" lvl="1" algn="just">
              <a:lnSpc>
                <a:spcPct val="150000"/>
              </a:lnSpc>
              <a:buSzPts val="1600"/>
            </a:pPr>
            <a:r>
              <a:rPr lang="en-US" u="sng" dirty="0">
                <a:latin typeface="+mj-lt"/>
              </a:rPr>
              <a:t>                             </a:t>
            </a:r>
          </a:p>
        </p:txBody>
      </p:sp>
      <p:sp>
        <p:nvSpPr>
          <p:cNvPr id="2" name="Rectangle: Rounded Corners 1">
            <a:extLst>
              <a:ext uri="{FF2B5EF4-FFF2-40B4-BE49-F238E27FC236}">
                <a16:creationId xmlns:a16="http://schemas.microsoft.com/office/drawing/2014/main" id="{C0A03DBC-38D1-6B1E-92C9-588ADD804ABA}"/>
              </a:ext>
            </a:extLst>
          </p:cNvPr>
          <p:cNvSpPr/>
          <p:nvPr/>
        </p:nvSpPr>
        <p:spPr>
          <a:xfrm>
            <a:off x="8438856" y="3246902"/>
            <a:ext cx="1897450" cy="178621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endParaRPr lang="en-US" dirty="0"/>
          </a:p>
          <a:p>
            <a:pPr algn="ctr"/>
            <a:endParaRPr lang="el-GR" dirty="0"/>
          </a:p>
        </p:txBody>
      </p:sp>
      <p:pic>
        <p:nvPicPr>
          <p:cNvPr id="4" name="Graphic 3" descr="Stopwatch with solid fill">
            <a:extLst>
              <a:ext uri="{FF2B5EF4-FFF2-40B4-BE49-F238E27FC236}">
                <a16:creationId xmlns:a16="http://schemas.microsoft.com/office/drawing/2014/main" id="{732117A7-C845-E21B-0DA9-4FBBEBE89A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25726" y="3700740"/>
            <a:ext cx="1251989" cy="699248"/>
          </a:xfrm>
          <a:prstGeom prst="rect">
            <a:avLst/>
          </a:prstGeom>
        </p:spPr>
      </p:pic>
      <p:sp>
        <p:nvSpPr>
          <p:cNvPr id="6" name="Rectangle 5">
            <a:extLst>
              <a:ext uri="{FF2B5EF4-FFF2-40B4-BE49-F238E27FC236}">
                <a16:creationId xmlns:a16="http://schemas.microsoft.com/office/drawing/2014/main" id="{FA38960C-80C5-DEF2-E684-5A212A795F97}"/>
              </a:ext>
            </a:extLst>
          </p:cNvPr>
          <p:cNvSpPr/>
          <p:nvPr/>
        </p:nvSpPr>
        <p:spPr>
          <a:xfrm>
            <a:off x="8654009" y="4550416"/>
            <a:ext cx="1467144" cy="2426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20 min</a:t>
            </a:r>
          </a:p>
        </p:txBody>
      </p:sp>
      <p:pic>
        <p:nvPicPr>
          <p:cNvPr id="7" name="Graphic 6" descr="Lights On outline">
            <a:extLst>
              <a:ext uri="{FF2B5EF4-FFF2-40B4-BE49-F238E27FC236}">
                <a16:creationId xmlns:a16="http://schemas.microsoft.com/office/drawing/2014/main" id="{27A57B98-D061-8236-1088-D52C542A86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92565" y="2186265"/>
            <a:ext cx="636494" cy="543486"/>
          </a:xfrm>
          <a:prstGeom prst="rect">
            <a:avLst/>
          </a:prstGeom>
        </p:spPr>
      </p:pic>
    </p:spTree>
    <p:extLst>
      <p:ext uri="{BB962C8B-B14F-4D97-AF65-F5344CB8AC3E}">
        <p14:creationId xmlns:p14="http://schemas.microsoft.com/office/powerpoint/2010/main" val="474824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62317"/>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algn="l"/>
            <a:endParaRPr lang="en-US" b="1" dirty="0">
              <a:solidFill>
                <a:srgbClr val="111111"/>
              </a:solidFill>
              <a:latin typeface="Arial" panose="020B0604020202020204" pitchFamily="34" charset="0"/>
            </a:endParaRPr>
          </a:p>
          <a:p>
            <a:pPr algn="l"/>
            <a:r>
              <a:rPr lang="en-US" sz="1500" b="1" u="sng" dirty="0">
                <a:solidFill>
                  <a:srgbClr val="111111"/>
                </a:solidFill>
                <a:latin typeface="Arial" panose="020B0604020202020204" pitchFamily="34" charset="0"/>
              </a:rPr>
              <a:t>2.2.3 </a:t>
            </a:r>
            <a:r>
              <a:rPr lang="en-US" sz="1500" b="1" i="0" u="sng" dirty="0">
                <a:solidFill>
                  <a:srgbClr val="111111"/>
                </a:solidFill>
                <a:effectLst/>
                <a:latin typeface="Arial" panose="020B0604020202020204" pitchFamily="34" charset="0"/>
              </a:rPr>
              <a:t>Voluntary agreements between industry and governments </a:t>
            </a:r>
          </a:p>
          <a:p>
            <a:pPr algn="l"/>
            <a:endParaRPr lang="en-US" b="1" dirty="0">
              <a:solidFill>
                <a:srgbClr val="111111"/>
              </a:solidFill>
              <a:latin typeface="Arial" panose="020B0604020202020204" pitchFamily="34" charset="0"/>
            </a:endParaRPr>
          </a:p>
          <a:p>
            <a:pPr algn="l"/>
            <a:r>
              <a:rPr lang="en-US" dirty="0">
                <a:solidFill>
                  <a:srgbClr val="111111"/>
                </a:solidFill>
                <a:latin typeface="+mj-lt"/>
              </a:rPr>
              <a:t>They are arrangements where businesses and government entities agree to take voluntary actions to address environmental issues. These agreements can complement regulatory approaches and provide flexibility in achieving environmental goals. They are</a:t>
            </a:r>
            <a:r>
              <a:rPr lang="en-US" b="0" i="0" dirty="0">
                <a:solidFill>
                  <a:srgbClr val="111111"/>
                </a:solidFill>
                <a:effectLst/>
                <a:latin typeface="+mj-lt"/>
              </a:rPr>
              <a:t> politically attractive, raise awareness among stakeholders, and have played a role in the evolution of many national policies. </a:t>
            </a:r>
          </a:p>
          <a:p>
            <a:pPr algn="l"/>
            <a:endParaRPr lang="en-US" dirty="0">
              <a:solidFill>
                <a:srgbClr val="111111"/>
              </a:solidFill>
              <a:latin typeface="+mj-lt"/>
            </a:endParaRPr>
          </a:p>
          <a:p>
            <a:pPr algn="l"/>
            <a:r>
              <a:rPr lang="en-US" dirty="0">
                <a:solidFill>
                  <a:srgbClr val="111111"/>
                </a:solidFill>
                <a:latin typeface="+mj-lt"/>
              </a:rPr>
              <a:t>Businesses</a:t>
            </a:r>
            <a:r>
              <a:rPr lang="en-US" dirty="0">
                <a:latin typeface="+mj-lt"/>
              </a:rPr>
              <a:t> may agree to direct</a:t>
            </a:r>
            <a:r>
              <a:rPr lang="en-US" dirty="0">
                <a:solidFill>
                  <a:srgbClr val="0D0D0D"/>
                </a:solidFill>
                <a:latin typeface="+mj-lt"/>
              </a:rPr>
              <a:t> </a:t>
            </a:r>
            <a:r>
              <a:rPr lang="en-US" dirty="0">
                <a:latin typeface="+mj-lt"/>
              </a:rPr>
              <a:t>emissions reductions or to indirect reductions through changes in product design . They can cover pollution reduction, energy efficiency, waste management, resource conservation, and climate change mitigation</a:t>
            </a:r>
          </a:p>
          <a:p>
            <a:pPr algn="l"/>
            <a:endParaRPr lang="en-US" u="sng" dirty="0">
              <a:latin typeface="+mj-lt"/>
            </a:endParaRPr>
          </a:p>
          <a:p>
            <a:pPr algn="l"/>
            <a:r>
              <a:rPr lang="en-US" u="sng" dirty="0">
                <a:latin typeface="+mj-lt"/>
              </a:rPr>
              <a:t>VA can include: </a:t>
            </a:r>
          </a:p>
          <a:p>
            <a:pPr algn="l"/>
            <a:endParaRPr lang="en-US" dirty="0">
              <a:latin typeface="+mj-lt"/>
            </a:endParaRPr>
          </a:p>
          <a:p>
            <a:pPr marL="171450" indent="-171450">
              <a:lnSpc>
                <a:spcPct val="110000"/>
              </a:lnSpc>
              <a:buFont typeface="Arial" panose="020B0604020202020204" pitchFamily="34" charset="0"/>
              <a:buChar char="•"/>
            </a:pPr>
            <a:r>
              <a:rPr lang="en-US" dirty="0">
                <a:latin typeface="+mj-lt"/>
              </a:rPr>
              <a:t>emissions Reduction Agreements</a:t>
            </a:r>
          </a:p>
          <a:p>
            <a:pPr marL="171450" indent="-171450">
              <a:lnSpc>
                <a:spcPct val="110000"/>
              </a:lnSpc>
              <a:buFont typeface="Arial" panose="020B0604020202020204" pitchFamily="34" charset="0"/>
              <a:buChar char="•"/>
            </a:pPr>
            <a:r>
              <a:rPr lang="en-US" dirty="0">
                <a:latin typeface="+mj-lt"/>
              </a:rPr>
              <a:t>energy Efficiency Agreements</a:t>
            </a:r>
          </a:p>
          <a:p>
            <a:pPr marL="171450" indent="-171450">
              <a:lnSpc>
                <a:spcPct val="110000"/>
              </a:lnSpc>
              <a:buFont typeface="Arial" panose="020B0604020202020204" pitchFamily="34" charset="0"/>
              <a:buChar char="•"/>
            </a:pPr>
            <a:r>
              <a:rPr lang="en-US" dirty="0">
                <a:latin typeface="+mj-lt"/>
              </a:rPr>
              <a:t>waste Reduction and Recycling Agreements</a:t>
            </a:r>
          </a:p>
          <a:p>
            <a:pPr marL="171450" indent="-171450">
              <a:lnSpc>
                <a:spcPct val="110000"/>
              </a:lnSpc>
              <a:buFont typeface="Arial" panose="020B0604020202020204" pitchFamily="34" charset="0"/>
              <a:buChar char="•"/>
            </a:pPr>
            <a:r>
              <a:rPr lang="en-US" dirty="0">
                <a:latin typeface="+mj-lt"/>
              </a:rPr>
              <a:t>water Management Agreements</a:t>
            </a:r>
          </a:p>
          <a:p>
            <a:pPr algn="l"/>
            <a:endParaRPr lang="en-US" b="0" i="0" dirty="0">
              <a:solidFill>
                <a:srgbClr val="111111"/>
              </a:solidFill>
              <a:effectLst/>
              <a:latin typeface="+mj-lt"/>
            </a:endParaRPr>
          </a:p>
          <a:p>
            <a:pPr algn="l"/>
            <a:r>
              <a:rPr lang="en-US" u="sng" dirty="0">
                <a:solidFill>
                  <a:srgbClr val="111111"/>
                </a:solidFill>
                <a:latin typeface="+mj-lt"/>
              </a:rPr>
              <a:t>Benefits for businesses : </a:t>
            </a:r>
          </a:p>
          <a:p>
            <a:pPr algn="l"/>
            <a:endParaRPr lang="en-US" dirty="0">
              <a:solidFill>
                <a:srgbClr val="111111"/>
              </a:solidFill>
              <a:latin typeface="+mj-lt"/>
            </a:endParaRPr>
          </a:p>
          <a:p>
            <a:pPr marL="171450" indent="-171450" algn="l">
              <a:buFont typeface="Arial" panose="020B0604020202020204" pitchFamily="34" charset="0"/>
              <a:buChar char="•"/>
            </a:pPr>
            <a:r>
              <a:rPr lang="en-US" dirty="0">
                <a:latin typeface="+mj-lt"/>
              </a:rPr>
              <a:t>lower legal costs, </a:t>
            </a:r>
          </a:p>
          <a:p>
            <a:pPr marL="171450" indent="-171450" algn="l">
              <a:buFont typeface="Arial" panose="020B0604020202020204" pitchFamily="34" charset="0"/>
              <a:buChar char="•"/>
            </a:pPr>
            <a:r>
              <a:rPr lang="en-US" dirty="0">
                <a:latin typeface="+mj-lt"/>
              </a:rPr>
              <a:t>Increased reputation and</a:t>
            </a:r>
          </a:p>
          <a:p>
            <a:pPr marL="171450" indent="-171450" algn="l">
              <a:buFont typeface="Arial" panose="020B0604020202020204" pitchFamily="34" charset="0"/>
              <a:buChar char="•"/>
            </a:pPr>
            <a:r>
              <a:rPr lang="en-US" dirty="0">
                <a:latin typeface="+mj-lt"/>
              </a:rPr>
              <a:t>improvement of their relationships with society on a whole and shareholders in particular</a:t>
            </a:r>
            <a:endParaRPr lang="en-US" b="0" i="0" dirty="0">
              <a:solidFill>
                <a:srgbClr val="111111"/>
              </a:solidFill>
              <a:effectLst/>
              <a:latin typeface="+mj-lt"/>
            </a:endParaRPr>
          </a:p>
          <a:p>
            <a:pPr algn="l"/>
            <a:endParaRPr lang="en-US" b="0" i="0" dirty="0">
              <a:solidFill>
                <a:srgbClr val="111111"/>
              </a:solidFill>
              <a:effectLst/>
              <a:latin typeface="+mj-lt"/>
            </a:endParaRPr>
          </a:p>
          <a:p>
            <a:pPr algn="l"/>
            <a:r>
              <a:rPr lang="en-US" u="sng" dirty="0">
                <a:latin typeface="+mj-lt"/>
              </a:rPr>
              <a:t>Benefits for societies: </a:t>
            </a:r>
          </a:p>
          <a:p>
            <a:pPr algn="l"/>
            <a:endParaRPr lang="en-US" dirty="0">
              <a:latin typeface="+mj-lt"/>
            </a:endParaRPr>
          </a:p>
          <a:p>
            <a:pPr algn="l"/>
            <a:r>
              <a:rPr lang="en-US" dirty="0">
                <a:latin typeface="+mj-lt"/>
              </a:rPr>
              <a:t>Societies gain to the extent that companies translate goals into concrete business practices and convince other firms to follow their example</a:t>
            </a:r>
            <a:r>
              <a:rPr lang="en-US" sz="1200" dirty="0"/>
              <a:t>.</a:t>
            </a:r>
          </a:p>
          <a:p>
            <a:pPr marL="285750" indent="-285750" algn="l">
              <a:buFont typeface="Arial" panose="020B0604020202020204" pitchFamily="34" charset="0"/>
              <a:buChar char="•"/>
            </a:pPr>
            <a:endParaRPr lang="en-US" sz="1200" dirty="0">
              <a:latin typeface="+mj-lt"/>
            </a:endParaRPr>
          </a:p>
        </p:txBody>
      </p:sp>
    </p:spTree>
    <p:extLst>
      <p:ext uri="{BB962C8B-B14F-4D97-AF65-F5344CB8AC3E}">
        <p14:creationId xmlns:p14="http://schemas.microsoft.com/office/powerpoint/2010/main" val="3462403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991260"/>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endParaRPr lang="en-US" sz="1200" b="0" i="0" dirty="0">
              <a:solidFill>
                <a:srgbClr val="0D0D0D"/>
              </a:solidFill>
              <a:effectLst/>
              <a:latin typeface="+mn-lt"/>
            </a:endParaRPr>
          </a:p>
          <a:p>
            <a:pPr algn="l"/>
            <a:r>
              <a:rPr lang="en-US" b="1" dirty="0">
                <a:solidFill>
                  <a:srgbClr val="0D0D0D"/>
                </a:solidFill>
                <a:latin typeface="+mj-lt"/>
              </a:rPr>
              <a:t>Challenges of VA</a:t>
            </a:r>
          </a:p>
          <a:p>
            <a:pPr algn="l"/>
            <a:endParaRPr lang="en-US" sz="1300" b="0" i="0" dirty="0">
              <a:solidFill>
                <a:srgbClr val="0D0D0D"/>
              </a:solidFill>
              <a:effectLst/>
              <a:latin typeface="+mj-lt"/>
            </a:endParaRPr>
          </a:p>
          <a:p>
            <a:pPr algn="l"/>
            <a:r>
              <a:rPr lang="en-US" sz="1300" b="0" i="0" dirty="0">
                <a:solidFill>
                  <a:srgbClr val="0D0D0D"/>
                </a:solidFill>
                <a:effectLst/>
                <a:latin typeface="+mj-lt"/>
              </a:rPr>
              <a:t>Challenges may include ensuring participation and compliance from industry stakeholders, addressing free-rider issues, maintaining </a:t>
            </a:r>
            <a:r>
              <a:rPr lang="en-US" sz="1300" dirty="0">
                <a:solidFill>
                  <a:srgbClr val="111111"/>
                </a:solidFill>
                <a:latin typeface="+mj-lt"/>
              </a:rPr>
              <a:t>accountability</a:t>
            </a:r>
            <a:r>
              <a:rPr lang="en-US" sz="1300" b="0" i="0" dirty="0">
                <a:solidFill>
                  <a:srgbClr val="0D0D0D"/>
                </a:solidFill>
                <a:effectLst/>
                <a:latin typeface="+mj-lt"/>
              </a:rPr>
              <a:t> and transparency, and evaluating the effectiveness of voluntary measures compared to regulatory standards.</a:t>
            </a:r>
          </a:p>
          <a:p>
            <a:pPr algn="l">
              <a:buFont typeface="Arial" panose="020B0604020202020204" pitchFamily="34" charset="0"/>
              <a:buChar char="•"/>
            </a:pPr>
            <a:endParaRPr lang="en-US" sz="1300" dirty="0">
              <a:solidFill>
                <a:srgbClr val="0D0D0D"/>
              </a:solidFill>
              <a:latin typeface="+mj-lt"/>
            </a:endParaRPr>
          </a:p>
          <a:p>
            <a:pPr algn="l"/>
            <a:r>
              <a:rPr lang="en-US" sz="1300" b="1" dirty="0">
                <a:solidFill>
                  <a:srgbClr val="0D0D0D"/>
                </a:solidFill>
                <a:latin typeface="+mj-lt"/>
              </a:rPr>
              <a:t>Examples of Voluntary Agreement:</a:t>
            </a:r>
          </a:p>
          <a:p>
            <a:pPr algn="l">
              <a:buFont typeface="Arial" panose="020B0604020202020204" pitchFamily="34" charset="0"/>
              <a:buChar char="•"/>
            </a:pPr>
            <a:endParaRPr lang="en-US" sz="1300" dirty="0">
              <a:solidFill>
                <a:srgbClr val="0D0D0D"/>
              </a:solidFill>
              <a:latin typeface="+mj-lt"/>
            </a:endParaRPr>
          </a:p>
          <a:p>
            <a:pPr marL="228600" indent="-228600" algn="l">
              <a:buAutoNum type="arabicParenR"/>
            </a:pPr>
            <a:r>
              <a:rPr lang="en-US" sz="1300" dirty="0">
                <a:solidFill>
                  <a:srgbClr val="0D0D0D"/>
                </a:solidFill>
                <a:latin typeface="+mj-lt"/>
              </a:rPr>
              <a:t>Canadian automobile industry signed a memorandum of understanding (MOU) with the Government of Canada to reduce greenhouse gas (GHG) emissions from vehicles</a:t>
            </a:r>
          </a:p>
          <a:p>
            <a:pPr marL="228600" indent="-228600" algn="l">
              <a:buAutoNum type="arabicParenR"/>
            </a:pPr>
            <a:endParaRPr lang="en-US" sz="1300" dirty="0">
              <a:solidFill>
                <a:srgbClr val="0D0D0D"/>
              </a:solidFill>
              <a:latin typeface="+mj-lt"/>
            </a:endParaRPr>
          </a:p>
          <a:p>
            <a:pPr marL="228600" indent="-228600" algn="l">
              <a:buAutoNum type="arabicParenR"/>
            </a:pPr>
            <a:endParaRPr lang="en-US" sz="1300" dirty="0">
              <a:solidFill>
                <a:srgbClr val="0D0D0D"/>
              </a:solidFill>
              <a:latin typeface="+mj-lt"/>
            </a:endParaRPr>
          </a:p>
          <a:p>
            <a:pPr marL="228600" indent="-228600" algn="l">
              <a:buAutoNum type="arabicParenR" startAt="2"/>
            </a:pPr>
            <a:r>
              <a:rPr lang="en-US" sz="1300" dirty="0">
                <a:solidFill>
                  <a:srgbClr val="0D0D0D"/>
                </a:solidFill>
                <a:latin typeface="+mj-lt"/>
              </a:rPr>
              <a:t>The Greenhouse Challenge: Initiative between the Australian Government and industry to: encourage greenhouse gas abatement; Improve greenhouse gas management;  Improve emissions measurement and monitoring; and  Strengthen government/industry information sharing. Members reported emissions reductions of more than 21 million tones of CO2-e in 2002 as a result of actions taken as part of the </a:t>
            </a:r>
            <a:r>
              <a:rPr lang="en-US" sz="1300" dirty="0" err="1">
                <a:solidFill>
                  <a:srgbClr val="0D0D0D"/>
                </a:solidFill>
                <a:latin typeface="+mj-lt"/>
              </a:rPr>
              <a:t>programme</a:t>
            </a:r>
            <a:r>
              <a:rPr lang="en-US" sz="1300" dirty="0">
                <a:solidFill>
                  <a:srgbClr val="0D0D0D"/>
                </a:solidFill>
                <a:latin typeface="+mj-lt"/>
              </a:rPr>
              <a:t>. The </a:t>
            </a:r>
            <a:r>
              <a:rPr lang="en-US" sz="1300" dirty="0" err="1">
                <a:solidFill>
                  <a:srgbClr val="0D0D0D"/>
                </a:solidFill>
                <a:latin typeface="+mj-lt"/>
              </a:rPr>
              <a:t>programme</a:t>
            </a:r>
            <a:r>
              <a:rPr lang="en-US" sz="1300" dirty="0">
                <a:solidFill>
                  <a:srgbClr val="0D0D0D"/>
                </a:solidFill>
                <a:latin typeface="+mj-lt"/>
              </a:rPr>
              <a:t> ceased at 30 June 2009</a:t>
            </a:r>
          </a:p>
          <a:p>
            <a:pPr marL="228600" indent="-228600" algn="l">
              <a:buAutoNum type="arabicParenR" startAt="2"/>
            </a:pPr>
            <a:endParaRPr lang="en-US" sz="1300" dirty="0">
              <a:solidFill>
                <a:srgbClr val="0D0D0D"/>
              </a:solidFill>
              <a:latin typeface="+mj-lt"/>
            </a:endParaRPr>
          </a:p>
          <a:p>
            <a:pPr marL="228600" indent="-228600" algn="l">
              <a:buAutoNum type="arabicParenR" startAt="2"/>
            </a:pPr>
            <a:r>
              <a:rPr lang="en-US" sz="1300" dirty="0">
                <a:solidFill>
                  <a:srgbClr val="0D0D0D"/>
                </a:solidFill>
                <a:latin typeface="+mj-lt"/>
              </a:rPr>
              <a:t>Climate Leaders: An agreement between US companies and the government to develop GHG inventories, set corporate emission reduction targets and report emissions annually to the US EPA</a:t>
            </a:r>
          </a:p>
        </p:txBody>
      </p:sp>
    </p:spTree>
    <p:extLst>
      <p:ext uri="{BB962C8B-B14F-4D97-AF65-F5344CB8AC3E}">
        <p14:creationId xmlns:p14="http://schemas.microsoft.com/office/powerpoint/2010/main" val="376217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1109600" y="1171135"/>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l"/>
            <a:r>
              <a:rPr lang="en-US" b="1" u="sng" dirty="0">
                <a:latin typeface="+mj-lt"/>
              </a:rPr>
              <a:t>2.2.4 S</a:t>
            </a:r>
            <a:r>
              <a:rPr lang="en-US" b="1" u="sng" dirty="0">
                <a:latin typeface="+mj-lt"/>
                <a:hlinkClick r:id="rId3">
                  <a:extLst>
                    <a:ext uri="{A12FA001-AC4F-418D-AE19-62706E023703}">
                      <ahyp:hlinkClr xmlns:ahyp="http://schemas.microsoft.com/office/drawing/2018/hyperlinkcolor" val="tx"/>
                    </a:ext>
                  </a:extLst>
                </a:hlinkClick>
              </a:rPr>
              <a:t>ubsidies</a:t>
            </a:r>
            <a:r>
              <a:rPr lang="en-US" b="1" u="sng" dirty="0">
                <a:latin typeface="+mj-lt"/>
              </a:rPr>
              <a:t> and incentives</a:t>
            </a:r>
          </a:p>
          <a:p>
            <a:pPr algn="l"/>
            <a:endParaRPr lang="en-US" dirty="0">
              <a:latin typeface="+mj-lt"/>
            </a:endParaRPr>
          </a:p>
          <a:p>
            <a:pPr algn="l"/>
            <a:r>
              <a:rPr lang="en-US" dirty="0">
                <a:latin typeface="+mn-lt"/>
              </a:rPr>
              <a:t>Subsidies</a:t>
            </a:r>
          </a:p>
          <a:p>
            <a:pPr algn="l"/>
            <a:endParaRPr lang="en-US" dirty="0">
              <a:latin typeface="+mn-lt"/>
            </a:endParaRPr>
          </a:p>
          <a:p>
            <a:pPr algn="l"/>
            <a:r>
              <a:rPr lang="en-US" dirty="0">
                <a:latin typeface="+mn-lt"/>
              </a:rPr>
              <a:t>Subsidies aimed at reducing emissions can take different forms: </a:t>
            </a:r>
          </a:p>
          <a:p>
            <a:pPr algn="l"/>
            <a:r>
              <a:rPr lang="en-US" dirty="0">
                <a:latin typeface="+mn-lt"/>
              </a:rPr>
              <a:t>- funding to research institutes, academic institutions and private R&amp;D firms to boost innovation and develop transformative technologies such as renewable energy, carbon capture, waste management, and energy efficiency</a:t>
            </a:r>
            <a:r>
              <a:rPr lang="en-US" b="0" i="0" dirty="0">
                <a:solidFill>
                  <a:srgbClr val="2E2E38"/>
                </a:solidFill>
                <a:effectLst/>
                <a:latin typeface="+mn-lt"/>
              </a:rPr>
              <a:t>.</a:t>
            </a:r>
            <a:endParaRPr lang="en-US" dirty="0">
              <a:latin typeface="+mn-lt"/>
            </a:endParaRPr>
          </a:p>
          <a:p>
            <a:pPr algn="l"/>
            <a:r>
              <a:rPr lang="en-US" dirty="0">
                <a:latin typeface="+mn-lt"/>
              </a:rPr>
              <a:t>- investment tax credit</a:t>
            </a:r>
          </a:p>
          <a:p>
            <a:pPr algn="l"/>
            <a:r>
              <a:rPr lang="en-US" dirty="0">
                <a:latin typeface="+mn-lt"/>
              </a:rPr>
              <a:t>- price supports (such as feed in tariffs for renewable electricity).</a:t>
            </a:r>
          </a:p>
          <a:p>
            <a:endParaRPr lang="en-US" dirty="0">
              <a:latin typeface="+mn-lt"/>
            </a:endParaRPr>
          </a:p>
          <a:p>
            <a:r>
              <a:rPr lang="en-US" dirty="0">
                <a:latin typeface="+mn-lt"/>
              </a:rPr>
              <a:t>Incentives</a:t>
            </a:r>
          </a:p>
          <a:p>
            <a:pPr marL="285750" indent="-285750">
              <a:buFontTx/>
              <a:buChar char="-"/>
            </a:pPr>
            <a:r>
              <a:rPr lang="en-US" dirty="0">
                <a:latin typeface="+mn-lt"/>
              </a:rPr>
              <a:t>tax credits for energy-efficient equipment</a:t>
            </a:r>
          </a:p>
          <a:p>
            <a:pPr marL="285750" indent="-285750">
              <a:buFontTx/>
              <a:buChar char="-"/>
            </a:pPr>
            <a:r>
              <a:rPr lang="en-US" dirty="0">
                <a:latin typeface="+mn-lt"/>
              </a:rPr>
              <a:t>price supports for renewable energy, to stimulate the diffusion of technologies.</a:t>
            </a:r>
          </a:p>
          <a:p>
            <a:pPr algn="l"/>
            <a:endParaRPr lang="en-US" b="1" dirty="0">
              <a:latin typeface="+mn-lt"/>
            </a:endParaRPr>
          </a:p>
          <a:p>
            <a:pPr algn="l"/>
            <a:r>
              <a:rPr lang="en-US" b="1" dirty="0">
                <a:solidFill>
                  <a:srgbClr val="2E2E38"/>
                </a:solidFill>
                <a:latin typeface="+mn-lt"/>
              </a:rPr>
              <a:t>Case studies: </a:t>
            </a:r>
          </a:p>
          <a:p>
            <a:pPr algn="l"/>
            <a:endParaRPr lang="en-US" dirty="0">
              <a:solidFill>
                <a:srgbClr val="2E2E38"/>
              </a:solidFill>
              <a:latin typeface="+mn-lt"/>
            </a:endParaRPr>
          </a:p>
          <a:p>
            <a:pPr algn="l"/>
            <a:r>
              <a:rPr lang="en-US" dirty="0">
                <a:solidFill>
                  <a:srgbClr val="2E2E38"/>
                </a:solidFill>
                <a:latin typeface="+mn-lt"/>
              </a:rPr>
              <a:t>Germany committed €2.5 billion for investment in EV infrastructure and a €9,000 subsidy per vehicle to encourage adoption</a:t>
            </a:r>
          </a:p>
          <a:p>
            <a:pPr algn="l"/>
            <a:endParaRPr lang="en-US" dirty="0">
              <a:solidFill>
                <a:srgbClr val="2E2E38"/>
              </a:solidFill>
              <a:latin typeface="+mn-lt"/>
            </a:endParaRPr>
          </a:p>
          <a:p>
            <a:pPr algn="l"/>
            <a:r>
              <a:rPr lang="en-US" dirty="0">
                <a:solidFill>
                  <a:srgbClr val="2E2E38"/>
                </a:solidFill>
                <a:latin typeface="+mn-lt"/>
              </a:rPr>
              <a:t>China: the biggest bus operators were incentivized to transition to EV through an annual subsidy of USD 75,500 for each vehicle. </a:t>
            </a:r>
          </a:p>
        </p:txBody>
      </p:sp>
    </p:spTree>
    <p:extLst>
      <p:ext uri="{BB962C8B-B14F-4D97-AF65-F5344CB8AC3E}">
        <p14:creationId xmlns:p14="http://schemas.microsoft.com/office/powerpoint/2010/main" val="3941555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1109600" y="1171135"/>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u="sng" dirty="0">
                <a:latin typeface="+mj-lt"/>
              </a:rPr>
              <a:t>2.2.5 Adaptation and Resilience Strategies:</a:t>
            </a:r>
          </a:p>
          <a:p>
            <a:endParaRPr lang="en-US" sz="1200" b="1" dirty="0">
              <a:latin typeface="+mn-lt"/>
            </a:endParaRPr>
          </a:p>
          <a:p>
            <a:r>
              <a:rPr lang="en-US" sz="1200" b="0" i="0" dirty="0">
                <a:solidFill>
                  <a:srgbClr val="0D0D0D"/>
                </a:solidFill>
                <a:effectLst/>
                <a:latin typeface="+mn-lt"/>
              </a:rPr>
              <a:t>Government strategies encompass a range of policies, measures, and actions aimed at reducing vulnerability to climate-related risks, enhancing adaptive capacity, and promoting sustainable development</a:t>
            </a:r>
            <a:endParaRPr lang="en-US" sz="1200" b="1" dirty="0">
              <a:latin typeface="+mn-lt"/>
            </a:endParaRPr>
          </a:p>
          <a:p>
            <a:endParaRPr lang="en-US" sz="1200" b="1" dirty="0">
              <a:latin typeface="+mn-lt"/>
            </a:endParaRPr>
          </a:p>
          <a:p>
            <a:r>
              <a:rPr lang="en-US" sz="1200" b="1" dirty="0">
                <a:latin typeface="+mn-lt"/>
              </a:rPr>
              <a:t>Examples</a:t>
            </a:r>
          </a:p>
          <a:p>
            <a:endParaRPr lang="en-US" sz="1200" b="1" dirty="0">
              <a:latin typeface="+mn-lt"/>
            </a:endParaRPr>
          </a:p>
          <a:p>
            <a:pPr marL="285750" indent="-285750">
              <a:buFont typeface="Arial" panose="020B0604020202020204" pitchFamily="34" charset="0"/>
              <a:buChar char="•"/>
            </a:pPr>
            <a:r>
              <a:rPr lang="en-US" sz="1200" i="0" dirty="0">
                <a:solidFill>
                  <a:srgbClr val="0D0D0D"/>
                </a:solidFill>
                <a:effectLst/>
                <a:latin typeface="+mn-lt"/>
              </a:rPr>
              <a:t>Climate Risk Assessments and Vulnerability Studies</a:t>
            </a:r>
          </a:p>
          <a:p>
            <a:pPr marL="285750" indent="-285750">
              <a:buFont typeface="Arial" panose="020B0604020202020204" pitchFamily="34" charset="0"/>
              <a:buChar char="•"/>
            </a:pPr>
            <a:endParaRPr lang="en-US" sz="1200" dirty="0">
              <a:latin typeface="+mn-lt"/>
            </a:endParaRPr>
          </a:p>
          <a:p>
            <a:pPr marL="285750" indent="-285750">
              <a:buFont typeface="Arial" panose="020B0604020202020204" pitchFamily="34" charset="0"/>
              <a:buChar char="•"/>
            </a:pPr>
            <a:r>
              <a:rPr lang="en-US" sz="1200" i="0" dirty="0">
                <a:solidFill>
                  <a:srgbClr val="0D0D0D"/>
                </a:solidFill>
                <a:effectLst/>
                <a:latin typeface="+mn-lt"/>
              </a:rPr>
              <a:t>Integrated Water Resource Management</a:t>
            </a:r>
          </a:p>
          <a:p>
            <a:pPr marL="285750" indent="-285750">
              <a:buFont typeface="Arial" panose="020B0604020202020204" pitchFamily="34" charset="0"/>
              <a:buChar char="•"/>
            </a:pPr>
            <a:endParaRPr lang="en-US" sz="1200" dirty="0">
              <a:solidFill>
                <a:srgbClr val="0D0D0D"/>
              </a:solidFill>
              <a:latin typeface="+mn-lt"/>
            </a:endParaRPr>
          </a:p>
          <a:p>
            <a:pPr marL="285750" indent="-285750">
              <a:buFont typeface="Arial" panose="020B0604020202020204" pitchFamily="34" charset="0"/>
              <a:buChar char="•"/>
            </a:pPr>
            <a:r>
              <a:rPr lang="en-US" sz="1200" i="0" dirty="0">
                <a:solidFill>
                  <a:srgbClr val="0D0D0D"/>
                </a:solidFill>
                <a:effectLst/>
                <a:latin typeface="+mn-lt"/>
              </a:rPr>
              <a:t>Ecosystem-Based Adaptation (</a:t>
            </a:r>
            <a:r>
              <a:rPr lang="en-US" sz="1200" i="0" dirty="0" err="1">
                <a:solidFill>
                  <a:srgbClr val="0D0D0D"/>
                </a:solidFill>
                <a:effectLst/>
                <a:latin typeface="+mn-lt"/>
              </a:rPr>
              <a:t>EbA</a:t>
            </a:r>
            <a:r>
              <a:rPr lang="en-US" sz="1200" i="0" dirty="0">
                <a:solidFill>
                  <a:srgbClr val="0D0D0D"/>
                </a:solidFill>
                <a:effectLst/>
                <a:latin typeface="+mn-lt"/>
              </a:rPr>
              <a:t>)</a:t>
            </a:r>
          </a:p>
          <a:p>
            <a:pPr marL="285750" indent="-285750">
              <a:buFont typeface="Arial" panose="020B0604020202020204" pitchFamily="34" charset="0"/>
              <a:buChar char="•"/>
            </a:pPr>
            <a:endParaRPr lang="en-US" sz="1200" dirty="0">
              <a:solidFill>
                <a:srgbClr val="0D0D0D"/>
              </a:solidFill>
              <a:latin typeface="+mn-lt"/>
            </a:endParaRPr>
          </a:p>
          <a:p>
            <a:pPr marL="285750" indent="-285750">
              <a:buFont typeface="Arial" panose="020B0604020202020204" pitchFamily="34" charset="0"/>
              <a:buChar char="•"/>
            </a:pPr>
            <a:r>
              <a:rPr lang="en-US" sz="1200" i="0" dirty="0">
                <a:solidFill>
                  <a:srgbClr val="0D0D0D"/>
                </a:solidFill>
                <a:effectLst/>
                <a:latin typeface="+mn-lt"/>
              </a:rPr>
              <a:t>Climate-Resilient Agriculture and Food Security</a:t>
            </a:r>
          </a:p>
          <a:p>
            <a:pPr marL="285750" indent="-285750">
              <a:buFont typeface="Arial" panose="020B0604020202020204" pitchFamily="34" charset="0"/>
              <a:buChar char="•"/>
            </a:pPr>
            <a:endParaRPr lang="en-US" sz="1200" dirty="0">
              <a:solidFill>
                <a:srgbClr val="0D0D0D"/>
              </a:solidFill>
              <a:latin typeface="+mn-lt"/>
            </a:endParaRPr>
          </a:p>
          <a:p>
            <a:pPr marL="285750" indent="-285750">
              <a:buFont typeface="Arial" panose="020B0604020202020204" pitchFamily="34" charset="0"/>
              <a:buChar char="•"/>
            </a:pPr>
            <a:r>
              <a:rPr lang="en-US" sz="1200" i="0" dirty="0">
                <a:solidFill>
                  <a:srgbClr val="0D0D0D"/>
                </a:solidFill>
                <a:effectLst/>
                <a:latin typeface="+mn-lt"/>
              </a:rPr>
              <a:t>International Cooperation and Knowledge Sharing</a:t>
            </a:r>
          </a:p>
          <a:p>
            <a:endParaRPr lang="en-US" sz="1200" i="0" dirty="0">
              <a:solidFill>
                <a:srgbClr val="0D0D0D"/>
              </a:solidFill>
              <a:effectLst/>
              <a:latin typeface="+mn-lt"/>
            </a:endParaRPr>
          </a:p>
          <a:p>
            <a:pPr marL="285750" indent="-285750">
              <a:buFont typeface="Arial" panose="020B0604020202020204" pitchFamily="34" charset="0"/>
              <a:buChar char="•"/>
            </a:pPr>
            <a:r>
              <a:rPr lang="en-US" sz="1200" b="1" dirty="0">
                <a:solidFill>
                  <a:srgbClr val="0D0D0D"/>
                </a:solidFill>
                <a:latin typeface="+mn-lt"/>
              </a:rPr>
              <a:t>Urban development projects</a:t>
            </a:r>
            <a:endParaRPr lang="en-US" sz="1200" b="1" dirty="0">
              <a:latin typeface="+mn-lt"/>
            </a:endParaRPr>
          </a:p>
          <a:p>
            <a:endParaRPr lang="en-US" b="1" dirty="0"/>
          </a:p>
        </p:txBody>
      </p:sp>
    </p:spTree>
    <p:extLst>
      <p:ext uri="{BB962C8B-B14F-4D97-AF65-F5344CB8AC3E}">
        <p14:creationId xmlns:p14="http://schemas.microsoft.com/office/powerpoint/2010/main" val="299503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development: Global actions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62317"/>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300" b="1" dirty="0">
                <a:latin typeface="+mj-lt"/>
                <a:ea typeface="Quattrocento Sans"/>
                <a:cs typeface="Segoe UI" panose="020B0502040204020203" pitchFamily="34" charset="0"/>
                <a:sym typeface="Quattrocento Sans"/>
              </a:rPr>
              <a:t>3.</a:t>
            </a:r>
            <a:r>
              <a:rPr lang="en-US" sz="1300" b="1" dirty="0">
                <a:latin typeface="+mj-lt"/>
              </a:rPr>
              <a:t> United Nations Conference on Environment and Development (</a:t>
            </a:r>
            <a:r>
              <a:rPr lang="en-US" sz="1300" b="1" dirty="0">
                <a:latin typeface="+mj-lt"/>
                <a:ea typeface="Quattrocento Sans"/>
                <a:cs typeface="Segoe UI" panose="020B0502040204020203" pitchFamily="34" charset="0"/>
              </a:rPr>
              <a:t>UNCED),</a:t>
            </a:r>
            <a:r>
              <a:rPr lang="en-US" sz="1300" dirty="0">
                <a:latin typeface="+mj-lt"/>
                <a:ea typeface="Quattrocento Sans"/>
                <a:cs typeface="Segoe UI" panose="020B0502040204020203" pitchFamily="34" charset="0"/>
                <a:sym typeface="Quattrocento Sans"/>
              </a:rPr>
              <a:t>the Rio Summit (1992): </a:t>
            </a:r>
            <a:r>
              <a:rPr lang="en-US" sz="1300" dirty="0">
                <a:latin typeface="+mj-lt"/>
                <a:ea typeface="Quattrocento Sans"/>
              </a:rPr>
              <a:t>Known</a:t>
            </a:r>
            <a:r>
              <a:rPr lang="en-US" sz="1300" dirty="0">
                <a:latin typeface="+mj-lt"/>
              </a:rPr>
              <a:t> as the 'Earth Summit’ brought together representatives from </a:t>
            </a:r>
            <a:r>
              <a:rPr lang="en-US" sz="1300" b="0" i="0" u="none" strike="noStrike" cap="none" dirty="0">
                <a:solidFill>
                  <a:srgbClr val="000000"/>
                </a:solidFill>
                <a:latin typeface="+mj-lt"/>
                <a:ea typeface="Quattrocento Sans"/>
                <a:cs typeface="Segoe UI" panose="020B0502040204020203" pitchFamily="34" charset="0"/>
                <a:sym typeface="Quattrocento Sans"/>
              </a:rPr>
              <a:t>17</a:t>
            </a:r>
            <a:r>
              <a:rPr lang="en-US" sz="1300" dirty="0">
                <a:latin typeface="+mj-lt"/>
                <a:ea typeface="Quattrocento Sans"/>
                <a:cs typeface="Segoe UI" panose="020B0502040204020203" pitchFamily="34" charset="0"/>
                <a:sym typeface="Quattrocento Sans"/>
              </a:rPr>
              <a:t>9</a:t>
            </a:r>
            <a:r>
              <a:rPr lang="en-US" sz="1300" b="0" i="0" u="none" strike="noStrike" cap="none" dirty="0">
                <a:solidFill>
                  <a:srgbClr val="000000"/>
                </a:solidFill>
                <a:latin typeface="+mj-lt"/>
                <a:ea typeface="Quattrocento Sans"/>
                <a:cs typeface="Segoe UI" panose="020B0502040204020203" pitchFamily="34" charset="0"/>
                <a:sym typeface="Quattrocento Sans"/>
              </a:rPr>
              <a:t> </a:t>
            </a:r>
            <a:r>
              <a:rPr lang="en-US" sz="1300" dirty="0">
                <a:latin typeface="+mj-lt"/>
                <a:ea typeface="Quattrocento Sans"/>
                <a:cs typeface="Segoe UI" panose="020B0502040204020203" pitchFamily="34" charset="0"/>
                <a:sym typeface="Quattrocento Sans"/>
              </a:rPr>
              <a:t>countries</a:t>
            </a:r>
            <a:r>
              <a:rPr lang="en-US" sz="1300" b="0" i="0" u="none" strike="noStrike" cap="none" dirty="0">
                <a:solidFill>
                  <a:srgbClr val="000000"/>
                </a:solidFill>
                <a:latin typeface="+mj-lt"/>
                <a:ea typeface="Quattrocento Sans"/>
                <a:cs typeface="Segoe UI" panose="020B0502040204020203" pitchFamily="34" charset="0"/>
                <a:sym typeface="Quattrocento Sans"/>
              </a:rPr>
              <a:t> </a:t>
            </a:r>
            <a:r>
              <a:rPr lang="en-US" sz="1300" dirty="0">
                <a:latin typeface="+mj-lt"/>
              </a:rPr>
              <a:t> for a massive effort to focus on the impact of human socio-economic activities on the environment.</a:t>
            </a:r>
            <a:endParaRPr lang="en-US" sz="1300" b="0" i="0" u="none" strike="noStrike" cap="none" dirty="0">
              <a:solidFill>
                <a:srgbClr val="000000"/>
              </a:solidFill>
              <a:latin typeface="+mj-lt"/>
              <a:ea typeface="Quattrocento Sans"/>
              <a:cs typeface="Segoe UI" panose="020B0502040204020203" pitchFamily="34" charset="0"/>
              <a:sym typeface="Quattrocento Sans"/>
            </a:endParaRPr>
          </a:p>
          <a:p>
            <a:pPr marL="457200" lvl="1" algn="just">
              <a:lnSpc>
                <a:spcPct val="150000"/>
              </a:lnSpc>
              <a:buSzPts val="1600"/>
            </a:pPr>
            <a:r>
              <a:rPr lang="en-US" sz="1300" b="1" u="sng" dirty="0">
                <a:latin typeface="+mj-lt"/>
                <a:ea typeface="Quattrocento Sans"/>
                <a:cs typeface="Segoe UI" panose="020B0502040204020203" pitchFamily="34" charset="0"/>
                <a:sym typeface="Quattrocento Sans"/>
              </a:rPr>
              <a:t>Major results</a:t>
            </a:r>
          </a:p>
          <a:p>
            <a:pPr marL="457200" lvl="1" algn="just">
              <a:lnSpc>
                <a:spcPct val="150000"/>
              </a:lnSpc>
              <a:buSzPts val="1600"/>
            </a:pPr>
            <a:r>
              <a:rPr lang="en-US" sz="1300" dirty="0">
                <a:latin typeface="+mj-lt"/>
                <a:ea typeface="Quattrocento Sans"/>
                <a:cs typeface="Segoe UI" panose="020B0502040204020203" pitchFamily="34" charset="0"/>
                <a:sym typeface="Quattrocento Sans"/>
              </a:rPr>
              <a:t>-</a:t>
            </a:r>
            <a:r>
              <a:rPr lang="en-US" sz="1300" dirty="0">
                <a:latin typeface="+mj-lt"/>
                <a:hlinkClick r:id="rId3"/>
              </a:rPr>
              <a:t>Agenda 21</a:t>
            </a:r>
            <a:r>
              <a:rPr lang="en-US" sz="1300" dirty="0">
                <a:latin typeface="+mj-lt"/>
                <a:ea typeface="Quattrocento Sans"/>
                <a:cs typeface="Segoe UI" panose="020B0502040204020203" pitchFamily="34" charset="0"/>
                <a:sym typeface="Quattrocento Sans"/>
              </a:rPr>
              <a:t>: </a:t>
            </a:r>
            <a:r>
              <a:rPr lang="en-US" sz="1300" dirty="0">
                <a:latin typeface="+mj-lt"/>
              </a:rPr>
              <a:t>plan of action to build a global partnership for sustainable development to improve human lives and protect the environment.</a:t>
            </a:r>
            <a:endParaRPr lang="en-US" sz="1300" dirty="0">
              <a:latin typeface="+mj-lt"/>
              <a:ea typeface="Quattrocento Sans"/>
              <a:cs typeface="Segoe UI" panose="020B0502040204020203" pitchFamily="34" charset="0"/>
              <a:sym typeface="Quattrocento Sans"/>
            </a:endParaRPr>
          </a:p>
          <a:p>
            <a:pPr marL="457200" lvl="1" algn="just">
              <a:lnSpc>
                <a:spcPct val="150000"/>
              </a:lnSpc>
              <a:buSzPts val="1600"/>
            </a:pPr>
            <a:r>
              <a:rPr lang="en-US" sz="1300" dirty="0">
                <a:latin typeface="+mj-lt"/>
                <a:ea typeface="Quattrocento Sans"/>
                <a:cs typeface="Segoe UI" panose="020B0502040204020203" pitchFamily="34" charset="0"/>
              </a:rPr>
              <a:t>-the </a:t>
            </a:r>
            <a:r>
              <a:rPr lang="en-US" sz="1300" dirty="0">
                <a:latin typeface="+mj-lt"/>
                <a:hlinkClick r:id="rId4"/>
              </a:rPr>
              <a:t>Rio Declaration</a:t>
            </a:r>
            <a:r>
              <a:rPr lang="en-US" sz="1300" dirty="0">
                <a:latin typeface="+mj-lt"/>
                <a:ea typeface="Quattrocento Sans"/>
                <a:cs typeface="Segoe UI" panose="020B0502040204020203" pitchFamily="34" charset="0"/>
              </a:rPr>
              <a:t> and its 27 universal principle</a:t>
            </a:r>
          </a:p>
          <a:p>
            <a:pPr marL="457200" lvl="1" algn="just">
              <a:lnSpc>
                <a:spcPct val="150000"/>
              </a:lnSpc>
              <a:buSzPts val="1600"/>
            </a:pPr>
            <a:r>
              <a:rPr lang="en-US" sz="1300" dirty="0">
                <a:latin typeface="+mj-lt"/>
                <a:ea typeface="Quattrocento Sans"/>
                <a:cs typeface="Segoe UI" panose="020B0502040204020203" pitchFamily="34" charset="0"/>
                <a:sym typeface="Quattrocento Sans"/>
              </a:rPr>
              <a:t>-t</a:t>
            </a:r>
            <a:r>
              <a:rPr lang="en-US" sz="1300" dirty="0">
                <a:latin typeface="+mj-lt"/>
              </a:rPr>
              <a:t>he </a:t>
            </a:r>
            <a:r>
              <a:rPr lang="en-US" sz="1300" dirty="0">
                <a:latin typeface="+mj-lt"/>
                <a:hlinkClick r:id="rId5"/>
              </a:rPr>
              <a:t>United Nations Framework Convention on Climate Change (UNFCCC</a:t>
            </a:r>
            <a:r>
              <a:rPr lang="en-US" sz="1300" dirty="0">
                <a:latin typeface="+mj-lt"/>
              </a:rPr>
              <a:t>)</a:t>
            </a:r>
            <a:r>
              <a:rPr lang="en-US" sz="1300" b="1" dirty="0">
                <a:latin typeface="+mj-lt"/>
                <a:ea typeface="Quattrocento Sans"/>
                <a:cs typeface="Segoe UI" panose="020B0502040204020203" pitchFamily="34" charset="0"/>
                <a:sym typeface="Quattrocento Sans"/>
              </a:rPr>
              <a:t> →</a:t>
            </a:r>
            <a:r>
              <a:rPr lang="en-US" sz="1300" dirty="0">
                <a:latin typeface="+mj-lt"/>
              </a:rPr>
              <a:t> established an annual forum, known as the </a:t>
            </a:r>
            <a:r>
              <a:rPr lang="en-US" sz="1300" b="1" u="sng" dirty="0">
                <a:latin typeface="+mj-lt"/>
              </a:rPr>
              <a:t>Conference of the Parties, or COP</a:t>
            </a:r>
            <a:r>
              <a:rPr lang="en-US" sz="1300" b="1" dirty="0">
                <a:latin typeface="+mj-lt"/>
              </a:rPr>
              <a:t>, </a:t>
            </a:r>
            <a:r>
              <a:rPr lang="en-US" sz="1300" dirty="0">
                <a:latin typeface="+mj-lt"/>
              </a:rPr>
              <a:t>for international discussions aimed at stabilizing the concentration of greenhouse gases in the atmosphere. These meetings produced the </a:t>
            </a:r>
            <a:r>
              <a:rPr lang="en-US" sz="1300" b="1" u="sng" dirty="0">
                <a:latin typeface="+mj-lt"/>
              </a:rPr>
              <a:t>Kyoto Protocol </a:t>
            </a:r>
            <a:r>
              <a:rPr lang="en-US" sz="1300" dirty="0">
                <a:latin typeface="+mj-lt"/>
              </a:rPr>
              <a:t>and the </a:t>
            </a:r>
            <a:r>
              <a:rPr lang="en-US" sz="1300" b="1" u="sng" dirty="0">
                <a:latin typeface="+mj-lt"/>
              </a:rPr>
              <a:t>Paris Agreement.</a:t>
            </a:r>
          </a:p>
          <a:p>
            <a:pPr marL="457200" lvl="1" algn="just">
              <a:lnSpc>
                <a:spcPct val="150000"/>
              </a:lnSpc>
              <a:buSzPts val="1600"/>
            </a:pPr>
            <a:r>
              <a:rPr lang="en-US" sz="1300" dirty="0">
                <a:latin typeface="+mj-lt"/>
                <a:ea typeface="Quattrocento Sans"/>
                <a:cs typeface="Segoe UI" panose="020B0502040204020203" pitchFamily="34" charset="0"/>
                <a:sym typeface="Quattrocento Sans"/>
              </a:rPr>
              <a:t>-The </a:t>
            </a:r>
            <a:r>
              <a:rPr lang="en-US" sz="1300" dirty="0">
                <a:latin typeface="+mj-lt"/>
                <a:hlinkClick r:id="rId6"/>
              </a:rPr>
              <a:t>Convention on Biological Diversity</a:t>
            </a:r>
            <a:r>
              <a:rPr lang="en-US" sz="1300" dirty="0">
                <a:latin typeface="+mj-lt"/>
              </a:rPr>
              <a:t> and </a:t>
            </a:r>
          </a:p>
          <a:p>
            <a:pPr marL="457200" lvl="1" algn="just">
              <a:lnSpc>
                <a:spcPct val="150000"/>
              </a:lnSpc>
              <a:buSzPts val="1600"/>
            </a:pPr>
            <a:r>
              <a:rPr lang="en-US" sz="1300" dirty="0">
                <a:latin typeface="+mj-lt"/>
              </a:rPr>
              <a:t> -the </a:t>
            </a:r>
            <a:r>
              <a:rPr lang="en-US" sz="1300" dirty="0">
                <a:latin typeface="+mj-lt"/>
                <a:hlinkClick r:id="rId7"/>
              </a:rPr>
              <a:t>Declaration on the principles of forest management </a:t>
            </a:r>
            <a:endParaRPr lang="en-US" sz="1300" dirty="0">
              <a:latin typeface="+mj-lt"/>
              <a:cs typeface="Segoe UI" panose="020B0502040204020203" pitchFamily="34" charset="0"/>
              <a:sym typeface="Quattrocento Sans"/>
            </a:endParaRPr>
          </a:p>
          <a:p>
            <a:pPr marL="457200" lvl="1" algn="just">
              <a:lnSpc>
                <a:spcPct val="150000"/>
              </a:lnSpc>
              <a:buSzPts val="1600"/>
            </a:pPr>
            <a:r>
              <a:rPr lang="en-US" sz="1300" dirty="0">
                <a:latin typeface="+mj-lt"/>
                <a:cs typeface="Segoe UI" panose="020B0502040204020203" pitchFamily="34" charset="0"/>
                <a:sym typeface="Quattrocento Sans"/>
              </a:rPr>
              <a:t>T</a:t>
            </a:r>
            <a:r>
              <a:rPr lang="en-US" sz="1300" dirty="0">
                <a:latin typeface="+mj-lt"/>
              </a:rPr>
              <a:t>he 'Earth Summit' also led to the creation of the </a:t>
            </a:r>
            <a:r>
              <a:rPr lang="en-US" sz="1300" dirty="0">
                <a:latin typeface="+mj-lt"/>
                <a:hlinkClick r:id="rId8"/>
              </a:rPr>
              <a:t>Commission on Sustainable Development</a:t>
            </a:r>
            <a:endParaRPr lang="en-US" sz="1300" dirty="0">
              <a:latin typeface="+mj-lt"/>
              <a:ea typeface="Quattrocento Sans"/>
              <a:cs typeface="Segoe UI" panose="020B0502040204020203" pitchFamily="34" charset="0"/>
              <a:sym typeface="Quattrocento Sans"/>
            </a:endParaRPr>
          </a:p>
          <a:p>
            <a:pPr marL="457200" lvl="1" algn="just">
              <a:lnSpc>
                <a:spcPct val="150000"/>
              </a:lnSpc>
              <a:buSzPts val="1600"/>
            </a:pPr>
            <a:endParaRPr lang="en-US" b="1"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55407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p>
        </p:txBody>
      </p:sp>
      <p:sp>
        <p:nvSpPr>
          <p:cNvPr id="158" name="Google Shape;158;p46"/>
          <p:cNvSpPr txBox="1"/>
          <p:nvPr/>
        </p:nvSpPr>
        <p:spPr>
          <a:xfrm>
            <a:off x="1109600" y="1171135"/>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u="sng" dirty="0">
                <a:latin typeface="+mj-lt"/>
              </a:rPr>
              <a:t>2.2.6 International Cooperation and Diplomacy</a:t>
            </a:r>
          </a:p>
          <a:p>
            <a:endParaRPr lang="en-US" b="1" dirty="0"/>
          </a:p>
          <a:p>
            <a:r>
              <a:rPr lang="en-US" sz="1300" dirty="0">
                <a:latin typeface="+mn-lt"/>
              </a:rPr>
              <a:t>Governments engage in international climate negotiations, agreements, and partnerships to coordinate global efforts, share best practices, and mobilize resources for climate action.</a:t>
            </a:r>
          </a:p>
          <a:p>
            <a:endParaRPr lang="en-US" sz="1300" dirty="0">
              <a:latin typeface="+mn-lt"/>
            </a:endParaRPr>
          </a:p>
          <a:p>
            <a:r>
              <a:rPr lang="en-US" sz="1300" dirty="0">
                <a:latin typeface="+mn-lt"/>
              </a:rPr>
              <a:t>Examples include the Paris Agreement, the Kyoto Protocol, and the United Nations Framework Convention on Climate Change (UNFCCC) negotiations.</a:t>
            </a:r>
          </a:p>
          <a:p>
            <a:endParaRPr lang="en-US" sz="1300" dirty="0">
              <a:latin typeface="+mn-lt"/>
            </a:endParaRPr>
          </a:p>
          <a:p>
            <a:r>
              <a:rPr lang="en-US" sz="1300" b="1" dirty="0">
                <a:latin typeface="+mn-lt"/>
              </a:rPr>
              <a:t>Kyoto Protocol ( 2005)</a:t>
            </a:r>
          </a:p>
          <a:p>
            <a:r>
              <a:rPr lang="en-US" sz="1300" b="0" i="0" dirty="0">
                <a:solidFill>
                  <a:srgbClr val="0D0D0D"/>
                </a:solidFill>
                <a:effectLst/>
                <a:latin typeface="+mn-lt"/>
              </a:rPr>
              <a:t>It was adopted in 1997 and entered into force in 2005. The Protocol was negotiated under the United Nations Framework Convention on Climate Change (UNFCCC) and represents the first legally binding agreement to set specific targets for reducing greenhouse gas emissions.</a:t>
            </a:r>
            <a:endParaRPr lang="en-US" sz="1300" dirty="0">
              <a:latin typeface="+mn-lt"/>
            </a:endParaRPr>
          </a:p>
          <a:p>
            <a:endParaRPr lang="en-US" sz="1300" dirty="0">
              <a:latin typeface="+mn-lt"/>
            </a:endParaRPr>
          </a:p>
          <a:p>
            <a:r>
              <a:rPr lang="en-US" sz="1300" b="1" dirty="0">
                <a:latin typeface="+mn-lt"/>
                <a:ea typeface="Quattrocento Sans"/>
                <a:cs typeface="Segoe UI" panose="020B0502040204020203" pitchFamily="34" charset="0"/>
              </a:rPr>
              <a:t>Paris Agreement on Climate Change (2015):</a:t>
            </a:r>
          </a:p>
          <a:p>
            <a:r>
              <a:rPr lang="en-US" sz="1300" dirty="0">
                <a:solidFill>
                  <a:srgbClr val="0D0D0D"/>
                </a:solidFill>
                <a:latin typeface="+mn-lt"/>
              </a:rPr>
              <a:t>The Paris Agreement was adopted under the UNFCCC. It aims to limit global warming to well below 2 degrees Celsius above pre-industrial levels and pursue efforts to limit it to 1.5 degrees Celsius.</a:t>
            </a:r>
            <a:endParaRPr lang="en-US" sz="1300" dirty="0">
              <a:latin typeface="+mn-lt"/>
              <a:ea typeface="Quattrocento Sans"/>
              <a:cs typeface="Segoe UI" panose="020B0502040204020203" pitchFamily="34" charset="0"/>
            </a:endParaRPr>
          </a:p>
          <a:p>
            <a:r>
              <a:rPr lang="en-US" sz="1300" dirty="0">
                <a:latin typeface="+mn-lt"/>
                <a:ea typeface="Quattrocento Sans"/>
                <a:cs typeface="Segoe UI" panose="020B0502040204020203" pitchFamily="34" charset="0"/>
              </a:rPr>
              <a:t>.</a:t>
            </a:r>
          </a:p>
          <a:p>
            <a:pPr marL="285750" indent="-285750">
              <a:buFont typeface="Arial" panose="020B0604020202020204" pitchFamily="34" charset="0"/>
              <a:buChar char="•"/>
            </a:pPr>
            <a:endParaRPr lang="en-US" sz="1400" dirty="0">
              <a:ea typeface="Quattrocento Sans"/>
              <a:cs typeface="Segoe UI" panose="020B0502040204020203" pitchFamily="34" charset="0"/>
            </a:endParaRPr>
          </a:p>
          <a:p>
            <a:endParaRPr lang="en-US" b="1" dirty="0"/>
          </a:p>
          <a:p>
            <a:endParaRPr lang="en-US" b="1" dirty="0"/>
          </a:p>
          <a:p>
            <a:endParaRPr lang="en-US" b="1" dirty="0"/>
          </a:p>
        </p:txBody>
      </p:sp>
    </p:spTree>
    <p:extLst>
      <p:ext uri="{BB962C8B-B14F-4D97-AF65-F5344CB8AC3E}">
        <p14:creationId xmlns:p14="http://schemas.microsoft.com/office/powerpoint/2010/main" val="1953069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54423" y="468080"/>
            <a:ext cx="9326766"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p>
        </p:txBody>
      </p:sp>
      <p:sp>
        <p:nvSpPr>
          <p:cNvPr id="158" name="Google Shape;158;p46"/>
          <p:cNvSpPr txBox="1"/>
          <p:nvPr/>
        </p:nvSpPr>
        <p:spPr>
          <a:xfrm>
            <a:off x="1154423" y="1135276"/>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40000" lnSpcReduction="20000"/>
          </a:bodyPr>
          <a:lstStyle/>
          <a:p>
            <a:endParaRPr lang="en-US" b="1" dirty="0"/>
          </a:p>
          <a:p>
            <a:endParaRPr lang="en-US" sz="4300" b="1" dirty="0">
              <a:latin typeface="+mj-lt"/>
            </a:endParaRPr>
          </a:p>
          <a:p>
            <a:r>
              <a:rPr lang="en-US" sz="3500" b="1" dirty="0">
                <a:latin typeface="+mj-lt"/>
              </a:rPr>
              <a:t>What impedes governments and investors from implementing climate actions?</a:t>
            </a:r>
          </a:p>
          <a:p>
            <a:endParaRPr lang="en-US" sz="3500" b="1" dirty="0">
              <a:latin typeface="+mj-lt"/>
            </a:endParaRPr>
          </a:p>
          <a:p>
            <a:endParaRPr lang="en-US" sz="4300" b="1" dirty="0">
              <a:latin typeface="+mj-lt"/>
            </a:endParaRPr>
          </a:p>
          <a:p>
            <a:pPr marL="571500" indent="-571500" algn="l">
              <a:buFont typeface="Arial" panose="020B0604020202020204" pitchFamily="34" charset="0"/>
              <a:buChar char="•"/>
            </a:pPr>
            <a:r>
              <a:rPr lang="en-US" sz="3500" dirty="0">
                <a:latin typeface="+mj-lt"/>
              </a:rPr>
              <a:t>Insufficient planning and </a:t>
            </a:r>
            <a:r>
              <a:rPr lang="en-US" sz="3500" b="0" i="0" dirty="0">
                <a:solidFill>
                  <a:srgbClr val="0D0D0D"/>
                </a:solidFill>
                <a:effectLst/>
                <a:highlight>
                  <a:srgbClr val="FFFFFF"/>
                </a:highlight>
                <a:latin typeface="+mj-lt"/>
              </a:rPr>
              <a:t>ineffective implementation</a:t>
            </a:r>
          </a:p>
          <a:p>
            <a:pPr marL="571500" indent="-571500" algn="l">
              <a:buFont typeface="Arial" panose="020B0604020202020204" pitchFamily="34" charset="0"/>
              <a:buChar char="•"/>
            </a:pPr>
            <a:r>
              <a:rPr lang="en-US" sz="3500" b="0" i="0" dirty="0">
                <a:solidFill>
                  <a:srgbClr val="0D0D0D"/>
                </a:solidFill>
                <a:effectLst/>
                <a:highlight>
                  <a:srgbClr val="FFFFFF"/>
                </a:highlight>
                <a:latin typeface="+mj-lt"/>
              </a:rPr>
              <a:t>Lack of prioritization and transparency by governments</a:t>
            </a:r>
          </a:p>
          <a:p>
            <a:pPr marL="571500" indent="-571500" algn="l">
              <a:buFont typeface="Arial" panose="020B0604020202020204" pitchFamily="34" charset="0"/>
              <a:buChar char="•"/>
            </a:pPr>
            <a:r>
              <a:rPr lang="en-US" sz="3500" b="0" i="0" dirty="0">
                <a:solidFill>
                  <a:srgbClr val="0D0D0D"/>
                </a:solidFill>
                <a:effectLst/>
                <a:highlight>
                  <a:srgbClr val="FFFFFF"/>
                </a:highlight>
                <a:latin typeface="+mj-lt"/>
              </a:rPr>
              <a:t>Inadequate public involvement</a:t>
            </a:r>
          </a:p>
          <a:p>
            <a:pPr marL="571500" indent="-571500" algn="l">
              <a:buFont typeface="Arial" panose="020B0604020202020204" pitchFamily="34" charset="0"/>
              <a:buChar char="•"/>
            </a:pPr>
            <a:r>
              <a:rPr lang="en-US" sz="3500" b="0" i="0" dirty="0">
                <a:solidFill>
                  <a:srgbClr val="0D0D0D"/>
                </a:solidFill>
                <a:effectLst/>
                <a:highlight>
                  <a:srgbClr val="FFFFFF"/>
                </a:highlight>
                <a:latin typeface="+mj-lt"/>
              </a:rPr>
              <a:t>Economic and industry constraints</a:t>
            </a:r>
          </a:p>
          <a:p>
            <a:pPr marL="571500" indent="-571500" algn="l">
              <a:buFont typeface="Arial" panose="020B0604020202020204" pitchFamily="34" charset="0"/>
              <a:buChar char="•"/>
            </a:pPr>
            <a:r>
              <a:rPr lang="en-US" sz="3500" b="0" i="0" dirty="0">
                <a:solidFill>
                  <a:srgbClr val="0D0D0D"/>
                </a:solidFill>
                <a:effectLst/>
                <a:highlight>
                  <a:srgbClr val="FFFFFF"/>
                </a:highlight>
                <a:latin typeface="+mj-lt"/>
              </a:rPr>
              <a:t>Uncertainty surrounding regulations and policies</a:t>
            </a:r>
          </a:p>
          <a:p>
            <a:pPr marL="571500" indent="-571500" algn="l">
              <a:buFont typeface="Arial" panose="020B0604020202020204" pitchFamily="34" charset="0"/>
              <a:buChar char="•"/>
            </a:pPr>
            <a:r>
              <a:rPr lang="en-US" sz="3500" b="0" i="0" dirty="0">
                <a:solidFill>
                  <a:srgbClr val="0D0D0D"/>
                </a:solidFill>
                <a:effectLst/>
                <a:highlight>
                  <a:srgbClr val="FFFFFF"/>
                </a:highlight>
                <a:latin typeface="+mj-lt"/>
              </a:rPr>
              <a:t>Weak incentives</a:t>
            </a:r>
          </a:p>
          <a:p>
            <a:pPr marL="571500" indent="-571500" algn="l">
              <a:buFont typeface="Arial" panose="020B0604020202020204" pitchFamily="34" charset="0"/>
              <a:buChar char="•"/>
            </a:pPr>
            <a:r>
              <a:rPr lang="en-US" sz="3500" b="0" i="0" dirty="0">
                <a:solidFill>
                  <a:srgbClr val="0D0D0D"/>
                </a:solidFill>
                <a:effectLst/>
                <a:highlight>
                  <a:srgbClr val="FFFFFF"/>
                </a:highlight>
                <a:latin typeface="+mj-lt"/>
              </a:rPr>
              <a:t>Unclear investment objectives</a:t>
            </a:r>
          </a:p>
          <a:p>
            <a:r>
              <a:rPr lang="en-US" sz="4300" b="1" dirty="0">
                <a:solidFill>
                  <a:srgbClr val="2E2E38"/>
                </a:solidFill>
                <a:latin typeface="+mj-lt"/>
              </a:rPr>
              <a:t>							</a:t>
            </a:r>
          </a:p>
          <a:p>
            <a:endParaRPr lang="en-US" sz="4300" b="1" dirty="0">
              <a:solidFill>
                <a:srgbClr val="2E2E38"/>
              </a:solidFill>
              <a:latin typeface="+mj-lt"/>
            </a:endParaRPr>
          </a:p>
          <a:p>
            <a:endParaRPr lang="en-US" sz="2500" b="1" dirty="0">
              <a:solidFill>
                <a:srgbClr val="2E2E38"/>
              </a:solidFill>
              <a:latin typeface="+mj-lt"/>
            </a:endParaRPr>
          </a:p>
          <a:p>
            <a:r>
              <a:rPr lang="en-US" sz="2500" b="1" dirty="0">
                <a:solidFill>
                  <a:srgbClr val="2E2E38"/>
                </a:solidFill>
                <a:latin typeface="+mj-lt"/>
              </a:rPr>
              <a:t>								</a:t>
            </a:r>
          </a:p>
          <a:p>
            <a:endParaRPr lang="en-US" sz="2500" b="1" dirty="0">
              <a:solidFill>
                <a:srgbClr val="2E2E38"/>
              </a:solidFill>
              <a:latin typeface="+mj-lt"/>
            </a:endParaRPr>
          </a:p>
          <a:p>
            <a:endParaRPr lang="en-US" sz="2500" b="1" dirty="0">
              <a:solidFill>
                <a:srgbClr val="2E2E38"/>
              </a:solidFill>
              <a:latin typeface="+mj-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endParaRPr lang="en-US" sz="800" b="1" dirty="0">
              <a:solidFill>
                <a:srgbClr val="2E2E38"/>
              </a:solidFill>
              <a:latin typeface="+mn-lt"/>
            </a:endParaRPr>
          </a:p>
          <a:p>
            <a:r>
              <a:rPr lang="en-US" dirty="0">
                <a:solidFill>
                  <a:srgbClr val="2E2E38"/>
                </a:solidFill>
                <a:latin typeface="+mn-lt"/>
              </a:rPr>
              <a:t>														</a:t>
            </a:r>
            <a:endParaRPr lang="en-US" b="1" dirty="0"/>
          </a:p>
        </p:txBody>
      </p:sp>
      <p:pic>
        <p:nvPicPr>
          <p:cNvPr id="3" name="Picture 2">
            <a:extLst>
              <a:ext uri="{FF2B5EF4-FFF2-40B4-BE49-F238E27FC236}">
                <a16:creationId xmlns:a16="http://schemas.microsoft.com/office/drawing/2014/main" id="{D4C85D74-B71A-67C9-7073-8C4D6EC8692C}"/>
              </a:ext>
            </a:extLst>
          </p:cNvPr>
          <p:cNvPicPr>
            <a:picLocks noChangeAspect="1"/>
          </p:cNvPicPr>
          <p:nvPr/>
        </p:nvPicPr>
        <p:blipFill>
          <a:blip r:embed="rId3"/>
          <a:stretch>
            <a:fillRect/>
          </a:stretch>
        </p:blipFill>
        <p:spPr>
          <a:xfrm>
            <a:off x="6372520" y="1772239"/>
            <a:ext cx="4108669" cy="3950485"/>
          </a:xfrm>
          <a:prstGeom prst="rect">
            <a:avLst/>
          </a:prstGeom>
        </p:spPr>
      </p:pic>
    </p:spTree>
    <p:extLst>
      <p:ext uri="{BB962C8B-B14F-4D97-AF65-F5344CB8AC3E}">
        <p14:creationId xmlns:p14="http://schemas.microsoft.com/office/powerpoint/2010/main" val="1955674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66800" y="468081"/>
            <a:ext cx="9414389"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National policies on Climate </a:t>
            </a:r>
            <a:r>
              <a:rPr lang="en-US" sz="2800">
                <a:solidFill>
                  <a:srgbClr val="FFFFFF"/>
                </a:solidFill>
                <a:latin typeface="Segoe UI" panose="020B0502040204020203" pitchFamily="34" charset="0"/>
                <a:ea typeface="Century Gothic"/>
                <a:cs typeface="Segoe UI" panose="020B0502040204020203" pitchFamily="34" charset="0"/>
                <a:sym typeface="Century Gothic"/>
              </a:rPr>
              <a:t>action</a:t>
            </a: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1066798" y="991261"/>
            <a:ext cx="9414389" cy="480442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endParaRPr lang="en-US" dirty="0">
              <a:latin typeface="Arial" panose="020B0604020202020204" pitchFamily="34" charset="0"/>
            </a:endParaRPr>
          </a:p>
          <a:p>
            <a:r>
              <a:rPr lang="en-US" b="1" dirty="0">
                <a:latin typeface="Arial" panose="020B0604020202020204" pitchFamily="34" charset="0"/>
              </a:rPr>
              <a:t>2.3 Public Governance transformation plan (the OECD guidelines)</a:t>
            </a:r>
          </a:p>
          <a:p>
            <a:endParaRPr lang="en-US" b="1" dirty="0">
              <a:latin typeface="Arial" panose="020B0604020202020204" pitchFamily="34" charset="0"/>
            </a:endParaRPr>
          </a:p>
          <a:p>
            <a:r>
              <a:rPr lang="en-US" dirty="0">
                <a:latin typeface="Arial" panose="020B0604020202020204" pitchFamily="34" charset="0"/>
              </a:rPr>
              <a:t>Based on the existing work of the OECD Public Governance Directorate below we mention three areas for governments in OECD countries to reinforce their efforts in order to govern green and respond to environmental pressures </a:t>
            </a:r>
          </a:p>
          <a:p>
            <a:endParaRPr lang="en-US" b="1" dirty="0">
              <a:latin typeface="Arial" panose="020B0604020202020204" pitchFamily="34" charset="0"/>
            </a:endParaRPr>
          </a:p>
          <a:p>
            <a:pPr algn="l"/>
            <a:endParaRPr lang="en-US" b="1" dirty="0">
              <a:latin typeface="Arial" panose="020B0604020202020204" pitchFamily="34" charset="0"/>
            </a:endParaRPr>
          </a:p>
          <a:p>
            <a:pPr algn="l"/>
            <a:r>
              <a:rPr lang="en-US" b="1" dirty="0">
                <a:latin typeface="Arial" panose="020B0604020202020204" pitchFamily="34" charset="0"/>
              </a:rPr>
              <a:t>Key area </a:t>
            </a:r>
            <a:r>
              <a:rPr lang="en-US" b="1" i="0" u="none" strike="noStrike" baseline="0" dirty="0">
                <a:solidFill>
                  <a:srgbClr val="000000"/>
                </a:solidFill>
                <a:latin typeface="Arial" panose="020B0604020202020204" pitchFamily="34" charset="0"/>
              </a:rPr>
              <a:t>1 – Steering and building </a:t>
            </a:r>
            <a:r>
              <a:rPr lang="en-US" b="1" i="1" u="none" strike="noStrike" baseline="0" dirty="0">
                <a:solidFill>
                  <a:srgbClr val="000000"/>
                </a:solidFill>
                <a:latin typeface="Arial" panose="020B0604020202020204" pitchFamily="34" charset="0"/>
              </a:rPr>
              <a:t>consensus </a:t>
            </a:r>
            <a:r>
              <a:rPr lang="en-US" b="1" i="0" u="none" strike="noStrike" baseline="0" dirty="0">
                <a:solidFill>
                  <a:srgbClr val="000000"/>
                </a:solidFill>
                <a:latin typeface="Arial" panose="020B0604020202020204" pitchFamily="34" charset="0"/>
              </a:rPr>
              <a:t>and trust for delivering green in the next decade </a:t>
            </a:r>
          </a:p>
          <a:p>
            <a:pPr algn="l"/>
            <a:endParaRPr lang="en-US" b="1" i="0" u="none" strike="noStrike" baseline="0" dirty="0">
              <a:solidFill>
                <a:srgbClr val="000000"/>
              </a:solidFill>
              <a:latin typeface="Arial" panose="020B0604020202020204" pitchFamily="34" charset="0"/>
            </a:endParaRPr>
          </a:p>
          <a:p>
            <a:pPr algn="l"/>
            <a:endParaRPr lang="en-US" b="0" i="0" u="none" strike="noStrike" baseline="0" dirty="0">
              <a:solidFill>
                <a:srgbClr val="000000"/>
              </a:solidFill>
              <a:latin typeface="Arial" panose="020B0604020202020204" pitchFamily="34" charset="0"/>
            </a:endParaRPr>
          </a:p>
          <a:p>
            <a:r>
              <a:rPr lang="en-US" b="1" dirty="0">
                <a:latin typeface="Arial" panose="020B0604020202020204" pitchFamily="34" charset="0"/>
              </a:rPr>
              <a:t>Key area 2 -  Using the </a:t>
            </a:r>
            <a:r>
              <a:rPr lang="en-US" b="1" i="0" u="none" strike="noStrike" baseline="0" dirty="0">
                <a:solidFill>
                  <a:srgbClr val="000000"/>
                </a:solidFill>
                <a:latin typeface="Arial" panose="020B0604020202020204" pitchFamily="34" charset="0"/>
              </a:rPr>
              <a:t>right tools for climate and environmental action </a:t>
            </a:r>
          </a:p>
          <a:p>
            <a:endParaRPr lang="en-US" b="0" i="0" u="none" strike="noStrike" baseline="0" dirty="0">
              <a:solidFill>
                <a:srgbClr val="000000"/>
              </a:solidFill>
              <a:latin typeface="Arial" panose="020B0604020202020204" pitchFamily="34" charset="0"/>
            </a:endParaRPr>
          </a:p>
          <a:p>
            <a:endParaRPr lang="en-US" b="1" i="0" u="none" strike="noStrike" baseline="0" dirty="0">
              <a:solidFill>
                <a:srgbClr val="000000"/>
              </a:solidFill>
              <a:latin typeface="Arial" panose="020B0604020202020204" pitchFamily="34" charset="0"/>
            </a:endParaRPr>
          </a:p>
          <a:p>
            <a:r>
              <a:rPr lang="en-US" b="1" i="0" u="none" strike="noStrike" baseline="0" dirty="0">
                <a:solidFill>
                  <a:srgbClr val="000000"/>
                </a:solidFill>
                <a:latin typeface="Arial" panose="020B0604020202020204" pitchFamily="34" charset="0"/>
              </a:rPr>
              <a:t>Key area 3 – Leading by example – a greener and more resilient public sector </a:t>
            </a:r>
            <a:endParaRPr lang="en-US" dirty="0">
              <a:latin typeface="Arial" panose="020B0604020202020204" pitchFamily="34" charset="0"/>
            </a:endParaRPr>
          </a:p>
        </p:txBody>
      </p:sp>
    </p:spTree>
    <p:extLst>
      <p:ext uri="{BB962C8B-B14F-4D97-AF65-F5344CB8AC3E}">
        <p14:creationId xmlns:p14="http://schemas.microsoft.com/office/powerpoint/2010/main" val="3164841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How do Governments combat climate change</a:t>
            </a:r>
            <a:endParaRPr lang="en-US" sz="2800"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71282"/>
            <a:ext cx="9488130" cy="497093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rtl="0" fontAlgn="base">
              <a:spcBef>
                <a:spcPts val="0"/>
              </a:spcBef>
              <a:spcAft>
                <a:spcPts val="0"/>
              </a:spcAft>
            </a:pPr>
            <a:endParaRPr lang="en-US" dirty="0">
              <a:latin typeface="+mn-lt"/>
            </a:endParaRPr>
          </a:p>
          <a:p>
            <a:pPr algn="ctr" rtl="0" fontAlgn="base">
              <a:spcBef>
                <a:spcPts val="0"/>
              </a:spcBef>
              <a:spcAft>
                <a:spcPts val="0"/>
              </a:spcAft>
            </a:pPr>
            <a:r>
              <a:rPr lang="en-US" b="1" i="0" u="none" strike="noStrike" dirty="0">
                <a:solidFill>
                  <a:srgbClr val="000000"/>
                </a:solidFill>
                <a:effectLst/>
                <a:latin typeface="+mn-lt"/>
              </a:rPr>
              <a:t>Discuss in small groups composed of students:</a:t>
            </a:r>
            <a:endParaRPr lang="en-US" dirty="0">
              <a:latin typeface="+mn-lt"/>
            </a:endParaRPr>
          </a:p>
          <a:p>
            <a:pPr rtl="0" fontAlgn="base">
              <a:spcBef>
                <a:spcPts val="0"/>
              </a:spcBef>
              <a:spcAft>
                <a:spcPts val="0"/>
              </a:spcAft>
            </a:pPr>
            <a:endParaRPr lang="en-US" dirty="0">
              <a:latin typeface="+mn-lt"/>
            </a:endParaRPr>
          </a:p>
          <a:p>
            <a:pPr rtl="0" fontAlgn="base">
              <a:spcBef>
                <a:spcPts val="0"/>
              </a:spcBef>
              <a:spcAft>
                <a:spcPts val="0"/>
              </a:spcAft>
            </a:pPr>
            <a:r>
              <a:rPr lang="en-US" b="0" i="0" u="none" strike="noStrike" dirty="0">
                <a:solidFill>
                  <a:srgbClr val="000000"/>
                </a:solidFill>
                <a:effectLst/>
                <a:latin typeface="+mn-lt"/>
              </a:rPr>
              <a:t>Choose a country that emits the most greenhouse gases (such as China, the United States, India, or Russia)</a:t>
            </a:r>
          </a:p>
          <a:p>
            <a:pPr rtl="0" fontAlgn="base">
              <a:spcBef>
                <a:spcPts val="0"/>
              </a:spcBef>
              <a:spcAft>
                <a:spcPts val="0"/>
              </a:spcAft>
            </a:pPr>
            <a:endParaRPr lang="en-US" dirty="0">
              <a:latin typeface="+mn-lt"/>
            </a:endParaRPr>
          </a:p>
          <a:p>
            <a:pPr rtl="0">
              <a:spcBef>
                <a:spcPts val="0"/>
              </a:spcBef>
              <a:spcAft>
                <a:spcPts val="0"/>
              </a:spcAft>
            </a:pPr>
            <a:r>
              <a:rPr lang="en-US" b="0" i="0" u="none" strike="noStrike" dirty="0">
                <a:solidFill>
                  <a:srgbClr val="000000"/>
                </a:solidFill>
                <a:effectLst/>
                <a:latin typeface="+mn-lt"/>
              </a:rPr>
              <a:t>How should this government address the effects of climate change on global inequality? </a:t>
            </a:r>
          </a:p>
          <a:p>
            <a:pPr rtl="0">
              <a:spcBef>
                <a:spcPts val="0"/>
              </a:spcBef>
              <a:spcAft>
                <a:spcPts val="0"/>
              </a:spcAft>
            </a:pPr>
            <a:endParaRPr lang="en-US" b="0" dirty="0">
              <a:effectLst/>
              <a:latin typeface="+mn-lt"/>
            </a:endParaRPr>
          </a:p>
          <a:p>
            <a:pPr rtl="0" fontAlgn="base">
              <a:spcBef>
                <a:spcPts val="0"/>
              </a:spcBef>
              <a:spcAft>
                <a:spcPts val="0"/>
              </a:spcAft>
            </a:pPr>
            <a:r>
              <a:rPr lang="en-US" b="0" i="0" u="none" strike="noStrike" dirty="0">
                <a:solidFill>
                  <a:srgbClr val="000000"/>
                </a:solidFill>
                <a:effectLst/>
                <a:latin typeface="+mn-lt"/>
              </a:rPr>
              <a:t>Should developed countries like the United States be expected to take a more active role in cutting their carbon emissions given their historical contributions of greenhouse gas emissions?</a:t>
            </a:r>
          </a:p>
          <a:p>
            <a:pPr rtl="0" fontAlgn="base">
              <a:spcBef>
                <a:spcPts val="0"/>
              </a:spcBef>
              <a:spcAft>
                <a:spcPts val="0"/>
              </a:spcAft>
            </a:pPr>
            <a:endParaRPr lang="en-US" b="0" i="0" u="none" strike="noStrike" dirty="0">
              <a:solidFill>
                <a:srgbClr val="000000"/>
              </a:solidFill>
              <a:effectLst/>
              <a:latin typeface="+mn-lt"/>
            </a:endParaRPr>
          </a:p>
          <a:p>
            <a:pPr rtl="0" fontAlgn="base">
              <a:spcBef>
                <a:spcPts val="0"/>
              </a:spcBef>
              <a:spcAft>
                <a:spcPts val="0"/>
              </a:spcAft>
            </a:pPr>
            <a:r>
              <a:rPr lang="en-US" b="0" i="0" u="none" strike="noStrike" dirty="0">
                <a:solidFill>
                  <a:srgbClr val="000000"/>
                </a:solidFill>
                <a:effectLst/>
                <a:latin typeface="+mn-lt"/>
              </a:rPr>
              <a:t>Should developing countries like China and India continue industrializing, even though their carbon emissions are increasing as a result?</a:t>
            </a:r>
          </a:p>
          <a:p>
            <a:pPr rtl="0" fontAlgn="base">
              <a:spcBef>
                <a:spcPts val="0"/>
              </a:spcBef>
              <a:spcAft>
                <a:spcPts val="0"/>
              </a:spcAft>
            </a:pPr>
            <a:endParaRPr lang="en-US" dirty="0">
              <a:latin typeface="+mn-lt"/>
            </a:endParaRPr>
          </a:p>
          <a:p>
            <a:pPr rtl="0" fontAlgn="base">
              <a:spcBef>
                <a:spcPts val="0"/>
              </a:spcBef>
              <a:spcAft>
                <a:spcPts val="0"/>
              </a:spcAft>
            </a:pPr>
            <a:endParaRPr lang="en-US" dirty="0">
              <a:latin typeface="+mn-lt"/>
            </a:endParaRPr>
          </a:p>
          <a:p>
            <a:pPr rtl="0" fontAlgn="base">
              <a:spcBef>
                <a:spcPts val="0"/>
              </a:spcBef>
              <a:spcAft>
                <a:spcPts val="0"/>
              </a:spcAft>
            </a:pPr>
            <a:endParaRPr lang="en-US" dirty="0">
              <a:latin typeface="+mn-lt"/>
            </a:endParaRPr>
          </a:p>
          <a:p>
            <a:pPr fontAlgn="base">
              <a:buFont typeface="Arial" panose="020B0604020202020204" pitchFamily="34" charset="0"/>
              <a:buChar char="•"/>
            </a:pPr>
            <a:endParaRPr lang="en-US" sz="1800" dirty="0">
              <a:latin typeface="Times New Roman" panose="02020603050405020304" pitchFamily="18" charset="0"/>
            </a:endParaRPr>
          </a:p>
          <a:p>
            <a:pPr fontAlgn="base">
              <a:buFont typeface="Arial" panose="020B0604020202020204" pitchFamily="34" charset="0"/>
              <a:buChar char="•"/>
            </a:pPr>
            <a:endParaRPr lang="en-US" sz="1800" dirty="0">
              <a:latin typeface="Times New Roman" panose="02020603050405020304" pitchFamily="18" charset="0"/>
            </a:endParaRPr>
          </a:p>
          <a:p>
            <a:pPr rtl="0" fontAlgn="base">
              <a:spcBef>
                <a:spcPts val="0"/>
              </a:spcBef>
              <a:spcAft>
                <a:spcPts val="0"/>
              </a:spcAft>
            </a:pPr>
            <a:endParaRPr lang="en-US" sz="1800" b="0" i="0" u="none" strike="noStrike" dirty="0">
              <a:solidFill>
                <a:srgbClr val="000000"/>
              </a:solidFill>
              <a:effectLst/>
              <a:latin typeface="Times New Roman" panose="02020603050405020304" pitchFamily="18" charset="0"/>
            </a:endParaRPr>
          </a:p>
          <a:p>
            <a:pPr marL="457200" lvl="1" algn="just">
              <a:lnSpc>
                <a:spcPct val="150000"/>
              </a:lnSpc>
              <a:buSzPts val="1600"/>
            </a:pPr>
            <a:endParaRPr lang="en-US" b="1" u="sng" dirty="0">
              <a:solidFill>
                <a:srgbClr val="2E2E38"/>
              </a:solidFill>
              <a:latin typeface="Georgia" panose="02040502050405020303" pitchFamily="18" charset="0"/>
            </a:endParaRPr>
          </a:p>
          <a:p>
            <a:pPr marL="457200" lvl="1" algn="just">
              <a:lnSpc>
                <a:spcPct val="150000"/>
              </a:lnSpc>
              <a:buSzPts val="1600"/>
            </a:pPr>
            <a:endParaRPr lang="en-US" b="1" u="sng" dirty="0">
              <a:solidFill>
                <a:srgbClr val="2E2E38"/>
              </a:solidFill>
              <a:latin typeface="Georgia" panose="02040502050405020303" pitchFamily="18" charset="0"/>
            </a:endParaRPr>
          </a:p>
          <a:p>
            <a:pPr marL="457200" lvl="1" algn="just">
              <a:lnSpc>
                <a:spcPct val="150000"/>
              </a:lnSpc>
              <a:buSzPts val="1600"/>
            </a:pPr>
            <a:endParaRPr lang="en-US" b="1" u="sng" dirty="0">
              <a:solidFill>
                <a:srgbClr val="2E2E38"/>
              </a:solidFill>
              <a:latin typeface="Georgia" panose="02040502050405020303" pitchFamily="18" charset="0"/>
            </a:endParaRPr>
          </a:p>
          <a:p>
            <a:pPr marL="457200" lvl="1" algn="just">
              <a:lnSpc>
                <a:spcPct val="150000"/>
              </a:lnSpc>
              <a:buSzPts val="1600"/>
            </a:pPr>
            <a:endParaRPr lang="en-US" b="1" u="sng" dirty="0">
              <a:solidFill>
                <a:srgbClr val="2E2E38"/>
              </a:solidFill>
              <a:latin typeface="Georgia" panose="02040502050405020303" pitchFamily="18" charset="0"/>
            </a:endParaRPr>
          </a:p>
          <a:p>
            <a:pPr marL="457200" lvl="1" algn="just">
              <a:lnSpc>
                <a:spcPct val="150000"/>
              </a:lnSpc>
              <a:buSzPts val="1600"/>
            </a:pPr>
            <a:endParaRPr lang="en-US" b="1" u="sng" dirty="0">
              <a:solidFill>
                <a:srgbClr val="2E2E38"/>
              </a:solidFill>
              <a:latin typeface="Georgia" panose="02040502050405020303" pitchFamily="18" charset="0"/>
            </a:endParaRPr>
          </a:p>
        </p:txBody>
      </p:sp>
      <p:sp>
        <p:nvSpPr>
          <p:cNvPr id="2" name="Rectangle: Rounded Corners 1">
            <a:extLst>
              <a:ext uri="{FF2B5EF4-FFF2-40B4-BE49-F238E27FC236}">
                <a16:creationId xmlns:a16="http://schemas.microsoft.com/office/drawing/2014/main" id="{D446C696-8D92-5C53-9848-C3FE3C5B9A21}"/>
              </a:ext>
            </a:extLst>
          </p:cNvPr>
          <p:cNvSpPr/>
          <p:nvPr/>
        </p:nvSpPr>
        <p:spPr>
          <a:xfrm>
            <a:off x="1195373" y="4107514"/>
            <a:ext cx="1897450" cy="178621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dirty="0"/>
              <a:t>1 hour</a:t>
            </a:r>
          </a:p>
          <a:p>
            <a:pPr algn="ctr"/>
            <a:endParaRPr lang="en-US" dirty="0"/>
          </a:p>
          <a:p>
            <a:pPr algn="ctr"/>
            <a:endParaRPr lang="en-US" dirty="0"/>
          </a:p>
          <a:p>
            <a:pPr algn="ctr"/>
            <a:endParaRPr lang="el-GR" dirty="0"/>
          </a:p>
        </p:txBody>
      </p:sp>
    </p:spTree>
    <p:extLst>
      <p:ext uri="{BB962C8B-B14F-4D97-AF65-F5344CB8AC3E}">
        <p14:creationId xmlns:p14="http://schemas.microsoft.com/office/powerpoint/2010/main" val="284278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development: Global actions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62317"/>
            <a:ext cx="9488130"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457200" lvl="1" algn="just">
              <a:lnSpc>
                <a:spcPct val="150000"/>
              </a:lnSpc>
              <a:buSzPts val="1600"/>
            </a:pPr>
            <a:r>
              <a:rPr lang="en-US" b="1" dirty="0">
                <a:sym typeface="Quattrocento Sans"/>
              </a:rPr>
              <a:t>4. Millenium Summit ( 2000): </a:t>
            </a:r>
            <a:r>
              <a:rPr lang="en-US" b="1" dirty="0"/>
              <a:t> </a:t>
            </a:r>
            <a:endParaRPr lang="el-GR" b="1" dirty="0"/>
          </a:p>
          <a:p>
            <a:pPr marL="457200" lvl="1" algn="just">
              <a:lnSpc>
                <a:spcPct val="150000"/>
              </a:lnSpc>
              <a:buSzPts val="1600"/>
            </a:pPr>
            <a:r>
              <a:rPr lang="en-US" dirty="0">
                <a:ea typeface="Quattrocento Sans"/>
                <a:cs typeface="Segoe UI" panose="020B0502040204020203" pitchFamily="34" charset="0"/>
              </a:rPr>
              <a:t>189 Member States adopted the Millennium Declaration in the UN Headquarters in New York in which the eight Millenium Development Goals were set out to be achieved by 2015.</a:t>
            </a:r>
            <a:endParaRPr lang="el-GR" dirty="0">
              <a:ea typeface="Quattrocento Sans"/>
              <a:cs typeface="Segoe UI" panose="020B0502040204020203" pitchFamily="34" charset="0"/>
            </a:endParaRPr>
          </a:p>
          <a:p>
            <a:pPr marL="457200" lvl="1" algn="just">
              <a:lnSpc>
                <a:spcPct val="150000"/>
              </a:lnSpc>
              <a:buSzPts val="1600"/>
            </a:pPr>
            <a:endParaRPr lang="en-US" dirty="0">
              <a:ea typeface="Quattrocento Sans"/>
              <a:cs typeface="Segoe UI" panose="020B0502040204020203" pitchFamily="34" charset="0"/>
              <a:sym typeface="Quattrocento Sans"/>
            </a:endParaRPr>
          </a:p>
          <a:p>
            <a:pPr marL="342900" indent="-342900">
              <a:buFont typeface="+mj-lt"/>
              <a:buAutoNum type="arabicPeriod"/>
            </a:pPr>
            <a:r>
              <a:rPr lang="en-US" dirty="0">
                <a:ea typeface="Quattrocento Sans"/>
                <a:cs typeface="Segoe UI" panose="020B0502040204020203" pitchFamily="34" charset="0"/>
              </a:rPr>
              <a:t>Eradicate extreme poverty and hunger</a:t>
            </a:r>
          </a:p>
          <a:p>
            <a:pPr marL="342900" indent="-342900">
              <a:buFont typeface="+mj-lt"/>
              <a:buAutoNum type="arabicPeriod"/>
            </a:pPr>
            <a:r>
              <a:rPr lang="en-US" dirty="0">
                <a:ea typeface="Quattrocento Sans"/>
                <a:cs typeface="Segoe UI" panose="020B0502040204020203" pitchFamily="34" charset="0"/>
              </a:rPr>
              <a:t>Achieve universal primary education</a:t>
            </a:r>
          </a:p>
          <a:p>
            <a:pPr marL="342900" indent="-342900">
              <a:buFont typeface="+mj-lt"/>
              <a:buAutoNum type="arabicPeriod"/>
            </a:pPr>
            <a:r>
              <a:rPr lang="en-US" dirty="0">
                <a:ea typeface="Quattrocento Sans"/>
                <a:cs typeface="Segoe UI" panose="020B0502040204020203" pitchFamily="34" charset="0"/>
              </a:rPr>
              <a:t>Promote gender equality and empower women</a:t>
            </a:r>
          </a:p>
          <a:p>
            <a:pPr marL="342900" indent="-342900">
              <a:buFont typeface="+mj-lt"/>
              <a:buAutoNum type="arabicPeriod"/>
            </a:pPr>
            <a:r>
              <a:rPr lang="en-US" dirty="0">
                <a:ea typeface="Quattrocento Sans"/>
                <a:cs typeface="Segoe UI" panose="020B0502040204020203" pitchFamily="34" charset="0"/>
              </a:rPr>
              <a:t>Reduce child mortality</a:t>
            </a:r>
          </a:p>
          <a:p>
            <a:pPr marL="342900" indent="-342900">
              <a:buFont typeface="+mj-lt"/>
              <a:buAutoNum type="arabicPeriod"/>
            </a:pPr>
            <a:r>
              <a:rPr lang="en-US" dirty="0">
                <a:ea typeface="Quattrocento Sans"/>
                <a:cs typeface="Segoe UI" panose="020B0502040204020203" pitchFamily="34" charset="0"/>
              </a:rPr>
              <a:t>Improve maternal health</a:t>
            </a:r>
          </a:p>
          <a:p>
            <a:pPr marL="342900" indent="-342900">
              <a:buFont typeface="+mj-lt"/>
              <a:buAutoNum type="arabicPeriod"/>
            </a:pPr>
            <a:r>
              <a:rPr lang="en-US" dirty="0">
                <a:ea typeface="Quattrocento Sans"/>
                <a:cs typeface="Segoe UI" panose="020B0502040204020203" pitchFamily="34" charset="0"/>
              </a:rPr>
              <a:t>Combat HIV/AIDS, malaria and other diseases</a:t>
            </a:r>
          </a:p>
          <a:p>
            <a:pPr marL="342900" indent="-342900">
              <a:buFont typeface="+mj-lt"/>
              <a:buAutoNum type="arabicPeriod"/>
            </a:pPr>
            <a:r>
              <a:rPr lang="en-US" dirty="0">
                <a:ea typeface="Quattrocento Sans"/>
                <a:cs typeface="Segoe UI" panose="020B0502040204020203" pitchFamily="34" charset="0"/>
              </a:rPr>
              <a:t>Ensure environmental sustainability</a:t>
            </a:r>
          </a:p>
          <a:p>
            <a:pPr marL="342900" indent="-342900">
              <a:buFont typeface="+mj-lt"/>
              <a:buAutoNum type="arabicPeriod"/>
            </a:pPr>
            <a:r>
              <a:rPr lang="en-US" dirty="0">
                <a:ea typeface="Quattrocento Sans"/>
                <a:cs typeface="Segoe UI" panose="020B0502040204020203" pitchFamily="34" charset="0"/>
              </a:rPr>
              <a:t>Develop a global partnership for development</a:t>
            </a:r>
          </a:p>
          <a:p>
            <a:endParaRPr lang="en-US" dirty="0">
              <a:sym typeface="Quattrocento Sans"/>
            </a:endParaRPr>
          </a:p>
          <a:p>
            <a:pPr marL="457200" lvl="1" algn="just">
              <a:lnSpc>
                <a:spcPct val="150000"/>
              </a:lnSpc>
              <a:buSzPts val="1600"/>
            </a:pPr>
            <a:r>
              <a:rPr lang="en-US" b="1" dirty="0">
                <a:ea typeface="Quattrocento Sans"/>
                <a:cs typeface="Segoe UI" panose="020B0502040204020203" pitchFamily="34" charset="0"/>
                <a:sym typeface="Quattrocento Sans"/>
              </a:rPr>
              <a:t>5. The World Summit on Sustainable Development </a:t>
            </a:r>
            <a:r>
              <a:rPr lang="en-US" dirty="0">
                <a:ea typeface="Quattrocento Sans"/>
                <a:cs typeface="Segoe UI" panose="020B0502040204020203" pitchFamily="34" charset="0"/>
                <a:sym typeface="Quattrocento Sans"/>
              </a:rPr>
              <a:t>(2002): </a:t>
            </a:r>
            <a:r>
              <a:rPr lang="en-US" dirty="0">
                <a:ea typeface="Quattrocento Sans"/>
                <a:cs typeface="Segoe UI" panose="020B0502040204020203" pitchFamily="34" charset="0"/>
              </a:rPr>
              <a:t>included provisions covering a set of measures to be taken in order to achieve development that takes into account respect for the environment and encouraged partnerships between </a:t>
            </a:r>
            <a:r>
              <a:rPr lang="en-US" dirty="0">
                <a:ea typeface="Quattrocento Sans"/>
                <a:cs typeface="Segoe UI" panose="020B0502040204020203" pitchFamily="34" charset="0"/>
                <a:sym typeface="Quattrocento Sans"/>
              </a:rPr>
              <a:t>the public and private sectors based on regulatory frameworks established by governments. </a:t>
            </a:r>
            <a:endParaRPr lang="en-US" b="1" dirty="0">
              <a:ea typeface="Quattrocento Sans"/>
              <a:cs typeface="Segoe UI" panose="020B0502040204020203" pitchFamily="34" charset="0"/>
              <a:sym typeface="Quattrocento Sans"/>
            </a:endParaRPr>
          </a:p>
          <a:p>
            <a:pPr marL="457200" lvl="1" algn="just">
              <a:lnSpc>
                <a:spcPct val="150000"/>
              </a:lnSpc>
              <a:buSzPts val="1600"/>
            </a:pPr>
            <a:r>
              <a:rPr lang="en-US" b="1" dirty="0">
                <a:ea typeface="Quattrocento Sans"/>
                <a:cs typeface="Segoe UI" panose="020B0502040204020203" pitchFamily="34" charset="0"/>
                <a:sym typeface="Quattrocento Sans"/>
              </a:rPr>
              <a:t>6 T</a:t>
            </a:r>
            <a:r>
              <a:rPr lang="en-US" b="1" dirty="0">
                <a:ea typeface="Quattrocento Sans"/>
                <a:cs typeface="Segoe UI" panose="020B0502040204020203" pitchFamily="34" charset="0"/>
              </a:rPr>
              <a:t>he Rio Conference (2012): </a:t>
            </a:r>
            <a:r>
              <a:rPr lang="en-US" dirty="0">
                <a:ea typeface="Quattrocento Sans"/>
                <a:cs typeface="Segoe UI" panose="020B0502040204020203" pitchFamily="34" charset="0"/>
              </a:rPr>
              <a:t>It resulted in a political document: </a:t>
            </a:r>
            <a:r>
              <a:rPr lang="en-US" i="1" dirty="0">
                <a:ea typeface="Quattrocento Sans"/>
                <a:cs typeface="Segoe UI" panose="020B0502040204020203" pitchFamily="34" charset="0"/>
              </a:rPr>
              <a:t>the Future We Want  Outcome document’</a:t>
            </a:r>
            <a:r>
              <a:rPr lang="en-US" dirty="0">
                <a:ea typeface="Quattrocento Sans"/>
                <a:cs typeface="Segoe UI" panose="020B0502040204020203" pitchFamily="34" charset="0"/>
              </a:rPr>
              <a:t> with practical measures </a:t>
            </a:r>
            <a:r>
              <a:rPr lang="en-US" dirty="0"/>
              <a:t>for high-, middle- and low-income countries </a:t>
            </a:r>
            <a:r>
              <a:rPr lang="en-US" dirty="0">
                <a:ea typeface="Quattrocento Sans"/>
                <a:cs typeface="Segoe UI" panose="020B0502040204020203" pitchFamily="34" charset="0"/>
              </a:rPr>
              <a:t>on Sustainable actions.</a:t>
            </a:r>
          </a:p>
          <a:p>
            <a:pPr marL="457200" lvl="1" algn="just">
              <a:lnSpc>
                <a:spcPct val="150000"/>
              </a:lnSpc>
              <a:buSzPts val="1600"/>
            </a:pPr>
            <a:r>
              <a:rPr lang="en-US" b="1" dirty="0"/>
              <a:t>7.United Nations Sustainable Development Summit (2015)</a:t>
            </a:r>
            <a:r>
              <a:rPr lang="en-US" b="1" dirty="0">
                <a:ea typeface="Quattrocento Sans"/>
                <a:cs typeface="Segoe UI" panose="020B0502040204020203" pitchFamily="34" charset="0"/>
                <a:sym typeface="Quattrocento Sans"/>
              </a:rPr>
              <a:t> →</a:t>
            </a:r>
            <a:r>
              <a:rPr lang="en-US" dirty="0"/>
              <a:t> Building on the MDGs, the international community adopted the 2030 Agenda for Sustainable Development, which includes 17 Sustainable Development Goals (SDGs) and 169 </a:t>
            </a:r>
            <a:r>
              <a:rPr lang="en-US" dirty="0" err="1"/>
              <a:t>targets.The</a:t>
            </a:r>
            <a:r>
              <a:rPr lang="en-US" dirty="0"/>
              <a:t> SDGs provide a comprehensive framework for addressing social, economic, and environmental dimensions of sustainable development and guide global efforts towards a more sustainable future.</a:t>
            </a:r>
          </a:p>
          <a:p>
            <a:pPr marL="457200" lvl="1" algn="just">
              <a:lnSpc>
                <a:spcPct val="150000"/>
              </a:lnSpc>
              <a:buSzPts val="1600"/>
            </a:pPr>
            <a:endParaRPr lang="en-US" sz="1300" dirty="0">
              <a:sym typeface="Quattrocento Sans"/>
            </a:endParaRPr>
          </a:p>
        </p:txBody>
      </p:sp>
    </p:spTree>
    <p:extLst>
      <p:ext uri="{BB962C8B-B14F-4D97-AF65-F5344CB8AC3E}">
        <p14:creationId xmlns:p14="http://schemas.microsoft.com/office/powerpoint/2010/main" val="296220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8" end="8"/>
                                            </p:txEl>
                                          </p:spTgt>
                                        </p:tgtEl>
                                        <p:attrNameLst>
                                          <p:attrName>style.visibility</p:attrName>
                                        </p:attrNameLst>
                                      </p:cBhvr>
                                      <p:to>
                                        <p:strVal val="visible"/>
                                      </p:to>
                                    </p:set>
                                    <p:animEffect transition="in" filter="fade">
                                      <p:cBhvr>
                                        <p:cTn id="42" dur="1000"/>
                                        <p:tgtEl>
                                          <p:spTgt spid="15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1000"/>
                                        <p:tgtEl>
                                          <p:spTgt spid="15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0" end="10"/>
                                            </p:txEl>
                                          </p:spTgt>
                                        </p:tgtEl>
                                        <p:attrNameLst>
                                          <p:attrName>style.visibility</p:attrName>
                                        </p:attrNameLst>
                                      </p:cBhvr>
                                      <p:to>
                                        <p:strVal val="visible"/>
                                      </p:to>
                                    </p:set>
                                    <p:animEffect transition="in" filter="fade">
                                      <p:cBhvr>
                                        <p:cTn id="52" dur="1000"/>
                                        <p:tgtEl>
                                          <p:spTgt spid="158">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12" end="12"/>
                                            </p:txEl>
                                          </p:spTgt>
                                        </p:tgtEl>
                                        <p:attrNameLst>
                                          <p:attrName>style.visibility</p:attrName>
                                        </p:attrNameLst>
                                      </p:cBhvr>
                                      <p:to>
                                        <p:strVal val="visible"/>
                                      </p:to>
                                    </p:set>
                                    <p:animEffect transition="in" filter="fade">
                                      <p:cBhvr>
                                        <p:cTn id="57" dur="1000"/>
                                        <p:tgtEl>
                                          <p:spTgt spid="158">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8">
                                            <p:txEl>
                                              <p:pRg st="13" end="13"/>
                                            </p:txEl>
                                          </p:spTgt>
                                        </p:tgtEl>
                                        <p:attrNameLst>
                                          <p:attrName>style.visibility</p:attrName>
                                        </p:attrNameLst>
                                      </p:cBhvr>
                                      <p:to>
                                        <p:strVal val="visible"/>
                                      </p:to>
                                    </p:set>
                                    <p:animEffect transition="in" filter="fade">
                                      <p:cBhvr>
                                        <p:cTn id="62" dur="1000"/>
                                        <p:tgtEl>
                                          <p:spTgt spid="158">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8">
                                            <p:txEl>
                                              <p:pRg st="14" end="14"/>
                                            </p:txEl>
                                          </p:spTgt>
                                        </p:tgtEl>
                                        <p:attrNameLst>
                                          <p:attrName>style.visibility</p:attrName>
                                        </p:attrNameLst>
                                      </p:cBhvr>
                                      <p:to>
                                        <p:strVal val="visible"/>
                                      </p:to>
                                    </p:set>
                                    <p:animEffect transition="in" filter="fade">
                                      <p:cBhvr>
                                        <p:cTn id="67" dur="1000"/>
                                        <p:tgtEl>
                                          <p:spTgt spid="15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practices</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 Global actions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921122"/>
            <a:ext cx="9488130" cy="501575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gn="just">
              <a:lnSpc>
                <a:spcPct val="150000"/>
              </a:lnSpc>
              <a:buSzPts val="1600"/>
            </a:pPr>
            <a:r>
              <a:rPr lang="en-US" sz="1300" b="1" dirty="0">
                <a:latin typeface="+mn-lt"/>
              </a:rPr>
              <a:t>Conference of the Parties </a:t>
            </a:r>
            <a:r>
              <a:rPr lang="en-US" sz="1300" b="1" dirty="0">
                <a:latin typeface="+mn-lt"/>
                <a:cs typeface="Segoe UI" panose="020B0502040204020203" pitchFamily="34" charset="0"/>
                <a:sym typeface="Quattrocento Sans"/>
              </a:rPr>
              <a:t>COP28</a:t>
            </a:r>
            <a:endParaRPr lang="en-US" sz="1300" dirty="0">
              <a:latin typeface="+mn-lt"/>
            </a:endParaRPr>
          </a:p>
          <a:p>
            <a:pPr marL="457200" lvl="1" algn="just">
              <a:lnSpc>
                <a:spcPct val="150000"/>
              </a:lnSpc>
              <a:buSzPts val="1600"/>
            </a:pPr>
            <a:r>
              <a:rPr lang="en-US" sz="1300" dirty="0">
                <a:latin typeface="+mn-lt"/>
              </a:rPr>
              <a:t>-Delivered the </a:t>
            </a:r>
            <a:r>
              <a:rPr lang="en-US" sz="1300" b="1" dirty="0">
                <a:latin typeface="+mn-lt"/>
              </a:rPr>
              <a:t>UAE Consensus</a:t>
            </a:r>
            <a:r>
              <a:rPr lang="en-US" sz="1300" dirty="0">
                <a:latin typeface="+mn-lt"/>
              </a:rPr>
              <a:t>: Calls parties to transition away from </a:t>
            </a:r>
            <a:r>
              <a:rPr lang="en-US" sz="1300" u="sng" dirty="0">
                <a:latin typeface="+mn-lt"/>
              </a:rPr>
              <a:t>fossil fuels </a:t>
            </a:r>
            <a:r>
              <a:rPr lang="en-US" sz="1300" dirty="0">
                <a:latin typeface="+mn-lt"/>
              </a:rPr>
              <a:t>and to </a:t>
            </a:r>
            <a:r>
              <a:rPr lang="en-US" sz="1300" u="sng" dirty="0">
                <a:latin typeface="+mn-lt"/>
              </a:rPr>
              <a:t>triple renewables </a:t>
            </a:r>
            <a:r>
              <a:rPr lang="en-US" sz="1300" dirty="0">
                <a:latin typeface="+mn-lt"/>
              </a:rPr>
              <a:t>and</a:t>
            </a:r>
            <a:r>
              <a:rPr lang="en-US" sz="1300" u="sng" dirty="0">
                <a:latin typeface="+mn-lt"/>
              </a:rPr>
              <a:t> double energy efficiency </a:t>
            </a:r>
            <a:r>
              <a:rPr lang="en-US" sz="1300" dirty="0">
                <a:latin typeface="+mn-lt"/>
              </a:rPr>
              <a:t>globally by 2030</a:t>
            </a:r>
          </a:p>
          <a:p>
            <a:pPr marL="457200" lvl="1" algn="just">
              <a:lnSpc>
                <a:spcPct val="150000"/>
              </a:lnSpc>
              <a:buSzPts val="1600"/>
            </a:pPr>
            <a:r>
              <a:rPr lang="en-US" sz="1300" dirty="0">
                <a:latin typeface="+mn-lt"/>
              </a:rPr>
              <a:t>-Encourages countries to submit economy-wide Nationally Determined Contributions (NDCs), deliver National Adaptation Plans by 2025 and implement them by 2030. </a:t>
            </a:r>
            <a:endParaRPr lang="en-US" sz="1300" b="1" u="sng" dirty="0">
              <a:latin typeface="+mn-lt"/>
              <a:cs typeface="Segoe UI" panose="020B0502040204020203" pitchFamily="34" charset="0"/>
              <a:sym typeface="Quattrocento Sans"/>
            </a:endParaRPr>
          </a:p>
          <a:p>
            <a:pPr marL="457200" lvl="1" algn="just">
              <a:lnSpc>
                <a:spcPct val="150000"/>
              </a:lnSpc>
              <a:buSzPts val="1600"/>
            </a:pPr>
            <a:r>
              <a:rPr lang="en-US" sz="1300" dirty="0">
                <a:latin typeface="+mn-lt"/>
              </a:rPr>
              <a:t>-Mobilized more than $85 billion in funding, including $3.5 billion to replenish the Green Climate Fund (increasing the second replenishment to a historic $12.8 billion total)</a:t>
            </a:r>
          </a:p>
          <a:p>
            <a:pPr marL="457200" lvl="1" algn="just">
              <a:lnSpc>
                <a:spcPct val="150000"/>
              </a:lnSpc>
              <a:buSzPts val="1600"/>
            </a:pPr>
            <a:r>
              <a:rPr lang="en-US" sz="1300" dirty="0">
                <a:latin typeface="+mn-lt"/>
              </a:rPr>
              <a:t>and almost $188 million towards the Adaptation Fund</a:t>
            </a:r>
            <a:endParaRPr lang="en-US" sz="1300" b="1" u="sng" dirty="0">
              <a:latin typeface="+mn-lt"/>
              <a:cs typeface="Segoe UI" panose="020B0502040204020203" pitchFamily="34" charset="0"/>
              <a:sym typeface="Quattrocento Sans"/>
            </a:endParaRPr>
          </a:p>
          <a:p>
            <a:pPr marL="457200" marR="0" lvl="1" indent="0" algn="just" rtl="0">
              <a:lnSpc>
                <a:spcPct val="150000"/>
              </a:lnSpc>
              <a:spcBef>
                <a:spcPts val="0"/>
              </a:spcBef>
              <a:spcAft>
                <a:spcPts val="0"/>
              </a:spcAft>
              <a:buClr>
                <a:srgbClr val="000000"/>
              </a:buClr>
              <a:buSzPts val="1600"/>
              <a:buFont typeface="Arial"/>
              <a:buNone/>
            </a:pPr>
            <a:r>
              <a:rPr lang="en-US" sz="1300" b="1" u="sng" dirty="0">
                <a:latin typeface="+mn-lt"/>
                <a:cs typeface="Segoe UI" panose="020B0502040204020203" pitchFamily="34" charset="0"/>
                <a:sym typeface="Quattrocento Sans"/>
              </a:rPr>
              <a:t>It also delivered </a:t>
            </a:r>
          </a:p>
          <a:p>
            <a:pPr marL="457200" lvl="1" algn="just">
              <a:lnSpc>
                <a:spcPct val="150000"/>
              </a:lnSpc>
              <a:buSzPts val="1600"/>
            </a:pPr>
            <a:r>
              <a:rPr lang="en-US" sz="1300" dirty="0">
                <a:latin typeface="+mn-lt"/>
              </a:rPr>
              <a:t>-The Emirates Framework for Global Climate Resilience</a:t>
            </a:r>
            <a:endParaRPr lang="en-US" sz="1300" b="1" u="sng" dirty="0">
              <a:latin typeface="+mn-lt"/>
              <a:cs typeface="Segoe UI" panose="020B0502040204020203" pitchFamily="34" charset="0"/>
              <a:sym typeface="Quattrocento Sans"/>
            </a:endParaRPr>
          </a:p>
          <a:p>
            <a:pPr marL="457200" lvl="1" algn="just">
              <a:lnSpc>
                <a:spcPct val="150000"/>
              </a:lnSpc>
              <a:buSzPts val="1600"/>
            </a:pPr>
            <a:r>
              <a:rPr lang="en-US" sz="1300" dirty="0">
                <a:latin typeface="+mn-lt"/>
              </a:rPr>
              <a:t>-The Just Transition Work Programme</a:t>
            </a:r>
            <a:endParaRPr lang="en-US" sz="1300" b="1" u="sng" dirty="0">
              <a:latin typeface="+mn-lt"/>
              <a:cs typeface="Segoe UI" panose="020B0502040204020203" pitchFamily="34" charset="0"/>
              <a:sym typeface="Quattrocento Sans"/>
            </a:endParaRPr>
          </a:p>
          <a:p>
            <a:pPr marL="457200" lvl="1" algn="just">
              <a:lnSpc>
                <a:spcPct val="150000"/>
              </a:lnSpc>
              <a:buSzPts val="1600"/>
            </a:pPr>
            <a:r>
              <a:rPr lang="en-US" sz="1300" dirty="0">
                <a:latin typeface="+mn-lt"/>
              </a:rPr>
              <a:t>-The Mitigation Work Programme, </a:t>
            </a:r>
            <a:endParaRPr lang="en-US" sz="1300" b="1" u="sng" dirty="0">
              <a:latin typeface="+mn-lt"/>
              <a:cs typeface="Segoe UI" panose="020B0502040204020203" pitchFamily="34" charset="0"/>
              <a:sym typeface="Quattrocento Sans"/>
            </a:endParaRPr>
          </a:p>
          <a:p>
            <a:pPr marL="457200" marR="0" lvl="1" indent="0" algn="just" rtl="0">
              <a:lnSpc>
                <a:spcPct val="150000"/>
              </a:lnSpc>
              <a:spcBef>
                <a:spcPts val="0"/>
              </a:spcBef>
              <a:spcAft>
                <a:spcPts val="0"/>
              </a:spcAft>
              <a:buClr>
                <a:srgbClr val="000000"/>
              </a:buClr>
              <a:buSzPts val="1600"/>
              <a:buFont typeface="Arial"/>
              <a:buNone/>
            </a:pPr>
            <a:endParaRPr lang="en-US"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5" name="Picture 4">
            <a:extLst>
              <a:ext uri="{FF2B5EF4-FFF2-40B4-BE49-F238E27FC236}">
                <a16:creationId xmlns:a16="http://schemas.microsoft.com/office/drawing/2014/main" id="{E4C3A6DE-9A7C-C1F1-166A-1143136C540B}"/>
              </a:ext>
            </a:extLst>
          </p:cNvPr>
          <p:cNvPicPr>
            <a:picLocks noChangeAspect="1"/>
          </p:cNvPicPr>
          <p:nvPr/>
        </p:nvPicPr>
        <p:blipFill>
          <a:blip r:embed="rId3"/>
          <a:stretch>
            <a:fillRect/>
          </a:stretch>
        </p:blipFill>
        <p:spPr>
          <a:xfrm>
            <a:off x="5731497" y="2861982"/>
            <a:ext cx="4539457" cy="2940423"/>
          </a:xfrm>
          <a:prstGeom prst="rect">
            <a:avLst/>
          </a:prstGeom>
        </p:spPr>
      </p:pic>
    </p:spTree>
    <p:extLst>
      <p:ext uri="{BB962C8B-B14F-4D97-AF65-F5344CB8AC3E}">
        <p14:creationId xmlns:p14="http://schemas.microsoft.com/office/powerpoint/2010/main" val="334839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practices: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Global actions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62317"/>
            <a:ext cx="9488131"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lvl="1">
              <a:lnSpc>
                <a:spcPct val="150000"/>
              </a:lnSpc>
              <a:buSzPts val="1600"/>
            </a:pPr>
            <a:r>
              <a:rPr lang="en-US" sz="1300" dirty="0"/>
              <a:t>B. </a:t>
            </a:r>
            <a:r>
              <a:rPr lang="en-US" sz="1300" b="1" dirty="0"/>
              <a:t>Key International bodies organizations and fora that promote sustainable development worldwide</a:t>
            </a:r>
            <a:endParaRPr lang="en-US" sz="1300" dirty="0"/>
          </a:p>
          <a:p>
            <a:endParaRPr lang="en-US" sz="1300" dirty="0"/>
          </a:p>
          <a:p>
            <a:r>
              <a:rPr lang="en-US" sz="1300" dirty="0"/>
              <a:t>-</a:t>
            </a:r>
            <a:r>
              <a:rPr lang="en-US" sz="1300" b="1" dirty="0"/>
              <a:t>United Nations: </a:t>
            </a:r>
          </a:p>
          <a:p>
            <a:r>
              <a:rPr lang="en-US" sz="1300" dirty="0"/>
              <a:t>United Nations Development Programme (UNDP)</a:t>
            </a:r>
          </a:p>
          <a:p>
            <a:r>
              <a:rPr lang="en-US" sz="1300" dirty="0"/>
              <a:t>United Nations Environment Programme (UNEP)</a:t>
            </a:r>
          </a:p>
          <a:p>
            <a:r>
              <a:rPr lang="en-US" sz="1300" dirty="0"/>
              <a:t>United Nations Economic and Social Council (ECOSOC)</a:t>
            </a:r>
          </a:p>
          <a:p>
            <a:r>
              <a:rPr lang="en-US" sz="1300" dirty="0"/>
              <a:t>United Nations Department of Economic and Social Affairs (UNDESA)</a:t>
            </a:r>
          </a:p>
          <a:p>
            <a:r>
              <a:rPr lang="en-US" sz="1300" dirty="0"/>
              <a:t>United Nations Framework Convention on Climate Change (UNFCCC)</a:t>
            </a:r>
          </a:p>
          <a:p>
            <a:r>
              <a:rPr lang="en-US" sz="1300" dirty="0"/>
              <a:t>United Nations Conference on Trade and Development (UNCTAD)</a:t>
            </a:r>
          </a:p>
          <a:p>
            <a:r>
              <a:rPr lang="en-US" sz="1300" dirty="0"/>
              <a:t>United Nations Educational, Scientific and Cultural Organization (UNESCO)</a:t>
            </a:r>
          </a:p>
          <a:p>
            <a:r>
              <a:rPr lang="en-US" sz="1300" dirty="0"/>
              <a:t>Food and Agriculture Organization of the United Nations (FAO)</a:t>
            </a:r>
          </a:p>
          <a:p>
            <a:r>
              <a:rPr lang="en-US" sz="1300" dirty="0"/>
              <a:t>World Health Organization (WHO)</a:t>
            </a:r>
          </a:p>
          <a:p>
            <a:endParaRPr lang="en-US" sz="1300" dirty="0"/>
          </a:p>
          <a:p>
            <a:r>
              <a:rPr lang="en-US" sz="1300" b="1" dirty="0"/>
              <a:t>-World Bank: </a:t>
            </a:r>
          </a:p>
          <a:p>
            <a:r>
              <a:rPr lang="en-US" sz="1300" dirty="0"/>
              <a:t>The World Bank provides financial and technical assistance to developing countries for development projects, including those focused on sustainable development, such as renewable energy, climate adaptation, and poverty reduction.</a:t>
            </a:r>
          </a:p>
          <a:p>
            <a:endParaRPr lang="en-US" sz="1300" dirty="0"/>
          </a:p>
          <a:p>
            <a:r>
              <a:rPr lang="en-US" sz="1300" b="1" dirty="0"/>
              <a:t>-Regional Development Banks:</a:t>
            </a:r>
          </a:p>
          <a:p>
            <a:r>
              <a:rPr lang="en-US" sz="1300" dirty="0"/>
              <a:t>Asian Development Bank (ADB)</a:t>
            </a:r>
          </a:p>
          <a:p>
            <a:r>
              <a:rPr lang="en-US" sz="1300" dirty="0"/>
              <a:t>African Development Bank (AfDB)</a:t>
            </a:r>
          </a:p>
          <a:p>
            <a:r>
              <a:rPr lang="en-US" sz="1300" dirty="0"/>
              <a:t>Inter-American Development Bank (IDB)</a:t>
            </a:r>
          </a:p>
          <a:p>
            <a:r>
              <a:rPr lang="en-US" sz="1300" dirty="0"/>
              <a:t>European Bank for Reconstruction and Development (EBRD)</a:t>
            </a:r>
          </a:p>
        </p:txBody>
      </p:sp>
    </p:spTree>
    <p:extLst>
      <p:ext uri="{BB962C8B-B14F-4D97-AF65-F5344CB8AC3E}">
        <p14:creationId xmlns:p14="http://schemas.microsoft.com/office/powerpoint/2010/main" val="415013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practices: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Global actions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62317"/>
            <a:ext cx="9488131"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endParaRPr lang="en-US" b="1" dirty="0"/>
          </a:p>
          <a:p>
            <a:r>
              <a:rPr lang="en-US" sz="1200" b="1" dirty="0">
                <a:latin typeface="+mn-lt"/>
              </a:rPr>
              <a:t>-</a:t>
            </a:r>
            <a:r>
              <a:rPr lang="en-US" b="1" dirty="0">
                <a:latin typeface="+mn-lt"/>
              </a:rPr>
              <a:t>International Organizations and Initiatives:</a:t>
            </a:r>
          </a:p>
          <a:p>
            <a:r>
              <a:rPr lang="en-US" dirty="0">
                <a:latin typeface="+mn-lt"/>
              </a:rPr>
              <a:t>Organization for Economic Co-operation and Development (OECD)</a:t>
            </a:r>
          </a:p>
          <a:p>
            <a:r>
              <a:rPr lang="en-US" dirty="0">
                <a:latin typeface="+mn-lt"/>
              </a:rPr>
              <a:t>International Labour Organization (ILO)</a:t>
            </a:r>
          </a:p>
          <a:p>
            <a:r>
              <a:rPr lang="en-US" dirty="0">
                <a:latin typeface="+mn-lt"/>
              </a:rPr>
              <a:t>World Trade Organization (WTO)</a:t>
            </a:r>
          </a:p>
          <a:p>
            <a:r>
              <a:rPr lang="en-US" dirty="0">
                <a:latin typeface="+mn-lt"/>
              </a:rPr>
              <a:t>International Telecommunication Union (ITU)</a:t>
            </a:r>
          </a:p>
          <a:p>
            <a:r>
              <a:rPr lang="en-US" dirty="0">
                <a:latin typeface="+mn-lt"/>
              </a:rPr>
              <a:t>International Renewable Energy Agency (IRENA)</a:t>
            </a:r>
          </a:p>
          <a:p>
            <a:r>
              <a:rPr lang="en-US" dirty="0">
                <a:latin typeface="+mn-lt"/>
              </a:rPr>
              <a:t>Global Compact Network</a:t>
            </a:r>
          </a:p>
          <a:p>
            <a:endParaRPr lang="en-US" dirty="0">
              <a:latin typeface="+mn-lt"/>
            </a:endParaRPr>
          </a:p>
          <a:p>
            <a:r>
              <a:rPr lang="en-US" b="1" dirty="0">
                <a:latin typeface="+mn-lt"/>
              </a:rPr>
              <a:t>-Global Funds and Initiatives:</a:t>
            </a:r>
          </a:p>
          <a:p>
            <a:r>
              <a:rPr lang="en-US" dirty="0">
                <a:latin typeface="+mn-lt"/>
              </a:rPr>
              <a:t>Green Climate Fund (GCF)</a:t>
            </a:r>
          </a:p>
          <a:p>
            <a:r>
              <a:rPr lang="en-US" dirty="0">
                <a:latin typeface="+mn-lt"/>
              </a:rPr>
              <a:t>Global Environment Facility (GEF)</a:t>
            </a:r>
          </a:p>
          <a:p>
            <a:r>
              <a:rPr lang="en-US" dirty="0">
                <a:latin typeface="+mn-lt"/>
              </a:rPr>
              <a:t>Global Fund to Fight AIDS, Tuberculosis and Malaria</a:t>
            </a:r>
          </a:p>
          <a:p>
            <a:r>
              <a:rPr lang="en-US" dirty="0">
                <a:latin typeface="+mn-lt"/>
              </a:rPr>
              <a:t>Global Partnership for Education (GPE)</a:t>
            </a:r>
          </a:p>
          <a:p>
            <a:r>
              <a:rPr lang="en-US" dirty="0">
                <a:latin typeface="+mn-lt"/>
              </a:rPr>
              <a:t>Gavi, the Vaccine Alliance</a:t>
            </a:r>
          </a:p>
          <a:p>
            <a:endParaRPr lang="en-US" dirty="0">
              <a:latin typeface="+mn-lt"/>
            </a:endParaRPr>
          </a:p>
          <a:p>
            <a:r>
              <a:rPr lang="en-US" b="1" dirty="0">
                <a:latin typeface="+mn-lt"/>
              </a:rPr>
              <a:t>Civil Society and Non-Governmental Organizations (NGOs):</a:t>
            </a:r>
          </a:p>
          <a:p>
            <a:r>
              <a:rPr lang="en-US" dirty="0">
                <a:latin typeface="+mn-lt"/>
              </a:rPr>
              <a:t>World Wide Fund for Nature (WWF)</a:t>
            </a:r>
          </a:p>
          <a:p>
            <a:r>
              <a:rPr lang="en-US" dirty="0">
                <a:latin typeface="+mn-lt"/>
              </a:rPr>
              <a:t>Greenpeace International</a:t>
            </a:r>
          </a:p>
          <a:p>
            <a:r>
              <a:rPr lang="en-US" dirty="0">
                <a:latin typeface="+mn-lt"/>
              </a:rPr>
              <a:t>Oxfam International</a:t>
            </a:r>
          </a:p>
          <a:p>
            <a:r>
              <a:rPr lang="en-US" dirty="0">
                <a:latin typeface="+mn-lt"/>
              </a:rPr>
              <a:t>CARE International</a:t>
            </a:r>
          </a:p>
          <a:p>
            <a:r>
              <a:rPr lang="en-US" dirty="0">
                <a:latin typeface="+mn-lt"/>
              </a:rPr>
              <a:t>Transparency International</a:t>
            </a:r>
          </a:p>
          <a:p>
            <a:endParaRPr lang="en-US" dirty="0">
              <a:latin typeface="+mn-lt"/>
            </a:endParaRPr>
          </a:p>
          <a:p>
            <a:r>
              <a:rPr lang="en-US" dirty="0">
                <a:latin typeface="+mn-lt"/>
              </a:rPr>
              <a:t>Dedicated to promoting sustainable development worldwide, mobilizing resources, and fostering collaboration among countries, civil society, the private sector</a:t>
            </a:r>
          </a:p>
          <a:p>
            <a:endParaRPr lang="en-US" dirty="0">
              <a:latin typeface="+mn-lt"/>
            </a:endParaRPr>
          </a:p>
          <a:p>
            <a:endParaRPr lang="en-US" sz="1300" b="1" dirty="0"/>
          </a:p>
        </p:txBody>
      </p:sp>
    </p:spTree>
    <p:extLst>
      <p:ext uri="{BB962C8B-B14F-4D97-AF65-F5344CB8AC3E}">
        <p14:creationId xmlns:p14="http://schemas.microsoft.com/office/powerpoint/2010/main" val="289112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9" end="9"/>
                                            </p:txEl>
                                          </p:spTgt>
                                        </p:tgtEl>
                                        <p:attrNameLst>
                                          <p:attrName>style.visibility</p:attrName>
                                        </p:attrNameLst>
                                      </p:cBhvr>
                                      <p:to>
                                        <p:strVal val="visible"/>
                                      </p:to>
                                    </p:set>
                                    <p:animEffect transition="in" filter="fade">
                                      <p:cBhvr>
                                        <p:cTn id="42" dur="1000"/>
                                        <p:tgtEl>
                                          <p:spTgt spid="15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10" end="10"/>
                                            </p:txEl>
                                          </p:spTgt>
                                        </p:tgtEl>
                                        <p:attrNameLst>
                                          <p:attrName>style.visibility</p:attrName>
                                        </p:attrNameLst>
                                      </p:cBhvr>
                                      <p:to>
                                        <p:strVal val="visible"/>
                                      </p:to>
                                    </p:set>
                                    <p:animEffect transition="in" filter="fade">
                                      <p:cBhvr>
                                        <p:cTn id="47" dur="1000"/>
                                        <p:tgtEl>
                                          <p:spTgt spid="15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11" end="11"/>
                                            </p:txEl>
                                          </p:spTgt>
                                        </p:tgtEl>
                                        <p:attrNameLst>
                                          <p:attrName>style.visibility</p:attrName>
                                        </p:attrNameLst>
                                      </p:cBhvr>
                                      <p:to>
                                        <p:strVal val="visible"/>
                                      </p:to>
                                    </p:set>
                                    <p:animEffect transition="in" filter="fade">
                                      <p:cBhvr>
                                        <p:cTn id="52" dur="1000"/>
                                        <p:tgtEl>
                                          <p:spTgt spid="158">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8">
                                            <p:txEl>
                                              <p:pRg st="12" end="12"/>
                                            </p:txEl>
                                          </p:spTgt>
                                        </p:tgtEl>
                                        <p:attrNameLst>
                                          <p:attrName>style.visibility</p:attrName>
                                        </p:attrNameLst>
                                      </p:cBhvr>
                                      <p:to>
                                        <p:strVal val="visible"/>
                                      </p:to>
                                    </p:set>
                                    <p:animEffect transition="in" filter="fade">
                                      <p:cBhvr>
                                        <p:cTn id="57" dur="1000"/>
                                        <p:tgtEl>
                                          <p:spTgt spid="158">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8">
                                            <p:txEl>
                                              <p:pRg st="13" end="13"/>
                                            </p:txEl>
                                          </p:spTgt>
                                        </p:tgtEl>
                                        <p:attrNameLst>
                                          <p:attrName>style.visibility</p:attrName>
                                        </p:attrNameLst>
                                      </p:cBhvr>
                                      <p:to>
                                        <p:strVal val="visible"/>
                                      </p:to>
                                    </p:set>
                                    <p:animEffect transition="in" filter="fade">
                                      <p:cBhvr>
                                        <p:cTn id="62" dur="1000"/>
                                        <p:tgtEl>
                                          <p:spTgt spid="158">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8">
                                            <p:txEl>
                                              <p:pRg st="14" end="14"/>
                                            </p:txEl>
                                          </p:spTgt>
                                        </p:tgtEl>
                                        <p:attrNameLst>
                                          <p:attrName>style.visibility</p:attrName>
                                        </p:attrNameLst>
                                      </p:cBhvr>
                                      <p:to>
                                        <p:strVal val="visible"/>
                                      </p:to>
                                    </p:set>
                                    <p:animEffect transition="in" filter="fade">
                                      <p:cBhvr>
                                        <p:cTn id="67" dur="1000"/>
                                        <p:tgtEl>
                                          <p:spTgt spid="158">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8">
                                            <p:txEl>
                                              <p:pRg st="16" end="16"/>
                                            </p:txEl>
                                          </p:spTgt>
                                        </p:tgtEl>
                                        <p:attrNameLst>
                                          <p:attrName>style.visibility</p:attrName>
                                        </p:attrNameLst>
                                      </p:cBhvr>
                                      <p:to>
                                        <p:strVal val="visible"/>
                                      </p:to>
                                    </p:set>
                                    <p:animEffect transition="in" filter="fade">
                                      <p:cBhvr>
                                        <p:cTn id="72" dur="1000"/>
                                        <p:tgtEl>
                                          <p:spTgt spid="158">
                                            <p:txEl>
                                              <p:pRg st="16" end="1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58">
                                            <p:txEl>
                                              <p:pRg st="17" end="17"/>
                                            </p:txEl>
                                          </p:spTgt>
                                        </p:tgtEl>
                                        <p:attrNameLst>
                                          <p:attrName>style.visibility</p:attrName>
                                        </p:attrNameLst>
                                      </p:cBhvr>
                                      <p:to>
                                        <p:strVal val="visible"/>
                                      </p:to>
                                    </p:set>
                                    <p:animEffect transition="in" filter="fade">
                                      <p:cBhvr>
                                        <p:cTn id="77" dur="1000"/>
                                        <p:tgtEl>
                                          <p:spTgt spid="158">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8">
                                            <p:txEl>
                                              <p:pRg st="18" end="18"/>
                                            </p:txEl>
                                          </p:spTgt>
                                        </p:tgtEl>
                                        <p:attrNameLst>
                                          <p:attrName>style.visibility</p:attrName>
                                        </p:attrNameLst>
                                      </p:cBhvr>
                                      <p:to>
                                        <p:strVal val="visible"/>
                                      </p:to>
                                    </p:set>
                                    <p:animEffect transition="in" filter="fade">
                                      <p:cBhvr>
                                        <p:cTn id="82" dur="1000"/>
                                        <p:tgtEl>
                                          <p:spTgt spid="158">
                                            <p:txEl>
                                              <p:pRg st="18" end="1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58">
                                            <p:txEl>
                                              <p:pRg st="19" end="19"/>
                                            </p:txEl>
                                          </p:spTgt>
                                        </p:tgtEl>
                                        <p:attrNameLst>
                                          <p:attrName>style.visibility</p:attrName>
                                        </p:attrNameLst>
                                      </p:cBhvr>
                                      <p:to>
                                        <p:strVal val="visible"/>
                                      </p:to>
                                    </p:set>
                                    <p:animEffect transition="in" filter="fade">
                                      <p:cBhvr>
                                        <p:cTn id="87" dur="1000"/>
                                        <p:tgtEl>
                                          <p:spTgt spid="158">
                                            <p:txEl>
                                              <p:pRg st="19" end="1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58">
                                            <p:txEl>
                                              <p:pRg st="20" end="20"/>
                                            </p:txEl>
                                          </p:spTgt>
                                        </p:tgtEl>
                                        <p:attrNameLst>
                                          <p:attrName>style.visibility</p:attrName>
                                        </p:attrNameLst>
                                      </p:cBhvr>
                                      <p:to>
                                        <p:strVal val="visible"/>
                                      </p:to>
                                    </p:set>
                                    <p:animEffect transition="in" filter="fade">
                                      <p:cBhvr>
                                        <p:cTn id="92" dur="1000"/>
                                        <p:tgtEl>
                                          <p:spTgt spid="158">
                                            <p:txEl>
                                              <p:pRg st="20" end="2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58">
                                            <p:txEl>
                                              <p:pRg st="21" end="21"/>
                                            </p:txEl>
                                          </p:spTgt>
                                        </p:tgtEl>
                                        <p:attrNameLst>
                                          <p:attrName>style.visibility</p:attrName>
                                        </p:attrNameLst>
                                      </p:cBhvr>
                                      <p:to>
                                        <p:strVal val="visible"/>
                                      </p:to>
                                    </p:set>
                                    <p:animEffect transition="in" filter="fade">
                                      <p:cBhvr>
                                        <p:cTn id="97" dur="1000"/>
                                        <p:tgtEl>
                                          <p:spTgt spid="158">
                                            <p:txEl>
                                              <p:pRg st="21" end="2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58">
                                            <p:txEl>
                                              <p:pRg st="23" end="23"/>
                                            </p:txEl>
                                          </p:spTgt>
                                        </p:tgtEl>
                                        <p:attrNameLst>
                                          <p:attrName>style.visibility</p:attrName>
                                        </p:attrNameLst>
                                      </p:cBhvr>
                                      <p:to>
                                        <p:strVal val="visible"/>
                                      </p:to>
                                    </p:set>
                                    <p:animEffect transition="in" filter="fade">
                                      <p:cBhvr>
                                        <p:cTn id="102" dur="1000"/>
                                        <p:tgtEl>
                                          <p:spTgt spid="158">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practices: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Global actions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62317"/>
            <a:ext cx="9488131" cy="473336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b="1" dirty="0"/>
              <a:t>1.3 SDG reporting process</a:t>
            </a:r>
          </a:p>
          <a:p>
            <a:r>
              <a:rPr lang="en-US" i="1" dirty="0"/>
              <a:t>It Supports efforts to track progress, identify challenges, and accelerate action towards achieving the Sustainable Development Goals by 2030</a:t>
            </a:r>
            <a:r>
              <a:rPr lang="en-US" dirty="0"/>
              <a:t>.</a:t>
            </a:r>
          </a:p>
          <a:p>
            <a:r>
              <a:rPr lang="en-US" dirty="0"/>
              <a:t>It draws on the development effectiveness principles of transparency and accountability, which require sound results frameworks and provides for a three-tiered follow-up and review architecture at the national, regional, and global levels.</a:t>
            </a:r>
          </a:p>
          <a:p>
            <a:endParaRPr lang="en-US" dirty="0"/>
          </a:p>
          <a:p>
            <a:r>
              <a:rPr lang="en-US" b="1" dirty="0"/>
              <a:t>Reporting Principles: </a:t>
            </a:r>
          </a:p>
          <a:p>
            <a:pPr marL="285750" indent="-285750">
              <a:buFont typeface="Arial" panose="020B0604020202020204" pitchFamily="34" charset="0"/>
              <a:buChar char="•"/>
            </a:pPr>
            <a:r>
              <a:rPr lang="en-US" dirty="0"/>
              <a:t>Voluntary and country led</a:t>
            </a:r>
          </a:p>
          <a:p>
            <a:pPr marL="285750" indent="-285750">
              <a:buFont typeface="Arial" panose="020B0604020202020204" pitchFamily="34" charset="0"/>
              <a:buChar char="•"/>
            </a:pPr>
            <a:r>
              <a:rPr lang="en-US" dirty="0"/>
              <a:t>Focus on universal, integrated, and interrelated </a:t>
            </a:r>
          </a:p>
          <a:p>
            <a:pPr marL="285750" indent="-285750">
              <a:buFont typeface="Arial" panose="020B0604020202020204" pitchFamily="34" charset="0"/>
              <a:buChar char="•"/>
            </a:pPr>
            <a:r>
              <a:rPr lang="en-US" dirty="0"/>
              <a:t>goals and targets, including means of implementation;</a:t>
            </a:r>
          </a:p>
          <a:p>
            <a:pPr marL="285750" indent="-285750">
              <a:buFont typeface="Arial" panose="020B0604020202020204" pitchFamily="34" charset="0"/>
              <a:buChar char="•"/>
            </a:pPr>
            <a:r>
              <a:rPr lang="en-US" dirty="0"/>
              <a:t>Long term orientation;</a:t>
            </a:r>
          </a:p>
          <a:p>
            <a:pPr marL="285750" indent="-285750">
              <a:buFont typeface="Arial" panose="020B0604020202020204" pitchFamily="34" charset="0"/>
              <a:buChar char="•"/>
            </a:pPr>
            <a:r>
              <a:rPr lang="en-US" dirty="0"/>
              <a:t>Open, inclusive, participatory and transparent for all peoples;</a:t>
            </a:r>
          </a:p>
          <a:p>
            <a:pPr marL="285750" indent="-285750">
              <a:buFont typeface="Arial" panose="020B0604020202020204" pitchFamily="34" charset="0"/>
              <a:buChar char="•"/>
            </a:pPr>
            <a:r>
              <a:rPr lang="en-US" dirty="0"/>
              <a:t>People centered, gender sensitive, and respect, protect</a:t>
            </a:r>
          </a:p>
          <a:p>
            <a:pPr marL="285750" indent="-285750">
              <a:buFont typeface="Arial" panose="020B0604020202020204" pitchFamily="34" charset="0"/>
              <a:buChar char="•"/>
            </a:pPr>
            <a:r>
              <a:rPr lang="en-US" dirty="0"/>
              <a:t> and promote human rights, with particular focus on </a:t>
            </a:r>
          </a:p>
          <a:p>
            <a:pPr marL="285750" indent="-285750">
              <a:buFont typeface="Arial" panose="020B0604020202020204" pitchFamily="34" charset="0"/>
              <a:buChar char="•"/>
            </a:pPr>
            <a:r>
              <a:rPr lang="en-US" dirty="0"/>
              <a:t>the people who are poorest and most vulnerable </a:t>
            </a:r>
          </a:p>
          <a:p>
            <a:endParaRPr lang="en-US" b="1" dirty="0"/>
          </a:p>
          <a:p>
            <a:endParaRPr lang="en-US" b="1" dirty="0"/>
          </a:p>
          <a:p>
            <a:endParaRPr lang="en-US" b="1" dirty="0"/>
          </a:p>
          <a:p>
            <a:endParaRPr lang="en-US" sz="800" b="1" dirty="0"/>
          </a:p>
          <a:p>
            <a:r>
              <a:rPr lang="en-US" sz="800" b="1" dirty="0"/>
              <a:t>						Source: UNDG, Guidelines to Support Country Reporting on 							  the Sustainable Development Goals</a:t>
            </a:r>
          </a:p>
          <a:p>
            <a:endParaRPr lang="en-US" b="1" dirty="0"/>
          </a:p>
        </p:txBody>
      </p:sp>
      <p:pic>
        <p:nvPicPr>
          <p:cNvPr id="2" name="Picture 1">
            <a:extLst>
              <a:ext uri="{FF2B5EF4-FFF2-40B4-BE49-F238E27FC236}">
                <a16:creationId xmlns:a16="http://schemas.microsoft.com/office/drawing/2014/main" id="{D20C0822-35F9-4774-50F3-3BE3002EE6F2}"/>
              </a:ext>
            </a:extLst>
          </p:cNvPr>
          <p:cNvPicPr>
            <a:picLocks noChangeAspect="1"/>
          </p:cNvPicPr>
          <p:nvPr/>
        </p:nvPicPr>
        <p:blipFill>
          <a:blip r:embed="rId3"/>
          <a:stretch>
            <a:fillRect/>
          </a:stretch>
        </p:blipFill>
        <p:spPr>
          <a:xfrm>
            <a:off x="6353839" y="2142565"/>
            <a:ext cx="4127350" cy="3169863"/>
          </a:xfrm>
          <a:prstGeom prst="rect">
            <a:avLst/>
          </a:prstGeom>
        </p:spPr>
      </p:pic>
    </p:spTree>
    <p:extLst>
      <p:ext uri="{BB962C8B-B14F-4D97-AF65-F5344CB8AC3E}">
        <p14:creationId xmlns:p14="http://schemas.microsoft.com/office/powerpoint/2010/main" val="20367072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13962</TotalTime>
  <Words>8174</Words>
  <Application>Microsoft Office PowerPoint</Application>
  <PresentationFormat>Widescreen</PresentationFormat>
  <Paragraphs>809</Paragraphs>
  <Slides>43</Slides>
  <Notes>43</Notes>
  <HiddenSlides>0</HiddenSlides>
  <MMClips>5</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43</vt:i4>
      </vt:variant>
    </vt:vector>
  </HeadingPairs>
  <TitlesOfParts>
    <vt:vector size="60" baseType="lpstr">
      <vt:lpstr>Times New Roman</vt:lpstr>
      <vt:lpstr>Century Gothic</vt:lpstr>
      <vt:lpstr>Calibri</vt:lpstr>
      <vt:lpstr>-apple-system</vt:lpstr>
      <vt:lpstr>Segoe UI</vt:lpstr>
      <vt:lpstr>IBM Plex Sans</vt:lpstr>
      <vt:lpstr>Quattrocento Sans</vt:lpstr>
      <vt:lpstr>Georgia</vt:lpstr>
      <vt:lpstr>Arial</vt:lpstr>
      <vt:lpstr>helvetica neue</vt:lpstr>
      <vt:lpstr>Söhne</vt:lpstr>
      <vt:lpstr>ElsevierGulliver</vt:lpstr>
      <vt:lpstr>Open Sans</vt:lpstr>
      <vt:lpstr>proxima-nova</vt:lpstr>
      <vt:lpstr>verdana</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REGINA KALODIKI</cp:lastModifiedBy>
  <cp:revision>69</cp:revision>
  <dcterms:created xsi:type="dcterms:W3CDTF">2020-01-02T01:56:26Z</dcterms:created>
  <dcterms:modified xsi:type="dcterms:W3CDTF">2024-04-24T03:06:38Z</dcterms:modified>
</cp:coreProperties>
</file>