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67" r:id="rId3"/>
    <p:sldId id="272" r:id="rId4"/>
    <p:sldId id="274" r:id="rId5"/>
    <p:sldId id="275" r:id="rId6"/>
    <p:sldId id="276" r:id="rId7"/>
    <p:sldId id="277" r:id="rId8"/>
    <p:sldId id="304" r:id="rId9"/>
    <p:sldId id="305" r:id="rId10"/>
    <p:sldId id="278" r:id="rId11"/>
    <p:sldId id="279" r:id="rId12"/>
    <p:sldId id="280" r:id="rId13"/>
    <p:sldId id="281" r:id="rId14"/>
    <p:sldId id="282" r:id="rId15"/>
    <p:sldId id="306" r:id="rId16"/>
    <p:sldId id="307" r:id="rId17"/>
    <p:sldId id="283" r:id="rId18"/>
    <p:sldId id="285" r:id="rId19"/>
    <p:sldId id="294" r:id="rId20"/>
    <p:sldId id="295" r:id="rId21"/>
    <p:sldId id="296" r:id="rId22"/>
    <p:sldId id="297" r:id="rId23"/>
    <p:sldId id="298" r:id="rId24"/>
    <p:sldId id="299" r:id="rId25"/>
    <p:sldId id="300" r:id="rId26"/>
    <p:sldId id="301" r:id="rId27"/>
  </p:sldIdLst>
  <p:sldSz cx="12192000" cy="6858000"/>
  <p:notesSz cx="6951663" cy="10082213"/>
  <p:embeddedFontLst>
    <p:embeddedFont>
      <p:font typeface="Century Gothic" panose="020B0502020202020204" pitchFamily="34" charset="0"/>
      <p:regular r:id="rId29"/>
      <p:bold r:id="rId30"/>
      <p:italic r:id="rId31"/>
      <p:boldItalic r:id="rId32"/>
    </p:embeddedFont>
    <p:embeddedFont>
      <p:font typeface="Helvetica" panose="020B0604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0" autoAdjust="0"/>
    <p:restoredTop sz="95473" autoAdjust="0"/>
  </p:normalViewPr>
  <p:slideViewPr>
    <p:cSldViewPr snapToGrid="0">
      <p:cViewPr varScale="1">
        <p:scale>
          <a:sx n="152" d="100"/>
          <a:sy n="152" d="100"/>
        </p:scale>
        <p:origin x="600"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B02D849-49CB-8345-4D7D-AA41175B5E2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DC3D358-4F8D-26C9-EDEE-8229E7BD085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8B41035-8E21-BD59-4375-45066B2FEC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460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806FDE6-5876-1ACA-5FAF-E6D738C72E2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414BBC4-DEAD-62F4-280F-9FF1418D25E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E792482-76CF-CA1B-BAC1-31A45C10E35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42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F5FF1B6-6E7E-990A-A1F5-3AAB8699AE5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193A86-6570-DBF5-B80D-60821188D4F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BFBD4A0-9F85-8AD9-133E-6B4B8F02F8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87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6ED6C52-C7D5-A41F-98B4-04C67AEC0FA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0617E6C-F3A7-C1CF-00DD-EB372F855CE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32D0C80-0C80-4A50-CBE3-0B086858498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8880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953D6A6-1F1C-DB15-C79A-6669A752BFF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687CB3-4FBB-1B95-551C-943A3FF7F6F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E0D50AC-12CB-C903-1B3F-79725EEAFE4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819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591355C-220F-E171-CDB8-1CEE7892222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080D26D-B921-BB68-5696-DC4DF773DAC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BA9B439-C270-A927-18B5-1004C4092DD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460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ED25C90-8FC1-E85E-C096-0B336DC8EB2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E74FAA5-0141-B677-1F08-AB114FFF319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939F963-8472-BFDF-A44E-E0A5024F63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039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D500362-5208-E785-35E2-39597541E07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BA8A4A3-1B7C-FD98-E399-7B4D2D42A35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BCA0DDB-4AF6-DE73-AC03-6025D5D292B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39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F7E498-F6DF-B90E-45C7-70F496F185C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6BC5AF8-F7EC-4941-F4BE-5C0927CB67E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10F1266-3A45-7F27-6990-EB6C9EC87A9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969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5E344A6-1EA0-0342-1419-64E76082F42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53D8D71-32BC-E365-55A2-D9D4FEE2E79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AB34F20-7A85-899E-0EF3-22FEADAE349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4625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7E4492-D280-40BF-735C-B276CB0211D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512B37E-B9E2-D11D-0372-D6CA1A6808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5D77C6-241A-3257-C562-80EC289D17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75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726DAF1-2374-E321-A181-FA428D60D12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FBAAE1D-90C0-145C-13DC-B09DD93F02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485540C-9319-2093-6F3E-80FD2E0BBDC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08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8A69C82-7911-4DDC-89C9-3764AA0D324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FCA7FAD-480E-90B4-04B2-DD281F2A5AB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19C3507-35BD-43C6-9FA8-4D286317B49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07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E39D03-0E38-966D-DD4A-4783D823837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36BFAF4-B03B-E29E-5F54-E0852B41FD0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35D4B7F-9625-E750-5D02-821329DF3F4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45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C0640F9-8755-E455-6732-E0B7847FC82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E2590A1-E3B2-A6B3-9C3C-0E8FEBB8D3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CF1B534-1082-85F7-34F0-BFF8E41E013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0233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DE3E892-9CC2-C48C-8F6A-BD228467D77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E2BC401-72A4-9D79-38A2-371042FCE6C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F8D7E36-BF09-DAC4-ECF8-F73DFFF0C68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67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C00DCDD-C02B-99D1-4843-D360381029D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8D16BDE-5168-9BBD-9D5E-6478A759EE4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76CD390-F32D-C9A1-8127-02CC3878C1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244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E5874A3-DF05-25DA-579E-585B40A4546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2835381-E745-8E28-0FC9-157794627B9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964B183-780F-907E-1AAE-02803655D43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900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1470ECE-ABE6-B452-9B56-03648937278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87CB5C6-DF90-6DA0-6AE7-5CBBA7578E4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8EFFBAA-D7A7-1654-CA6A-46E6CB092B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31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97B63F6-0B9D-BB0D-06CD-B7874B60E64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23AC218-A422-15C7-1530-7918593E33F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27A3A23-A9D4-5B4D-8E3D-2543B191F2E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08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D36F449-AC63-36D5-A6FB-8618A974537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07BE54D-4093-62DA-74FB-58C43D0391E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A96CC7-39E1-E51A-12FF-A041F126733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273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7B42937-1FC8-7720-9A46-DB1C952E63A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E8EBB05-B726-AB3C-DED9-58980AE371D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8F19A70-F0DB-F4A2-B3F2-48DBF35C820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3598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9520000-EFEB-5A5B-814A-21C487F2293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E143CDD-C75A-CD11-4902-FDB3FFDCC37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459D295-44CF-DD5C-7D7F-1359EFD49F7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131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6A3263E-02DD-0E16-C3BC-4DD4BFAE2CF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8C76001-624B-E481-9863-B61AAC7DA65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3B05E08-A76C-2E36-8EFE-A1098737DE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648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7CCF8D6-83A8-51D2-604F-8E2836A1DAE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F0F15E5-0792-B937-E860-490E35E1092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83C7778-FE32-9B60-1CB9-3F06D121279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7011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2589A21-E0ED-0B1B-B3A5-8273B5C1F26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093F0D8-ECDB-C78F-EFBC-818741596C89}"/>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81E23FB-9B44-C1B0-6A9D-B7A50536AF98}"/>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4FA3370-4837-4CB8-A2C2-A829949418D4}"/>
              </a:ext>
            </a:extLst>
          </p:cNvPr>
          <p:cNvSpPr>
            <a:spLocks noGrp="1"/>
          </p:cNvSpPr>
          <p:nvPr>
            <p:ph type="body" idx="1"/>
          </p:nvPr>
        </p:nvSpPr>
        <p:spPr>
          <a:xfrm>
            <a:off x="720725" y="2113659"/>
            <a:ext cx="6148674" cy="303277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Key takeaways: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Ambiguity in agreements may appease negotiators in the short term, but it spawns future headaches. </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Dispute resolution becomes a game of interpretation rather than action. </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Climate action urgently needs greater clarity and precision in the agreements that govern it.</a:t>
            </a:r>
          </a:p>
        </p:txBody>
      </p:sp>
      <p:pic>
        <p:nvPicPr>
          <p:cNvPr id="6" name="Εικόνα 5">
            <a:extLst>
              <a:ext uri="{FF2B5EF4-FFF2-40B4-BE49-F238E27FC236}">
                <a16:creationId xmlns:a16="http://schemas.microsoft.com/office/drawing/2014/main" id="{BF3A7130-BE8E-536A-773B-3050A7FAC14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F4A3769-4035-19C6-9DC6-254DB846D419}"/>
              </a:ext>
            </a:extLst>
          </p:cNvPr>
          <p:cNvPicPr>
            <a:picLocks noChangeAspect="1"/>
          </p:cNvPicPr>
          <p:nvPr/>
        </p:nvPicPr>
        <p:blipFill>
          <a:blip r:embed="rId4"/>
          <a:stretch>
            <a:fillRect/>
          </a:stretch>
        </p:blipFill>
        <p:spPr>
          <a:xfrm>
            <a:off x="7735529" y="2106845"/>
            <a:ext cx="4218499" cy="2644309"/>
          </a:xfrm>
          <a:prstGeom prst="rect">
            <a:avLst/>
          </a:prstGeom>
        </p:spPr>
      </p:pic>
    </p:spTree>
    <p:extLst>
      <p:ext uri="{BB962C8B-B14F-4D97-AF65-F5344CB8AC3E}">
        <p14:creationId xmlns:p14="http://schemas.microsoft.com/office/powerpoint/2010/main" val="308650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81E870D-D81E-A7DC-143E-20C92F4119A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3DB97F4-5504-68F6-66AE-2EFF32251E55}"/>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DB9B72E-AA16-ECE3-96FB-EE368D1E357C}"/>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DC72E04-AD25-1C80-912B-C37B80216125}"/>
              </a:ext>
            </a:extLst>
          </p:cNvPr>
          <p:cNvSpPr>
            <a:spLocks noGrp="1"/>
          </p:cNvSpPr>
          <p:nvPr>
            <p:ph type="body" idx="1"/>
          </p:nvPr>
        </p:nvSpPr>
        <p:spPr>
          <a:xfrm>
            <a:off x="720725" y="2113659"/>
            <a:ext cx="6148674" cy="32473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Roadblocks to Enforcement</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Lack of Legally Binding Provisions:</a:t>
            </a:r>
            <a:r>
              <a:rPr lang="en-US" sz="2000" b="0" i="0" dirty="0">
                <a:solidFill>
                  <a:srgbClr val="1F1F1F"/>
                </a:solidFill>
                <a:effectLst/>
                <a:latin typeface="Arial" panose="020B0604020202020204" pitchFamily="34" charset="0"/>
                <a:cs typeface="Arial" panose="020B0604020202020204" pitchFamily="34" charset="0"/>
              </a:rPr>
              <a:t> </a:t>
            </a:r>
          </a:p>
          <a:p>
            <a:pPr marL="571500" indent="-342900" algn="just">
              <a:buFont typeface="Wingdings" panose="05000000000000000000" pitchFamily="2" charset="2"/>
              <a:buChar char="ü"/>
            </a:pPr>
            <a:r>
              <a:rPr lang="en-US" sz="2000" b="0" i="0" dirty="0">
                <a:solidFill>
                  <a:srgbClr val="1F1F1F"/>
                </a:solidFill>
                <a:effectLst/>
                <a:latin typeface="Arial" panose="020B0604020202020204" pitchFamily="34" charset="0"/>
                <a:cs typeface="Arial" panose="020B0604020202020204" pitchFamily="34" charset="0"/>
              </a:rPr>
              <a:t>Many international agreements, like the Paris Agreement, rely on voluntary commitments rather than legally binding obligations. </a:t>
            </a:r>
          </a:p>
          <a:p>
            <a:pPr marL="571500" indent="-342900" algn="just">
              <a:buFont typeface="Wingdings" panose="05000000000000000000" pitchFamily="2" charset="2"/>
              <a:buChar char="ü"/>
            </a:pPr>
            <a:r>
              <a:rPr lang="en-US" sz="2000" b="0" i="0" dirty="0">
                <a:solidFill>
                  <a:srgbClr val="1F1F1F"/>
                </a:solidFill>
                <a:effectLst/>
                <a:latin typeface="Arial" panose="020B0604020202020204" pitchFamily="34" charset="0"/>
                <a:cs typeface="Arial" panose="020B0604020202020204" pitchFamily="34" charset="0"/>
              </a:rPr>
              <a:t>This weakens their enforceability and allows nations to interpret and implement them at their own pace, potentially jeopardizing collective efforts.</a:t>
            </a:r>
          </a:p>
        </p:txBody>
      </p:sp>
      <p:pic>
        <p:nvPicPr>
          <p:cNvPr id="6" name="Εικόνα 5">
            <a:extLst>
              <a:ext uri="{FF2B5EF4-FFF2-40B4-BE49-F238E27FC236}">
                <a16:creationId xmlns:a16="http://schemas.microsoft.com/office/drawing/2014/main" id="{1329C108-0D9D-9516-8791-C0976798403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FE0C64D-3697-DF98-7EE6-4F926140C69C}"/>
              </a:ext>
            </a:extLst>
          </p:cNvPr>
          <p:cNvPicPr>
            <a:picLocks noChangeAspect="1"/>
          </p:cNvPicPr>
          <p:nvPr/>
        </p:nvPicPr>
        <p:blipFill>
          <a:blip r:embed="rId4"/>
          <a:stretch>
            <a:fillRect/>
          </a:stretch>
        </p:blipFill>
        <p:spPr>
          <a:xfrm>
            <a:off x="7344696" y="2084688"/>
            <a:ext cx="4350775" cy="2556752"/>
          </a:xfrm>
          <a:prstGeom prst="rect">
            <a:avLst/>
          </a:prstGeom>
        </p:spPr>
      </p:pic>
    </p:spTree>
    <p:extLst>
      <p:ext uri="{BB962C8B-B14F-4D97-AF65-F5344CB8AC3E}">
        <p14:creationId xmlns:p14="http://schemas.microsoft.com/office/powerpoint/2010/main" val="34719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62A8986-570E-EEB3-D3AF-4820110398E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6001520-1004-4030-04AB-6F4D6F4C082D}"/>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E4C4710-758A-CD99-093A-BB81E294EBAC}"/>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5334E0C-B480-BD98-5CE6-8735DE16E448}"/>
              </a:ext>
            </a:extLst>
          </p:cNvPr>
          <p:cNvSpPr>
            <a:spLocks noGrp="1"/>
          </p:cNvSpPr>
          <p:nvPr>
            <p:ph type="body" idx="1"/>
          </p:nvPr>
        </p:nvSpPr>
        <p:spPr>
          <a:xfrm>
            <a:off x="720725" y="2271251"/>
            <a:ext cx="6148674" cy="31593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Roadblocks to Enforcement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Sovereignty Concerns:</a:t>
            </a:r>
            <a:r>
              <a:rPr lang="en-US" sz="1800" b="0" i="0" dirty="0">
                <a:solidFill>
                  <a:srgbClr val="1F1F1F"/>
                </a:solidFill>
                <a:effectLst/>
                <a:latin typeface="Arial" panose="020B0604020202020204" pitchFamily="34" charset="0"/>
                <a:cs typeface="Arial" panose="020B0604020202020204" pitchFamily="34" charset="0"/>
              </a:rPr>
              <a:t> National sovereignty is a sensitive topic. Enforcing measures perceived as infringing on a nation's sovereign right to manage its resources or priorities can trigger resistance and impede cooperation.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enforcement mechanisms:</a:t>
            </a:r>
            <a:r>
              <a:rPr lang="en-US" sz="1800" b="0" i="0" dirty="0">
                <a:solidFill>
                  <a:srgbClr val="1F1F1F"/>
                </a:solidFill>
                <a:effectLst/>
                <a:latin typeface="Arial" panose="020B0604020202020204" pitchFamily="34" charset="0"/>
                <a:cs typeface="Arial" panose="020B0604020202020204" pitchFamily="34" charset="0"/>
              </a:rPr>
              <a:t> Existing international mechanisms for enforcing environmental agreements are often weak and lack authority to impose sanctions on non-complying states.</a:t>
            </a:r>
          </a:p>
        </p:txBody>
      </p:sp>
      <p:pic>
        <p:nvPicPr>
          <p:cNvPr id="6" name="Εικόνα 5">
            <a:extLst>
              <a:ext uri="{FF2B5EF4-FFF2-40B4-BE49-F238E27FC236}">
                <a16:creationId xmlns:a16="http://schemas.microsoft.com/office/drawing/2014/main" id="{2473F139-B1F1-19DE-CA51-E25812124C6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99C6A10-D2F3-E3F4-A475-5E4090F5CA23}"/>
              </a:ext>
            </a:extLst>
          </p:cNvPr>
          <p:cNvPicPr>
            <a:picLocks noChangeAspect="1"/>
          </p:cNvPicPr>
          <p:nvPr/>
        </p:nvPicPr>
        <p:blipFill>
          <a:blip r:embed="rId4"/>
          <a:stretch>
            <a:fillRect/>
          </a:stretch>
        </p:blipFill>
        <p:spPr>
          <a:xfrm>
            <a:off x="7285702" y="2054788"/>
            <a:ext cx="4541889" cy="3190875"/>
          </a:xfrm>
          <a:prstGeom prst="rect">
            <a:avLst/>
          </a:prstGeom>
        </p:spPr>
      </p:pic>
    </p:spTree>
    <p:extLst>
      <p:ext uri="{BB962C8B-B14F-4D97-AF65-F5344CB8AC3E}">
        <p14:creationId xmlns:p14="http://schemas.microsoft.com/office/powerpoint/2010/main" val="2450142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C96137-2B1E-C249-7A61-386A1FA998D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AD79B85-FF1D-12FD-294C-55CE12BA523B}"/>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F523009-375C-430E-74F0-CE8D1D59DAEF}"/>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564DBF6-F170-FC8B-E0CC-B43B8AD28E50}"/>
              </a:ext>
            </a:extLst>
          </p:cNvPr>
          <p:cNvSpPr>
            <a:spLocks noGrp="1"/>
          </p:cNvSpPr>
          <p:nvPr>
            <p:ph type="body" idx="1"/>
          </p:nvPr>
        </p:nvSpPr>
        <p:spPr>
          <a:xfrm>
            <a:off x="720725" y="2113659"/>
            <a:ext cx="6148674" cy="35016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Consequences of Non-Compliance:</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Eroded Trust and Cooperation:</a:t>
            </a:r>
            <a:r>
              <a:rPr lang="en-US" sz="1800" b="0" i="0" dirty="0">
                <a:solidFill>
                  <a:srgbClr val="1F1F1F"/>
                </a:solidFill>
                <a:effectLst/>
                <a:latin typeface="Arial" panose="020B0604020202020204" pitchFamily="34" charset="0"/>
                <a:cs typeface="Arial" panose="020B0604020202020204" pitchFamily="34" charset="0"/>
              </a:rPr>
              <a:t> When parties fail to comply with agreements, it undermines trust and discourages others from upholding their commitments. </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Unequal Burden and Ineffectiveness:</a:t>
            </a:r>
            <a:r>
              <a:rPr lang="en-US" sz="1800" b="0" i="0" dirty="0">
                <a:solidFill>
                  <a:srgbClr val="1F1F1F"/>
                </a:solidFill>
                <a:effectLst/>
                <a:latin typeface="Arial" panose="020B0604020202020204" pitchFamily="34" charset="0"/>
                <a:cs typeface="Arial" panose="020B0604020202020204" pitchFamily="34" charset="0"/>
              </a:rPr>
              <a:t> If some nations comply while others do not, the burden of climate change falls disproportionately on the former</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Loss of Credibility and Legitimacy:</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Frequent non-compliance weakens the effectiveness of international agreements and complicates the collective response to climate change.</a:t>
            </a:r>
          </a:p>
        </p:txBody>
      </p:sp>
      <p:pic>
        <p:nvPicPr>
          <p:cNvPr id="6" name="Εικόνα 5">
            <a:extLst>
              <a:ext uri="{FF2B5EF4-FFF2-40B4-BE49-F238E27FC236}">
                <a16:creationId xmlns:a16="http://schemas.microsoft.com/office/drawing/2014/main" id="{D017F6BE-F19F-C402-AC8A-29B91CC5FE0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1ADF04B-05FE-ACE5-77B8-FE2A2D18ED87}"/>
              </a:ext>
            </a:extLst>
          </p:cNvPr>
          <p:cNvPicPr>
            <a:picLocks noChangeAspect="1"/>
          </p:cNvPicPr>
          <p:nvPr/>
        </p:nvPicPr>
        <p:blipFill>
          <a:blip r:embed="rId4"/>
          <a:stretch>
            <a:fillRect/>
          </a:stretch>
        </p:blipFill>
        <p:spPr>
          <a:xfrm>
            <a:off x="7661787" y="2053712"/>
            <a:ext cx="4104968" cy="3078726"/>
          </a:xfrm>
          <a:prstGeom prst="rect">
            <a:avLst/>
          </a:prstGeom>
        </p:spPr>
      </p:pic>
    </p:spTree>
    <p:extLst>
      <p:ext uri="{BB962C8B-B14F-4D97-AF65-F5344CB8AC3E}">
        <p14:creationId xmlns:p14="http://schemas.microsoft.com/office/powerpoint/2010/main" val="792153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8365835-2340-298F-4BCF-299C8038F0C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EBCA2D8-590D-5E56-CB96-6627D8E98053}"/>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FA704EC-2225-F0A3-3F9B-C98FB4F69D0C}"/>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143D309-25F2-0D28-0B4A-0EED692D7090}"/>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Differing National Ambitions:</a:t>
            </a:r>
            <a:r>
              <a:rPr lang="en-US" sz="1800" b="0" i="0" dirty="0">
                <a:solidFill>
                  <a:srgbClr val="1F1F1F"/>
                </a:solidFill>
                <a:effectLst/>
                <a:latin typeface="Arial" panose="020B0604020202020204" pitchFamily="34" charset="0"/>
                <a:cs typeface="Arial" panose="020B0604020202020204" pitchFamily="34" charset="0"/>
              </a:rPr>
              <a:t> The Paris Agreement allows nations to set their own NDCs for emissions reductions. However, some NDCs lack ambition or clarity, raising concerns about their effectiveness and potential for non-compliance.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Challenges in Implementing the Kyoto Protocol:</a:t>
            </a:r>
            <a:r>
              <a:rPr lang="en-US" sz="1800" b="0" i="0" dirty="0">
                <a:solidFill>
                  <a:srgbClr val="1F1F1F"/>
                </a:solidFill>
                <a:effectLst/>
                <a:latin typeface="Arial" panose="020B0604020202020204" pitchFamily="34" charset="0"/>
                <a:cs typeface="Arial" panose="020B0604020202020204" pitchFamily="34" charset="0"/>
              </a:rPr>
              <a:t> The Kyoto Protocol had stricter binding targets and penalties for non-compliance. However, enforcement was hindered by complex procedures and the withdrawal of major emitters.</a:t>
            </a:r>
          </a:p>
        </p:txBody>
      </p:sp>
      <p:pic>
        <p:nvPicPr>
          <p:cNvPr id="6" name="Εικόνα 5">
            <a:extLst>
              <a:ext uri="{FF2B5EF4-FFF2-40B4-BE49-F238E27FC236}">
                <a16:creationId xmlns:a16="http://schemas.microsoft.com/office/drawing/2014/main" id="{1AA4A20A-A59F-D6E0-02F8-7F93F781C94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F73BC92-33DF-17BD-235E-F3822C2A9A54}"/>
              </a:ext>
            </a:extLst>
          </p:cNvPr>
          <p:cNvPicPr>
            <a:picLocks noChangeAspect="1"/>
          </p:cNvPicPr>
          <p:nvPr/>
        </p:nvPicPr>
        <p:blipFill>
          <a:blip r:embed="rId4"/>
          <a:stretch>
            <a:fillRect/>
          </a:stretch>
        </p:blipFill>
        <p:spPr>
          <a:xfrm>
            <a:off x="7320935" y="2020529"/>
            <a:ext cx="4588388" cy="2580968"/>
          </a:xfrm>
          <a:prstGeom prst="rect">
            <a:avLst/>
          </a:prstGeom>
        </p:spPr>
      </p:pic>
    </p:spTree>
    <p:extLst>
      <p:ext uri="{BB962C8B-B14F-4D97-AF65-F5344CB8AC3E}">
        <p14:creationId xmlns:p14="http://schemas.microsoft.com/office/powerpoint/2010/main" val="430814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BE50F63-EDC4-6E2B-9081-D63549DE303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68A7361-71C8-A8FD-2A9E-97F1E0D90412}"/>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BAE139C-9112-D291-EFF9-BF12915BA974}"/>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A2E6153-12B3-4276-2B5F-13A343C3531E}"/>
              </a:ext>
            </a:extLst>
          </p:cNvPr>
          <p:cNvSpPr>
            <a:spLocks noGrp="1"/>
          </p:cNvSpPr>
          <p:nvPr>
            <p:ph type="body" idx="1"/>
          </p:nvPr>
        </p:nvSpPr>
        <p:spPr>
          <a:xfrm>
            <a:off x="720725" y="2241755"/>
            <a:ext cx="6148674" cy="304535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lnSpc>
                <a:spcPct val="80000"/>
              </a:lnSpc>
            </a:pPr>
            <a:r>
              <a:rPr lang="en-US" sz="1800" b="1" i="0" dirty="0">
                <a:solidFill>
                  <a:srgbClr val="1F1F1F"/>
                </a:solidFill>
                <a:effectLst/>
                <a:latin typeface="Arial" panose="020B0604020202020204" pitchFamily="34" charset="0"/>
                <a:cs typeface="Arial" panose="020B0604020202020204" pitchFamily="34" charset="0"/>
              </a:rPr>
              <a:t>Prospects for Improvement:</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Strengthening existing mechanisms:</a:t>
            </a:r>
            <a:r>
              <a:rPr lang="en-US" sz="1800" dirty="0">
                <a:solidFill>
                  <a:srgbClr val="1F1F1F"/>
                </a:solidFill>
                <a:latin typeface="Arial" panose="020B0604020202020204" pitchFamily="34" charset="0"/>
                <a:cs typeface="Arial" panose="020B0604020202020204" pitchFamily="34" charset="0"/>
              </a:rPr>
              <a:t> Enhancing international environmental law authority and effectiveness may involve creating stronger enforcement and clear consequences for non-compliance.</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Building trust and partnerships:</a:t>
            </a:r>
            <a:r>
              <a:rPr lang="en-US" sz="1800" b="0" i="0" dirty="0">
                <a:solidFill>
                  <a:srgbClr val="1F1F1F"/>
                </a:solidFill>
                <a:effectLst/>
                <a:latin typeface="Arial" panose="020B0604020202020204" pitchFamily="34" charset="0"/>
                <a:cs typeface="Arial" panose="020B0604020202020204" pitchFamily="34" charset="0"/>
              </a:rPr>
              <a:t> Fostering trust and cooperation through open dialogue, transparency in reporting, and promoting global partnerships can incentivize nations to comply with agreements out of a sense of shared responsibility and collective benefit.</a:t>
            </a:r>
          </a:p>
        </p:txBody>
      </p:sp>
      <p:pic>
        <p:nvPicPr>
          <p:cNvPr id="6" name="Εικόνα 5">
            <a:extLst>
              <a:ext uri="{FF2B5EF4-FFF2-40B4-BE49-F238E27FC236}">
                <a16:creationId xmlns:a16="http://schemas.microsoft.com/office/drawing/2014/main" id="{84DAE84A-4CC5-3652-A5F0-83784487210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6FA2CA5-6AEC-C949-A37A-A8A52FD6FF35}"/>
              </a:ext>
            </a:extLst>
          </p:cNvPr>
          <p:cNvPicPr>
            <a:picLocks noChangeAspect="1"/>
          </p:cNvPicPr>
          <p:nvPr/>
        </p:nvPicPr>
        <p:blipFill>
          <a:blip r:embed="rId4"/>
          <a:stretch>
            <a:fillRect/>
          </a:stretch>
        </p:blipFill>
        <p:spPr>
          <a:xfrm>
            <a:off x="7706032" y="2021749"/>
            <a:ext cx="4064263" cy="2814502"/>
          </a:xfrm>
          <a:prstGeom prst="rect">
            <a:avLst/>
          </a:prstGeom>
        </p:spPr>
      </p:pic>
    </p:spTree>
    <p:extLst>
      <p:ext uri="{BB962C8B-B14F-4D97-AF65-F5344CB8AC3E}">
        <p14:creationId xmlns:p14="http://schemas.microsoft.com/office/powerpoint/2010/main" val="3532448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94223B4-379D-2258-8919-A97305FF703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CC77972-6202-E6D5-60F0-5851C8A845DD}"/>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C0FA908-6119-9CB8-97A6-5A89DDA72862}"/>
              </a:ext>
            </a:extLst>
          </p:cNvPr>
          <p:cNvSpPr>
            <a:spLocks noGrp="1"/>
          </p:cNvSpPr>
          <p:nvPr>
            <p:ph type="title"/>
          </p:nvPr>
        </p:nvSpPr>
        <p:spPr>
          <a:xfrm>
            <a:off x="720725" y="1427433"/>
            <a:ext cx="5591585"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D265CDD-EC6B-F5FE-AFB8-FA915E0A2063}"/>
              </a:ext>
            </a:extLst>
          </p:cNvPr>
          <p:cNvSpPr>
            <a:spLocks noGrp="1"/>
          </p:cNvSpPr>
          <p:nvPr>
            <p:ph type="body" idx="1"/>
          </p:nvPr>
        </p:nvSpPr>
        <p:spPr>
          <a:xfrm>
            <a:off x="720725" y="2212258"/>
            <a:ext cx="5891090" cy="25473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r>
              <a:rPr lang="en-US" sz="2000" b="1" i="0" dirty="0">
                <a:solidFill>
                  <a:srgbClr val="1F1F1F"/>
                </a:solidFill>
                <a:effectLst/>
                <a:latin typeface="Arial" panose="020B0604020202020204" pitchFamily="34" charset="0"/>
                <a:cs typeface="Arial" panose="020B0604020202020204" pitchFamily="34" charset="0"/>
              </a:rPr>
              <a:t>Prospects for Improvement:</a:t>
            </a:r>
          </a:p>
          <a:p>
            <a:pPr marL="514350" indent="-28575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Promoting transparency and accountability: </a:t>
            </a:r>
            <a:r>
              <a:rPr lang="en-US" sz="1800" b="0" i="0" dirty="0">
                <a:solidFill>
                  <a:srgbClr val="1F1F1F"/>
                </a:solidFill>
                <a:effectLst/>
                <a:latin typeface="Arial" panose="020B0604020202020204" pitchFamily="34" charset="0"/>
                <a:cs typeface="Arial" panose="020B0604020202020204" pitchFamily="34" charset="0"/>
              </a:rPr>
              <a:t>Establishing robust and transparent monitoring, reporting, and verification (MRV) systems can shed light on compliance gaps and hold nations accountable for their actions, while also encouraging positive competition and peer pressure towards collective goals.</a:t>
            </a:r>
          </a:p>
        </p:txBody>
      </p:sp>
      <p:pic>
        <p:nvPicPr>
          <p:cNvPr id="6" name="Εικόνα 5">
            <a:extLst>
              <a:ext uri="{FF2B5EF4-FFF2-40B4-BE49-F238E27FC236}">
                <a16:creationId xmlns:a16="http://schemas.microsoft.com/office/drawing/2014/main" id="{F56291CE-55E4-4445-535C-74DFF0D670B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13F7CBB-21D0-71B6-06DC-7F9750010AE9}"/>
              </a:ext>
            </a:extLst>
          </p:cNvPr>
          <p:cNvPicPr>
            <a:picLocks noChangeAspect="1"/>
          </p:cNvPicPr>
          <p:nvPr/>
        </p:nvPicPr>
        <p:blipFill>
          <a:blip r:embed="rId4"/>
          <a:stretch>
            <a:fillRect/>
          </a:stretch>
        </p:blipFill>
        <p:spPr>
          <a:xfrm>
            <a:off x="7285703" y="1950613"/>
            <a:ext cx="4427026" cy="3255567"/>
          </a:xfrm>
          <a:prstGeom prst="rect">
            <a:avLst/>
          </a:prstGeom>
        </p:spPr>
      </p:pic>
    </p:spTree>
    <p:extLst>
      <p:ext uri="{BB962C8B-B14F-4D97-AF65-F5344CB8AC3E}">
        <p14:creationId xmlns:p14="http://schemas.microsoft.com/office/powerpoint/2010/main" val="1376497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86D404C-C89C-599F-57D3-52E7A18B99D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5EDEB89-56BD-ECF4-092E-B699F23FF830}"/>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DB43673-1011-98BC-884F-90A971F53EC9}"/>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7.3. Enforcement and compliance</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4F57F17-EA87-3FED-655F-981990DD7D39}"/>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47500" lnSpcReduction="20000"/>
          </a:bodyPr>
          <a:lstStyle/>
          <a:p>
            <a:pPr algn="l">
              <a:lnSpc>
                <a:spcPct val="100000"/>
              </a:lnSpc>
              <a:spcBef>
                <a:spcPts val="600"/>
              </a:spcBef>
              <a:spcAft>
                <a:spcPts val="600"/>
              </a:spcAft>
            </a:pPr>
            <a:r>
              <a:rPr lang="en-US" sz="5100" b="1" dirty="0">
                <a:solidFill>
                  <a:srgbClr val="1F1F1F"/>
                </a:solidFill>
                <a:latin typeface="Google Sans"/>
              </a:rPr>
              <a:t>Key takeaways:</a:t>
            </a:r>
          </a:p>
          <a:p>
            <a:pPr marL="517525" indent="-288925" algn="just">
              <a:lnSpc>
                <a:spcPct val="100000"/>
              </a:lnSpc>
              <a:spcBef>
                <a:spcPts val="600"/>
              </a:spcBef>
              <a:spcAft>
                <a:spcPts val="600"/>
              </a:spcAft>
              <a:buFont typeface="Arial" panose="020B0604020202020204" pitchFamily="34" charset="0"/>
              <a:buChar char="•"/>
            </a:pPr>
            <a:r>
              <a:rPr lang="en-US" sz="3800" b="0" i="0" dirty="0">
                <a:solidFill>
                  <a:srgbClr val="1F1F1F"/>
                </a:solidFill>
                <a:effectLst/>
                <a:latin typeface="Arial" panose="020B0604020202020204" pitchFamily="34" charset="0"/>
                <a:cs typeface="Arial" panose="020B0604020202020204" pitchFamily="34" charset="0"/>
              </a:rPr>
              <a:t>Effectively resolving climate change disputes hinges largely on the ability to </a:t>
            </a:r>
            <a:r>
              <a:rPr lang="en-US" sz="3800" b="1" i="0" dirty="0">
                <a:solidFill>
                  <a:srgbClr val="1F1F1F"/>
                </a:solidFill>
                <a:effectLst/>
                <a:latin typeface="Arial" panose="020B0604020202020204" pitchFamily="34" charset="0"/>
                <a:cs typeface="Arial" panose="020B0604020202020204" pitchFamily="34" charset="0"/>
              </a:rPr>
              <a:t>enforce agreements</a:t>
            </a:r>
            <a:r>
              <a:rPr lang="en-US" sz="3800" b="0" i="0" dirty="0">
                <a:solidFill>
                  <a:srgbClr val="1F1F1F"/>
                </a:solidFill>
                <a:effectLst/>
                <a:latin typeface="Arial" panose="020B0604020202020204" pitchFamily="34" charset="0"/>
                <a:cs typeface="Arial" panose="020B0604020202020204" pitchFamily="34" charset="0"/>
              </a:rPr>
              <a:t> and ensure </a:t>
            </a:r>
            <a:r>
              <a:rPr lang="en-US" sz="3800" b="1" i="0" dirty="0">
                <a:solidFill>
                  <a:srgbClr val="1F1F1F"/>
                </a:solidFill>
                <a:effectLst/>
                <a:latin typeface="Arial" panose="020B0604020202020204" pitchFamily="34" charset="0"/>
                <a:cs typeface="Arial" panose="020B0604020202020204" pitchFamily="34" charset="0"/>
              </a:rPr>
              <a:t>compliance</a:t>
            </a:r>
            <a:r>
              <a:rPr lang="en-US" sz="3800" b="0" i="0" dirty="0">
                <a:solidFill>
                  <a:srgbClr val="1F1F1F"/>
                </a:solidFill>
                <a:effectLst/>
                <a:latin typeface="Arial" panose="020B0604020202020204" pitchFamily="34" charset="0"/>
                <a:cs typeface="Arial" panose="020B0604020202020204" pitchFamily="34" charset="0"/>
              </a:rPr>
              <a:t> from all parties involved.</a:t>
            </a:r>
          </a:p>
          <a:p>
            <a:pPr marL="517525" indent="-288925" algn="just">
              <a:lnSpc>
                <a:spcPct val="100000"/>
              </a:lnSpc>
              <a:spcBef>
                <a:spcPts val="600"/>
              </a:spcBef>
              <a:spcAft>
                <a:spcPts val="600"/>
              </a:spcAft>
              <a:buFont typeface="Arial" panose="020B0604020202020204" pitchFamily="34" charset="0"/>
              <a:buChar char="•"/>
            </a:pPr>
            <a:r>
              <a:rPr lang="en-US" sz="3800" b="0" i="0" dirty="0">
                <a:solidFill>
                  <a:srgbClr val="1F1F1F"/>
                </a:solidFill>
                <a:effectLst/>
                <a:latin typeface="Arial" panose="020B0604020202020204" pitchFamily="34" charset="0"/>
                <a:cs typeface="Arial" panose="020B0604020202020204" pitchFamily="34" charset="0"/>
              </a:rPr>
              <a:t>Ensuring effective enforcement and compliance with climate change agreements remains a complex challenge. Yet, it is crucial for achieving the collective action needed to address this global problem. </a:t>
            </a:r>
          </a:p>
          <a:p>
            <a:pPr marL="517525" indent="-288925" algn="just">
              <a:lnSpc>
                <a:spcPct val="100000"/>
              </a:lnSpc>
              <a:spcBef>
                <a:spcPts val="600"/>
              </a:spcBef>
              <a:spcAft>
                <a:spcPts val="600"/>
              </a:spcAft>
              <a:buFont typeface="Arial" panose="020B0604020202020204" pitchFamily="34" charset="0"/>
              <a:buChar char="•"/>
            </a:pPr>
            <a:r>
              <a:rPr lang="en-US" sz="3800" b="0" i="0" dirty="0">
                <a:solidFill>
                  <a:srgbClr val="1F1F1F"/>
                </a:solidFill>
                <a:effectLst/>
                <a:latin typeface="Arial" panose="020B0604020202020204" pitchFamily="34" charset="0"/>
                <a:cs typeface="Arial" panose="020B0604020202020204" pitchFamily="34" charset="0"/>
              </a:rPr>
              <a:t>Exploring solutions that combine legal frameworks, trust-building strategies, and domestic accountability mechanisms can help pave the way for a more robust and enforceable global response to climate change.</a:t>
            </a:r>
            <a:endParaRPr lang="en-US" sz="3800" b="1"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F408D4F-1DD0-FFF0-DE07-2DD2F800EEC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B82708F-86D4-C095-25F8-E2E9E6220938}"/>
              </a:ext>
            </a:extLst>
          </p:cNvPr>
          <p:cNvPicPr>
            <a:picLocks noChangeAspect="1"/>
          </p:cNvPicPr>
          <p:nvPr/>
        </p:nvPicPr>
        <p:blipFill>
          <a:blip r:embed="rId4"/>
          <a:stretch>
            <a:fillRect/>
          </a:stretch>
        </p:blipFill>
        <p:spPr>
          <a:xfrm>
            <a:off x="7090442" y="1950613"/>
            <a:ext cx="5553842" cy="2795434"/>
          </a:xfrm>
          <a:prstGeom prst="rect">
            <a:avLst/>
          </a:prstGeom>
        </p:spPr>
      </p:pic>
    </p:spTree>
    <p:extLst>
      <p:ext uri="{BB962C8B-B14F-4D97-AF65-F5344CB8AC3E}">
        <p14:creationId xmlns:p14="http://schemas.microsoft.com/office/powerpoint/2010/main" val="93275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AD9A4E5-0054-DA42-63FF-3E53291B979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48745A9-DC56-075A-6C38-C9F58487B64D}"/>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5F487F9-3DD0-B3D1-92AE-EF560CBFBD25}"/>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7.4. Economic implications and power dynamics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CF25DC5-CB44-B604-56BC-195625634024}"/>
              </a:ext>
            </a:extLst>
          </p:cNvPr>
          <p:cNvSpPr>
            <a:spLocks noGrp="1"/>
          </p:cNvSpPr>
          <p:nvPr>
            <p:ph type="body" idx="1"/>
          </p:nvPr>
        </p:nvSpPr>
        <p:spPr>
          <a:xfrm>
            <a:off x="720725" y="2113660"/>
            <a:ext cx="6148674" cy="95794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ctr">
              <a:lnSpc>
                <a:spcPct val="100000"/>
              </a:lnSpc>
            </a:pPr>
            <a:r>
              <a:rPr lang="en-GB" sz="1800" b="1" i="1" dirty="0">
                <a:effectLst/>
                <a:latin typeface="Helvetica" panose="020B0604020202020204" pitchFamily="34" charset="0"/>
                <a:ea typeface="Calibri" panose="020F0502020204030204" pitchFamily="34" charset="0"/>
                <a:cs typeface="Times New Roman" panose="02020603050405020304" pitchFamily="18" charset="0"/>
              </a:rPr>
              <a:t>Research aspects of the sub-topic 7.4 and share notes via </a:t>
            </a:r>
            <a:r>
              <a:rPr lang="en-GB" sz="1800" b="1" i="1" dirty="0" err="1">
                <a:effectLst/>
                <a:latin typeface="Helvetica" panose="020B0604020202020204" pitchFamily="34" charset="0"/>
                <a:ea typeface="Calibri" panose="020F0502020204030204" pitchFamily="34" charset="0"/>
                <a:cs typeface="Times New Roman" panose="02020603050405020304" pitchFamily="18" charset="0"/>
              </a:rPr>
              <a:t>Zalo</a:t>
            </a:r>
            <a:r>
              <a:rPr lang="en-GB" sz="1800" b="1" i="1" dirty="0">
                <a:effectLst/>
                <a:latin typeface="Helvetica" panose="020B0604020202020204" pitchFamily="34" charset="0"/>
                <a:ea typeface="Calibri" panose="020F0502020204030204" pitchFamily="34" charset="0"/>
                <a:cs typeface="Times New Roman" panose="02020603050405020304" pitchFamily="18" charset="0"/>
              </a:rPr>
              <a:t> Group or Google Doc</a:t>
            </a:r>
            <a:endParaRPr lang="en-US" sz="4500" b="1" i="1"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205F9242-7F5C-9D2B-C190-0BDB3C6A0DD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46F8A4A-38CB-F7B4-FEE0-E31127AA0400}"/>
              </a:ext>
            </a:extLst>
          </p:cNvPr>
          <p:cNvPicPr>
            <a:picLocks noChangeAspect="1"/>
          </p:cNvPicPr>
          <p:nvPr/>
        </p:nvPicPr>
        <p:blipFill>
          <a:blip r:embed="rId4"/>
          <a:stretch>
            <a:fillRect/>
          </a:stretch>
        </p:blipFill>
        <p:spPr>
          <a:xfrm>
            <a:off x="7530714" y="2114361"/>
            <a:ext cx="3694191" cy="3051073"/>
          </a:xfrm>
          <a:prstGeom prst="rect">
            <a:avLst/>
          </a:prstGeom>
        </p:spPr>
      </p:pic>
    </p:spTree>
    <p:extLst>
      <p:ext uri="{BB962C8B-B14F-4D97-AF65-F5344CB8AC3E}">
        <p14:creationId xmlns:p14="http://schemas.microsoft.com/office/powerpoint/2010/main" val="2836433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694DFA0-2E17-36C4-6401-0CED28D9CAB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D9F8153-E90E-74C3-07AA-4D97FC646840}"/>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EF21DE7-4ECE-14DF-899E-7BFF8B4E9D14}"/>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4E26263-8546-BA36-33F3-C4F39987CDD0}"/>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Clashing Priorities and Self-Interest</a:t>
            </a:r>
            <a:endParaRPr lang="en-US" sz="2000" b="0" i="0" dirty="0">
              <a:solidFill>
                <a:srgbClr val="1F1F1F"/>
              </a:solidFill>
              <a:effectLst/>
              <a:latin typeface="Arial" panose="020B0604020202020204" pitchFamily="34" charset="0"/>
              <a:cs typeface="Arial" panose="020B0604020202020204" pitchFamily="34" charset="0"/>
            </a:endParaRPr>
          </a:p>
          <a:p>
            <a:pPr marL="571500" indent="-342900" algn="just">
              <a:buFont typeface="Arial" panose="020B0604020202020204" pitchFamily="34" charset="0"/>
              <a:buChar char="•"/>
            </a:pPr>
            <a:r>
              <a:rPr lang="en-US" sz="1800" b="1" dirty="0">
                <a:solidFill>
                  <a:srgbClr val="1F1F1F"/>
                </a:solidFill>
                <a:latin typeface="Arial" panose="020B0604020202020204" pitchFamily="34" charset="0"/>
                <a:cs typeface="Arial" panose="020B0604020202020204" pitchFamily="34" charset="0"/>
              </a:rPr>
              <a:t>Economic Development vs. Climate Action: </a:t>
            </a:r>
            <a:r>
              <a:rPr lang="en-US" sz="1800" dirty="0">
                <a:solidFill>
                  <a:srgbClr val="1F1F1F"/>
                </a:solidFill>
                <a:latin typeface="Arial" panose="020B0604020202020204" pitchFamily="34" charset="0"/>
                <a:cs typeface="Arial" panose="020B0604020202020204" pitchFamily="34" charset="0"/>
              </a:rPr>
              <a:t>Developing countries may see strict climate measures as hindering economic growth and poverty reduction, while developed countries might endorse bold changes yet hesitate if economic competitiveness is at risk.</a:t>
            </a:r>
          </a:p>
          <a:p>
            <a:pPr marL="571500" indent="-342900"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Resource Competition:</a:t>
            </a:r>
            <a:r>
              <a:rPr lang="en-US" sz="1800" dirty="0">
                <a:solidFill>
                  <a:srgbClr val="1F1F1F"/>
                </a:solidFill>
                <a:latin typeface="Arial" panose="020B0604020202020204" pitchFamily="34" charset="0"/>
                <a:cs typeface="Arial" panose="020B0604020202020204" pitchFamily="34" charset="0"/>
              </a:rPr>
              <a:t> Climate change aggravates conflicts over vital resources like water or the right to use carbon-heavy fuels, often leading nations to prioritize self-interest, which can undermine collective efforts.</a:t>
            </a:r>
          </a:p>
        </p:txBody>
      </p:sp>
      <p:pic>
        <p:nvPicPr>
          <p:cNvPr id="6" name="Εικόνα 5">
            <a:extLst>
              <a:ext uri="{FF2B5EF4-FFF2-40B4-BE49-F238E27FC236}">
                <a16:creationId xmlns:a16="http://schemas.microsoft.com/office/drawing/2014/main" id="{F43C7CC1-FB6D-B0DB-129F-6B865C09661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1C45CA7-0D85-92E9-CBEC-3EA75B662FD6}"/>
              </a:ext>
            </a:extLst>
          </p:cNvPr>
          <p:cNvPicPr>
            <a:picLocks noChangeAspect="1"/>
          </p:cNvPicPr>
          <p:nvPr/>
        </p:nvPicPr>
        <p:blipFill>
          <a:blip r:embed="rId4"/>
          <a:stretch>
            <a:fillRect/>
          </a:stretch>
        </p:blipFill>
        <p:spPr>
          <a:xfrm>
            <a:off x="7372350" y="2259115"/>
            <a:ext cx="3932289" cy="2618936"/>
          </a:xfrm>
          <a:prstGeom prst="rect">
            <a:avLst/>
          </a:prstGeom>
        </p:spPr>
      </p:pic>
    </p:spTree>
    <p:extLst>
      <p:ext uri="{BB962C8B-B14F-4D97-AF65-F5344CB8AC3E}">
        <p14:creationId xmlns:p14="http://schemas.microsoft.com/office/powerpoint/2010/main" val="1502630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857830-7D77-16E8-67F6-6C7F57AA0B3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2E194A-0EBC-63F6-3DBA-057CC1694A26}"/>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EDEBCC-7E87-68FB-7C98-1D10D553B29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7.1. Scientific uncertainty and interpretation</a:t>
            </a:r>
            <a:endParaRPr lang="LID4096" sz="22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01598CF-0ACD-F1EC-5D6C-57D1D0A30D7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A969937-514D-5CBC-28E1-9A6704F694C8}"/>
              </a:ext>
            </a:extLst>
          </p:cNvPr>
          <p:cNvPicPr>
            <a:picLocks noChangeAspect="1"/>
          </p:cNvPicPr>
          <p:nvPr/>
        </p:nvPicPr>
        <p:blipFill>
          <a:blip r:embed="rId4"/>
          <a:stretch>
            <a:fillRect/>
          </a:stretch>
        </p:blipFill>
        <p:spPr>
          <a:xfrm>
            <a:off x="7449722" y="2113659"/>
            <a:ext cx="4337916" cy="3362520"/>
          </a:xfrm>
          <a:prstGeom prst="rect">
            <a:avLst/>
          </a:prstGeom>
        </p:spPr>
      </p:pic>
      <p:sp>
        <p:nvSpPr>
          <p:cNvPr id="7" name="Θέση κειμένου 2">
            <a:extLst>
              <a:ext uri="{FF2B5EF4-FFF2-40B4-BE49-F238E27FC236}">
                <a16:creationId xmlns:a16="http://schemas.microsoft.com/office/drawing/2014/main" id="{2274DD37-DDAE-817E-BEA0-683348511937}"/>
              </a:ext>
            </a:extLst>
          </p:cNvPr>
          <p:cNvSpPr>
            <a:spLocks noGrp="1"/>
          </p:cNvSpPr>
          <p:nvPr>
            <p:ph type="body" idx="1"/>
          </p:nvPr>
        </p:nvSpPr>
        <p:spPr>
          <a:xfrm>
            <a:off x="720725" y="2113659"/>
            <a:ext cx="6148674" cy="85656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ctr">
              <a:spcAft>
                <a:spcPts val="600"/>
              </a:spcAft>
            </a:pPr>
            <a:r>
              <a:rPr lang="en-GB" sz="2200" b="1" i="1" dirty="0">
                <a:solidFill>
                  <a:srgbClr val="1F1F1F"/>
                </a:solidFill>
                <a:latin typeface="Arial" panose="020B0604020202020204" pitchFamily="34" charset="0"/>
                <a:cs typeface="Arial" panose="020B0604020202020204" pitchFamily="34" charset="0"/>
              </a:rPr>
              <a:t>Individual assignment on the subtopics 7.1</a:t>
            </a:r>
            <a:endParaRPr lang="en-US" sz="2200" b="1" i="1" dirty="0">
              <a:solidFill>
                <a:srgbClr val="1F1F1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85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D20CDC9-2214-1FCA-A5ED-CC5FD90F92C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8ACF420-2FE5-E1F7-4DCB-FB5238C37B42}"/>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02FF4FD-9925-B44C-437E-B6434EA9EEA1}"/>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3893CAB-414E-DFD7-93C8-8B16027A3053}"/>
              </a:ext>
            </a:extLst>
          </p:cNvPr>
          <p:cNvSpPr>
            <a:spLocks noGrp="1"/>
          </p:cNvSpPr>
          <p:nvPr>
            <p:ph type="body" idx="1"/>
          </p:nvPr>
        </p:nvSpPr>
        <p:spPr>
          <a:xfrm>
            <a:off x="720725" y="2113659"/>
            <a:ext cx="6148674" cy="34020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pPr>
            <a:r>
              <a:rPr lang="en-US" sz="1800" b="1" dirty="0">
                <a:solidFill>
                  <a:srgbClr val="1F1F1F"/>
                </a:solidFill>
                <a:latin typeface="Arial" panose="020B0604020202020204" pitchFamily="34" charset="0"/>
                <a:cs typeface="Arial" panose="020B0604020202020204" pitchFamily="34" charset="0"/>
              </a:rPr>
              <a:t>Clashing Priorities and Self-Interest</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Historical Responsibility vs. Current Needs: </a:t>
            </a:r>
            <a:r>
              <a:rPr lang="en-US" sz="1800" b="0" i="0" dirty="0">
                <a:solidFill>
                  <a:srgbClr val="1F1F1F"/>
                </a:solidFill>
                <a:effectLst/>
                <a:latin typeface="Arial" panose="020B0604020202020204" pitchFamily="34" charset="0"/>
                <a:cs typeface="Arial" panose="020B0604020202020204" pitchFamily="34" charset="0"/>
              </a:rPr>
              <a:t>Developed nations bear historical responsibility for the bulk of greenhouse gas emissions. However, rapidly developing nations are now major emitters, leading to arguments about who should shoulder the greater burden of mitigation costs and restrictions.</a:t>
            </a:r>
          </a:p>
          <a:p>
            <a:pPr algn="just">
              <a:lnSpc>
                <a:spcPct val="80000"/>
              </a:lnSpc>
            </a:pPr>
            <a:r>
              <a:rPr lang="en-US" sz="1800" b="1" i="0" dirty="0">
                <a:solidFill>
                  <a:srgbClr val="1F1F1F"/>
                </a:solidFill>
                <a:effectLst/>
                <a:latin typeface="Arial" panose="020B0604020202020204" pitchFamily="34" charset="0"/>
                <a:cs typeface="Arial" panose="020B0604020202020204" pitchFamily="34" charset="0"/>
              </a:rPr>
              <a:t>How Self-Interest Fuels Mistrust</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Fear of Exploitation:</a:t>
            </a:r>
            <a:r>
              <a:rPr lang="en-US" sz="1800" b="0" i="0" dirty="0">
                <a:solidFill>
                  <a:srgbClr val="1F1F1F"/>
                </a:solidFill>
                <a:effectLst/>
                <a:latin typeface="Arial" panose="020B0604020202020204" pitchFamily="34" charset="0"/>
                <a:cs typeface="Arial" panose="020B0604020202020204" pitchFamily="34" charset="0"/>
              </a:rPr>
              <a:t> Nations may fear that agreements will be used to their disadvantage, either economically or politically, hindering commitment and fueling suspicions</a:t>
            </a:r>
          </a:p>
        </p:txBody>
      </p:sp>
      <p:pic>
        <p:nvPicPr>
          <p:cNvPr id="6" name="Εικόνα 5">
            <a:extLst>
              <a:ext uri="{FF2B5EF4-FFF2-40B4-BE49-F238E27FC236}">
                <a16:creationId xmlns:a16="http://schemas.microsoft.com/office/drawing/2014/main" id="{1D81ABD4-0944-5EA0-B23B-1BD24EE5CD2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78E1ABD-695F-4CDF-4B20-E710A74097B3}"/>
              </a:ext>
            </a:extLst>
          </p:cNvPr>
          <p:cNvPicPr>
            <a:picLocks noChangeAspect="1"/>
          </p:cNvPicPr>
          <p:nvPr/>
        </p:nvPicPr>
        <p:blipFill>
          <a:blip r:embed="rId4"/>
          <a:stretch>
            <a:fillRect/>
          </a:stretch>
        </p:blipFill>
        <p:spPr>
          <a:xfrm>
            <a:off x="7429962" y="2113659"/>
            <a:ext cx="4142298" cy="2731186"/>
          </a:xfrm>
          <a:prstGeom prst="rect">
            <a:avLst/>
          </a:prstGeom>
        </p:spPr>
      </p:pic>
    </p:spTree>
    <p:extLst>
      <p:ext uri="{BB962C8B-B14F-4D97-AF65-F5344CB8AC3E}">
        <p14:creationId xmlns:p14="http://schemas.microsoft.com/office/powerpoint/2010/main" val="52988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1315D77-6329-E599-6D56-B77767E992A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C9F730A-174C-4284-82C4-3C9F3246A943}"/>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8B829CC-6A82-A2C7-AC2C-D355751E9FED}"/>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834C725-C7DD-9E3B-A61E-6D037A3195A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How Self-Interest Fuels Mistrust</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Inconsistent Actions:</a:t>
            </a:r>
            <a:r>
              <a:rPr lang="en-US" sz="1800" b="0" i="0" dirty="0">
                <a:solidFill>
                  <a:srgbClr val="1F1F1F"/>
                </a:solidFill>
                <a:effectLst/>
                <a:latin typeface="Arial" panose="020B0604020202020204" pitchFamily="34" charset="0"/>
                <a:cs typeface="Arial" panose="020B0604020202020204" pitchFamily="34" charset="0"/>
              </a:rPr>
              <a:t> When countries backtrack on pledges or prioritize national interests over agreed-upon targets, it erodes trust and weakens the foundation for future cooperation and dispute resolution.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The "Free Rider" Problem:</a:t>
            </a:r>
            <a:r>
              <a:rPr lang="en-US" sz="1800" b="0" i="0" dirty="0">
                <a:solidFill>
                  <a:srgbClr val="1F1F1F"/>
                </a:solidFill>
                <a:effectLst/>
                <a:latin typeface="Arial" panose="020B0604020202020204" pitchFamily="34" charset="0"/>
                <a:cs typeface="Arial" panose="020B0604020202020204" pitchFamily="34" charset="0"/>
              </a:rPr>
              <a:t> Nations may be tempted to benefit from collective climate action without taking on proportionate responsibility, expecting others to do the heavy lifting. This breeds resentment and makes agreements less effective.</a:t>
            </a:r>
          </a:p>
        </p:txBody>
      </p:sp>
      <p:pic>
        <p:nvPicPr>
          <p:cNvPr id="6" name="Εικόνα 5">
            <a:extLst>
              <a:ext uri="{FF2B5EF4-FFF2-40B4-BE49-F238E27FC236}">
                <a16:creationId xmlns:a16="http://schemas.microsoft.com/office/drawing/2014/main" id="{84712ED4-A346-2E1A-4B42-35C981D6C40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1F3431F-4355-1E59-1B25-F1407E40B287}"/>
              </a:ext>
            </a:extLst>
          </p:cNvPr>
          <p:cNvPicPr>
            <a:picLocks noChangeAspect="1"/>
          </p:cNvPicPr>
          <p:nvPr/>
        </p:nvPicPr>
        <p:blipFill>
          <a:blip r:embed="rId4"/>
          <a:stretch>
            <a:fillRect/>
          </a:stretch>
        </p:blipFill>
        <p:spPr>
          <a:xfrm>
            <a:off x="7329947" y="2103602"/>
            <a:ext cx="4387646" cy="2980705"/>
          </a:xfrm>
          <a:prstGeom prst="rect">
            <a:avLst/>
          </a:prstGeom>
        </p:spPr>
      </p:pic>
    </p:spTree>
    <p:extLst>
      <p:ext uri="{BB962C8B-B14F-4D97-AF65-F5344CB8AC3E}">
        <p14:creationId xmlns:p14="http://schemas.microsoft.com/office/powerpoint/2010/main" val="214023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39C98FB-11CA-D1C3-047C-7775A0D994C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28D7B8C-D513-62EE-01B9-18A6D67D620C}"/>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EB7FB8A-F3A4-1A6B-06BA-A453D974D101}"/>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0EDC2A6-5B7E-ECC9-6A09-E6ED4A5D9D2B}"/>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a:bodyPr>
          <a:lstStyle/>
          <a:p>
            <a:pPr algn="just"/>
            <a:r>
              <a:rPr lang="en-US" sz="2400" b="1" i="0" dirty="0">
                <a:solidFill>
                  <a:srgbClr val="1F1F1F"/>
                </a:solidFill>
                <a:effectLst/>
                <a:latin typeface="Arial" panose="020B0604020202020204" pitchFamily="34" charset="0"/>
                <a:cs typeface="Arial" panose="020B0604020202020204" pitchFamily="34" charset="0"/>
              </a:rPr>
              <a:t>Impacts on Dispute Resolution</a:t>
            </a:r>
            <a:endParaRPr lang="en-US" sz="2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Negotiation Stalemates:</a:t>
            </a:r>
            <a:r>
              <a:rPr lang="en-US" sz="1900" b="0" i="0" dirty="0">
                <a:solidFill>
                  <a:srgbClr val="1F1F1F"/>
                </a:solidFill>
                <a:effectLst/>
                <a:latin typeface="Arial" panose="020B0604020202020204" pitchFamily="34" charset="0"/>
                <a:cs typeface="Arial" panose="020B0604020202020204" pitchFamily="34" charset="0"/>
              </a:rPr>
              <a:t> Mistrust hinders good faith negotiations, leading to watered-down agreements or a lack of progress altogether.</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Impasse on Implementation:</a:t>
            </a:r>
            <a:r>
              <a:rPr lang="en-US" sz="1900" b="0" i="0" dirty="0">
                <a:solidFill>
                  <a:srgbClr val="1F1F1F"/>
                </a:solidFill>
                <a:effectLst/>
                <a:latin typeface="Arial" panose="020B0604020202020204" pitchFamily="34" charset="0"/>
                <a:cs typeface="Arial" panose="020B0604020202020204" pitchFamily="34" charset="0"/>
              </a:rPr>
              <a:t> Even with agreements in place, lack of trust prevents nations from believing others will deliver, hindering coordinated action and making dispute resolution more likely.</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Shifting Blame:</a:t>
            </a:r>
            <a:r>
              <a:rPr lang="en-US" sz="1900" b="0" i="0" dirty="0">
                <a:solidFill>
                  <a:srgbClr val="1F1F1F"/>
                </a:solidFill>
                <a:effectLst/>
                <a:latin typeface="Arial" panose="020B0604020202020204" pitchFamily="34" charset="0"/>
                <a:cs typeface="Arial" panose="020B0604020202020204" pitchFamily="34" charset="0"/>
              </a:rPr>
              <a:t> Nations may use disputes to deflect responsibility and focus on the perceived failings of others, rather than seeking collaborative solutions.</a:t>
            </a:r>
          </a:p>
        </p:txBody>
      </p:sp>
      <p:pic>
        <p:nvPicPr>
          <p:cNvPr id="6" name="Εικόνα 5">
            <a:extLst>
              <a:ext uri="{FF2B5EF4-FFF2-40B4-BE49-F238E27FC236}">
                <a16:creationId xmlns:a16="http://schemas.microsoft.com/office/drawing/2014/main" id="{B0D98E27-BCA2-116E-9CFE-0E805505721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248A066-7DD8-D64B-8254-911D284018A8}"/>
              </a:ext>
            </a:extLst>
          </p:cNvPr>
          <p:cNvPicPr>
            <a:picLocks noChangeAspect="1"/>
          </p:cNvPicPr>
          <p:nvPr/>
        </p:nvPicPr>
        <p:blipFill>
          <a:blip r:embed="rId4"/>
          <a:stretch>
            <a:fillRect/>
          </a:stretch>
        </p:blipFill>
        <p:spPr>
          <a:xfrm>
            <a:off x="7748132" y="1427433"/>
            <a:ext cx="3393722" cy="3616203"/>
          </a:xfrm>
          <a:prstGeom prst="rect">
            <a:avLst/>
          </a:prstGeom>
        </p:spPr>
      </p:pic>
    </p:spTree>
    <p:extLst>
      <p:ext uri="{BB962C8B-B14F-4D97-AF65-F5344CB8AC3E}">
        <p14:creationId xmlns:p14="http://schemas.microsoft.com/office/powerpoint/2010/main" val="411606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F0E9315-7A57-F12F-F3AF-853E15BEC99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27326D9-577F-FA41-4DF6-A49D9687FB71}"/>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E5315C2-725D-8BF7-A2C2-AABD1B8CBF30}"/>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9A70BF0-4964-2341-4176-881740AD94E9}"/>
              </a:ext>
            </a:extLst>
          </p:cNvPr>
          <p:cNvSpPr>
            <a:spLocks noGrp="1"/>
          </p:cNvSpPr>
          <p:nvPr>
            <p:ph type="body" idx="1"/>
          </p:nvPr>
        </p:nvSpPr>
        <p:spPr>
          <a:xfrm>
            <a:off x="720725" y="2113659"/>
            <a:ext cx="6148674" cy="317363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l"/>
            <a:r>
              <a:rPr lang="en-US" sz="3200" b="1" i="0" dirty="0">
                <a:solidFill>
                  <a:srgbClr val="1F1F1F"/>
                </a:solidFill>
                <a:effectLst/>
                <a:latin typeface="Arial" panose="020B0604020202020204" pitchFamily="34" charset="0"/>
                <a:cs typeface="Arial" panose="020B0604020202020204" pitchFamily="34" charset="0"/>
              </a:rPr>
              <a:t>Examples</a:t>
            </a:r>
            <a:endParaRPr lang="en-US" sz="3200" b="0" i="0" dirty="0">
              <a:solidFill>
                <a:srgbClr val="1F1F1F"/>
              </a:solidFill>
              <a:effectLst/>
              <a:latin typeface="Arial" panose="020B0604020202020204" pitchFamily="34" charset="0"/>
              <a:cs typeface="Arial" panose="020B0604020202020204" pitchFamily="34" charset="0"/>
            </a:endParaRP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Withdrawal from International Agreements:</a:t>
            </a:r>
            <a:r>
              <a:rPr lang="en-US" sz="2900" b="0" i="0" dirty="0">
                <a:solidFill>
                  <a:srgbClr val="1F1F1F"/>
                </a:solidFill>
                <a:effectLst/>
                <a:latin typeface="Arial" panose="020B0604020202020204" pitchFamily="34" charset="0"/>
                <a:cs typeface="Arial" panose="020B0604020202020204" pitchFamily="34" charset="0"/>
              </a:rPr>
              <a:t> Exits like the US temporarily withdrawing from the Paris Agreement are often a symptom of prioritizing perceived national interests over international cooperation, and deeply erode trust.</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Disputes over Technology Transfer:</a:t>
            </a:r>
            <a:r>
              <a:rPr lang="en-US" sz="2900" b="0" i="0" dirty="0">
                <a:solidFill>
                  <a:srgbClr val="1F1F1F"/>
                </a:solidFill>
                <a:effectLst/>
                <a:latin typeface="Arial" panose="020B0604020202020204" pitchFamily="34" charset="0"/>
                <a:cs typeface="Arial" panose="020B0604020202020204" pitchFamily="34" charset="0"/>
              </a:rPr>
              <a:t> Developed nations may be protective of intellectual property related to clean technology, whereas developing nations demand access for rapid transition. Lack of trust hinders mutually agreeable solutions.</a:t>
            </a:r>
          </a:p>
        </p:txBody>
      </p:sp>
      <p:pic>
        <p:nvPicPr>
          <p:cNvPr id="6" name="Εικόνα 5">
            <a:extLst>
              <a:ext uri="{FF2B5EF4-FFF2-40B4-BE49-F238E27FC236}">
                <a16:creationId xmlns:a16="http://schemas.microsoft.com/office/drawing/2014/main" id="{0161F78E-3816-1A00-5D0E-5458FDBD173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CABAC055-69C6-7F1A-AF18-B6153AFA6382}"/>
              </a:ext>
            </a:extLst>
          </p:cNvPr>
          <p:cNvPicPr>
            <a:picLocks noChangeAspect="1"/>
          </p:cNvPicPr>
          <p:nvPr/>
        </p:nvPicPr>
        <p:blipFill>
          <a:blip r:embed="rId4"/>
          <a:stretch>
            <a:fillRect/>
          </a:stretch>
        </p:blipFill>
        <p:spPr>
          <a:xfrm>
            <a:off x="7580671" y="1890032"/>
            <a:ext cx="4279490" cy="2645097"/>
          </a:xfrm>
          <a:prstGeom prst="rect">
            <a:avLst/>
          </a:prstGeom>
        </p:spPr>
      </p:pic>
    </p:spTree>
    <p:extLst>
      <p:ext uri="{BB962C8B-B14F-4D97-AF65-F5344CB8AC3E}">
        <p14:creationId xmlns:p14="http://schemas.microsoft.com/office/powerpoint/2010/main" val="429884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A30374F-0FF8-E65B-794E-34E97F4755C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42314DF-E494-C3CE-8918-CA707614BBBB}"/>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DE06FDD-0AEA-554A-0865-F0FE5228449B}"/>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4A1EE09-0787-8CCF-4168-995ACAF9BAA8}"/>
              </a:ext>
            </a:extLst>
          </p:cNvPr>
          <p:cNvSpPr>
            <a:spLocks noGrp="1"/>
          </p:cNvSpPr>
          <p:nvPr>
            <p:ph type="body" idx="1"/>
          </p:nvPr>
        </p:nvSpPr>
        <p:spPr>
          <a:xfrm>
            <a:off x="720724" y="2263877"/>
            <a:ext cx="5982417" cy="287083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Ways to Address the Challenge</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Building Trust through Transparency:</a:t>
            </a:r>
            <a:r>
              <a:rPr lang="en-US" sz="1800" b="0" i="0" dirty="0">
                <a:solidFill>
                  <a:srgbClr val="1F1F1F"/>
                </a:solidFill>
                <a:effectLst/>
                <a:latin typeface="Arial" panose="020B0604020202020204" pitchFamily="34" charset="0"/>
                <a:cs typeface="Arial" panose="020B0604020202020204" pitchFamily="34" charset="0"/>
              </a:rPr>
              <a:t> Clear reporting, open dialogue, and demonstrating commitment through actions are vital to rebuilding trust amongst parties.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Emphasis on Equity and Fairness:</a:t>
            </a:r>
            <a:r>
              <a:rPr lang="en-US" sz="1800" b="0" i="0" dirty="0">
                <a:solidFill>
                  <a:srgbClr val="1F1F1F"/>
                </a:solidFill>
                <a:effectLst/>
                <a:latin typeface="Arial" panose="020B0604020202020204" pitchFamily="34" charset="0"/>
                <a:cs typeface="Arial" panose="020B0604020202020204" pitchFamily="34" charset="0"/>
              </a:rPr>
              <a:t> Agreements must acknowledge historical responsibility and differing capabilities, while finding just ways to distribute the burdens of climate action.</a:t>
            </a:r>
          </a:p>
        </p:txBody>
      </p:sp>
      <p:pic>
        <p:nvPicPr>
          <p:cNvPr id="6" name="Εικόνα 5">
            <a:extLst>
              <a:ext uri="{FF2B5EF4-FFF2-40B4-BE49-F238E27FC236}">
                <a16:creationId xmlns:a16="http://schemas.microsoft.com/office/drawing/2014/main" id="{ED45C88A-0560-3C2F-D39E-6633B72CB12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A1D0D8A-5ABC-3B67-451B-7690B79C1BEA}"/>
              </a:ext>
            </a:extLst>
          </p:cNvPr>
          <p:cNvPicPr>
            <a:picLocks noChangeAspect="1"/>
          </p:cNvPicPr>
          <p:nvPr/>
        </p:nvPicPr>
        <p:blipFill>
          <a:blip r:embed="rId4"/>
          <a:stretch>
            <a:fillRect/>
          </a:stretch>
        </p:blipFill>
        <p:spPr>
          <a:xfrm>
            <a:off x="7321900" y="2201694"/>
            <a:ext cx="4489099" cy="2349295"/>
          </a:xfrm>
          <a:prstGeom prst="rect">
            <a:avLst/>
          </a:prstGeom>
        </p:spPr>
      </p:pic>
    </p:spTree>
    <p:extLst>
      <p:ext uri="{BB962C8B-B14F-4D97-AF65-F5344CB8AC3E}">
        <p14:creationId xmlns:p14="http://schemas.microsoft.com/office/powerpoint/2010/main" val="2520784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3460BD0-33CC-0474-3329-A1FA25DD568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DED32D2-2528-5E58-CDFE-F56CF1E58FD4}"/>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987DEF7-4860-33B4-2096-0109586FD0D4}"/>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FB4265A-C35E-8DA7-263D-C0D8BF3A04AD}"/>
              </a:ext>
            </a:extLst>
          </p:cNvPr>
          <p:cNvSpPr>
            <a:spLocks noGrp="1"/>
          </p:cNvSpPr>
          <p:nvPr>
            <p:ph type="body" idx="1"/>
          </p:nvPr>
        </p:nvSpPr>
        <p:spPr>
          <a:xfrm>
            <a:off x="720725" y="2113659"/>
            <a:ext cx="6148674" cy="31588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Ways to Address the Challenge</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Benefits-Focused Approach:</a:t>
            </a:r>
            <a:r>
              <a:rPr lang="en-US" sz="1800" b="0" i="0" dirty="0">
                <a:solidFill>
                  <a:srgbClr val="1F1F1F"/>
                </a:solidFill>
                <a:effectLst/>
                <a:latin typeface="Arial" panose="020B0604020202020204" pitchFamily="34" charset="0"/>
                <a:cs typeface="Arial" panose="020B0604020202020204" pitchFamily="34" charset="0"/>
              </a:rPr>
              <a:t> Highlighting the economic and social co-benefits of climate action (e.g., green jobs, improved public health) can align national interests with global needs.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International Support Mechanisms:</a:t>
            </a:r>
            <a:r>
              <a:rPr lang="en-US" sz="1800" b="0" i="0" dirty="0">
                <a:solidFill>
                  <a:srgbClr val="1F1F1F"/>
                </a:solidFill>
                <a:effectLst/>
                <a:latin typeface="Arial" panose="020B0604020202020204" pitchFamily="34" charset="0"/>
                <a:cs typeface="Arial" panose="020B0604020202020204" pitchFamily="34" charset="0"/>
              </a:rPr>
              <a:t> Financial aid, technology transfer, and capacity-building initiatives offered in good faith can foster trust and collaboration, especially with vulnerable nations.</a:t>
            </a:r>
          </a:p>
        </p:txBody>
      </p:sp>
      <p:pic>
        <p:nvPicPr>
          <p:cNvPr id="6" name="Εικόνα 5">
            <a:extLst>
              <a:ext uri="{FF2B5EF4-FFF2-40B4-BE49-F238E27FC236}">
                <a16:creationId xmlns:a16="http://schemas.microsoft.com/office/drawing/2014/main" id="{95CD6F45-053D-B9B5-DC60-4BEC7ED77B3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7E162BE-A29B-C113-F16F-A04C3576556A}"/>
              </a:ext>
            </a:extLst>
          </p:cNvPr>
          <p:cNvPicPr>
            <a:picLocks noChangeAspect="1"/>
          </p:cNvPicPr>
          <p:nvPr/>
        </p:nvPicPr>
        <p:blipFill>
          <a:blip r:embed="rId4"/>
          <a:stretch>
            <a:fillRect/>
          </a:stretch>
        </p:blipFill>
        <p:spPr>
          <a:xfrm>
            <a:off x="7259828" y="1862717"/>
            <a:ext cx="4328409" cy="2480464"/>
          </a:xfrm>
          <a:prstGeom prst="rect">
            <a:avLst/>
          </a:prstGeom>
        </p:spPr>
      </p:pic>
    </p:spTree>
    <p:extLst>
      <p:ext uri="{BB962C8B-B14F-4D97-AF65-F5344CB8AC3E}">
        <p14:creationId xmlns:p14="http://schemas.microsoft.com/office/powerpoint/2010/main" val="3200083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0FC7BD5-3803-B18A-2C85-3BBF709B02C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04820E6-BF06-A509-A276-2668EA1B1FD0}"/>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7849984-1567-06DA-804F-208A33720765}"/>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7.5. Differing national interests and lack of trust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35485BF-0262-CB5F-4416-6CD24D131732}"/>
              </a:ext>
            </a:extLst>
          </p:cNvPr>
          <p:cNvSpPr>
            <a:spLocks noGrp="1"/>
          </p:cNvSpPr>
          <p:nvPr>
            <p:ph type="body" idx="1"/>
          </p:nvPr>
        </p:nvSpPr>
        <p:spPr>
          <a:xfrm>
            <a:off x="720725" y="2295459"/>
            <a:ext cx="6148674" cy="32666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Key takeaways:</a:t>
            </a:r>
          </a:p>
          <a:p>
            <a:pPr marL="460375" indent="-231775"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Differing national interests and the lack of trust they can foster form a significant barrier when it comes to resolving climate change disputes.</a:t>
            </a:r>
          </a:p>
          <a:p>
            <a:pPr marL="460375" indent="-231775"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Climate change is a global problem demanding cooperation, but self-preservation instincts often drive nations apart. </a:t>
            </a:r>
          </a:p>
          <a:p>
            <a:pPr marL="460375" indent="-231775"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Building trust is a slow process, but essential. Without it, dispute resolution becomes an adversarial exercise rather than a collaborative path towards solutions.</a:t>
            </a:r>
            <a:endParaRPr lang="en-US" sz="18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607A356-78B6-4A27-3911-5E9687188A7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08C62E6-5751-37AF-40F1-4740EE8F5F5A}"/>
              </a:ext>
            </a:extLst>
          </p:cNvPr>
          <p:cNvPicPr>
            <a:picLocks noChangeAspect="1"/>
          </p:cNvPicPr>
          <p:nvPr/>
        </p:nvPicPr>
        <p:blipFill>
          <a:blip r:embed="rId4"/>
          <a:stretch>
            <a:fillRect/>
          </a:stretch>
        </p:blipFill>
        <p:spPr>
          <a:xfrm>
            <a:off x="7521676" y="2351446"/>
            <a:ext cx="4471219" cy="2611386"/>
          </a:xfrm>
          <a:prstGeom prst="rect">
            <a:avLst/>
          </a:prstGeom>
        </p:spPr>
      </p:pic>
    </p:spTree>
    <p:extLst>
      <p:ext uri="{BB962C8B-B14F-4D97-AF65-F5344CB8AC3E}">
        <p14:creationId xmlns:p14="http://schemas.microsoft.com/office/powerpoint/2010/main" val="263267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CFF23C9-7E05-50AC-A376-A3117F49E6F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A728674-DA1E-3B89-A159-8A407D86E6FB}"/>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0F78703-860D-7951-D1C1-129624513D08}"/>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274DD37-DDAE-817E-BEA0-68334851193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l">
              <a:spcAft>
                <a:spcPts val="600"/>
              </a:spcAft>
            </a:pPr>
            <a:r>
              <a:rPr lang="en-US" sz="2200" b="1" i="0" dirty="0">
                <a:solidFill>
                  <a:srgbClr val="1F1F1F"/>
                </a:solidFill>
                <a:effectLst/>
                <a:latin typeface="Arial" panose="020B0604020202020204" pitchFamily="34" charset="0"/>
                <a:cs typeface="Arial" panose="020B0604020202020204" pitchFamily="34" charset="0"/>
              </a:rPr>
              <a:t>Roots of Ambiguity and Complexity</a:t>
            </a:r>
            <a:endParaRPr lang="en-US" sz="22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Balancing Diverse Interests:</a:t>
            </a:r>
            <a:r>
              <a:rPr lang="en-US" sz="2300" b="0" i="0" dirty="0">
                <a:solidFill>
                  <a:srgbClr val="1F1F1F"/>
                </a:solidFill>
                <a:effectLst/>
                <a:latin typeface="Arial" panose="020B0604020202020204" pitchFamily="34" charset="0"/>
                <a:cs typeface="Arial" panose="020B0604020202020204" pitchFamily="34" charset="0"/>
              </a:rPr>
              <a:t> </a:t>
            </a:r>
            <a:r>
              <a:rPr lang="en-US" sz="2300" b="0" i="0" dirty="0">
                <a:solidFill>
                  <a:srgbClr val="0D0D0D"/>
                </a:solidFill>
                <a:effectLst/>
                <a:latin typeface="Arial" panose="020B0604020202020204" pitchFamily="34" charset="0"/>
                <a:cs typeface="Arial" panose="020B0604020202020204" pitchFamily="34" charset="0"/>
              </a:rPr>
              <a:t> International climate agreements must accommodate nations' diverse economies, emissions histories, and climate vulnerabilities, balancing these leads to wording that may be ambiguous. </a:t>
            </a:r>
          </a:p>
          <a:p>
            <a:pPr algn="just">
              <a:spcAft>
                <a:spcPts val="600"/>
              </a:spcAf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Scientific and Technical Jargon:</a:t>
            </a:r>
            <a:r>
              <a:rPr lang="en-US" sz="2300" b="0" i="0" dirty="0">
                <a:solidFill>
                  <a:srgbClr val="1F1F1F"/>
                </a:solidFill>
                <a:effectLst/>
                <a:latin typeface="Arial" panose="020B0604020202020204" pitchFamily="34" charset="0"/>
                <a:cs typeface="Arial" panose="020B0604020202020204" pitchFamily="34" charset="0"/>
              </a:rPr>
              <a:t> </a:t>
            </a:r>
            <a:r>
              <a:rPr lang="en-US" sz="2300" b="0" i="0" dirty="0">
                <a:solidFill>
                  <a:srgbClr val="0D0D0D"/>
                </a:solidFill>
                <a:effectLst/>
                <a:latin typeface="Arial" panose="020B0604020202020204" pitchFamily="34" charset="0"/>
                <a:cs typeface="Arial" panose="020B0604020202020204" pitchFamily="34" charset="0"/>
              </a:rPr>
              <a:t> Climate science's complexity and varied concepts make it challenging to encapsulate in universally clear, legally binding language, risking diverse interpretations.</a:t>
            </a:r>
            <a:endParaRPr lang="en-US" sz="23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302D6171-942E-A728-DE07-D37909DFE31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93F1931-A9D7-3D39-3D7B-81DB42740706}"/>
              </a:ext>
            </a:extLst>
          </p:cNvPr>
          <p:cNvPicPr>
            <a:picLocks noChangeAspect="1"/>
          </p:cNvPicPr>
          <p:nvPr/>
        </p:nvPicPr>
        <p:blipFill>
          <a:blip r:embed="rId4"/>
          <a:stretch>
            <a:fillRect/>
          </a:stretch>
        </p:blipFill>
        <p:spPr>
          <a:xfrm>
            <a:off x="7374193" y="2191978"/>
            <a:ext cx="4611329" cy="2593873"/>
          </a:xfrm>
          <a:prstGeom prst="rect">
            <a:avLst/>
          </a:prstGeom>
        </p:spPr>
      </p:pic>
    </p:spTree>
    <p:extLst>
      <p:ext uri="{BB962C8B-B14F-4D97-AF65-F5344CB8AC3E}">
        <p14:creationId xmlns:p14="http://schemas.microsoft.com/office/powerpoint/2010/main" val="325399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38E277F-1EAB-DF66-01E9-FD9D97C7294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CE53280-2A04-70DF-53FD-012BBC0F7C58}"/>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D1C8AA4-F436-3B20-E2F2-DA82FBA4B905}"/>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A11254B-0399-CDC2-BEAB-9BB754193B0B}"/>
              </a:ext>
            </a:extLst>
          </p:cNvPr>
          <p:cNvSpPr>
            <a:spLocks noGrp="1"/>
          </p:cNvSpPr>
          <p:nvPr>
            <p:ph type="body" idx="1"/>
          </p:nvPr>
        </p:nvSpPr>
        <p:spPr>
          <a:xfrm>
            <a:off x="720725" y="2113659"/>
            <a:ext cx="6148674" cy="31441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Roots of Ambiguity and Complexity</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Intentional Vagueness:</a:t>
            </a:r>
            <a:r>
              <a:rPr lang="en-US" sz="1800" dirty="0">
                <a:solidFill>
                  <a:srgbClr val="1F1F1F"/>
                </a:solidFill>
                <a:latin typeface="Arial" panose="020B0604020202020204" pitchFamily="34" charset="0"/>
                <a:cs typeface="Arial" panose="020B0604020202020204" pitchFamily="34" charset="0"/>
              </a:rPr>
              <a:t> Ambiguity in agreements can be strategic, allowing nations to agree or retain flexibility, yet it may also lead to debates about the true intent. </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Evolving Science and Solutions:</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As knowledge of climate change and mitigation evolves, agreements need to adapt, though frequent updates can complicate and introduce loopholes or inconsistencies.</a:t>
            </a:r>
          </a:p>
        </p:txBody>
      </p:sp>
      <p:pic>
        <p:nvPicPr>
          <p:cNvPr id="6" name="Εικόνα 5">
            <a:extLst>
              <a:ext uri="{FF2B5EF4-FFF2-40B4-BE49-F238E27FC236}">
                <a16:creationId xmlns:a16="http://schemas.microsoft.com/office/drawing/2014/main" id="{F584C70B-B4DC-D8BA-1AAF-F20CA3CC292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B40A707-1350-78ED-C3B6-EBC430B2FC04}"/>
              </a:ext>
            </a:extLst>
          </p:cNvPr>
          <p:cNvPicPr>
            <a:picLocks noChangeAspect="1"/>
          </p:cNvPicPr>
          <p:nvPr/>
        </p:nvPicPr>
        <p:blipFill>
          <a:blip r:embed="rId4"/>
          <a:stretch>
            <a:fillRect/>
          </a:stretch>
        </p:blipFill>
        <p:spPr>
          <a:xfrm>
            <a:off x="7698146" y="1542435"/>
            <a:ext cx="3773129" cy="3773129"/>
          </a:xfrm>
          <a:prstGeom prst="rect">
            <a:avLst/>
          </a:prstGeom>
        </p:spPr>
      </p:pic>
    </p:spTree>
    <p:extLst>
      <p:ext uri="{BB962C8B-B14F-4D97-AF65-F5344CB8AC3E}">
        <p14:creationId xmlns:p14="http://schemas.microsoft.com/office/powerpoint/2010/main" val="92555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37C5F39-E68E-2D74-26AA-9E476A3CD77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38D4510-47A6-F1CC-FDB7-0942D1499BD5}"/>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9CC4F3E-88B7-8D31-802D-6C6C5F214E72}"/>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B1EA02A-EB17-3904-3EA6-E4785204D7EA}"/>
              </a:ext>
            </a:extLst>
          </p:cNvPr>
          <p:cNvSpPr>
            <a:spLocks noGrp="1"/>
          </p:cNvSpPr>
          <p:nvPr>
            <p:ph type="body" idx="1"/>
          </p:nvPr>
        </p:nvSpPr>
        <p:spPr>
          <a:xfrm>
            <a:off x="720725" y="2113659"/>
            <a:ext cx="6148674" cy="343173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How These Impacts Dispute Resolution</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Disagreements on Obligations:</a:t>
            </a:r>
            <a:r>
              <a:rPr lang="en-US" sz="1800" b="0" i="0" dirty="0">
                <a:solidFill>
                  <a:srgbClr val="1F1F1F"/>
                </a:solidFill>
                <a:effectLst/>
                <a:latin typeface="Arial" panose="020B0604020202020204" pitchFamily="34" charset="0"/>
                <a:cs typeface="Arial" panose="020B0604020202020204" pitchFamily="34" charset="0"/>
              </a:rPr>
              <a:t> Vague wording about what actions a nation must take ("best efforts", "as appropriate") leads to debates about whether parties are meeting their commitments. Lack of quantifiable targets complicates assessment.</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Differing Timelines:</a:t>
            </a:r>
            <a:r>
              <a:rPr lang="en-US" sz="1800" b="0" i="0" dirty="0">
                <a:solidFill>
                  <a:srgbClr val="1F1F1F"/>
                </a:solidFill>
                <a:effectLst/>
                <a:latin typeface="Arial" panose="020B0604020202020204" pitchFamily="34" charset="0"/>
                <a:cs typeface="Arial" panose="020B0604020202020204" pitchFamily="34" charset="0"/>
              </a:rPr>
              <a:t> Phrases like "as soon as possible" or "long-term goals" can be interpreted differently, leading to disputes over when targets should be achieved and what constitutes reasonable progress.</a:t>
            </a:r>
          </a:p>
        </p:txBody>
      </p:sp>
      <p:pic>
        <p:nvPicPr>
          <p:cNvPr id="6" name="Εικόνα 5">
            <a:extLst>
              <a:ext uri="{FF2B5EF4-FFF2-40B4-BE49-F238E27FC236}">
                <a16:creationId xmlns:a16="http://schemas.microsoft.com/office/drawing/2014/main" id="{8A859B13-0923-E9C2-E682-CDC2F73FE1E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8304815-9B23-72E8-61AF-D0C786A71337}"/>
              </a:ext>
            </a:extLst>
          </p:cNvPr>
          <p:cNvPicPr>
            <a:picLocks noChangeAspect="1"/>
          </p:cNvPicPr>
          <p:nvPr/>
        </p:nvPicPr>
        <p:blipFill>
          <a:blip r:embed="rId4"/>
          <a:stretch>
            <a:fillRect/>
          </a:stretch>
        </p:blipFill>
        <p:spPr>
          <a:xfrm>
            <a:off x="7919884" y="1817737"/>
            <a:ext cx="3721510" cy="2791133"/>
          </a:xfrm>
          <a:prstGeom prst="rect">
            <a:avLst/>
          </a:prstGeom>
        </p:spPr>
      </p:pic>
    </p:spTree>
    <p:extLst>
      <p:ext uri="{BB962C8B-B14F-4D97-AF65-F5344CB8AC3E}">
        <p14:creationId xmlns:p14="http://schemas.microsoft.com/office/powerpoint/2010/main" val="120076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457AEBF-8DDC-9451-6E3B-C35B1C68010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9ED1BAA-F84F-4856-914F-611D343F6C1C}"/>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2426685-F09B-8A75-A102-8520ED86EE21}"/>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7EA41D8-A28A-E04B-F305-2E2196A2D753}"/>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How These Impacts Dispute Resolution</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Conflicting Priorities:</a:t>
            </a:r>
            <a:r>
              <a:rPr lang="en-US" sz="1800" b="0" i="0" dirty="0">
                <a:solidFill>
                  <a:srgbClr val="1F1F1F"/>
                </a:solidFill>
                <a:effectLst/>
                <a:latin typeface="Arial" panose="020B0604020202020204" pitchFamily="34" charset="0"/>
                <a:cs typeface="Arial" panose="020B0604020202020204" pitchFamily="34" charset="0"/>
              </a:rPr>
              <a:t> Agreements often enshrine competing goals, like economic development versus stringent emission cuts. This leaves governments justifying actions based on their interpretation of which goals hold priority, fueling disputes.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Shifting the Burden:</a:t>
            </a:r>
            <a:r>
              <a:rPr lang="en-US" sz="1800" b="0" i="0" dirty="0">
                <a:solidFill>
                  <a:srgbClr val="1F1F1F"/>
                </a:solidFill>
                <a:effectLst/>
                <a:latin typeface="Arial" panose="020B0604020202020204" pitchFamily="34" charset="0"/>
                <a:cs typeface="Arial" panose="020B0604020202020204" pitchFamily="34" charset="0"/>
              </a:rPr>
              <a:t> Ambiguity allows room for nations to creatively interpret agreements to shift the burden of action onto others, arguing their efforts are sufficient compared to the 'real' intent of the agreement.</a:t>
            </a:r>
          </a:p>
        </p:txBody>
      </p:sp>
      <p:pic>
        <p:nvPicPr>
          <p:cNvPr id="6" name="Εικόνα 5">
            <a:extLst>
              <a:ext uri="{FF2B5EF4-FFF2-40B4-BE49-F238E27FC236}">
                <a16:creationId xmlns:a16="http://schemas.microsoft.com/office/drawing/2014/main" id="{7383DB3D-DFA7-C930-1C0A-176912BFB28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9761766-A187-F53F-0F0F-6538F5FD6DC9}"/>
              </a:ext>
            </a:extLst>
          </p:cNvPr>
          <p:cNvPicPr>
            <a:picLocks noChangeAspect="1"/>
          </p:cNvPicPr>
          <p:nvPr/>
        </p:nvPicPr>
        <p:blipFill>
          <a:blip r:embed="rId4"/>
          <a:stretch>
            <a:fillRect/>
          </a:stretch>
        </p:blipFill>
        <p:spPr>
          <a:xfrm>
            <a:off x="7551174" y="2490543"/>
            <a:ext cx="4299156" cy="2246309"/>
          </a:xfrm>
          <a:prstGeom prst="rect">
            <a:avLst/>
          </a:prstGeom>
        </p:spPr>
      </p:pic>
    </p:spTree>
    <p:extLst>
      <p:ext uri="{BB962C8B-B14F-4D97-AF65-F5344CB8AC3E}">
        <p14:creationId xmlns:p14="http://schemas.microsoft.com/office/powerpoint/2010/main" val="2801262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AB4436-E30B-1D6F-24EA-9F1E2188DE3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7CDECF8-4FEE-C8CD-0A3F-A8317A3498DF}"/>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547027D-C655-A1A1-0342-CEB41AA2ED3E}"/>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38BC036-06AA-CDC8-F766-C658A140F0CA}"/>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Aft>
                <a:spcPts val="600"/>
              </a:spcAft>
            </a:pPr>
            <a:r>
              <a:rPr lang="en-US" sz="1700" b="1" i="0" dirty="0">
                <a:solidFill>
                  <a:srgbClr val="1F1F1F"/>
                </a:solidFill>
                <a:effectLst/>
                <a:latin typeface="Arial" panose="020B0604020202020204" pitchFamily="34" charset="0"/>
                <a:cs typeface="Arial" panose="020B0604020202020204" pitchFamily="34" charset="0"/>
              </a:rPr>
              <a:t>Examples</a:t>
            </a:r>
            <a:endParaRPr lang="en-US" sz="17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Paris Agreement's NDCs:</a:t>
            </a:r>
            <a:r>
              <a:rPr lang="en-US" sz="1700" b="0" i="0" dirty="0">
                <a:solidFill>
                  <a:srgbClr val="1F1F1F"/>
                </a:solidFill>
                <a:effectLst/>
                <a:latin typeface="Arial" panose="020B0604020202020204" pitchFamily="34" charset="0"/>
                <a:cs typeface="Arial" panose="020B0604020202020204" pitchFamily="34" charset="0"/>
              </a:rPr>
              <a:t>  (NDCs) are the heart of the Paris Agreement, but lack standardization. Countries decide the format and targets, leading to debates on whether collective goals are being met and who needs to step up ambition.</a:t>
            </a:r>
          </a:p>
          <a:p>
            <a:pPr algn="just">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Kyoto Protocol's Flexibility Mechanisms:</a:t>
            </a:r>
            <a:r>
              <a:rPr lang="en-US" sz="1700" b="0" i="0" dirty="0">
                <a:solidFill>
                  <a:srgbClr val="1F1F1F"/>
                </a:solidFill>
                <a:effectLst/>
                <a:latin typeface="Arial" panose="020B0604020202020204" pitchFamily="34" charset="0"/>
                <a:cs typeface="Arial" panose="020B0604020202020204" pitchFamily="34" charset="0"/>
              </a:rPr>
              <a:t> Mechanisms like carbon trading were intended to provide cost-effective pathways to reduce emissions. However, complexity in verification and fears of loopholes created disputes over their true effectiveness.</a:t>
            </a:r>
          </a:p>
        </p:txBody>
      </p:sp>
      <p:pic>
        <p:nvPicPr>
          <p:cNvPr id="6" name="Εικόνα 5">
            <a:extLst>
              <a:ext uri="{FF2B5EF4-FFF2-40B4-BE49-F238E27FC236}">
                <a16:creationId xmlns:a16="http://schemas.microsoft.com/office/drawing/2014/main" id="{A7F0404B-1362-DD09-A3A3-E51E1594003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A5C2D04-86CE-4950-2B49-ED1A066785B4}"/>
              </a:ext>
            </a:extLst>
          </p:cNvPr>
          <p:cNvPicPr>
            <a:picLocks noChangeAspect="1"/>
          </p:cNvPicPr>
          <p:nvPr/>
        </p:nvPicPr>
        <p:blipFill>
          <a:blip r:embed="rId4"/>
          <a:stretch>
            <a:fillRect/>
          </a:stretch>
        </p:blipFill>
        <p:spPr>
          <a:xfrm>
            <a:off x="7595419" y="2099991"/>
            <a:ext cx="4026310" cy="2552700"/>
          </a:xfrm>
          <a:prstGeom prst="rect">
            <a:avLst/>
          </a:prstGeom>
        </p:spPr>
      </p:pic>
    </p:spTree>
    <p:extLst>
      <p:ext uri="{BB962C8B-B14F-4D97-AF65-F5344CB8AC3E}">
        <p14:creationId xmlns:p14="http://schemas.microsoft.com/office/powerpoint/2010/main" val="97436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F51DD8C-4C05-5904-7797-A12046D6A97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85C0136-AE49-9010-96CE-7D4DD79A3418}"/>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123D05A-E7F7-4577-43CB-1B01F08F812D}"/>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6275673-CF22-F5A3-6CA1-E175E2C2551A}"/>
              </a:ext>
            </a:extLst>
          </p:cNvPr>
          <p:cNvSpPr>
            <a:spLocks noGrp="1"/>
          </p:cNvSpPr>
          <p:nvPr>
            <p:ph type="body" idx="1"/>
          </p:nvPr>
        </p:nvSpPr>
        <p:spPr>
          <a:xfrm>
            <a:off x="720725" y="2113659"/>
            <a:ext cx="6148674" cy="31515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80000"/>
              </a:lnSpc>
              <a:spcAft>
                <a:spcPts val="600"/>
              </a:spcAft>
            </a:pPr>
            <a:r>
              <a:rPr lang="en-US" sz="2000" b="1" i="0" dirty="0">
                <a:solidFill>
                  <a:srgbClr val="1F1F1F"/>
                </a:solidFill>
                <a:effectLst/>
                <a:latin typeface="Arial" panose="020B0604020202020204" pitchFamily="34" charset="0"/>
                <a:cs typeface="Arial" panose="020B0604020202020204" pitchFamily="34" charset="0"/>
              </a:rPr>
              <a:t>Addressing the challenges: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Clear and precise language:</a:t>
            </a:r>
            <a:r>
              <a:rPr lang="en-US" sz="1800" b="0" i="0" dirty="0">
                <a:solidFill>
                  <a:srgbClr val="1F1F1F"/>
                </a:solidFill>
                <a:effectLst/>
                <a:latin typeface="Arial" panose="020B0604020202020204" pitchFamily="34" charset="0"/>
                <a:cs typeface="Arial" panose="020B0604020202020204" pitchFamily="34" charset="0"/>
              </a:rPr>
              <a:t> Using clear and concise language in agreements, avoiding ambiguity, and defining key terms are crucial for minimizing room for misinterpretation.</a:t>
            </a:r>
          </a:p>
          <a:p>
            <a:pPr algn="just">
              <a:lnSpc>
                <a:spcPct val="80000"/>
              </a:lnSpc>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Regular reviews and updates:</a:t>
            </a:r>
            <a:r>
              <a:rPr lang="en-US" sz="1800" b="0" i="0" dirty="0">
                <a:solidFill>
                  <a:srgbClr val="1F1F1F"/>
                </a:solidFill>
                <a:effectLst/>
                <a:latin typeface="Arial" panose="020B0604020202020204" pitchFamily="34" charset="0"/>
                <a:cs typeface="Arial" panose="020B0604020202020204" pitchFamily="34" charset="0"/>
              </a:rPr>
              <a:t> Regularly reviewing and updating agreements to reflect evolving scientific knowledge, technological advancements, and changing geopolitical contexts can help address ambiguities and ensure their continued relevance.</a:t>
            </a:r>
          </a:p>
        </p:txBody>
      </p:sp>
      <p:pic>
        <p:nvPicPr>
          <p:cNvPr id="6" name="Εικόνα 5">
            <a:extLst>
              <a:ext uri="{FF2B5EF4-FFF2-40B4-BE49-F238E27FC236}">
                <a16:creationId xmlns:a16="http://schemas.microsoft.com/office/drawing/2014/main" id="{445FAACD-6D27-4C80-7CCC-FD15E7CA9A4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A8E7880-B264-CC0B-BE92-6D37221E370B}"/>
              </a:ext>
            </a:extLst>
          </p:cNvPr>
          <p:cNvPicPr>
            <a:picLocks noChangeAspect="1"/>
          </p:cNvPicPr>
          <p:nvPr/>
        </p:nvPicPr>
        <p:blipFill>
          <a:blip r:embed="rId4"/>
          <a:stretch>
            <a:fillRect/>
          </a:stretch>
        </p:blipFill>
        <p:spPr>
          <a:xfrm>
            <a:off x="7315200" y="2113659"/>
            <a:ext cx="4581832" cy="2577281"/>
          </a:xfrm>
          <a:prstGeom prst="rect">
            <a:avLst/>
          </a:prstGeom>
        </p:spPr>
      </p:pic>
    </p:spTree>
    <p:extLst>
      <p:ext uri="{BB962C8B-B14F-4D97-AF65-F5344CB8AC3E}">
        <p14:creationId xmlns:p14="http://schemas.microsoft.com/office/powerpoint/2010/main" val="552954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3B88B7A-5A6B-9572-B702-A03DC6C962D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28F38B1-6675-C28A-031F-A15F3A42F8C5}"/>
              </a:ext>
            </a:extLst>
          </p:cNvPr>
          <p:cNvSpPr/>
          <p:nvPr/>
        </p:nvSpPr>
        <p:spPr>
          <a:xfrm>
            <a:off x="772341" y="335225"/>
            <a:ext cx="10358114" cy="523180"/>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7. </a:t>
            </a:r>
            <a:r>
              <a:rPr lang="en-GB" sz="2800" b="1" dirty="0">
                <a:solidFill>
                  <a:srgbClr val="FFFF00"/>
                </a:solidFill>
                <a:latin typeface="Arial" panose="020B0604020202020204" pitchFamily="34" charset="0"/>
                <a:cs typeface="Arial" panose="020B0604020202020204" pitchFamily="34" charset="0"/>
              </a:rPr>
              <a:t>Challenges in resolving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029FF28-7C03-5D24-D4AE-A588AEC4F34D}"/>
              </a:ext>
            </a:extLst>
          </p:cNvPr>
          <p:cNvSpPr>
            <a:spLocks noGrp="1"/>
          </p:cNvSpPr>
          <p:nvPr>
            <p:ph type="title"/>
          </p:nvPr>
        </p:nvSpPr>
        <p:spPr>
          <a:xfrm>
            <a:off x="720725" y="1427433"/>
            <a:ext cx="6110703" cy="5231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7.2. Ambiguity and complexity of agreements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0712708-45A0-3D78-200A-DB750BF7F4C3}"/>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Bef>
                <a:spcPts val="12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Addressing the challenges:</a:t>
            </a:r>
            <a:endParaRPr lang="en-US" sz="20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Transparency and inclusivity:</a:t>
            </a:r>
            <a:r>
              <a:rPr lang="en-US" sz="1800" b="0" i="0" dirty="0">
                <a:solidFill>
                  <a:srgbClr val="1F1F1F"/>
                </a:solidFill>
                <a:effectLst/>
                <a:latin typeface="Arial" panose="020B0604020202020204" pitchFamily="34" charset="0"/>
                <a:cs typeface="Arial" panose="020B0604020202020204" pitchFamily="34" charset="0"/>
              </a:rPr>
              <a:t> Engaging stakeholders in the drafting process, promoting transparency, and ensuring inclusivity can help build consensus and reduce ambiguity from the outset.</a:t>
            </a:r>
          </a:p>
          <a:p>
            <a:pPr algn="just">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Dispute resolution mechanisms:</a:t>
            </a:r>
            <a:r>
              <a:rPr lang="en-US" sz="1800" b="0" i="0" dirty="0">
                <a:solidFill>
                  <a:srgbClr val="1F1F1F"/>
                </a:solidFill>
                <a:effectLst/>
                <a:latin typeface="Arial" panose="020B0604020202020204" pitchFamily="34" charset="0"/>
                <a:cs typeface="Arial" panose="020B0604020202020204" pitchFamily="34" charset="0"/>
              </a:rPr>
              <a:t> Establishing effective dispute resolution mechanisms within agreements, such as conciliation or arbitration, can provide avenues for resolving conflicts arising from ambiguity in a timely and efficient manner.</a:t>
            </a:r>
          </a:p>
        </p:txBody>
      </p:sp>
      <p:pic>
        <p:nvPicPr>
          <p:cNvPr id="6" name="Εικόνα 5">
            <a:extLst>
              <a:ext uri="{FF2B5EF4-FFF2-40B4-BE49-F238E27FC236}">
                <a16:creationId xmlns:a16="http://schemas.microsoft.com/office/drawing/2014/main" id="{453DCCF0-A563-4DC7-61D8-8819A419EF9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BBF9FFD-6314-BF9E-E095-0F64FC863FA7}"/>
              </a:ext>
            </a:extLst>
          </p:cNvPr>
          <p:cNvPicPr>
            <a:picLocks noChangeAspect="1"/>
          </p:cNvPicPr>
          <p:nvPr/>
        </p:nvPicPr>
        <p:blipFill>
          <a:blip r:embed="rId4"/>
          <a:stretch>
            <a:fillRect/>
          </a:stretch>
        </p:blipFill>
        <p:spPr>
          <a:xfrm>
            <a:off x="7350522" y="2193588"/>
            <a:ext cx="4723490" cy="2695502"/>
          </a:xfrm>
          <a:prstGeom prst="rect">
            <a:avLst/>
          </a:prstGeom>
        </p:spPr>
      </p:pic>
    </p:spTree>
    <p:extLst>
      <p:ext uri="{BB962C8B-B14F-4D97-AF65-F5344CB8AC3E}">
        <p14:creationId xmlns:p14="http://schemas.microsoft.com/office/powerpoint/2010/main" val="424069910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8343</TotalTime>
  <Words>2070</Words>
  <Application>Microsoft Office PowerPoint</Application>
  <PresentationFormat>Widescreen</PresentationFormat>
  <Paragraphs>135</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Wingdings</vt:lpstr>
      <vt:lpstr>Arial</vt:lpstr>
      <vt:lpstr>Google Sans</vt:lpstr>
      <vt:lpstr>Calibri</vt:lpstr>
      <vt:lpstr>Helvetica</vt:lpstr>
      <vt:lpstr>Century Gothic</vt:lpstr>
      <vt:lpstr>Office Theme</vt:lpstr>
      <vt:lpstr>PowerPoint Presentation</vt:lpstr>
      <vt:lpstr>7.1. Scientific uncertainty and interpretation</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7.2. Ambiguity and complexity of agreements</vt:lpstr>
      <vt:lpstr>7.3. Enforcement and compliance</vt:lpstr>
      <vt:lpstr>7.3. Enforcement and compliance</vt:lpstr>
      <vt:lpstr>7.3. Enforcement and compliance</vt:lpstr>
      <vt:lpstr>7.3. Enforcement and compliance</vt:lpstr>
      <vt:lpstr>7.3. Enforcement and compliance</vt:lpstr>
      <vt:lpstr>7.3. Enforcement and compliance</vt:lpstr>
      <vt:lpstr>7.3. Enforcement and compliance</vt:lpstr>
      <vt:lpstr>7.4. Economic implications and power dynamics</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lpstr>7.5. Differing national interests and lack of trust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29</cp:revision>
  <dcterms:created xsi:type="dcterms:W3CDTF">2020-01-02T01:56:26Z</dcterms:created>
  <dcterms:modified xsi:type="dcterms:W3CDTF">2024-04-03T11:37:22Z</dcterms:modified>
</cp:coreProperties>
</file>