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 id="2147483660" r:id="rId2"/>
  </p:sldMasterIdLst>
  <p:notesMasterIdLst>
    <p:notesMasterId r:id="rId32"/>
  </p:notesMasterIdLst>
  <p:sldIdLst>
    <p:sldId id="257" r:id="rId3"/>
    <p:sldId id="259" r:id="rId4"/>
    <p:sldId id="270" r:id="rId5"/>
    <p:sldId id="271" r:id="rId6"/>
    <p:sldId id="272" r:id="rId7"/>
    <p:sldId id="273" r:id="rId8"/>
    <p:sldId id="274" r:id="rId9"/>
    <p:sldId id="275" r:id="rId10"/>
    <p:sldId id="278" r:id="rId11"/>
    <p:sldId id="277" r:id="rId12"/>
    <p:sldId id="279" r:id="rId13"/>
    <p:sldId id="280" r:id="rId14"/>
    <p:sldId id="281" r:id="rId15"/>
    <p:sldId id="284" r:id="rId16"/>
    <p:sldId id="261" r:id="rId17"/>
    <p:sldId id="262" r:id="rId18"/>
    <p:sldId id="263" r:id="rId19"/>
    <p:sldId id="264" r:id="rId20"/>
    <p:sldId id="265" r:id="rId21"/>
    <p:sldId id="266" r:id="rId22"/>
    <p:sldId id="267" r:id="rId23"/>
    <p:sldId id="268" r:id="rId24"/>
    <p:sldId id="269" r:id="rId25"/>
    <p:sldId id="260" r:id="rId26"/>
    <p:sldId id="287" r:id="rId27"/>
    <p:sldId id="288" r:id="rId28"/>
    <p:sldId id="285" r:id="rId29"/>
    <p:sldId id="289"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CB2F9-C1B9-6985-19BD-9608EB3C0B30}" v="238" dt="2024-08-06T08:48:22.872"/>
    <p1510:client id="{B0D5C86D-CBE8-9241-ABDE-01E12A895B58}" v="1628" dt="2024-08-06T11:57:02.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BEAD6-BBA6-4601-B289-78FC6166DF4D}"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D52AAC8D-9CD6-474C-BB82-613C11E2D0CA}">
      <dgm:prSet/>
      <dgm:spPr/>
      <dgm:t>
        <a:bodyPr/>
        <a:lstStyle/>
        <a:p>
          <a:r>
            <a:rPr lang="en-US" dirty="0"/>
            <a:t>Explore</a:t>
          </a:r>
        </a:p>
      </dgm:t>
    </dgm:pt>
    <dgm:pt modelId="{39E610AF-134F-412A-A49A-A138FC939B3B}" type="parTrans" cxnId="{93160FDC-DA25-47E6-9832-732D7DAF81B1}">
      <dgm:prSet/>
      <dgm:spPr/>
      <dgm:t>
        <a:bodyPr/>
        <a:lstStyle/>
        <a:p>
          <a:endParaRPr lang="en-US"/>
        </a:p>
      </dgm:t>
    </dgm:pt>
    <dgm:pt modelId="{C5BDAD22-FB5A-45EC-BF34-C5C26140E440}" type="sibTrans" cxnId="{93160FDC-DA25-47E6-9832-732D7DAF81B1}">
      <dgm:prSet/>
      <dgm:spPr/>
      <dgm:t>
        <a:bodyPr/>
        <a:lstStyle/>
        <a:p>
          <a:endParaRPr lang="en-US"/>
        </a:p>
      </dgm:t>
    </dgm:pt>
    <dgm:pt modelId="{976C102C-3A7C-41C8-AF13-D7B2A57F8BEB}">
      <dgm:prSet/>
      <dgm:spPr/>
      <dgm:t>
        <a:bodyPr/>
        <a:lstStyle/>
        <a:p>
          <a:r>
            <a:rPr lang="en-US" dirty="0"/>
            <a:t>Explore the mitigation and management strategies being used by countries which are at risk from environmental hazards.</a:t>
          </a:r>
        </a:p>
      </dgm:t>
    </dgm:pt>
    <dgm:pt modelId="{898FAAAC-144E-4728-A427-D76ADD57BB4F}" type="parTrans" cxnId="{ED27880D-7B6F-4991-AA67-B5468B3D1F3A}">
      <dgm:prSet/>
      <dgm:spPr/>
      <dgm:t>
        <a:bodyPr/>
        <a:lstStyle/>
        <a:p>
          <a:endParaRPr lang="en-US"/>
        </a:p>
      </dgm:t>
    </dgm:pt>
    <dgm:pt modelId="{C0B30234-0DE7-4DD7-82D0-B7207212D056}" type="sibTrans" cxnId="{ED27880D-7B6F-4991-AA67-B5468B3D1F3A}">
      <dgm:prSet/>
      <dgm:spPr/>
      <dgm:t>
        <a:bodyPr/>
        <a:lstStyle/>
        <a:p>
          <a:endParaRPr lang="en-US"/>
        </a:p>
      </dgm:t>
    </dgm:pt>
    <dgm:pt modelId="{603462C3-E3AE-467F-A512-048531A07AED}">
      <dgm:prSet/>
      <dgm:spPr/>
      <dgm:t>
        <a:bodyPr/>
        <a:lstStyle/>
        <a:p>
          <a:r>
            <a:rPr lang="en-US" dirty="0"/>
            <a:t>Consider</a:t>
          </a:r>
        </a:p>
      </dgm:t>
    </dgm:pt>
    <dgm:pt modelId="{422B35F0-317E-4669-982C-834044B369E2}" type="parTrans" cxnId="{C77CF055-63B5-4AA6-8A43-1B4AC1AEA25A}">
      <dgm:prSet/>
      <dgm:spPr/>
      <dgm:t>
        <a:bodyPr/>
        <a:lstStyle/>
        <a:p>
          <a:endParaRPr lang="en-US"/>
        </a:p>
      </dgm:t>
    </dgm:pt>
    <dgm:pt modelId="{1424782A-0309-41F4-95CF-F871E2A2EABE}" type="sibTrans" cxnId="{C77CF055-63B5-4AA6-8A43-1B4AC1AEA25A}">
      <dgm:prSet/>
      <dgm:spPr/>
      <dgm:t>
        <a:bodyPr/>
        <a:lstStyle/>
        <a:p>
          <a:endParaRPr lang="en-US"/>
        </a:p>
      </dgm:t>
    </dgm:pt>
    <dgm:pt modelId="{6C004248-19A6-4643-A1BC-2AD89E3A0A44}">
      <dgm:prSet/>
      <dgm:spPr/>
      <dgm:t>
        <a:bodyPr/>
        <a:lstStyle/>
        <a:p>
          <a:r>
            <a:rPr lang="en-US" dirty="0"/>
            <a:t>Consider to what extent they are in line with international frameworks on environmental risks</a:t>
          </a:r>
        </a:p>
      </dgm:t>
    </dgm:pt>
    <dgm:pt modelId="{F6274B89-D64F-44B6-9F52-8FC47E1BB051}" type="parTrans" cxnId="{2F478FAC-C477-4CF7-B638-47C6B1288D15}">
      <dgm:prSet/>
      <dgm:spPr/>
      <dgm:t>
        <a:bodyPr/>
        <a:lstStyle/>
        <a:p>
          <a:endParaRPr lang="en-US"/>
        </a:p>
      </dgm:t>
    </dgm:pt>
    <dgm:pt modelId="{49B7766E-D323-4BC8-8C82-64C08BFD8721}" type="sibTrans" cxnId="{2F478FAC-C477-4CF7-B638-47C6B1288D15}">
      <dgm:prSet/>
      <dgm:spPr/>
      <dgm:t>
        <a:bodyPr/>
        <a:lstStyle/>
        <a:p>
          <a:endParaRPr lang="en-US"/>
        </a:p>
      </dgm:t>
    </dgm:pt>
    <dgm:pt modelId="{170FEF68-4DD5-4F30-B88C-04B34CC1DAFE}">
      <dgm:prSet/>
      <dgm:spPr/>
      <dgm:t>
        <a:bodyPr/>
        <a:lstStyle/>
        <a:p>
          <a:r>
            <a:rPr lang="en-US" dirty="0">
              <a:latin typeface="Calibri Light" panose="020F0302020204030204"/>
            </a:rPr>
            <a:t>Acknowledge</a:t>
          </a:r>
          <a:endParaRPr lang="en-US" dirty="0"/>
        </a:p>
      </dgm:t>
    </dgm:pt>
    <dgm:pt modelId="{3E17EA98-6447-44F3-9A05-3CE4F062865A}" type="parTrans" cxnId="{02AF8922-94C9-419C-A4B9-2171257020E0}">
      <dgm:prSet/>
      <dgm:spPr/>
      <dgm:t>
        <a:bodyPr/>
        <a:lstStyle/>
        <a:p>
          <a:endParaRPr lang="en-US"/>
        </a:p>
      </dgm:t>
    </dgm:pt>
    <dgm:pt modelId="{76E806B7-C1B2-4472-952C-E082B431BC51}" type="sibTrans" cxnId="{02AF8922-94C9-419C-A4B9-2171257020E0}">
      <dgm:prSet/>
      <dgm:spPr/>
      <dgm:t>
        <a:bodyPr/>
        <a:lstStyle/>
        <a:p>
          <a:endParaRPr lang="en-US"/>
        </a:p>
      </dgm:t>
    </dgm:pt>
    <dgm:pt modelId="{2FC64553-5337-4C89-BF93-3816D6433601}">
      <dgm:prSet/>
      <dgm:spPr/>
      <dgm:t>
        <a:bodyPr/>
        <a:lstStyle/>
        <a:p>
          <a:r>
            <a:rPr lang="en-US" dirty="0">
              <a:latin typeface="Calibri Light" panose="020F0302020204030204"/>
            </a:rPr>
            <a:t>Acknowledge</a:t>
          </a:r>
          <a:r>
            <a:rPr lang="en-US" dirty="0"/>
            <a:t> how participatory approaches by researchers and consultants can be used to encourage greater inclusivity of marginalised groups.</a:t>
          </a:r>
        </a:p>
      </dgm:t>
    </dgm:pt>
    <dgm:pt modelId="{049ECCE2-1A80-4839-AFD5-4BD584B5D941}" type="parTrans" cxnId="{6FFE324A-4325-452D-9FAA-38FA4A0CB923}">
      <dgm:prSet/>
      <dgm:spPr/>
      <dgm:t>
        <a:bodyPr/>
        <a:lstStyle/>
        <a:p>
          <a:endParaRPr lang="en-US"/>
        </a:p>
      </dgm:t>
    </dgm:pt>
    <dgm:pt modelId="{0EA74CB4-7A2E-40F4-B0E2-20B7A753DCBF}" type="sibTrans" cxnId="{6FFE324A-4325-452D-9FAA-38FA4A0CB923}">
      <dgm:prSet/>
      <dgm:spPr/>
      <dgm:t>
        <a:bodyPr/>
        <a:lstStyle/>
        <a:p>
          <a:endParaRPr lang="en-US"/>
        </a:p>
      </dgm:t>
    </dgm:pt>
    <dgm:pt modelId="{8CEDEFC4-3BFA-4A3C-8101-153A76169E30}">
      <dgm:prSet/>
      <dgm:spPr/>
      <dgm:t>
        <a:bodyPr/>
        <a:lstStyle/>
        <a:p>
          <a:r>
            <a:rPr lang="en-US" dirty="0"/>
            <a:t>Identify</a:t>
          </a:r>
        </a:p>
      </dgm:t>
    </dgm:pt>
    <dgm:pt modelId="{327E6400-CCC1-41F5-BC30-8FE7D2B1F1B4}" type="parTrans" cxnId="{A0B70AF6-E9BB-47B1-9704-42F0D8ED74BA}">
      <dgm:prSet/>
      <dgm:spPr/>
      <dgm:t>
        <a:bodyPr/>
        <a:lstStyle/>
        <a:p>
          <a:endParaRPr lang="en-US"/>
        </a:p>
      </dgm:t>
    </dgm:pt>
    <dgm:pt modelId="{997CD97C-2FD6-48A1-A162-FD083ABBE75E}" type="sibTrans" cxnId="{A0B70AF6-E9BB-47B1-9704-42F0D8ED74BA}">
      <dgm:prSet/>
      <dgm:spPr/>
      <dgm:t>
        <a:bodyPr/>
        <a:lstStyle/>
        <a:p>
          <a:endParaRPr lang="en-US"/>
        </a:p>
      </dgm:t>
    </dgm:pt>
    <dgm:pt modelId="{DBCE0EF3-93C9-4728-B10F-5D58B36A94B2}">
      <dgm:prSet/>
      <dgm:spPr/>
      <dgm:t>
        <a:bodyPr/>
        <a:lstStyle/>
        <a:p>
          <a:pPr rtl="0"/>
          <a:r>
            <a:rPr lang="en-US" dirty="0"/>
            <a:t>Identify any </a:t>
          </a:r>
          <a:r>
            <a:rPr lang="en-US" dirty="0">
              <a:latin typeface="Calibri Light" panose="020F0302020204030204"/>
            </a:rPr>
            <a:t>long-term residual risk facing nations and how they can prepare for those.</a:t>
          </a:r>
          <a:endParaRPr lang="en-US" dirty="0"/>
        </a:p>
      </dgm:t>
    </dgm:pt>
    <dgm:pt modelId="{1D58A191-DDD7-453B-832B-4E5EE086E5A9}" type="parTrans" cxnId="{93E2934F-279E-49D6-9679-847691859DF0}">
      <dgm:prSet/>
      <dgm:spPr/>
      <dgm:t>
        <a:bodyPr/>
        <a:lstStyle/>
        <a:p>
          <a:endParaRPr lang="en-US"/>
        </a:p>
      </dgm:t>
    </dgm:pt>
    <dgm:pt modelId="{25DDAB10-DC71-4B81-90D6-687475904E2C}" type="sibTrans" cxnId="{93E2934F-279E-49D6-9679-847691859DF0}">
      <dgm:prSet/>
      <dgm:spPr/>
      <dgm:t>
        <a:bodyPr/>
        <a:lstStyle/>
        <a:p>
          <a:endParaRPr lang="en-US"/>
        </a:p>
      </dgm:t>
    </dgm:pt>
    <dgm:pt modelId="{27E29D4E-4336-4E7C-92D3-40EEB1AC883C}" type="pres">
      <dgm:prSet presAssocID="{F15BEAD6-BBA6-4601-B289-78FC6166DF4D}" presName="linear" presStyleCnt="0">
        <dgm:presLayoutVars>
          <dgm:dir/>
          <dgm:animLvl val="lvl"/>
          <dgm:resizeHandles val="exact"/>
        </dgm:presLayoutVars>
      </dgm:prSet>
      <dgm:spPr/>
    </dgm:pt>
    <dgm:pt modelId="{A7B7A82F-4204-4A15-BBA2-A8E7C3850CA9}" type="pres">
      <dgm:prSet presAssocID="{D52AAC8D-9CD6-474C-BB82-613C11E2D0CA}" presName="parentLin" presStyleCnt="0"/>
      <dgm:spPr/>
    </dgm:pt>
    <dgm:pt modelId="{0210EE5A-77CA-415B-B234-C74E0C797E19}" type="pres">
      <dgm:prSet presAssocID="{D52AAC8D-9CD6-474C-BB82-613C11E2D0CA}" presName="parentLeftMargin" presStyleLbl="node1" presStyleIdx="0" presStyleCnt="4"/>
      <dgm:spPr/>
    </dgm:pt>
    <dgm:pt modelId="{43E58BE5-BE81-494B-9015-6EA1286E7693}" type="pres">
      <dgm:prSet presAssocID="{D52AAC8D-9CD6-474C-BB82-613C11E2D0CA}" presName="parentText" presStyleLbl="node1" presStyleIdx="0" presStyleCnt="4">
        <dgm:presLayoutVars>
          <dgm:chMax val="0"/>
          <dgm:bulletEnabled val="1"/>
        </dgm:presLayoutVars>
      </dgm:prSet>
      <dgm:spPr/>
    </dgm:pt>
    <dgm:pt modelId="{85D2EBBC-8181-4EF2-859E-0A90CCD1B0DB}" type="pres">
      <dgm:prSet presAssocID="{D52AAC8D-9CD6-474C-BB82-613C11E2D0CA}" presName="negativeSpace" presStyleCnt="0"/>
      <dgm:spPr/>
    </dgm:pt>
    <dgm:pt modelId="{B8FE6C19-EE02-4748-9013-3C38AE4933A7}" type="pres">
      <dgm:prSet presAssocID="{D52AAC8D-9CD6-474C-BB82-613C11E2D0CA}" presName="childText" presStyleLbl="conFgAcc1" presStyleIdx="0" presStyleCnt="4">
        <dgm:presLayoutVars>
          <dgm:bulletEnabled val="1"/>
        </dgm:presLayoutVars>
      </dgm:prSet>
      <dgm:spPr/>
    </dgm:pt>
    <dgm:pt modelId="{664061AF-1C00-4A15-A6E3-458C221E1198}" type="pres">
      <dgm:prSet presAssocID="{C5BDAD22-FB5A-45EC-BF34-C5C26140E440}" presName="spaceBetweenRectangles" presStyleCnt="0"/>
      <dgm:spPr/>
    </dgm:pt>
    <dgm:pt modelId="{CEBAE498-4233-4BB4-AD67-342E93DE2609}" type="pres">
      <dgm:prSet presAssocID="{603462C3-E3AE-467F-A512-048531A07AED}" presName="parentLin" presStyleCnt="0"/>
      <dgm:spPr/>
    </dgm:pt>
    <dgm:pt modelId="{5CD22CBF-9FFF-4DC0-94A5-CB13DFF0E4F4}" type="pres">
      <dgm:prSet presAssocID="{603462C3-E3AE-467F-A512-048531A07AED}" presName="parentLeftMargin" presStyleLbl="node1" presStyleIdx="0" presStyleCnt="4"/>
      <dgm:spPr/>
    </dgm:pt>
    <dgm:pt modelId="{6E4677BF-3567-4C7C-85A4-F38E009B9FCD}" type="pres">
      <dgm:prSet presAssocID="{603462C3-E3AE-467F-A512-048531A07AED}" presName="parentText" presStyleLbl="node1" presStyleIdx="1" presStyleCnt="4">
        <dgm:presLayoutVars>
          <dgm:chMax val="0"/>
          <dgm:bulletEnabled val="1"/>
        </dgm:presLayoutVars>
      </dgm:prSet>
      <dgm:spPr/>
    </dgm:pt>
    <dgm:pt modelId="{5671F8FA-5B07-41FD-A930-40669378990C}" type="pres">
      <dgm:prSet presAssocID="{603462C3-E3AE-467F-A512-048531A07AED}" presName="negativeSpace" presStyleCnt="0"/>
      <dgm:spPr/>
    </dgm:pt>
    <dgm:pt modelId="{72BB6BCF-81BD-4408-BC96-C1174161E3DC}" type="pres">
      <dgm:prSet presAssocID="{603462C3-E3AE-467F-A512-048531A07AED}" presName="childText" presStyleLbl="conFgAcc1" presStyleIdx="1" presStyleCnt="4">
        <dgm:presLayoutVars>
          <dgm:bulletEnabled val="1"/>
        </dgm:presLayoutVars>
      </dgm:prSet>
      <dgm:spPr/>
    </dgm:pt>
    <dgm:pt modelId="{96E3BBF4-8887-4BD5-A5FB-A45BAB316D30}" type="pres">
      <dgm:prSet presAssocID="{1424782A-0309-41F4-95CF-F871E2A2EABE}" presName="spaceBetweenRectangles" presStyleCnt="0"/>
      <dgm:spPr/>
    </dgm:pt>
    <dgm:pt modelId="{2E475461-B160-43BA-8883-1E883985F94E}" type="pres">
      <dgm:prSet presAssocID="{170FEF68-4DD5-4F30-B88C-04B34CC1DAFE}" presName="parentLin" presStyleCnt="0"/>
      <dgm:spPr/>
    </dgm:pt>
    <dgm:pt modelId="{D00D1FC5-17F8-4B1E-8A9B-B749811719B0}" type="pres">
      <dgm:prSet presAssocID="{170FEF68-4DD5-4F30-B88C-04B34CC1DAFE}" presName="parentLeftMargin" presStyleLbl="node1" presStyleIdx="1" presStyleCnt="4"/>
      <dgm:spPr/>
    </dgm:pt>
    <dgm:pt modelId="{5457BB2E-A22C-42F6-AEDD-32B95A37D597}" type="pres">
      <dgm:prSet presAssocID="{170FEF68-4DD5-4F30-B88C-04B34CC1DAFE}" presName="parentText" presStyleLbl="node1" presStyleIdx="2" presStyleCnt="4">
        <dgm:presLayoutVars>
          <dgm:chMax val="0"/>
          <dgm:bulletEnabled val="1"/>
        </dgm:presLayoutVars>
      </dgm:prSet>
      <dgm:spPr/>
    </dgm:pt>
    <dgm:pt modelId="{BF2456D0-D94B-449B-9047-6DBF795DB5AD}" type="pres">
      <dgm:prSet presAssocID="{170FEF68-4DD5-4F30-B88C-04B34CC1DAFE}" presName="negativeSpace" presStyleCnt="0"/>
      <dgm:spPr/>
    </dgm:pt>
    <dgm:pt modelId="{039C6E6E-2964-46ED-823D-988650E29B28}" type="pres">
      <dgm:prSet presAssocID="{170FEF68-4DD5-4F30-B88C-04B34CC1DAFE}" presName="childText" presStyleLbl="conFgAcc1" presStyleIdx="2" presStyleCnt="4">
        <dgm:presLayoutVars>
          <dgm:bulletEnabled val="1"/>
        </dgm:presLayoutVars>
      </dgm:prSet>
      <dgm:spPr/>
    </dgm:pt>
    <dgm:pt modelId="{4D0A978D-2333-4B2C-BC42-B0AD12459A3D}" type="pres">
      <dgm:prSet presAssocID="{76E806B7-C1B2-4472-952C-E082B431BC51}" presName="spaceBetweenRectangles" presStyleCnt="0"/>
      <dgm:spPr/>
    </dgm:pt>
    <dgm:pt modelId="{C9DBB59A-ED72-48B7-B758-BC0479F41FB3}" type="pres">
      <dgm:prSet presAssocID="{8CEDEFC4-3BFA-4A3C-8101-153A76169E30}" presName="parentLin" presStyleCnt="0"/>
      <dgm:spPr/>
    </dgm:pt>
    <dgm:pt modelId="{964FD98D-4E28-4BAA-B840-9F8722DE591D}" type="pres">
      <dgm:prSet presAssocID="{8CEDEFC4-3BFA-4A3C-8101-153A76169E30}" presName="parentLeftMargin" presStyleLbl="node1" presStyleIdx="2" presStyleCnt="4"/>
      <dgm:spPr/>
    </dgm:pt>
    <dgm:pt modelId="{012C0B9B-2E8C-4A29-8943-3B9253ACB905}" type="pres">
      <dgm:prSet presAssocID="{8CEDEFC4-3BFA-4A3C-8101-153A76169E30}" presName="parentText" presStyleLbl="node1" presStyleIdx="3" presStyleCnt="4">
        <dgm:presLayoutVars>
          <dgm:chMax val="0"/>
          <dgm:bulletEnabled val="1"/>
        </dgm:presLayoutVars>
      </dgm:prSet>
      <dgm:spPr/>
    </dgm:pt>
    <dgm:pt modelId="{A7825FD7-4027-406E-872C-5C51CC7901C0}" type="pres">
      <dgm:prSet presAssocID="{8CEDEFC4-3BFA-4A3C-8101-153A76169E30}" presName="negativeSpace" presStyleCnt="0"/>
      <dgm:spPr/>
    </dgm:pt>
    <dgm:pt modelId="{7A6F133B-1119-4880-9461-5325F5B396AB}" type="pres">
      <dgm:prSet presAssocID="{8CEDEFC4-3BFA-4A3C-8101-153A76169E30}" presName="childText" presStyleLbl="conFgAcc1" presStyleIdx="3" presStyleCnt="4">
        <dgm:presLayoutVars>
          <dgm:bulletEnabled val="1"/>
        </dgm:presLayoutVars>
      </dgm:prSet>
      <dgm:spPr/>
    </dgm:pt>
  </dgm:ptLst>
  <dgm:cxnLst>
    <dgm:cxn modelId="{ED27880D-7B6F-4991-AA67-B5468B3D1F3A}" srcId="{D52AAC8D-9CD6-474C-BB82-613C11E2D0CA}" destId="{976C102C-3A7C-41C8-AF13-D7B2A57F8BEB}" srcOrd="0" destOrd="0" parTransId="{898FAAAC-144E-4728-A427-D76ADD57BB4F}" sibTransId="{C0B30234-0DE7-4DD7-82D0-B7207212D056}"/>
    <dgm:cxn modelId="{41427811-0021-4038-AEE0-F46146972E49}" type="presOf" srcId="{2FC64553-5337-4C89-BF93-3816D6433601}" destId="{039C6E6E-2964-46ED-823D-988650E29B28}" srcOrd="0" destOrd="0" presId="urn:microsoft.com/office/officeart/2005/8/layout/list1"/>
    <dgm:cxn modelId="{02AF8922-94C9-419C-A4B9-2171257020E0}" srcId="{F15BEAD6-BBA6-4601-B289-78FC6166DF4D}" destId="{170FEF68-4DD5-4F30-B88C-04B34CC1DAFE}" srcOrd="2" destOrd="0" parTransId="{3E17EA98-6447-44F3-9A05-3CE4F062865A}" sibTransId="{76E806B7-C1B2-4472-952C-E082B431BC51}"/>
    <dgm:cxn modelId="{8DDB4C31-E24F-43E0-97F1-8A6813D23718}" type="presOf" srcId="{603462C3-E3AE-467F-A512-048531A07AED}" destId="{5CD22CBF-9FFF-4DC0-94A5-CB13DFF0E4F4}" srcOrd="0" destOrd="0" presId="urn:microsoft.com/office/officeart/2005/8/layout/list1"/>
    <dgm:cxn modelId="{A8C9A237-79EC-4E04-8ABB-7DB3AF03DBE4}" type="presOf" srcId="{6C004248-19A6-4643-A1BC-2AD89E3A0A44}" destId="{72BB6BCF-81BD-4408-BC96-C1174161E3DC}" srcOrd="0" destOrd="0" presId="urn:microsoft.com/office/officeart/2005/8/layout/list1"/>
    <dgm:cxn modelId="{7E3ADE3D-5CD6-4AB9-9A86-3128C8C3869D}" type="presOf" srcId="{976C102C-3A7C-41C8-AF13-D7B2A57F8BEB}" destId="{B8FE6C19-EE02-4748-9013-3C38AE4933A7}" srcOrd="0" destOrd="0" presId="urn:microsoft.com/office/officeart/2005/8/layout/list1"/>
    <dgm:cxn modelId="{8FEF1240-0E20-4102-89F9-2C290485EEAB}" type="presOf" srcId="{603462C3-E3AE-467F-A512-048531A07AED}" destId="{6E4677BF-3567-4C7C-85A4-F38E009B9FCD}" srcOrd="1" destOrd="0" presId="urn:microsoft.com/office/officeart/2005/8/layout/list1"/>
    <dgm:cxn modelId="{41B7F645-C9A9-4D42-8490-3D64A64A3C42}" type="presOf" srcId="{D52AAC8D-9CD6-474C-BB82-613C11E2D0CA}" destId="{43E58BE5-BE81-494B-9015-6EA1286E7693}" srcOrd="1" destOrd="0" presId="urn:microsoft.com/office/officeart/2005/8/layout/list1"/>
    <dgm:cxn modelId="{ADB9EE66-F7B8-4280-9E34-A18CD99635DF}" type="presOf" srcId="{170FEF68-4DD5-4F30-B88C-04B34CC1DAFE}" destId="{5457BB2E-A22C-42F6-AEDD-32B95A37D597}" srcOrd="1" destOrd="0" presId="urn:microsoft.com/office/officeart/2005/8/layout/list1"/>
    <dgm:cxn modelId="{6FFE324A-4325-452D-9FAA-38FA4A0CB923}" srcId="{170FEF68-4DD5-4F30-B88C-04B34CC1DAFE}" destId="{2FC64553-5337-4C89-BF93-3816D6433601}" srcOrd="0" destOrd="0" parTransId="{049ECCE2-1A80-4839-AFD5-4BD584B5D941}" sibTransId="{0EA74CB4-7A2E-40F4-B0E2-20B7A753DCBF}"/>
    <dgm:cxn modelId="{93E2934F-279E-49D6-9679-847691859DF0}" srcId="{8CEDEFC4-3BFA-4A3C-8101-153A76169E30}" destId="{DBCE0EF3-93C9-4728-B10F-5D58B36A94B2}" srcOrd="0" destOrd="0" parTransId="{1D58A191-DDD7-453B-832B-4E5EE086E5A9}" sibTransId="{25DDAB10-DC71-4B81-90D6-687475904E2C}"/>
    <dgm:cxn modelId="{6BA32154-7AF4-42D8-8BBF-AB2D0B05525C}" type="presOf" srcId="{D52AAC8D-9CD6-474C-BB82-613C11E2D0CA}" destId="{0210EE5A-77CA-415B-B234-C74E0C797E19}" srcOrd="0" destOrd="0" presId="urn:microsoft.com/office/officeart/2005/8/layout/list1"/>
    <dgm:cxn modelId="{C77CF055-63B5-4AA6-8A43-1B4AC1AEA25A}" srcId="{F15BEAD6-BBA6-4601-B289-78FC6166DF4D}" destId="{603462C3-E3AE-467F-A512-048531A07AED}" srcOrd="1" destOrd="0" parTransId="{422B35F0-317E-4669-982C-834044B369E2}" sibTransId="{1424782A-0309-41F4-95CF-F871E2A2EABE}"/>
    <dgm:cxn modelId="{CFA4755A-9620-4673-9548-8842740A2487}" type="presOf" srcId="{F15BEAD6-BBA6-4601-B289-78FC6166DF4D}" destId="{27E29D4E-4336-4E7C-92D3-40EEB1AC883C}" srcOrd="0" destOrd="0" presId="urn:microsoft.com/office/officeart/2005/8/layout/list1"/>
    <dgm:cxn modelId="{BC0F8A80-C72B-47C8-8E5E-DF1594693C5B}" type="presOf" srcId="{8CEDEFC4-3BFA-4A3C-8101-153A76169E30}" destId="{012C0B9B-2E8C-4A29-8943-3B9253ACB905}" srcOrd="1" destOrd="0" presId="urn:microsoft.com/office/officeart/2005/8/layout/list1"/>
    <dgm:cxn modelId="{E72D0298-DF9A-4BD8-93A3-F34AE4D71F71}" type="presOf" srcId="{8CEDEFC4-3BFA-4A3C-8101-153A76169E30}" destId="{964FD98D-4E28-4BAA-B840-9F8722DE591D}" srcOrd="0" destOrd="0" presId="urn:microsoft.com/office/officeart/2005/8/layout/list1"/>
    <dgm:cxn modelId="{2F478FAC-C477-4CF7-B638-47C6B1288D15}" srcId="{603462C3-E3AE-467F-A512-048531A07AED}" destId="{6C004248-19A6-4643-A1BC-2AD89E3A0A44}" srcOrd="0" destOrd="0" parTransId="{F6274B89-D64F-44B6-9F52-8FC47E1BB051}" sibTransId="{49B7766E-D323-4BC8-8C82-64C08BFD8721}"/>
    <dgm:cxn modelId="{50463FAE-DD6D-4810-A1B1-320D81BD2F92}" type="presOf" srcId="{170FEF68-4DD5-4F30-B88C-04B34CC1DAFE}" destId="{D00D1FC5-17F8-4B1E-8A9B-B749811719B0}" srcOrd="0" destOrd="0" presId="urn:microsoft.com/office/officeart/2005/8/layout/list1"/>
    <dgm:cxn modelId="{93160FDC-DA25-47E6-9832-732D7DAF81B1}" srcId="{F15BEAD6-BBA6-4601-B289-78FC6166DF4D}" destId="{D52AAC8D-9CD6-474C-BB82-613C11E2D0CA}" srcOrd="0" destOrd="0" parTransId="{39E610AF-134F-412A-A49A-A138FC939B3B}" sibTransId="{C5BDAD22-FB5A-45EC-BF34-C5C26140E440}"/>
    <dgm:cxn modelId="{F2F3C8E9-C664-49D6-A71D-8E61291D8DFC}" type="presOf" srcId="{DBCE0EF3-93C9-4728-B10F-5D58B36A94B2}" destId="{7A6F133B-1119-4880-9461-5325F5B396AB}" srcOrd="0" destOrd="0" presId="urn:microsoft.com/office/officeart/2005/8/layout/list1"/>
    <dgm:cxn modelId="{A0B70AF6-E9BB-47B1-9704-42F0D8ED74BA}" srcId="{F15BEAD6-BBA6-4601-B289-78FC6166DF4D}" destId="{8CEDEFC4-3BFA-4A3C-8101-153A76169E30}" srcOrd="3" destOrd="0" parTransId="{327E6400-CCC1-41F5-BC30-8FE7D2B1F1B4}" sibTransId="{997CD97C-2FD6-48A1-A162-FD083ABBE75E}"/>
    <dgm:cxn modelId="{43F2AAED-E955-40B3-A2C9-1A186956B51A}" type="presParOf" srcId="{27E29D4E-4336-4E7C-92D3-40EEB1AC883C}" destId="{A7B7A82F-4204-4A15-BBA2-A8E7C3850CA9}" srcOrd="0" destOrd="0" presId="urn:microsoft.com/office/officeart/2005/8/layout/list1"/>
    <dgm:cxn modelId="{2839C92E-ABC2-4C4E-9B76-A2B282FA4400}" type="presParOf" srcId="{A7B7A82F-4204-4A15-BBA2-A8E7C3850CA9}" destId="{0210EE5A-77CA-415B-B234-C74E0C797E19}" srcOrd="0" destOrd="0" presId="urn:microsoft.com/office/officeart/2005/8/layout/list1"/>
    <dgm:cxn modelId="{06F0F03D-3C58-46B8-985C-592007530349}" type="presParOf" srcId="{A7B7A82F-4204-4A15-BBA2-A8E7C3850CA9}" destId="{43E58BE5-BE81-494B-9015-6EA1286E7693}" srcOrd="1" destOrd="0" presId="urn:microsoft.com/office/officeart/2005/8/layout/list1"/>
    <dgm:cxn modelId="{76AF5AFF-1E7C-4990-B313-E0AEAEA93657}" type="presParOf" srcId="{27E29D4E-4336-4E7C-92D3-40EEB1AC883C}" destId="{85D2EBBC-8181-4EF2-859E-0A90CCD1B0DB}" srcOrd="1" destOrd="0" presId="urn:microsoft.com/office/officeart/2005/8/layout/list1"/>
    <dgm:cxn modelId="{4455B902-C1B9-4418-995F-0BE91488B2C0}" type="presParOf" srcId="{27E29D4E-4336-4E7C-92D3-40EEB1AC883C}" destId="{B8FE6C19-EE02-4748-9013-3C38AE4933A7}" srcOrd="2" destOrd="0" presId="urn:microsoft.com/office/officeart/2005/8/layout/list1"/>
    <dgm:cxn modelId="{13A63191-48DD-4C4A-A297-0EC1982D0720}" type="presParOf" srcId="{27E29D4E-4336-4E7C-92D3-40EEB1AC883C}" destId="{664061AF-1C00-4A15-A6E3-458C221E1198}" srcOrd="3" destOrd="0" presId="urn:microsoft.com/office/officeart/2005/8/layout/list1"/>
    <dgm:cxn modelId="{A8450528-57DE-4C40-959E-4DCA48B9F489}" type="presParOf" srcId="{27E29D4E-4336-4E7C-92D3-40EEB1AC883C}" destId="{CEBAE498-4233-4BB4-AD67-342E93DE2609}" srcOrd="4" destOrd="0" presId="urn:microsoft.com/office/officeart/2005/8/layout/list1"/>
    <dgm:cxn modelId="{8FFA8703-9B7F-4187-A4A4-CFB41251D9C8}" type="presParOf" srcId="{CEBAE498-4233-4BB4-AD67-342E93DE2609}" destId="{5CD22CBF-9FFF-4DC0-94A5-CB13DFF0E4F4}" srcOrd="0" destOrd="0" presId="urn:microsoft.com/office/officeart/2005/8/layout/list1"/>
    <dgm:cxn modelId="{998C5818-FD48-4EAD-B662-8F3906D5B872}" type="presParOf" srcId="{CEBAE498-4233-4BB4-AD67-342E93DE2609}" destId="{6E4677BF-3567-4C7C-85A4-F38E009B9FCD}" srcOrd="1" destOrd="0" presId="urn:microsoft.com/office/officeart/2005/8/layout/list1"/>
    <dgm:cxn modelId="{67EC0F34-B704-48D7-9A5B-598A3830D431}" type="presParOf" srcId="{27E29D4E-4336-4E7C-92D3-40EEB1AC883C}" destId="{5671F8FA-5B07-41FD-A930-40669378990C}" srcOrd="5" destOrd="0" presId="urn:microsoft.com/office/officeart/2005/8/layout/list1"/>
    <dgm:cxn modelId="{350C409F-79E3-466C-8AED-9797FF993EF2}" type="presParOf" srcId="{27E29D4E-4336-4E7C-92D3-40EEB1AC883C}" destId="{72BB6BCF-81BD-4408-BC96-C1174161E3DC}" srcOrd="6" destOrd="0" presId="urn:microsoft.com/office/officeart/2005/8/layout/list1"/>
    <dgm:cxn modelId="{67B6648E-FCE1-4E47-8D18-F55BC40C1B77}" type="presParOf" srcId="{27E29D4E-4336-4E7C-92D3-40EEB1AC883C}" destId="{96E3BBF4-8887-4BD5-A5FB-A45BAB316D30}" srcOrd="7" destOrd="0" presId="urn:microsoft.com/office/officeart/2005/8/layout/list1"/>
    <dgm:cxn modelId="{59F5A762-504E-48DD-86F7-B3125A14C3EE}" type="presParOf" srcId="{27E29D4E-4336-4E7C-92D3-40EEB1AC883C}" destId="{2E475461-B160-43BA-8883-1E883985F94E}" srcOrd="8" destOrd="0" presId="urn:microsoft.com/office/officeart/2005/8/layout/list1"/>
    <dgm:cxn modelId="{90A597AC-1B97-41BD-9053-415A16228EF0}" type="presParOf" srcId="{2E475461-B160-43BA-8883-1E883985F94E}" destId="{D00D1FC5-17F8-4B1E-8A9B-B749811719B0}" srcOrd="0" destOrd="0" presId="urn:microsoft.com/office/officeart/2005/8/layout/list1"/>
    <dgm:cxn modelId="{92E0FD81-AF6D-4881-9DB3-6EE8DF117804}" type="presParOf" srcId="{2E475461-B160-43BA-8883-1E883985F94E}" destId="{5457BB2E-A22C-42F6-AEDD-32B95A37D597}" srcOrd="1" destOrd="0" presId="urn:microsoft.com/office/officeart/2005/8/layout/list1"/>
    <dgm:cxn modelId="{FA1A837E-67AC-4BBD-81F0-F2BAB57A5368}" type="presParOf" srcId="{27E29D4E-4336-4E7C-92D3-40EEB1AC883C}" destId="{BF2456D0-D94B-449B-9047-6DBF795DB5AD}" srcOrd="9" destOrd="0" presId="urn:microsoft.com/office/officeart/2005/8/layout/list1"/>
    <dgm:cxn modelId="{8C7AB624-9C5C-47C7-9195-A92EC3F6BBD1}" type="presParOf" srcId="{27E29D4E-4336-4E7C-92D3-40EEB1AC883C}" destId="{039C6E6E-2964-46ED-823D-988650E29B28}" srcOrd="10" destOrd="0" presId="urn:microsoft.com/office/officeart/2005/8/layout/list1"/>
    <dgm:cxn modelId="{0C5032B1-720D-4D9D-93CA-10C2DFD647F0}" type="presParOf" srcId="{27E29D4E-4336-4E7C-92D3-40EEB1AC883C}" destId="{4D0A978D-2333-4B2C-BC42-B0AD12459A3D}" srcOrd="11" destOrd="0" presId="urn:microsoft.com/office/officeart/2005/8/layout/list1"/>
    <dgm:cxn modelId="{5164CFE2-D616-4F82-8956-1901621CE7CD}" type="presParOf" srcId="{27E29D4E-4336-4E7C-92D3-40EEB1AC883C}" destId="{C9DBB59A-ED72-48B7-B758-BC0479F41FB3}" srcOrd="12" destOrd="0" presId="urn:microsoft.com/office/officeart/2005/8/layout/list1"/>
    <dgm:cxn modelId="{D6362AAB-207F-4E26-818B-671D66A68F78}" type="presParOf" srcId="{C9DBB59A-ED72-48B7-B758-BC0479F41FB3}" destId="{964FD98D-4E28-4BAA-B840-9F8722DE591D}" srcOrd="0" destOrd="0" presId="urn:microsoft.com/office/officeart/2005/8/layout/list1"/>
    <dgm:cxn modelId="{4DB354E9-D0BA-42E5-BA11-2D229F128EC4}" type="presParOf" srcId="{C9DBB59A-ED72-48B7-B758-BC0479F41FB3}" destId="{012C0B9B-2E8C-4A29-8943-3B9253ACB905}" srcOrd="1" destOrd="0" presId="urn:microsoft.com/office/officeart/2005/8/layout/list1"/>
    <dgm:cxn modelId="{67D12E81-DEDC-4A69-BA5E-3C45D92C0498}" type="presParOf" srcId="{27E29D4E-4336-4E7C-92D3-40EEB1AC883C}" destId="{A7825FD7-4027-406E-872C-5C51CC7901C0}" srcOrd="13" destOrd="0" presId="urn:microsoft.com/office/officeart/2005/8/layout/list1"/>
    <dgm:cxn modelId="{99AA9688-EF61-42FD-9B68-91C247574117}" type="presParOf" srcId="{27E29D4E-4336-4E7C-92D3-40EEB1AC883C}" destId="{7A6F133B-1119-4880-9461-5325F5B396A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AE6B2-C1EF-4A4C-AB12-1E96810F06E0}"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67B4CF0B-8936-4582-886C-FD1D9035293D}">
      <dgm:prSet/>
      <dgm:spPr/>
      <dgm:t>
        <a:bodyPr/>
        <a:lstStyle/>
        <a:p>
          <a:r>
            <a:rPr lang="en-GB"/>
            <a:t>Who monitors disaster relief? Where does it come from?</a:t>
          </a:r>
          <a:endParaRPr lang="en-US"/>
        </a:p>
      </dgm:t>
    </dgm:pt>
    <dgm:pt modelId="{FD4DA621-9B28-4025-B2F5-5BC06F53622B}" type="parTrans" cxnId="{3E8C508A-0A2B-4553-9FB3-4695A29565E9}">
      <dgm:prSet/>
      <dgm:spPr/>
      <dgm:t>
        <a:bodyPr/>
        <a:lstStyle/>
        <a:p>
          <a:endParaRPr lang="en-US"/>
        </a:p>
      </dgm:t>
    </dgm:pt>
    <dgm:pt modelId="{2B8C237D-AA87-487D-A875-46916E290486}" type="sibTrans" cxnId="{3E8C508A-0A2B-4553-9FB3-4695A29565E9}">
      <dgm:prSet/>
      <dgm:spPr/>
      <dgm:t>
        <a:bodyPr/>
        <a:lstStyle/>
        <a:p>
          <a:endParaRPr lang="en-US"/>
        </a:p>
      </dgm:t>
    </dgm:pt>
    <dgm:pt modelId="{63B1B7E0-5B2F-4622-9FCD-04F3F972791D}">
      <dgm:prSet/>
      <dgm:spPr/>
      <dgm:t>
        <a:bodyPr/>
        <a:lstStyle/>
        <a:p>
          <a:r>
            <a:rPr lang="en-GB"/>
            <a:t>Is there an agenda with it?</a:t>
          </a:r>
          <a:endParaRPr lang="en-US"/>
        </a:p>
      </dgm:t>
    </dgm:pt>
    <dgm:pt modelId="{1C69F18E-E82B-48CB-8CF9-8982580A383F}" type="parTrans" cxnId="{ADF6A95A-BD52-4A9C-992E-029A09E77B6B}">
      <dgm:prSet/>
      <dgm:spPr/>
      <dgm:t>
        <a:bodyPr/>
        <a:lstStyle/>
        <a:p>
          <a:endParaRPr lang="en-US"/>
        </a:p>
      </dgm:t>
    </dgm:pt>
    <dgm:pt modelId="{125138E1-8D99-40A1-8CD4-796C7F1571ED}" type="sibTrans" cxnId="{ADF6A95A-BD52-4A9C-992E-029A09E77B6B}">
      <dgm:prSet/>
      <dgm:spPr/>
      <dgm:t>
        <a:bodyPr/>
        <a:lstStyle/>
        <a:p>
          <a:endParaRPr lang="en-US"/>
        </a:p>
      </dgm:t>
    </dgm:pt>
    <dgm:pt modelId="{D2804020-DC66-4BF3-A009-3D081B1E6B68}">
      <dgm:prSet/>
      <dgm:spPr/>
      <dgm:t>
        <a:bodyPr/>
        <a:lstStyle/>
        <a:p>
          <a:r>
            <a:rPr lang="en-GB"/>
            <a:t>Is everything that is being given in disasters always being received by the countries and communities in need?</a:t>
          </a:r>
          <a:endParaRPr lang="en-US"/>
        </a:p>
      </dgm:t>
    </dgm:pt>
    <dgm:pt modelId="{C83D4C2C-BC22-4E29-9AC1-41BA630EE2AF}" type="parTrans" cxnId="{7863641A-A05C-4C22-8886-9BAD50AF58FA}">
      <dgm:prSet/>
      <dgm:spPr/>
      <dgm:t>
        <a:bodyPr/>
        <a:lstStyle/>
        <a:p>
          <a:endParaRPr lang="en-US"/>
        </a:p>
      </dgm:t>
    </dgm:pt>
    <dgm:pt modelId="{905E8750-3627-4148-8BA7-A96168283037}" type="sibTrans" cxnId="{7863641A-A05C-4C22-8886-9BAD50AF58FA}">
      <dgm:prSet/>
      <dgm:spPr/>
      <dgm:t>
        <a:bodyPr/>
        <a:lstStyle/>
        <a:p>
          <a:endParaRPr lang="en-US"/>
        </a:p>
      </dgm:t>
    </dgm:pt>
    <dgm:pt modelId="{A596A7FF-5993-4EF4-B99F-232D2364ED4A}">
      <dgm:prSet/>
      <dgm:spPr/>
      <dgm:t>
        <a:bodyPr/>
        <a:lstStyle/>
        <a:p>
          <a:r>
            <a:rPr lang="en-GB"/>
            <a:t>Are certain items/donations more welcome than others?</a:t>
          </a:r>
          <a:endParaRPr lang="en-US"/>
        </a:p>
      </dgm:t>
    </dgm:pt>
    <dgm:pt modelId="{32C356D3-A8A0-4940-999D-89F529537880}" type="parTrans" cxnId="{FC4F95E5-5ABB-4EFC-8BD5-4F37FD3BA333}">
      <dgm:prSet/>
      <dgm:spPr/>
      <dgm:t>
        <a:bodyPr/>
        <a:lstStyle/>
        <a:p>
          <a:endParaRPr lang="en-US"/>
        </a:p>
      </dgm:t>
    </dgm:pt>
    <dgm:pt modelId="{D38DCBE4-E3D0-4B26-B091-00576B6FF5EB}" type="sibTrans" cxnId="{FC4F95E5-5ABB-4EFC-8BD5-4F37FD3BA333}">
      <dgm:prSet/>
      <dgm:spPr/>
      <dgm:t>
        <a:bodyPr/>
        <a:lstStyle/>
        <a:p>
          <a:endParaRPr lang="en-US"/>
        </a:p>
      </dgm:t>
    </dgm:pt>
    <dgm:pt modelId="{3A855AF8-2FFC-465F-A547-1D3EE725EEEF}">
      <dgm:prSet/>
      <dgm:spPr/>
      <dgm:t>
        <a:bodyPr/>
        <a:lstStyle/>
        <a:p>
          <a:r>
            <a:rPr lang="en-GB"/>
            <a:t>Communication in terms of what is needed.</a:t>
          </a:r>
          <a:endParaRPr lang="en-US"/>
        </a:p>
      </dgm:t>
    </dgm:pt>
    <dgm:pt modelId="{E5B901BE-B2E5-4015-BFA9-5E8FCC6E7920}" type="parTrans" cxnId="{80AE83DA-9C2A-4A7B-9982-3EE7A2BA07B3}">
      <dgm:prSet/>
      <dgm:spPr/>
      <dgm:t>
        <a:bodyPr/>
        <a:lstStyle/>
        <a:p>
          <a:endParaRPr lang="en-US"/>
        </a:p>
      </dgm:t>
    </dgm:pt>
    <dgm:pt modelId="{391118F6-F3EC-4B65-AEC7-78567CF95662}" type="sibTrans" cxnId="{80AE83DA-9C2A-4A7B-9982-3EE7A2BA07B3}">
      <dgm:prSet/>
      <dgm:spPr/>
      <dgm:t>
        <a:bodyPr/>
        <a:lstStyle/>
        <a:p>
          <a:endParaRPr lang="en-US"/>
        </a:p>
      </dgm:t>
    </dgm:pt>
    <dgm:pt modelId="{1F955A65-2E23-4D0F-B4EB-DF6587A7A542}">
      <dgm:prSet/>
      <dgm:spPr/>
      <dgm:t>
        <a:bodyPr/>
        <a:lstStyle/>
        <a:p>
          <a:r>
            <a:rPr lang="en-GB"/>
            <a:t>Where is the money going? Who is keeping track of it?</a:t>
          </a:r>
          <a:endParaRPr lang="en-US"/>
        </a:p>
      </dgm:t>
    </dgm:pt>
    <dgm:pt modelId="{B16B9B55-81F8-4B7C-9C54-59C8796AD52A}" type="parTrans" cxnId="{C372E33A-4B8B-494C-8D3D-200B19D10B1B}">
      <dgm:prSet/>
      <dgm:spPr/>
      <dgm:t>
        <a:bodyPr/>
        <a:lstStyle/>
        <a:p>
          <a:endParaRPr lang="en-US"/>
        </a:p>
      </dgm:t>
    </dgm:pt>
    <dgm:pt modelId="{5B6B9986-4A2C-4B35-AE13-A499D5BF8AE0}" type="sibTrans" cxnId="{C372E33A-4B8B-494C-8D3D-200B19D10B1B}">
      <dgm:prSet/>
      <dgm:spPr/>
      <dgm:t>
        <a:bodyPr/>
        <a:lstStyle/>
        <a:p>
          <a:endParaRPr lang="en-US"/>
        </a:p>
      </dgm:t>
    </dgm:pt>
    <dgm:pt modelId="{F2874894-E9E0-4527-AA62-6654A6068D62}" type="pres">
      <dgm:prSet presAssocID="{AE8AE6B2-C1EF-4A4C-AB12-1E96810F06E0}" presName="diagram" presStyleCnt="0">
        <dgm:presLayoutVars>
          <dgm:dir/>
          <dgm:resizeHandles val="exact"/>
        </dgm:presLayoutVars>
      </dgm:prSet>
      <dgm:spPr/>
    </dgm:pt>
    <dgm:pt modelId="{E1D28BDF-ED18-4FB4-BC20-1F354CA970C1}" type="pres">
      <dgm:prSet presAssocID="{67B4CF0B-8936-4582-886C-FD1D9035293D}" presName="node" presStyleLbl="node1" presStyleIdx="0" presStyleCnt="6">
        <dgm:presLayoutVars>
          <dgm:bulletEnabled val="1"/>
        </dgm:presLayoutVars>
      </dgm:prSet>
      <dgm:spPr/>
    </dgm:pt>
    <dgm:pt modelId="{9B9C3BBA-E19B-4A1C-B298-FDCC0E29D10C}" type="pres">
      <dgm:prSet presAssocID="{2B8C237D-AA87-487D-A875-46916E290486}" presName="sibTrans" presStyleCnt="0"/>
      <dgm:spPr/>
    </dgm:pt>
    <dgm:pt modelId="{1F95446D-1FE7-4293-8E75-60B1DB4746A5}" type="pres">
      <dgm:prSet presAssocID="{63B1B7E0-5B2F-4622-9FCD-04F3F972791D}" presName="node" presStyleLbl="node1" presStyleIdx="1" presStyleCnt="6">
        <dgm:presLayoutVars>
          <dgm:bulletEnabled val="1"/>
        </dgm:presLayoutVars>
      </dgm:prSet>
      <dgm:spPr/>
    </dgm:pt>
    <dgm:pt modelId="{BAE0746E-E287-44E9-9F43-8AA4A4E1B5A3}" type="pres">
      <dgm:prSet presAssocID="{125138E1-8D99-40A1-8CD4-796C7F1571ED}" presName="sibTrans" presStyleCnt="0"/>
      <dgm:spPr/>
    </dgm:pt>
    <dgm:pt modelId="{16B8E015-F99D-4B74-89E3-38120228A116}" type="pres">
      <dgm:prSet presAssocID="{D2804020-DC66-4BF3-A009-3D081B1E6B68}" presName="node" presStyleLbl="node1" presStyleIdx="2" presStyleCnt="6">
        <dgm:presLayoutVars>
          <dgm:bulletEnabled val="1"/>
        </dgm:presLayoutVars>
      </dgm:prSet>
      <dgm:spPr/>
    </dgm:pt>
    <dgm:pt modelId="{CB6E0263-0AB9-4A0A-8DEF-C73946E16700}" type="pres">
      <dgm:prSet presAssocID="{905E8750-3627-4148-8BA7-A96168283037}" presName="sibTrans" presStyleCnt="0"/>
      <dgm:spPr/>
    </dgm:pt>
    <dgm:pt modelId="{41BD64E3-FD48-4371-B730-123EE08E30E7}" type="pres">
      <dgm:prSet presAssocID="{A596A7FF-5993-4EF4-B99F-232D2364ED4A}" presName="node" presStyleLbl="node1" presStyleIdx="3" presStyleCnt="6">
        <dgm:presLayoutVars>
          <dgm:bulletEnabled val="1"/>
        </dgm:presLayoutVars>
      </dgm:prSet>
      <dgm:spPr/>
    </dgm:pt>
    <dgm:pt modelId="{EF6F9DBA-99D6-411F-B742-D1188FA6707D}" type="pres">
      <dgm:prSet presAssocID="{D38DCBE4-E3D0-4B26-B091-00576B6FF5EB}" presName="sibTrans" presStyleCnt="0"/>
      <dgm:spPr/>
    </dgm:pt>
    <dgm:pt modelId="{1EEE25F2-A397-4F02-9568-508C6C606A6D}" type="pres">
      <dgm:prSet presAssocID="{3A855AF8-2FFC-465F-A547-1D3EE725EEEF}" presName="node" presStyleLbl="node1" presStyleIdx="4" presStyleCnt="6">
        <dgm:presLayoutVars>
          <dgm:bulletEnabled val="1"/>
        </dgm:presLayoutVars>
      </dgm:prSet>
      <dgm:spPr/>
    </dgm:pt>
    <dgm:pt modelId="{963C659A-FE0C-4A0D-A208-D6F47D3984B5}" type="pres">
      <dgm:prSet presAssocID="{391118F6-F3EC-4B65-AEC7-78567CF95662}" presName="sibTrans" presStyleCnt="0"/>
      <dgm:spPr/>
    </dgm:pt>
    <dgm:pt modelId="{9BBF8C47-8777-4A6A-8ABB-DF95128DBF4E}" type="pres">
      <dgm:prSet presAssocID="{1F955A65-2E23-4D0F-B4EB-DF6587A7A542}" presName="node" presStyleLbl="node1" presStyleIdx="5" presStyleCnt="6">
        <dgm:presLayoutVars>
          <dgm:bulletEnabled val="1"/>
        </dgm:presLayoutVars>
      </dgm:prSet>
      <dgm:spPr/>
    </dgm:pt>
  </dgm:ptLst>
  <dgm:cxnLst>
    <dgm:cxn modelId="{7863641A-A05C-4C22-8886-9BAD50AF58FA}" srcId="{AE8AE6B2-C1EF-4A4C-AB12-1E96810F06E0}" destId="{D2804020-DC66-4BF3-A009-3D081B1E6B68}" srcOrd="2" destOrd="0" parTransId="{C83D4C2C-BC22-4E29-9AC1-41BA630EE2AF}" sibTransId="{905E8750-3627-4148-8BA7-A96168283037}"/>
    <dgm:cxn modelId="{C372E33A-4B8B-494C-8D3D-200B19D10B1B}" srcId="{AE8AE6B2-C1EF-4A4C-AB12-1E96810F06E0}" destId="{1F955A65-2E23-4D0F-B4EB-DF6587A7A542}" srcOrd="5" destOrd="0" parTransId="{B16B9B55-81F8-4B7C-9C54-59C8796AD52A}" sibTransId="{5B6B9986-4A2C-4B35-AE13-A499D5BF8AE0}"/>
    <dgm:cxn modelId="{6C33D744-F624-458F-8DBB-4639D2BD4026}" type="presOf" srcId="{AE8AE6B2-C1EF-4A4C-AB12-1E96810F06E0}" destId="{F2874894-E9E0-4527-AA62-6654A6068D62}" srcOrd="0" destOrd="0" presId="urn:microsoft.com/office/officeart/2005/8/layout/default"/>
    <dgm:cxn modelId="{21A54E6C-3865-4B22-8939-014F0EA71A41}" type="presOf" srcId="{1F955A65-2E23-4D0F-B4EB-DF6587A7A542}" destId="{9BBF8C47-8777-4A6A-8ABB-DF95128DBF4E}" srcOrd="0" destOrd="0" presId="urn:microsoft.com/office/officeart/2005/8/layout/default"/>
    <dgm:cxn modelId="{ADF6A95A-BD52-4A9C-992E-029A09E77B6B}" srcId="{AE8AE6B2-C1EF-4A4C-AB12-1E96810F06E0}" destId="{63B1B7E0-5B2F-4622-9FCD-04F3F972791D}" srcOrd="1" destOrd="0" parTransId="{1C69F18E-E82B-48CB-8CF9-8982580A383F}" sibTransId="{125138E1-8D99-40A1-8CD4-796C7F1571ED}"/>
    <dgm:cxn modelId="{0B6C667F-C630-4E97-BE29-7A7CD72E7F68}" type="presOf" srcId="{D2804020-DC66-4BF3-A009-3D081B1E6B68}" destId="{16B8E015-F99D-4B74-89E3-38120228A116}" srcOrd="0" destOrd="0" presId="urn:microsoft.com/office/officeart/2005/8/layout/default"/>
    <dgm:cxn modelId="{3E8C508A-0A2B-4553-9FB3-4695A29565E9}" srcId="{AE8AE6B2-C1EF-4A4C-AB12-1E96810F06E0}" destId="{67B4CF0B-8936-4582-886C-FD1D9035293D}" srcOrd="0" destOrd="0" parTransId="{FD4DA621-9B28-4025-B2F5-5BC06F53622B}" sibTransId="{2B8C237D-AA87-487D-A875-46916E290486}"/>
    <dgm:cxn modelId="{4B82C890-1EFE-4AF1-89FC-0CA4F9EA956B}" type="presOf" srcId="{67B4CF0B-8936-4582-886C-FD1D9035293D}" destId="{E1D28BDF-ED18-4FB4-BC20-1F354CA970C1}" srcOrd="0" destOrd="0" presId="urn:microsoft.com/office/officeart/2005/8/layout/default"/>
    <dgm:cxn modelId="{41D86EAE-AF85-4444-A25E-4008A8BB2491}" type="presOf" srcId="{A596A7FF-5993-4EF4-B99F-232D2364ED4A}" destId="{41BD64E3-FD48-4371-B730-123EE08E30E7}" srcOrd="0" destOrd="0" presId="urn:microsoft.com/office/officeart/2005/8/layout/default"/>
    <dgm:cxn modelId="{3BAF15D7-798C-4C71-BA45-8C66619532FE}" type="presOf" srcId="{3A855AF8-2FFC-465F-A547-1D3EE725EEEF}" destId="{1EEE25F2-A397-4F02-9568-508C6C606A6D}" srcOrd="0" destOrd="0" presId="urn:microsoft.com/office/officeart/2005/8/layout/default"/>
    <dgm:cxn modelId="{80AE83DA-9C2A-4A7B-9982-3EE7A2BA07B3}" srcId="{AE8AE6B2-C1EF-4A4C-AB12-1E96810F06E0}" destId="{3A855AF8-2FFC-465F-A547-1D3EE725EEEF}" srcOrd="4" destOrd="0" parTransId="{E5B901BE-B2E5-4015-BFA9-5E8FCC6E7920}" sibTransId="{391118F6-F3EC-4B65-AEC7-78567CF95662}"/>
    <dgm:cxn modelId="{FC4F95E5-5ABB-4EFC-8BD5-4F37FD3BA333}" srcId="{AE8AE6B2-C1EF-4A4C-AB12-1E96810F06E0}" destId="{A596A7FF-5993-4EF4-B99F-232D2364ED4A}" srcOrd="3" destOrd="0" parTransId="{32C356D3-A8A0-4940-999D-89F529537880}" sibTransId="{D38DCBE4-E3D0-4B26-B091-00576B6FF5EB}"/>
    <dgm:cxn modelId="{408E9DEE-AEB0-4DF9-8486-74F9EFEED376}" type="presOf" srcId="{63B1B7E0-5B2F-4622-9FCD-04F3F972791D}" destId="{1F95446D-1FE7-4293-8E75-60B1DB4746A5}" srcOrd="0" destOrd="0" presId="urn:microsoft.com/office/officeart/2005/8/layout/default"/>
    <dgm:cxn modelId="{0BC4F040-F0A1-4F35-996E-B934ECED7091}" type="presParOf" srcId="{F2874894-E9E0-4527-AA62-6654A6068D62}" destId="{E1D28BDF-ED18-4FB4-BC20-1F354CA970C1}" srcOrd="0" destOrd="0" presId="urn:microsoft.com/office/officeart/2005/8/layout/default"/>
    <dgm:cxn modelId="{34890E7B-22F2-407A-9F53-A1E4D77E8825}" type="presParOf" srcId="{F2874894-E9E0-4527-AA62-6654A6068D62}" destId="{9B9C3BBA-E19B-4A1C-B298-FDCC0E29D10C}" srcOrd="1" destOrd="0" presId="urn:microsoft.com/office/officeart/2005/8/layout/default"/>
    <dgm:cxn modelId="{EF8417F2-5003-4623-86E1-93E5647E44E4}" type="presParOf" srcId="{F2874894-E9E0-4527-AA62-6654A6068D62}" destId="{1F95446D-1FE7-4293-8E75-60B1DB4746A5}" srcOrd="2" destOrd="0" presId="urn:microsoft.com/office/officeart/2005/8/layout/default"/>
    <dgm:cxn modelId="{4A9DEC60-149A-4F1B-9BE0-10783828AD1D}" type="presParOf" srcId="{F2874894-E9E0-4527-AA62-6654A6068D62}" destId="{BAE0746E-E287-44E9-9F43-8AA4A4E1B5A3}" srcOrd="3" destOrd="0" presId="urn:microsoft.com/office/officeart/2005/8/layout/default"/>
    <dgm:cxn modelId="{BF6BC772-D113-4847-9886-235F85EF3F28}" type="presParOf" srcId="{F2874894-E9E0-4527-AA62-6654A6068D62}" destId="{16B8E015-F99D-4B74-89E3-38120228A116}" srcOrd="4" destOrd="0" presId="urn:microsoft.com/office/officeart/2005/8/layout/default"/>
    <dgm:cxn modelId="{A5D92E9C-578B-4138-83C1-453AE1A9A012}" type="presParOf" srcId="{F2874894-E9E0-4527-AA62-6654A6068D62}" destId="{CB6E0263-0AB9-4A0A-8DEF-C73946E16700}" srcOrd="5" destOrd="0" presId="urn:microsoft.com/office/officeart/2005/8/layout/default"/>
    <dgm:cxn modelId="{E5B0324E-E196-4643-BF9D-84C13477CBF0}" type="presParOf" srcId="{F2874894-E9E0-4527-AA62-6654A6068D62}" destId="{41BD64E3-FD48-4371-B730-123EE08E30E7}" srcOrd="6" destOrd="0" presId="urn:microsoft.com/office/officeart/2005/8/layout/default"/>
    <dgm:cxn modelId="{1D1A9CC7-232A-4AFA-9237-B25009209AF0}" type="presParOf" srcId="{F2874894-E9E0-4527-AA62-6654A6068D62}" destId="{EF6F9DBA-99D6-411F-B742-D1188FA6707D}" srcOrd="7" destOrd="0" presId="urn:microsoft.com/office/officeart/2005/8/layout/default"/>
    <dgm:cxn modelId="{B2A2D82C-8F3D-4AD7-B15A-4495055E4FE3}" type="presParOf" srcId="{F2874894-E9E0-4527-AA62-6654A6068D62}" destId="{1EEE25F2-A397-4F02-9568-508C6C606A6D}" srcOrd="8" destOrd="0" presId="urn:microsoft.com/office/officeart/2005/8/layout/default"/>
    <dgm:cxn modelId="{33E7CEAC-837F-4A4A-BE4E-CAB5753D93DC}" type="presParOf" srcId="{F2874894-E9E0-4527-AA62-6654A6068D62}" destId="{963C659A-FE0C-4A0D-A208-D6F47D3984B5}" srcOrd="9" destOrd="0" presId="urn:microsoft.com/office/officeart/2005/8/layout/default"/>
    <dgm:cxn modelId="{05EDC7E8-8438-488F-8519-AF057B0490AE}" type="presParOf" srcId="{F2874894-E9E0-4527-AA62-6654A6068D62}" destId="{9BBF8C47-8777-4A6A-8ABB-DF95128DBF4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468B3-D91D-4CA8-9C29-18AB05AE9EFC}"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FE40CAA-D8B9-43AD-9071-6F359DCEDF36}">
      <dgm:prSet/>
      <dgm:spPr/>
      <dgm:t>
        <a:bodyPr/>
        <a:lstStyle/>
        <a:p>
          <a:r>
            <a:rPr lang="en-GB"/>
            <a:t>Challenges the idea that knowledge resides in the academy</a:t>
          </a:r>
          <a:endParaRPr lang="en-US"/>
        </a:p>
      </dgm:t>
    </dgm:pt>
    <dgm:pt modelId="{6C3E6B0C-5BD2-4EAB-A21F-89888BBFF5AF}" type="parTrans" cxnId="{0EE58F8A-F6E9-4BF9-9E5A-9D4E691ADBC0}">
      <dgm:prSet/>
      <dgm:spPr/>
      <dgm:t>
        <a:bodyPr/>
        <a:lstStyle/>
        <a:p>
          <a:endParaRPr lang="en-US"/>
        </a:p>
      </dgm:t>
    </dgm:pt>
    <dgm:pt modelId="{FC25F2B7-CFD7-43F8-B2BA-F68CBC8047C6}" type="sibTrans" cxnId="{0EE58F8A-F6E9-4BF9-9E5A-9D4E691ADBC0}">
      <dgm:prSet/>
      <dgm:spPr/>
      <dgm:t>
        <a:bodyPr/>
        <a:lstStyle/>
        <a:p>
          <a:endParaRPr lang="en-US"/>
        </a:p>
      </dgm:t>
    </dgm:pt>
    <dgm:pt modelId="{897C5E1E-F78D-4CA1-990F-134373C45771}">
      <dgm:prSet/>
      <dgm:spPr/>
      <dgm:t>
        <a:bodyPr/>
        <a:lstStyle/>
        <a:p>
          <a:r>
            <a:rPr lang="en-GB"/>
            <a:t>Recognises the plurality of knowledge(s)</a:t>
          </a:r>
          <a:endParaRPr lang="en-US"/>
        </a:p>
      </dgm:t>
    </dgm:pt>
    <dgm:pt modelId="{76BB72A3-BFCB-4E82-81DC-3DFFF9AB3073}" type="parTrans" cxnId="{EC542DF4-104B-4E23-B762-FBF6DFDE49A3}">
      <dgm:prSet/>
      <dgm:spPr/>
      <dgm:t>
        <a:bodyPr/>
        <a:lstStyle/>
        <a:p>
          <a:endParaRPr lang="en-US"/>
        </a:p>
      </dgm:t>
    </dgm:pt>
    <dgm:pt modelId="{22DC8BFE-0998-4454-BE25-375F7EC855D5}" type="sibTrans" cxnId="{EC542DF4-104B-4E23-B762-FBF6DFDE49A3}">
      <dgm:prSet/>
      <dgm:spPr/>
      <dgm:t>
        <a:bodyPr/>
        <a:lstStyle/>
        <a:p>
          <a:endParaRPr lang="en-US"/>
        </a:p>
      </dgm:t>
    </dgm:pt>
    <dgm:pt modelId="{0CD955EB-4653-43E6-ADFB-31AC2D4BDA73}">
      <dgm:prSet/>
      <dgm:spPr/>
      <dgm:t>
        <a:bodyPr/>
        <a:lstStyle/>
        <a:p>
          <a:r>
            <a:rPr lang="en-GB"/>
            <a:t>Counter-hegemonic knowledge production</a:t>
          </a:r>
          <a:endParaRPr lang="en-US"/>
        </a:p>
      </dgm:t>
    </dgm:pt>
    <dgm:pt modelId="{67A28673-2051-4D96-969C-1DD1762D50E3}" type="parTrans" cxnId="{3FF4238E-0BE3-43D7-B5CF-F57E57F7AB60}">
      <dgm:prSet/>
      <dgm:spPr/>
      <dgm:t>
        <a:bodyPr/>
        <a:lstStyle/>
        <a:p>
          <a:endParaRPr lang="en-US"/>
        </a:p>
      </dgm:t>
    </dgm:pt>
    <dgm:pt modelId="{7EBA92F5-B353-463D-945D-0439CECABB2D}" type="sibTrans" cxnId="{3FF4238E-0BE3-43D7-B5CF-F57E57F7AB60}">
      <dgm:prSet/>
      <dgm:spPr/>
      <dgm:t>
        <a:bodyPr/>
        <a:lstStyle/>
        <a:p>
          <a:endParaRPr lang="en-US"/>
        </a:p>
      </dgm:t>
    </dgm:pt>
    <dgm:pt modelId="{1A838217-0978-4E0E-BA1B-24115CF339F5}">
      <dgm:prSet/>
      <dgm:spPr/>
      <dgm:t>
        <a:bodyPr/>
        <a:lstStyle/>
        <a:p>
          <a:r>
            <a:rPr lang="en-GB"/>
            <a:t>Recognises that those who have been most oppressed or excluded are best placed to reveal aspects of their oppression</a:t>
          </a:r>
          <a:endParaRPr lang="en-US"/>
        </a:p>
      </dgm:t>
    </dgm:pt>
    <dgm:pt modelId="{832CEB41-2FBA-4B61-B51A-F1878179ED86}" type="parTrans" cxnId="{BFAFCD0B-DD8A-4BDC-A4F9-C71F400FB902}">
      <dgm:prSet/>
      <dgm:spPr/>
      <dgm:t>
        <a:bodyPr/>
        <a:lstStyle/>
        <a:p>
          <a:endParaRPr lang="en-US"/>
        </a:p>
      </dgm:t>
    </dgm:pt>
    <dgm:pt modelId="{5ABCC7CE-A5AD-436F-AB58-5A6247FD0827}" type="sibTrans" cxnId="{BFAFCD0B-DD8A-4BDC-A4F9-C71F400FB902}">
      <dgm:prSet/>
      <dgm:spPr/>
      <dgm:t>
        <a:bodyPr/>
        <a:lstStyle/>
        <a:p>
          <a:endParaRPr lang="en-US"/>
        </a:p>
      </dgm:t>
    </dgm:pt>
    <dgm:pt modelId="{2E2AC194-8188-408C-80E3-16374ADFD8DE}">
      <dgm:prSet/>
      <dgm:spPr/>
      <dgm:t>
        <a:bodyPr/>
        <a:lstStyle/>
        <a:p>
          <a:r>
            <a:rPr lang="en-GB"/>
            <a:t>Action research been used as an approach since the 1940’s</a:t>
          </a:r>
          <a:endParaRPr lang="en-US"/>
        </a:p>
      </dgm:t>
    </dgm:pt>
    <dgm:pt modelId="{A1FB05A7-6C7C-4F3C-B249-2A1A90F859EB}" type="parTrans" cxnId="{5D67A965-5A5B-411E-9483-0930549C6B39}">
      <dgm:prSet/>
      <dgm:spPr/>
      <dgm:t>
        <a:bodyPr/>
        <a:lstStyle/>
        <a:p>
          <a:endParaRPr lang="en-US"/>
        </a:p>
      </dgm:t>
    </dgm:pt>
    <dgm:pt modelId="{EB97E8C5-F406-4349-9574-396D16927D29}" type="sibTrans" cxnId="{5D67A965-5A5B-411E-9483-0930549C6B39}">
      <dgm:prSet/>
      <dgm:spPr/>
      <dgm:t>
        <a:bodyPr/>
        <a:lstStyle/>
        <a:p>
          <a:endParaRPr lang="en-US"/>
        </a:p>
      </dgm:t>
    </dgm:pt>
    <dgm:pt modelId="{A3BF55D9-3142-42CF-8971-97BF87D5BBB6}" type="pres">
      <dgm:prSet presAssocID="{EC7468B3-D91D-4CA8-9C29-18AB05AE9EFC}" presName="diagram" presStyleCnt="0">
        <dgm:presLayoutVars>
          <dgm:dir/>
          <dgm:resizeHandles val="exact"/>
        </dgm:presLayoutVars>
      </dgm:prSet>
      <dgm:spPr/>
    </dgm:pt>
    <dgm:pt modelId="{92CFEC8A-8E23-4BEE-98D0-81B42779A33B}" type="pres">
      <dgm:prSet presAssocID="{AFE40CAA-D8B9-43AD-9071-6F359DCEDF36}" presName="node" presStyleLbl="node1" presStyleIdx="0" presStyleCnt="5">
        <dgm:presLayoutVars>
          <dgm:bulletEnabled val="1"/>
        </dgm:presLayoutVars>
      </dgm:prSet>
      <dgm:spPr/>
    </dgm:pt>
    <dgm:pt modelId="{B812C8AC-D2AA-4A1C-A9DE-427597B255F8}" type="pres">
      <dgm:prSet presAssocID="{FC25F2B7-CFD7-43F8-B2BA-F68CBC8047C6}" presName="sibTrans" presStyleCnt="0"/>
      <dgm:spPr/>
    </dgm:pt>
    <dgm:pt modelId="{EA9F52CF-6012-4975-966A-5486295EF409}" type="pres">
      <dgm:prSet presAssocID="{897C5E1E-F78D-4CA1-990F-134373C45771}" presName="node" presStyleLbl="node1" presStyleIdx="1" presStyleCnt="5">
        <dgm:presLayoutVars>
          <dgm:bulletEnabled val="1"/>
        </dgm:presLayoutVars>
      </dgm:prSet>
      <dgm:spPr/>
    </dgm:pt>
    <dgm:pt modelId="{3F0EB89A-0CB6-4F7D-82EB-FB2AF1D432A7}" type="pres">
      <dgm:prSet presAssocID="{22DC8BFE-0998-4454-BE25-375F7EC855D5}" presName="sibTrans" presStyleCnt="0"/>
      <dgm:spPr/>
    </dgm:pt>
    <dgm:pt modelId="{AF46C641-6779-4514-B09A-02455A4189C7}" type="pres">
      <dgm:prSet presAssocID="{0CD955EB-4653-43E6-ADFB-31AC2D4BDA73}" presName="node" presStyleLbl="node1" presStyleIdx="2" presStyleCnt="5">
        <dgm:presLayoutVars>
          <dgm:bulletEnabled val="1"/>
        </dgm:presLayoutVars>
      </dgm:prSet>
      <dgm:spPr/>
    </dgm:pt>
    <dgm:pt modelId="{209C6B0F-4BAE-4205-A4A0-18C37F36D8F8}" type="pres">
      <dgm:prSet presAssocID="{7EBA92F5-B353-463D-945D-0439CECABB2D}" presName="sibTrans" presStyleCnt="0"/>
      <dgm:spPr/>
    </dgm:pt>
    <dgm:pt modelId="{F99CA9EC-45AF-47E7-845C-70DF50911654}" type="pres">
      <dgm:prSet presAssocID="{1A838217-0978-4E0E-BA1B-24115CF339F5}" presName="node" presStyleLbl="node1" presStyleIdx="3" presStyleCnt="5">
        <dgm:presLayoutVars>
          <dgm:bulletEnabled val="1"/>
        </dgm:presLayoutVars>
      </dgm:prSet>
      <dgm:spPr/>
    </dgm:pt>
    <dgm:pt modelId="{50E06AD4-0228-46C3-BCCA-10A06D6ED639}" type="pres">
      <dgm:prSet presAssocID="{5ABCC7CE-A5AD-436F-AB58-5A6247FD0827}" presName="sibTrans" presStyleCnt="0"/>
      <dgm:spPr/>
    </dgm:pt>
    <dgm:pt modelId="{CEC97671-FC64-4022-A5CE-86679B2BE1CE}" type="pres">
      <dgm:prSet presAssocID="{2E2AC194-8188-408C-80E3-16374ADFD8DE}" presName="node" presStyleLbl="node1" presStyleIdx="4" presStyleCnt="5">
        <dgm:presLayoutVars>
          <dgm:bulletEnabled val="1"/>
        </dgm:presLayoutVars>
      </dgm:prSet>
      <dgm:spPr/>
    </dgm:pt>
  </dgm:ptLst>
  <dgm:cxnLst>
    <dgm:cxn modelId="{BFAFCD0B-DD8A-4BDC-A4F9-C71F400FB902}" srcId="{EC7468B3-D91D-4CA8-9C29-18AB05AE9EFC}" destId="{1A838217-0978-4E0E-BA1B-24115CF339F5}" srcOrd="3" destOrd="0" parTransId="{832CEB41-2FBA-4B61-B51A-F1878179ED86}" sibTransId="{5ABCC7CE-A5AD-436F-AB58-5A6247FD0827}"/>
    <dgm:cxn modelId="{88E7660F-B46C-4C97-9865-97CE9FBD20D9}" type="presOf" srcId="{AFE40CAA-D8B9-43AD-9071-6F359DCEDF36}" destId="{92CFEC8A-8E23-4BEE-98D0-81B42779A33B}" srcOrd="0" destOrd="0" presId="urn:microsoft.com/office/officeart/2005/8/layout/default"/>
    <dgm:cxn modelId="{92D73710-8C17-4C35-B6C6-A20F53348356}" type="presOf" srcId="{2E2AC194-8188-408C-80E3-16374ADFD8DE}" destId="{CEC97671-FC64-4022-A5CE-86679B2BE1CE}" srcOrd="0" destOrd="0" presId="urn:microsoft.com/office/officeart/2005/8/layout/default"/>
    <dgm:cxn modelId="{0B3E1342-5D02-4CB3-9842-4AE25837F843}" type="presOf" srcId="{897C5E1E-F78D-4CA1-990F-134373C45771}" destId="{EA9F52CF-6012-4975-966A-5486295EF409}" srcOrd="0" destOrd="0" presId="urn:microsoft.com/office/officeart/2005/8/layout/default"/>
    <dgm:cxn modelId="{5D67A965-5A5B-411E-9483-0930549C6B39}" srcId="{EC7468B3-D91D-4CA8-9C29-18AB05AE9EFC}" destId="{2E2AC194-8188-408C-80E3-16374ADFD8DE}" srcOrd="4" destOrd="0" parTransId="{A1FB05A7-6C7C-4F3C-B249-2A1A90F859EB}" sibTransId="{EB97E8C5-F406-4349-9574-396D16927D29}"/>
    <dgm:cxn modelId="{8AC1C16F-1B98-4621-8CE1-7CAD8DD28DEF}" type="presOf" srcId="{1A838217-0978-4E0E-BA1B-24115CF339F5}" destId="{F99CA9EC-45AF-47E7-845C-70DF50911654}" srcOrd="0" destOrd="0" presId="urn:microsoft.com/office/officeart/2005/8/layout/default"/>
    <dgm:cxn modelId="{0EE58F8A-F6E9-4BF9-9E5A-9D4E691ADBC0}" srcId="{EC7468B3-D91D-4CA8-9C29-18AB05AE9EFC}" destId="{AFE40CAA-D8B9-43AD-9071-6F359DCEDF36}" srcOrd="0" destOrd="0" parTransId="{6C3E6B0C-5BD2-4EAB-A21F-89888BBFF5AF}" sibTransId="{FC25F2B7-CFD7-43F8-B2BA-F68CBC8047C6}"/>
    <dgm:cxn modelId="{3FF4238E-0BE3-43D7-B5CF-F57E57F7AB60}" srcId="{EC7468B3-D91D-4CA8-9C29-18AB05AE9EFC}" destId="{0CD955EB-4653-43E6-ADFB-31AC2D4BDA73}" srcOrd="2" destOrd="0" parTransId="{67A28673-2051-4D96-969C-1DD1762D50E3}" sibTransId="{7EBA92F5-B353-463D-945D-0439CECABB2D}"/>
    <dgm:cxn modelId="{F339F5BC-1B9C-4EC3-AB1F-79CDB18BB24B}" type="presOf" srcId="{EC7468B3-D91D-4CA8-9C29-18AB05AE9EFC}" destId="{A3BF55D9-3142-42CF-8971-97BF87D5BBB6}" srcOrd="0" destOrd="0" presId="urn:microsoft.com/office/officeart/2005/8/layout/default"/>
    <dgm:cxn modelId="{5CE103CC-3320-4453-8830-DBC99E52B0EA}" type="presOf" srcId="{0CD955EB-4653-43E6-ADFB-31AC2D4BDA73}" destId="{AF46C641-6779-4514-B09A-02455A4189C7}" srcOrd="0" destOrd="0" presId="urn:microsoft.com/office/officeart/2005/8/layout/default"/>
    <dgm:cxn modelId="{EC542DF4-104B-4E23-B762-FBF6DFDE49A3}" srcId="{EC7468B3-D91D-4CA8-9C29-18AB05AE9EFC}" destId="{897C5E1E-F78D-4CA1-990F-134373C45771}" srcOrd="1" destOrd="0" parTransId="{76BB72A3-BFCB-4E82-81DC-3DFFF9AB3073}" sibTransId="{22DC8BFE-0998-4454-BE25-375F7EC855D5}"/>
    <dgm:cxn modelId="{D2558D44-AF0C-4CAE-B5F0-CBB25ECA3DE3}" type="presParOf" srcId="{A3BF55D9-3142-42CF-8971-97BF87D5BBB6}" destId="{92CFEC8A-8E23-4BEE-98D0-81B42779A33B}" srcOrd="0" destOrd="0" presId="urn:microsoft.com/office/officeart/2005/8/layout/default"/>
    <dgm:cxn modelId="{36D73E94-FD58-4B9A-8D3F-5CA7A831FAE4}" type="presParOf" srcId="{A3BF55D9-3142-42CF-8971-97BF87D5BBB6}" destId="{B812C8AC-D2AA-4A1C-A9DE-427597B255F8}" srcOrd="1" destOrd="0" presId="urn:microsoft.com/office/officeart/2005/8/layout/default"/>
    <dgm:cxn modelId="{BDF21117-5E60-4AD1-8094-87300F99B7B4}" type="presParOf" srcId="{A3BF55D9-3142-42CF-8971-97BF87D5BBB6}" destId="{EA9F52CF-6012-4975-966A-5486295EF409}" srcOrd="2" destOrd="0" presId="urn:microsoft.com/office/officeart/2005/8/layout/default"/>
    <dgm:cxn modelId="{3C13AB7C-C074-42D3-9C40-905853771897}" type="presParOf" srcId="{A3BF55D9-3142-42CF-8971-97BF87D5BBB6}" destId="{3F0EB89A-0CB6-4F7D-82EB-FB2AF1D432A7}" srcOrd="3" destOrd="0" presId="urn:microsoft.com/office/officeart/2005/8/layout/default"/>
    <dgm:cxn modelId="{757BCD26-62F1-45A1-84A8-12CB5996EA4D}" type="presParOf" srcId="{A3BF55D9-3142-42CF-8971-97BF87D5BBB6}" destId="{AF46C641-6779-4514-B09A-02455A4189C7}" srcOrd="4" destOrd="0" presId="urn:microsoft.com/office/officeart/2005/8/layout/default"/>
    <dgm:cxn modelId="{486F4F02-9933-495D-BEE5-7438E4707AB7}" type="presParOf" srcId="{A3BF55D9-3142-42CF-8971-97BF87D5BBB6}" destId="{209C6B0F-4BAE-4205-A4A0-18C37F36D8F8}" srcOrd="5" destOrd="0" presId="urn:microsoft.com/office/officeart/2005/8/layout/default"/>
    <dgm:cxn modelId="{5D073299-EC48-4934-A04F-77A47947FF16}" type="presParOf" srcId="{A3BF55D9-3142-42CF-8971-97BF87D5BBB6}" destId="{F99CA9EC-45AF-47E7-845C-70DF50911654}" srcOrd="6" destOrd="0" presId="urn:microsoft.com/office/officeart/2005/8/layout/default"/>
    <dgm:cxn modelId="{BF2DC2F9-535A-4DF4-BE04-F0B8745943C2}" type="presParOf" srcId="{A3BF55D9-3142-42CF-8971-97BF87D5BBB6}" destId="{50E06AD4-0228-46C3-BCCA-10A06D6ED639}" srcOrd="7" destOrd="0" presId="urn:microsoft.com/office/officeart/2005/8/layout/default"/>
    <dgm:cxn modelId="{83385102-6249-40D3-B482-34A83D322DEF}" type="presParOf" srcId="{A3BF55D9-3142-42CF-8971-97BF87D5BBB6}" destId="{CEC97671-FC64-4022-A5CE-86679B2BE1C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6719C0-EC75-4161-A032-4B98BFAD134C}"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6ED4C4F4-90CB-40E5-8262-FE96E792298C}">
      <dgm:prSet/>
      <dgm:spPr/>
      <dgm:t>
        <a:bodyPr/>
        <a:lstStyle/>
        <a:p>
          <a:r>
            <a:rPr lang="en-GB"/>
            <a:t>If we think of PAR as a spatial practice – regardless of where it takes place ‘invited’ or ‘popular’[‘under a shady tree or in a community centre’]</a:t>
          </a:r>
          <a:endParaRPr lang="en-US"/>
        </a:p>
      </dgm:t>
    </dgm:pt>
    <dgm:pt modelId="{26342425-BAB1-4170-8477-E11F2305F2B5}" type="parTrans" cxnId="{59428CB5-4CEF-4FA2-B776-F0BF060EAF29}">
      <dgm:prSet/>
      <dgm:spPr/>
      <dgm:t>
        <a:bodyPr/>
        <a:lstStyle/>
        <a:p>
          <a:endParaRPr lang="en-US"/>
        </a:p>
      </dgm:t>
    </dgm:pt>
    <dgm:pt modelId="{8987E50E-DC6E-4C2C-AA7F-BD1CE4DB40E2}" type="sibTrans" cxnId="{59428CB5-4CEF-4FA2-B776-F0BF060EAF29}">
      <dgm:prSet/>
      <dgm:spPr/>
      <dgm:t>
        <a:bodyPr/>
        <a:lstStyle/>
        <a:p>
          <a:endParaRPr lang="en-US"/>
        </a:p>
      </dgm:t>
    </dgm:pt>
    <dgm:pt modelId="{12229201-02F7-46AB-84EC-EE6854C00871}">
      <dgm:prSet/>
      <dgm:spPr/>
      <dgm:t>
        <a:bodyPr/>
        <a:lstStyle/>
        <a:p>
          <a:r>
            <a:rPr lang="en-GB"/>
            <a:t>Socio-spatial arena governed by the discourses and practices of participation</a:t>
          </a:r>
          <a:endParaRPr lang="en-US"/>
        </a:p>
      </dgm:t>
    </dgm:pt>
    <dgm:pt modelId="{21C4DFE1-80B7-463F-B738-64F200AD18AC}" type="parTrans" cxnId="{8D392A04-C86F-4190-9EFD-7E93075C0B82}">
      <dgm:prSet/>
      <dgm:spPr/>
      <dgm:t>
        <a:bodyPr/>
        <a:lstStyle/>
        <a:p>
          <a:endParaRPr lang="en-US"/>
        </a:p>
      </dgm:t>
    </dgm:pt>
    <dgm:pt modelId="{4990219C-A085-411B-85D4-9EA6CE339FC9}" type="sibTrans" cxnId="{8D392A04-C86F-4190-9EFD-7E93075C0B82}">
      <dgm:prSet/>
      <dgm:spPr/>
      <dgm:t>
        <a:bodyPr/>
        <a:lstStyle/>
        <a:p>
          <a:endParaRPr lang="en-US"/>
        </a:p>
      </dgm:t>
    </dgm:pt>
    <dgm:pt modelId="{6EF2B3C3-FFA7-4A06-AB31-004E9DAB5701}">
      <dgm:prSet/>
      <dgm:spPr/>
      <dgm:t>
        <a:bodyPr/>
        <a:lstStyle/>
        <a:p>
          <a:r>
            <a:rPr lang="en-GB"/>
            <a:t>Can provide ‘safe places’ for marginalised groups – can speak freely, criticise wider society etc.</a:t>
          </a:r>
          <a:endParaRPr lang="en-US"/>
        </a:p>
      </dgm:t>
    </dgm:pt>
    <dgm:pt modelId="{7FA70471-6845-45B1-91F3-14578707F604}" type="parTrans" cxnId="{64EE646C-D3D2-462A-BE4E-D28A70A7A96C}">
      <dgm:prSet/>
      <dgm:spPr/>
      <dgm:t>
        <a:bodyPr/>
        <a:lstStyle/>
        <a:p>
          <a:endParaRPr lang="en-US"/>
        </a:p>
      </dgm:t>
    </dgm:pt>
    <dgm:pt modelId="{487D1DA6-4959-400D-9811-58165F90339D}" type="sibTrans" cxnId="{64EE646C-D3D2-462A-BE4E-D28A70A7A96C}">
      <dgm:prSet/>
      <dgm:spPr/>
      <dgm:t>
        <a:bodyPr/>
        <a:lstStyle/>
        <a:p>
          <a:endParaRPr lang="en-US"/>
        </a:p>
      </dgm:t>
    </dgm:pt>
    <dgm:pt modelId="{48B8B007-2824-4B01-9713-875105D48889}" type="pres">
      <dgm:prSet presAssocID="{0A6719C0-EC75-4161-A032-4B98BFAD134C}" presName="outerComposite" presStyleCnt="0">
        <dgm:presLayoutVars>
          <dgm:chMax val="5"/>
          <dgm:dir/>
          <dgm:resizeHandles val="exact"/>
        </dgm:presLayoutVars>
      </dgm:prSet>
      <dgm:spPr/>
    </dgm:pt>
    <dgm:pt modelId="{50BC8601-0EE3-4B2A-99EB-4874296DD7F8}" type="pres">
      <dgm:prSet presAssocID="{0A6719C0-EC75-4161-A032-4B98BFAD134C}" presName="dummyMaxCanvas" presStyleCnt="0">
        <dgm:presLayoutVars/>
      </dgm:prSet>
      <dgm:spPr/>
    </dgm:pt>
    <dgm:pt modelId="{2D2539E4-DF13-4A3C-8A9C-26BFF527FE8B}" type="pres">
      <dgm:prSet presAssocID="{0A6719C0-EC75-4161-A032-4B98BFAD134C}" presName="ThreeNodes_1" presStyleLbl="node1" presStyleIdx="0" presStyleCnt="3">
        <dgm:presLayoutVars>
          <dgm:bulletEnabled val="1"/>
        </dgm:presLayoutVars>
      </dgm:prSet>
      <dgm:spPr/>
    </dgm:pt>
    <dgm:pt modelId="{ADA6B75C-09C1-4859-BD39-CC78B398CC97}" type="pres">
      <dgm:prSet presAssocID="{0A6719C0-EC75-4161-A032-4B98BFAD134C}" presName="ThreeNodes_2" presStyleLbl="node1" presStyleIdx="1" presStyleCnt="3">
        <dgm:presLayoutVars>
          <dgm:bulletEnabled val="1"/>
        </dgm:presLayoutVars>
      </dgm:prSet>
      <dgm:spPr/>
    </dgm:pt>
    <dgm:pt modelId="{894EE8E8-CA1A-418D-B2D6-8EC5617C36C2}" type="pres">
      <dgm:prSet presAssocID="{0A6719C0-EC75-4161-A032-4B98BFAD134C}" presName="ThreeNodes_3" presStyleLbl="node1" presStyleIdx="2" presStyleCnt="3">
        <dgm:presLayoutVars>
          <dgm:bulletEnabled val="1"/>
        </dgm:presLayoutVars>
      </dgm:prSet>
      <dgm:spPr/>
    </dgm:pt>
    <dgm:pt modelId="{3181EE3D-57DD-453C-836A-8CF8F4D03FE6}" type="pres">
      <dgm:prSet presAssocID="{0A6719C0-EC75-4161-A032-4B98BFAD134C}" presName="ThreeConn_1-2" presStyleLbl="fgAccFollowNode1" presStyleIdx="0" presStyleCnt="2">
        <dgm:presLayoutVars>
          <dgm:bulletEnabled val="1"/>
        </dgm:presLayoutVars>
      </dgm:prSet>
      <dgm:spPr/>
    </dgm:pt>
    <dgm:pt modelId="{94812FD6-489E-425B-A80C-B0B0E55C21C3}" type="pres">
      <dgm:prSet presAssocID="{0A6719C0-EC75-4161-A032-4B98BFAD134C}" presName="ThreeConn_2-3" presStyleLbl="fgAccFollowNode1" presStyleIdx="1" presStyleCnt="2">
        <dgm:presLayoutVars>
          <dgm:bulletEnabled val="1"/>
        </dgm:presLayoutVars>
      </dgm:prSet>
      <dgm:spPr/>
    </dgm:pt>
    <dgm:pt modelId="{F79F1FC1-8660-400B-8D43-FF1BD1EA6F00}" type="pres">
      <dgm:prSet presAssocID="{0A6719C0-EC75-4161-A032-4B98BFAD134C}" presName="ThreeNodes_1_text" presStyleLbl="node1" presStyleIdx="2" presStyleCnt="3">
        <dgm:presLayoutVars>
          <dgm:bulletEnabled val="1"/>
        </dgm:presLayoutVars>
      </dgm:prSet>
      <dgm:spPr/>
    </dgm:pt>
    <dgm:pt modelId="{30E61668-62E0-468E-8169-19442E7C7D83}" type="pres">
      <dgm:prSet presAssocID="{0A6719C0-EC75-4161-A032-4B98BFAD134C}" presName="ThreeNodes_2_text" presStyleLbl="node1" presStyleIdx="2" presStyleCnt="3">
        <dgm:presLayoutVars>
          <dgm:bulletEnabled val="1"/>
        </dgm:presLayoutVars>
      </dgm:prSet>
      <dgm:spPr/>
    </dgm:pt>
    <dgm:pt modelId="{6E4CDB72-50BC-4F49-AC64-02D189AF21AF}" type="pres">
      <dgm:prSet presAssocID="{0A6719C0-EC75-4161-A032-4B98BFAD134C}" presName="ThreeNodes_3_text" presStyleLbl="node1" presStyleIdx="2" presStyleCnt="3">
        <dgm:presLayoutVars>
          <dgm:bulletEnabled val="1"/>
        </dgm:presLayoutVars>
      </dgm:prSet>
      <dgm:spPr/>
    </dgm:pt>
  </dgm:ptLst>
  <dgm:cxnLst>
    <dgm:cxn modelId="{8D392A04-C86F-4190-9EFD-7E93075C0B82}" srcId="{0A6719C0-EC75-4161-A032-4B98BFAD134C}" destId="{12229201-02F7-46AB-84EC-EE6854C00871}" srcOrd="1" destOrd="0" parTransId="{21C4DFE1-80B7-463F-B738-64F200AD18AC}" sibTransId="{4990219C-A085-411B-85D4-9EA6CE339FC9}"/>
    <dgm:cxn modelId="{5DA20C0B-7943-4C00-B1F8-80F6B50AC8EB}" type="presOf" srcId="{6ED4C4F4-90CB-40E5-8262-FE96E792298C}" destId="{2D2539E4-DF13-4A3C-8A9C-26BFF527FE8B}" srcOrd="0" destOrd="0" presId="urn:microsoft.com/office/officeart/2005/8/layout/vProcess5"/>
    <dgm:cxn modelId="{4DFC1719-5944-4F46-A6EE-CD02BF0861EE}" type="presOf" srcId="{8987E50E-DC6E-4C2C-AA7F-BD1CE4DB40E2}" destId="{3181EE3D-57DD-453C-836A-8CF8F4D03FE6}" srcOrd="0" destOrd="0" presId="urn:microsoft.com/office/officeart/2005/8/layout/vProcess5"/>
    <dgm:cxn modelId="{AD9E5A5C-6C90-4A50-8DFF-17A88A730744}" type="presOf" srcId="{12229201-02F7-46AB-84EC-EE6854C00871}" destId="{ADA6B75C-09C1-4859-BD39-CC78B398CC97}" srcOrd="0" destOrd="0" presId="urn:microsoft.com/office/officeart/2005/8/layout/vProcess5"/>
    <dgm:cxn modelId="{FAF25465-CF0A-421E-AB3A-C1A734F9F82A}" type="presOf" srcId="{12229201-02F7-46AB-84EC-EE6854C00871}" destId="{30E61668-62E0-468E-8169-19442E7C7D83}" srcOrd="1" destOrd="0" presId="urn:microsoft.com/office/officeart/2005/8/layout/vProcess5"/>
    <dgm:cxn modelId="{64EE646C-D3D2-462A-BE4E-D28A70A7A96C}" srcId="{0A6719C0-EC75-4161-A032-4B98BFAD134C}" destId="{6EF2B3C3-FFA7-4A06-AB31-004E9DAB5701}" srcOrd="2" destOrd="0" parTransId="{7FA70471-6845-45B1-91F3-14578707F604}" sibTransId="{487D1DA6-4959-400D-9811-58165F90339D}"/>
    <dgm:cxn modelId="{A3D65DB4-54ED-4326-BB4E-C4E9D729DEFF}" type="presOf" srcId="{6EF2B3C3-FFA7-4A06-AB31-004E9DAB5701}" destId="{6E4CDB72-50BC-4F49-AC64-02D189AF21AF}" srcOrd="1" destOrd="0" presId="urn:microsoft.com/office/officeart/2005/8/layout/vProcess5"/>
    <dgm:cxn modelId="{59428CB5-4CEF-4FA2-B776-F0BF060EAF29}" srcId="{0A6719C0-EC75-4161-A032-4B98BFAD134C}" destId="{6ED4C4F4-90CB-40E5-8262-FE96E792298C}" srcOrd="0" destOrd="0" parTransId="{26342425-BAB1-4170-8477-E11F2305F2B5}" sibTransId="{8987E50E-DC6E-4C2C-AA7F-BD1CE4DB40E2}"/>
    <dgm:cxn modelId="{4A8E98C8-B197-4822-A5E6-728FCAA937D2}" type="presOf" srcId="{0A6719C0-EC75-4161-A032-4B98BFAD134C}" destId="{48B8B007-2824-4B01-9713-875105D48889}" srcOrd="0" destOrd="0" presId="urn:microsoft.com/office/officeart/2005/8/layout/vProcess5"/>
    <dgm:cxn modelId="{933FA8DF-AA6A-4C47-89F0-61E127717F13}" type="presOf" srcId="{6EF2B3C3-FFA7-4A06-AB31-004E9DAB5701}" destId="{894EE8E8-CA1A-418D-B2D6-8EC5617C36C2}" srcOrd="0" destOrd="0" presId="urn:microsoft.com/office/officeart/2005/8/layout/vProcess5"/>
    <dgm:cxn modelId="{29F17CF6-25F4-4E7D-B58E-AB680C46565A}" type="presOf" srcId="{4990219C-A085-411B-85D4-9EA6CE339FC9}" destId="{94812FD6-489E-425B-A80C-B0B0E55C21C3}" srcOrd="0" destOrd="0" presId="urn:microsoft.com/office/officeart/2005/8/layout/vProcess5"/>
    <dgm:cxn modelId="{D2E7D9F8-053A-477E-B3D0-385232D02F67}" type="presOf" srcId="{6ED4C4F4-90CB-40E5-8262-FE96E792298C}" destId="{F79F1FC1-8660-400B-8D43-FF1BD1EA6F00}" srcOrd="1" destOrd="0" presId="urn:microsoft.com/office/officeart/2005/8/layout/vProcess5"/>
    <dgm:cxn modelId="{6F1E53AF-408B-46DA-B913-5634C7D89C27}" type="presParOf" srcId="{48B8B007-2824-4B01-9713-875105D48889}" destId="{50BC8601-0EE3-4B2A-99EB-4874296DD7F8}" srcOrd="0" destOrd="0" presId="urn:microsoft.com/office/officeart/2005/8/layout/vProcess5"/>
    <dgm:cxn modelId="{5B85A2AE-E2BF-4C1C-A514-ABD4B84DB7E2}" type="presParOf" srcId="{48B8B007-2824-4B01-9713-875105D48889}" destId="{2D2539E4-DF13-4A3C-8A9C-26BFF527FE8B}" srcOrd="1" destOrd="0" presId="urn:microsoft.com/office/officeart/2005/8/layout/vProcess5"/>
    <dgm:cxn modelId="{D823117C-7110-4994-94D4-3120504D1D60}" type="presParOf" srcId="{48B8B007-2824-4B01-9713-875105D48889}" destId="{ADA6B75C-09C1-4859-BD39-CC78B398CC97}" srcOrd="2" destOrd="0" presId="urn:microsoft.com/office/officeart/2005/8/layout/vProcess5"/>
    <dgm:cxn modelId="{A2C90716-98AB-4099-B5FC-E5B1032DB19B}" type="presParOf" srcId="{48B8B007-2824-4B01-9713-875105D48889}" destId="{894EE8E8-CA1A-418D-B2D6-8EC5617C36C2}" srcOrd="3" destOrd="0" presId="urn:microsoft.com/office/officeart/2005/8/layout/vProcess5"/>
    <dgm:cxn modelId="{C5DDA3E2-8BF4-44AD-9EC8-3B724339C1BC}" type="presParOf" srcId="{48B8B007-2824-4B01-9713-875105D48889}" destId="{3181EE3D-57DD-453C-836A-8CF8F4D03FE6}" srcOrd="4" destOrd="0" presId="urn:microsoft.com/office/officeart/2005/8/layout/vProcess5"/>
    <dgm:cxn modelId="{DA1C94D8-1513-4EEE-9049-F36C69D70BCA}" type="presParOf" srcId="{48B8B007-2824-4B01-9713-875105D48889}" destId="{94812FD6-489E-425B-A80C-B0B0E55C21C3}" srcOrd="5" destOrd="0" presId="urn:microsoft.com/office/officeart/2005/8/layout/vProcess5"/>
    <dgm:cxn modelId="{24E3FE3B-FA69-4302-B1AE-B8CDF9919357}" type="presParOf" srcId="{48B8B007-2824-4B01-9713-875105D48889}" destId="{F79F1FC1-8660-400B-8D43-FF1BD1EA6F00}" srcOrd="6" destOrd="0" presId="urn:microsoft.com/office/officeart/2005/8/layout/vProcess5"/>
    <dgm:cxn modelId="{0997B767-E959-4493-BF13-8B2FFE460D54}" type="presParOf" srcId="{48B8B007-2824-4B01-9713-875105D48889}" destId="{30E61668-62E0-468E-8169-19442E7C7D83}" srcOrd="7" destOrd="0" presId="urn:microsoft.com/office/officeart/2005/8/layout/vProcess5"/>
    <dgm:cxn modelId="{6EACFC0B-D069-461E-90D3-5F678085E17D}" type="presParOf" srcId="{48B8B007-2824-4B01-9713-875105D48889}" destId="{6E4CDB72-50BC-4F49-AC64-02D189AF21A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E6C19-EE02-4748-9013-3C38AE4933A7}">
      <dsp:nvSpPr>
        <dsp:cNvPr id="0" name=""/>
        <dsp:cNvSpPr/>
      </dsp:nvSpPr>
      <dsp:spPr>
        <a:xfrm>
          <a:off x="0" y="388048"/>
          <a:ext cx="6797675" cy="9639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54076" rIns="52757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Explore the mitigation and management strategies being used by countries which are at risk from environmental hazards.</a:t>
          </a:r>
        </a:p>
      </dsp:txBody>
      <dsp:txXfrm>
        <a:off x="0" y="388048"/>
        <a:ext cx="6797675" cy="963900"/>
      </dsp:txXfrm>
    </dsp:sp>
    <dsp:sp modelId="{43E58BE5-BE81-494B-9015-6EA1286E7693}">
      <dsp:nvSpPr>
        <dsp:cNvPr id="0" name=""/>
        <dsp:cNvSpPr/>
      </dsp:nvSpPr>
      <dsp:spPr>
        <a:xfrm>
          <a:off x="339883" y="137128"/>
          <a:ext cx="4758372" cy="5018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755650">
            <a:lnSpc>
              <a:spcPct val="90000"/>
            </a:lnSpc>
            <a:spcBef>
              <a:spcPct val="0"/>
            </a:spcBef>
            <a:spcAft>
              <a:spcPct val="35000"/>
            </a:spcAft>
            <a:buNone/>
          </a:pPr>
          <a:r>
            <a:rPr lang="en-US" sz="1700" kern="1200" dirty="0"/>
            <a:t>Explore</a:t>
          </a:r>
        </a:p>
      </dsp:txBody>
      <dsp:txXfrm>
        <a:off x="364381" y="161626"/>
        <a:ext cx="4709376" cy="452844"/>
      </dsp:txXfrm>
    </dsp:sp>
    <dsp:sp modelId="{72BB6BCF-81BD-4408-BC96-C1174161E3DC}">
      <dsp:nvSpPr>
        <dsp:cNvPr id="0" name=""/>
        <dsp:cNvSpPr/>
      </dsp:nvSpPr>
      <dsp:spPr>
        <a:xfrm>
          <a:off x="0" y="1694668"/>
          <a:ext cx="6797675" cy="9639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54076" rIns="52757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Consider to what extent they are in line with international frameworks on environmental risks</a:t>
          </a:r>
        </a:p>
      </dsp:txBody>
      <dsp:txXfrm>
        <a:off x="0" y="1694668"/>
        <a:ext cx="6797675" cy="963900"/>
      </dsp:txXfrm>
    </dsp:sp>
    <dsp:sp modelId="{6E4677BF-3567-4C7C-85A4-F38E009B9FCD}">
      <dsp:nvSpPr>
        <dsp:cNvPr id="0" name=""/>
        <dsp:cNvSpPr/>
      </dsp:nvSpPr>
      <dsp:spPr>
        <a:xfrm>
          <a:off x="339883" y="1443748"/>
          <a:ext cx="4758372" cy="5018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755650">
            <a:lnSpc>
              <a:spcPct val="90000"/>
            </a:lnSpc>
            <a:spcBef>
              <a:spcPct val="0"/>
            </a:spcBef>
            <a:spcAft>
              <a:spcPct val="35000"/>
            </a:spcAft>
            <a:buNone/>
          </a:pPr>
          <a:r>
            <a:rPr lang="en-US" sz="1700" kern="1200" dirty="0"/>
            <a:t>Consider</a:t>
          </a:r>
        </a:p>
      </dsp:txBody>
      <dsp:txXfrm>
        <a:off x="364381" y="1468246"/>
        <a:ext cx="4709376" cy="452844"/>
      </dsp:txXfrm>
    </dsp:sp>
    <dsp:sp modelId="{039C6E6E-2964-46ED-823D-988650E29B28}">
      <dsp:nvSpPr>
        <dsp:cNvPr id="0" name=""/>
        <dsp:cNvSpPr/>
      </dsp:nvSpPr>
      <dsp:spPr>
        <a:xfrm>
          <a:off x="0" y="3001288"/>
          <a:ext cx="6797675" cy="1204875"/>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54076" rIns="52757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Light" panose="020F0302020204030204"/>
            </a:rPr>
            <a:t>Acknowledge</a:t>
          </a:r>
          <a:r>
            <a:rPr lang="en-US" sz="1700" kern="1200" dirty="0"/>
            <a:t> how participatory approaches by researchers and consultants can be used to encourage greater inclusivity of marginalised groups.</a:t>
          </a:r>
        </a:p>
      </dsp:txBody>
      <dsp:txXfrm>
        <a:off x="0" y="3001288"/>
        <a:ext cx="6797675" cy="1204875"/>
      </dsp:txXfrm>
    </dsp:sp>
    <dsp:sp modelId="{5457BB2E-A22C-42F6-AEDD-32B95A37D597}">
      <dsp:nvSpPr>
        <dsp:cNvPr id="0" name=""/>
        <dsp:cNvSpPr/>
      </dsp:nvSpPr>
      <dsp:spPr>
        <a:xfrm>
          <a:off x="339883" y="2750368"/>
          <a:ext cx="4758372" cy="5018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Calibri Light" panose="020F0302020204030204"/>
            </a:rPr>
            <a:t>Acknowledge</a:t>
          </a:r>
          <a:endParaRPr lang="en-US" sz="1700" kern="1200" dirty="0"/>
        </a:p>
      </dsp:txBody>
      <dsp:txXfrm>
        <a:off x="364381" y="2774866"/>
        <a:ext cx="4709376" cy="452844"/>
      </dsp:txXfrm>
    </dsp:sp>
    <dsp:sp modelId="{7A6F133B-1119-4880-9461-5325F5B396AB}">
      <dsp:nvSpPr>
        <dsp:cNvPr id="0" name=""/>
        <dsp:cNvSpPr/>
      </dsp:nvSpPr>
      <dsp:spPr>
        <a:xfrm>
          <a:off x="0" y="4548883"/>
          <a:ext cx="6797675" cy="9639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354076" rIns="527575"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Identify any </a:t>
          </a:r>
          <a:r>
            <a:rPr lang="en-US" sz="1700" kern="1200" dirty="0">
              <a:latin typeface="Calibri Light" panose="020F0302020204030204"/>
            </a:rPr>
            <a:t>long-term residual risk facing nations and how they can prepare for those.</a:t>
          </a:r>
          <a:endParaRPr lang="en-US" sz="1700" kern="1200" dirty="0"/>
        </a:p>
      </dsp:txBody>
      <dsp:txXfrm>
        <a:off x="0" y="4548883"/>
        <a:ext cx="6797675" cy="963900"/>
      </dsp:txXfrm>
    </dsp:sp>
    <dsp:sp modelId="{012C0B9B-2E8C-4A29-8943-3B9253ACB905}">
      <dsp:nvSpPr>
        <dsp:cNvPr id="0" name=""/>
        <dsp:cNvSpPr/>
      </dsp:nvSpPr>
      <dsp:spPr>
        <a:xfrm>
          <a:off x="339883" y="4297963"/>
          <a:ext cx="4758372" cy="5018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755650">
            <a:lnSpc>
              <a:spcPct val="90000"/>
            </a:lnSpc>
            <a:spcBef>
              <a:spcPct val="0"/>
            </a:spcBef>
            <a:spcAft>
              <a:spcPct val="35000"/>
            </a:spcAft>
            <a:buNone/>
          </a:pPr>
          <a:r>
            <a:rPr lang="en-US" sz="1700" kern="1200" dirty="0"/>
            <a:t>Identify</a:t>
          </a:r>
        </a:p>
      </dsp:txBody>
      <dsp:txXfrm>
        <a:off x="364381" y="4322461"/>
        <a:ext cx="4709376"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28BDF-ED18-4FB4-BC20-1F354CA970C1}">
      <dsp:nvSpPr>
        <dsp:cNvPr id="0" name=""/>
        <dsp:cNvSpPr/>
      </dsp:nvSpPr>
      <dsp:spPr>
        <a:xfrm>
          <a:off x="377190" y="3160"/>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Who monitors disaster relief? Where does it come from?</a:t>
          </a:r>
          <a:endParaRPr lang="en-US" sz="2200" kern="1200"/>
        </a:p>
      </dsp:txBody>
      <dsp:txXfrm>
        <a:off x="377190" y="3160"/>
        <a:ext cx="2907506" cy="1744503"/>
      </dsp:txXfrm>
    </dsp:sp>
    <dsp:sp modelId="{1F95446D-1FE7-4293-8E75-60B1DB4746A5}">
      <dsp:nvSpPr>
        <dsp:cNvPr id="0" name=""/>
        <dsp:cNvSpPr/>
      </dsp:nvSpPr>
      <dsp:spPr>
        <a:xfrm>
          <a:off x="3575446" y="3160"/>
          <a:ext cx="2907506" cy="1744503"/>
        </a:xfrm>
        <a:prstGeom prst="rect">
          <a:avLst/>
        </a:prstGeom>
        <a:solidFill>
          <a:schemeClr val="accent5">
            <a:hueOff val="425424"/>
            <a:satOff val="-4778"/>
            <a:lumOff val="-1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Is there an agenda with it?</a:t>
          </a:r>
          <a:endParaRPr lang="en-US" sz="2200" kern="1200"/>
        </a:p>
      </dsp:txBody>
      <dsp:txXfrm>
        <a:off x="3575446" y="3160"/>
        <a:ext cx="2907506" cy="1744503"/>
      </dsp:txXfrm>
    </dsp:sp>
    <dsp:sp modelId="{16B8E015-F99D-4B74-89E3-38120228A116}">
      <dsp:nvSpPr>
        <dsp:cNvPr id="0" name=""/>
        <dsp:cNvSpPr/>
      </dsp:nvSpPr>
      <dsp:spPr>
        <a:xfrm>
          <a:off x="6773703" y="3160"/>
          <a:ext cx="2907506" cy="1744503"/>
        </a:xfrm>
        <a:prstGeom prst="rect">
          <a:avLst/>
        </a:prstGeom>
        <a:solidFill>
          <a:schemeClr val="accent5">
            <a:hueOff val="850848"/>
            <a:satOff val="-9556"/>
            <a:lumOff val="-2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Is everything that is being given in disasters always being received by the countries and communities in need?</a:t>
          </a:r>
          <a:endParaRPr lang="en-US" sz="2200" kern="1200"/>
        </a:p>
      </dsp:txBody>
      <dsp:txXfrm>
        <a:off x="6773703" y="3160"/>
        <a:ext cx="2907506" cy="1744503"/>
      </dsp:txXfrm>
    </dsp:sp>
    <dsp:sp modelId="{41BD64E3-FD48-4371-B730-123EE08E30E7}">
      <dsp:nvSpPr>
        <dsp:cNvPr id="0" name=""/>
        <dsp:cNvSpPr/>
      </dsp:nvSpPr>
      <dsp:spPr>
        <a:xfrm>
          <a:off x="377190" y="2038415"/>
          <a:ext cx="2907506" cy="1744503"/>
        </a:xfrm>
        <a:prstGeom prst="rect">
          <a:avLst/>
        </a:prstGeom>
        <a:solidFill>
          <a:schemeClr val="accent5">
            <a:hueOff val="1276272"/>
            <a:satOff val="-14335"/>
            <a:lumOff val="-3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Are certain items/donations more welcome than others?</a:t>
          </a:r>
          <a:endParaRPr lang="en-US" sz="2200" kern="1200"/>
        </a:p>
      </dsp:txBody>
      <dsp:txXfrm>
        <a:off x="377190" y="2038415"/>
        <a:ext cx="2907506" cy="1744503"/>
      </dsp:txXfrm>
    </dsp:sp>
    <dsp:sp modelId="{1EEE25F2-A397-4F02-9568-508C6C606A6D}">
      <dsp:nvSpPr>
        <dsp:cNvPr id="0" name=""/>
        <dsp:cNvSpPr/>
      </dsp:nvSpPr>
      <dsp:spPr>
        <a:xfrm>
          <a:off x="3575446" y="2038415"/>
          <a:ext cx="2907506" cy="1744503"/>
        </a:xfrm>
        <a:prstGeom prst="rect">
          <a:avLst/>
        </a:prstGeom>
        <a:solidFill>
          <a:schemeClr val="accent5">
            <a:hueOff val="1701696"/>
            <a:satOff val="-19113"/>
            <a:lumOff val="-4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Communication in terms of what is needed.</a:t>
          </a:r>
          <a:endParaRPr lang="en-US" sz="2200" kern="1200"/>
        </a:p>
      </dsp:txBody>
      <dsp:txXfrm>
        <a:off x="3575446" y="2038415"/>
        <a:ext cx="2907506" cy="1744503"/>
      </dsp:txXfrm>
    </dsp:sp>
    <dsp:sp modelId="{9BBF8C47-8777-4A6A-8ABB-DF95128DBF4E}">
      <dsp:nvSpPr>
        <dsp:cNvPr id="0" name=""/>
        <dsp:cNvSpPr/>
      </dsp:nvSpPr>
      <dsp:spPr>
        <a:xfrm>
          <a:off x="6773703" y="2038415"/>
          <a:ext cx="2907506" cy="1744503"/>
        </a:xfrm>
        <a:prstGeom prst="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Where is the money going? Who is keeping track of it?</a:t>
          </a:r>
          <a:endParaRPr lang="en-US" sz="2200" kern="1200"/>
        </a:p>
      </dsp:txBody>
      <dsp:txXfrm>
        <a:off x="6773703" y="2038415"/>
        <a:ext cx="2907506" cy="1744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FEC8A-8E23-4BEE-98D0-81B42779A33B}">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Challenges the idea that knowledge resides in the academy</a:t>
          </a:r>
          <a:endParaRPr lang="en-US" sz="1900" kern="1200"/>
        </a:p>
      </dsp:txBody>
      <dsp:txXfrm>
        <a:off x="377190" y="3160"/>
        <a:ext cx="2907506" cy="1744503"/>
      </dsp:txXfrm>
    </dsp:sp>
    <dsp:sp modelId="{EA9F52CF-6012-4975-966A-5486295EF409}">
      <dsp:nvSpPr>
        <dsp:cNvPr id="0" name=""/>
        <dsp:cNvSpPr/>
      </dsp:nvSpPr>
      <dsp:spPr>
        <a:xfrm>
          <a:off x="3575446" y="3160"/>
          <a:ext cx="2907506" cy="1744503"/>
        </a:xfrm>
        <a:prstGeom prst="rect">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Recognises the plurality of knowledge(s)</a:t>
          </a:r>
          <a:endParaRPr lang="en-US" sz="1900" kern="1200"/>
        </a:p>
      </dsp:txBody>
      <dsp:txXfrm>
        <a:off x="3575446" y="3160"/>
        <a:ext cx="2907506" cy="1744503"/>
      </dsp:txXfrm>
    </dsp:sp>
    <dsp:sp modelId="{AF46C641-6779-4514-B09A-02455A4189C7}">
      <dsp:nvSpPr>
        <dsp:cNvPr id="0" name=""/>
        <dsp:cNvSpPr/>
      </dsp:nvSpPr>
      <dsp:spPr>
        <a:xfrm>
          <a:off x="6773703" y="3160"/>
          <a:ext cx="2907506" cy="1744503"/>
        </a:xfrm>
        <a:prstGeom prst="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Counter-hegemonic knowledge production</a:t>
          </a:r>
          <a:endParaRPr lang="en-US" sz="1900" kern="1200"/>
        </a:p>
      </dsp:txBody>
      <dsp:txXfrm>
        <a:off x="6773703" y="3160"/>
        <a:ext cx="2907506" cy="1744503"/>
      </dsp:txXfrm>
    </dsp:sp>
    <dsp:sp modelId="{F99CA9EC-45AF-47E7-845C-70DF50911654}">
      <dsp:nvSpPr>
        <dsp:cNvPr id="0" name=""/>
        <dsp:cNvSpPr/>
      </dsp:nvSpPr>
      <dsp:spPr>
        <a:xfrm>
          <a:off x="1976318" y="2038415"/>
          <a:ext cx="2907506" cy="1744503"/>
        </a:xfrm>
        <a:prstGeom prst="rect">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Recognises that those who have been most oppressed or excluded are best placed to reveal aspects of their oppression</a:t>
          </a:r>
          <a:endParaRPr lang="en-US" sz="1900" kern="1200"/>
        </a:p>
      </dsp:txBody>
      <dsp:txXfrm>
        <a:off x="1976318" y="2038415"/>
        <a:ext cx="2907506" cy="1744503"/>
      </dsp:txXfrm>
    </dsp:sp>
    <dsp:sp modelId="{CEC97671-FC64-4022-A5CE-86679B2BE1CE}">
      <dsp:nvSpPr>
        <dsp:cNvPr id="0" name=""/>
        <dsp:cNvSpPr/>
      </dsp:nvSpPr>
      <dsp:spPr>
        <a:xfrm>
          <a:off x="5174575" y="2038415"/>
          <a:ext cx="2907506" cy="1744503"/>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Action research been used as an approach since the 1940’s</a:t>
          </a:r>
          <a:endParaRPr lang="en-US" sz="1900" kern="1200"/>
        </a:p>
      </dsp:txBody>
      <dsp:txXfrm>
        <a:off x="5174575" y="2038415"/>
        <a:ext cx="2907506" cy="1744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539E4-DF13-4A3C-8A9C-26BFF527FE8B}">
      <dsp:nvSpPr>
        <dsp:cNvPr id="0" name=""/>
        <dsp:cNvSpPr/>
      </dsp:nvSpPr>
      <dsp:spPr>
        <a:xfrm>
          <a:off x="0" y="0"/>
          <a:ext cx="5873828" cy="151542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If we think of PAR as a spatial practice – regardless of where it takes place ‘invited’ or ‘popular’[‘under a shady tree or in a community centre’]</a:t>
          </a:r>
          <a:endParaRPr lang="en-US" sz="2100" kern="1200"/>
        </a:p>
      </dsp:txBody>
      <dsp:txXfrm>
        <a:off x="44385" y="44385"/>
        <a:ext cx="4238565" cy="1426657"/>
      </dsp:txXfrm>
    </dsp:sp>
    <dsp:sp modelId="{ADA6B75C-09C1-4859-BD39-CC78B398CC97}">
      <dsp:nvSpPr>
        <dsp:cNvPr id="0" name=""/>
        <dsp:cNvSpPr/>
      </dsp:nvSpPr>
      <dsp:spPr>
        <a:xfrm>
          <a:off x="518279" y="1767998"/>
          <a:ext cx="5873828" cy="151542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Socio-spatial arena governed by the discourses and practices of participation</a:t>
          </a:r>
          <a:endParaRPr lang="en-US" sz="2100" kern="1200"/>
        </a:p>
      </dsp:txBody>
      <dsp:txXfrm>
        <a:off x="562664" y="1812383"/>
        <a:ext cx="4281752" cy="1426657"/>
      </dsp:txXfrm>
    </dsp:sp>
    <dsp:sp modelId="{894EE8E8-CA1A-418D-B2D6-8EC5617C36C2}">
      <dsp:nvSpPr>
        <dsp:cNvPr id="0" name=""/>
        <dsp:cNvSpPr/>
      </dsp:nvSpPr>
      <dsp:spPr>
        <a:xfrm>
          <a:off x="1036558" y="3535997"/>
          <a:ext cx="5873828" cy="151542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Can provide ‘safe places’ for marginalised groups – can speak freely, criticise wider society etc.</a:t>
          </a:r>
          <a:endParaRPr lang="en-US" sz="2100" kern="1200"/>
        </a:p>
      </dsp:txBody>
      <dsp:txXfrm>
        <a:off x="1080943" y="3580382"/>
        <a:ext cx="4281752" cy="1426657"/>
      </dsp:txXfrm>
    </dsp:sp>
    <dsp:sp modelId="{3181EE3D-57DD-453C-836A-8CF8F4D03FE6}">
      <dsp:nvSpPr>
        <dsp:cNvPr id="0" name=""/>
        <dsp:cNvSpPr/>
      </dsp:nvSpPr>
      <dsp:spPr>
        <a:xfrm>
          <a:off x="4888801" y="1149199"/>
          <a:ext cx="985027" cy="985027"/>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110432" y="1149199"/>
        <a:ext cx="541765" cy="741233"/>
      </dsp:txXfrm>
    </dsp:sp>
    <dsp:sp modelId="{94812FD6-489E-425B-A80C-B0B0E55C21C3}">
      <dsp:nvSpPr>
        <dsp:cNvPr id="0" name=""/>
        <dsp:cNvSpPr/>
      </dsp:nvSpPr>
      <dsp:spPr>
        <a:xfrm>
          <a:off x="5407080" y="2907095"/>
          <a:ext cx="985027" cy="985027"/>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628711" y="2907095"/>
        <a:ext cx="541765" cy="7412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62655-0A86-448C-AA61-D223D7C80154}" type="datetimeFigureOut">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3D96E-8516-47F4-B2E7-391478AE2084}" type="slidenum">
              <a:t>‹#›</a:t>
            </a:fld>
            <a:endParaRPr lang="en-US"/>
          </a:p>
        </p:txBody>
      </p:sp>
    </p:spTree>
    <p:extLst>
      <p:ext uri="{BB962C8B-B14F-4D97-AF65-F5344CB8AC3E}">
        <p14:creationId xmlns:p14="http://schemas.microsoft.com/office/powerpoint/2010/main" val="37057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86588F-5F0A-4D84-9C7F-C6253CF8F5C3}" type="slidenum">
              <a:rPr lang="en-GB" smtClean="0"/>
              <a:pPr/>
              <a:t>3</a:t>
            </a:fld>
            <a:endParaRPr lang="en-GB" dirty="0"/>
          </a:p>
        </p:txBody>
      </p:sp>
    </p:spTree>
    <p:extLst>
      <p:ext uri="{BB962C8B-B14F-4D97-AF65-F5344CB8AC3E}">
        <p14:creationId xmlns:p14="http://schemas.microsoft.com/office/powerpoint/2010/main" val="390538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86588F-5F0A-4D84-9C7F-C6253CF8F5C3}" type="slidenum">
              <a:rPr lang="en-GB" smtClean="0"/>
              <a:pPr/>
              <a:t>4</a:t>
            </a:fld>
            <a:endParaRPr lang="en-GB" dirty="0"/>
          </a:p>
        </p:txBody>
      </p:sp>
    </p:spTree>
    <p:extLst>
      <p:ext uri="{BB962C8B-B14F-4D97-AF65-F5344CB8AC3E}">
        <p14:creationId xmlns:p14="http://schemas.microsoft.com/office/powerpoint/2010/main" val="92581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2886588F-5F0A-4D84-9C7F-C6253CF8F5C3}" type="slidenum">
              <a:rPr lang="en-GB" smtClean="0"/>
              <a:pPr/>
              <a:t>6</a:t>
            </a:fld>
            <a:endParaRPr lang="en-GB" dirty="0"/>
          </a:p>
        </p:txBody>
      </p:sp>
    </p:spTree>
    <p:extLst>
      <p:ext uri="{BB962C8B-B14F-4D97-AF65-F5344CB8AC3E}">
        <p14:creationId xmlns:p14="http://schemas.microsoft.com/office/powerpoint/2010/main" val="3304814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86588F-5F0A-4D84-9C7F-C6253CF8F5C3}" type="slidenum">
              <a:rPr lang="en-GB" smtClean="0"/>
              <a:pPr/>
              <a:t>7</a:t>
            </a:fld>
            <a:endParaRPr lang="en-GB" dirty="0"/>
          </a:p>
        </p:txBody>
      </p:sp>
    </p:spTree>
    <p:extLst>
      <p:ext uri="{BB962C8B-B14F-4D97-AF65-F5344CB8AC3E}">
        <p14:creationId xmlns:p14="http://schemas.microsoft.com/office/powerpoint/2010/main" val="275249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photo is of Robert Chambers who coined the term</a:t>
            </a:r>
          </a:p>
        </p:txBody>
      </p:sp>
      <p:sp>
        <p:nvSpPr>
          <p:cNvPr id="4" name="Slide Number Placeholder 3"/>
          <p:cNvSpPr>
            <a:spLocks noGrp="1"/>
          </p:cNvSpPr>
          <p:nvPr>
            <p:ph type="sldNum" sz="quarter" idx="5"/>
          </p:nvPr>
        </p:nvSpPr>
        <p:spPr/>
        <p:txBody>
          <a:bodyPr/>
          <a:lstStyle/>
          <a:p>
            <a:fld id="{3FD3D96E-8516-47F4-B2E7-391478AE2084}" type="slidenum">
              <a:rPr lang="en-US"/>
              <a:t>8</a:t>
            </a:fld>
            <a:endParaRPr lang="en-US"/>
          </a:p>
        </p:txBody>
      </p:sp>
    </p:spTree>
    <p:extLst>
      <p:ext uri="{BB962C8B-B14F-4D97-AF65-F5344CB8AC3E}">
        <p14:creationId xmlns:p14="http://schemas.microsoft.com/office/powerpoint/2010/main" val="75039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86588F-5F0A-4D84-9C7F-C6253CF8F5C3}" type="slidenum">
              <a:rPr lang="en-GB" smtClean="0"/>
              <a:pPr/>
              <a:t>10</a:t>
            </a:fld>
            <a:endParaRPr lang="en-GB" dirty="0"/>
          </a:p>
        </p:txBody>
      </p:sp>
    </p:spTree>
    <p:extLst>
      <p:ext uri="{BB962C8B-B14F-4D97-AF65-F5344CB8AC3E}">
        <p14:creationId xmlns:p14="http://schemas.microsoft.com/office/powerpoint/2010/main" val="5195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86588F-5F0A-4D84-9C7F-C6253CF8F5C3}" type="slidenum">
              <a:rPr lang="en-GB" smtClean="0"/>
              <a:pPr/>
              <a:t>11</a:t>
            </a:fld>
            <a:endParaRPr lang="en-GB" dirty="0"/>
          </a:p>
        </p:txBody>
      </p:sp>
    </p:spTree>
    <p:extLst>
      <p:ext uri="{BB962C8B-B14F-4D97-AF65-F5344CB8AC3E}">
        <p14:creationId xmlns:p14="http://schemas.microsoft.com/office/powerpoint/2010/main" val="367573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9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99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3A1B75-6D24-40EE-8E2A-2D1C466DF84D}" type="datetimeFigureOut">
              <a:rPr lang="en-GB" smtClean="0"/>
              <a:t>06/08/2024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A4ABDC8-2341-4EF5-A736-7EED26BFAACE}" type="slidenum">
              <a:rPr lang="en-GB" smtClean="0"/>
              <a:t>‹#›</a:t>
            </a:fld>
            <a:endParaRPr lang="en-GB"/>
          </a:p>
        </p:txBody>
      </p:sp>
    </p:spTree>
    <p:extLst>
      <p:ext uri="{BB962C8B-B14F-4D97-AF65-F5344CB8AC3E}">
        <p14:creationId xmlns:p14="http://schemas.microsoft.com/office/powerpoint/2010/main" val="114217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3A1B75-6D24-40EE-8E2A-2D1C466DF84D}" type="datetimeFigureOut">
              <a:rPr lang="en-GB" smtClean="0"/>
              <a:t>06/08/2024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4ABDC8-2341-4EF5-A736-7EED26BFAACE}" type="slidenum">
              <a:rPr lang="en-GB" smtClean="0"/>
              <a:t>‹#›</a:t>
            </a:fld>
            <a:endParaRPr lang="en-GB"/>
          </a:p>
        </p:txBody>
      </p:sp>
    </p:spTree>
    <p:extLst>
      <p:ext uri="{BB962C8B-B14F-4D97-AF65-F5344CB8AC3E}">
        <p14:creationId xmlns:p14="http://schemas.microsoft.com/office/powerpoint/2010/main" val="207086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3A1B75-6D24-40EE-8E2A-2D1C466DF84D}" type="datetimeFigureOut">
              <a:rPr lang="en-GB" smtClean="0"/>
              <a:t>06/08/2024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4ABDC8-2341-4EF5-A736-7EED26BFAACE}" type="slidenum">
              <a:rPr lang="en-GB" smtClean="0"/>
              <a:t>‹#›</a:t>
            </a:fld>
            <a:endParaRPr lang="en-GB"/>
          </a:p>
        </p:txBody>
      </p:sp>
    </p:spTree>
    <p:extLst>
      <p:ext uri="{BB962C8B-B14F-4D97-AF65-F5344CB8AC3E}">
        <p14:creationId xmlns:p14="http://schemas.microsoft.com/office/powerpoint/2010/main" val="61677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AC237F-90AB-4F48-B5E6-528C091ACEE4}" type="datetimeFigureOut">
              <a:rPr lang="en-GB" smtClean="0"/>
              <a:t>06/08/2024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8DD585-C993-48C8-A943-D3848863BE91}" type="slidenum">
              <a:rPr lang="en-GB" smtClean="0"/>
              <a:t>‹#›</a:t>
            </a:fld>
            <a:endParaRPr lang="en-GB"/>
          </a:p>
        </p:txBody>
      </p:sp>
    </p:spTree>
    <p:extLst>
      <p:ext uri="{BB962C8B-B14F-4D97-AF65-F5344CB8AC3E}">
        <p14:creationId xmlns:p14="http://schemas.microsoft.com/office/powerpoint/2010/main" val="1380681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8/6/2024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20904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1AC237F-90AB-4F48-B5E6-528C091ACEE4}" type="datetimeFigureOut">
              <a:rPr lang="en-GB" smtClean="0"/>
              <a:t>06/08/2024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78DD585-C993-48C8-A943-D3848863BE91}"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88494"/>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articipatorymethods.Org/Page/about-Participatory-Methods" TargetMode="External"/><Relationship Id="rId2" Type="http://schemas.openxmlformats.org/officeDocument/2006/relationships/hyperlink" Target="http://www.ifrc.org" TargetMode="External"/><Relationship Id="rId1" Type="http://schemas.openxmlformats.org/officeDocument/2006/relationships/slideLayout" Target="../slideLayouts/slideLayout2.xml"/><Relationship Id="rId4" Type="http://schemas.openxmlformats.org/officeDocument/2006/relationships/hyperlink" Target="https://doi.org/10.1017/sus.2023.12"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heconversation.com/what-works-and-doesnt-in-disaster-health-response-40890" TargetMode="External"/><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ganatlguard/16148107813" TargetMode="External"/><Relationship Id="rId7" Type="http://schemas.openxmlformats.org/officeDocument/2006/relationships/hyperlink" Target="http://www.flickr.com/photos/51035749109@N01/7493594322" TargetMode="External"/><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hyperlink" Target="https://theconversation.com/digital-samaritans-how-digital-technology-is-revolutionising-disaster-response-40304" TargetMode="Externa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geograph.org.uk/photo/4227768" TargetMode="External"/><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88366" y="1258288"/>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a:solidFill>
                  <a:srgbClr val="003399"/>
                </a:solidFill>
                <a:latin typeface="Century Gothic"/>
                <a:ea typeface="Century Gothic"/>
                <a:cs typeface="Century Gothic"/>
                <a:sym typeface="Century Gothic"/>
              </a:rPr>
              <a:t>CCP-LAW</a:t>
            </a:r>
            <a:endParaRPr sz="2700" b="0" i="0" u="none" strike="noStrike" cap="none">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a:solidFill>
                  <a:srgbClr val="2683C6"/>
                </a:solidFill>
                <a:latin typeface="Century Gothic"/>
                <a:ea typeface="Century Gothic"/>
                <a:cs typeface="Century Gothic"/>
                <a:sym typeface="Century Gothic"/>
              </a:rPr>
              <a:t>Curricula development on Climate Change Policy and Law</a:t>
            </a:r>
            <a:endParaRPr sz="2700" b="0" i="0" u="none" strike="noStrike" cap="none">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15063" y="2453923"/>
            <a:ext cx="11150343" cy="1959342"/>
          </a:xfrm>
          <a:prstGeom prst="rect">
            <a:avLst/>
          </a:prstGeom>
          <a:noFill/>
          <a:ln>
            <a:noFill/>
          </a:ln>
        </p:spPr>
        <p:txBody>
          <a:bodyPr spcFirstLastPara="1" wrap="square" lIns="91425" tIns="45700" rIns="91425" bIns="45700" anchor="t" anchorCtr="0">
            <a:spAutoFit/>
          </a:bodyPr>
          <a:lstStyle/>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Module: </a:t>
            </a:r>
            <a:r>
              <a:rPr lang="en-US" sz="2700" b="1" dirty="0">
                <a:solidFill>
                  <a:srgbClr val="003399"/>
                </a:solidFill>
                <a:latin typeface="Century Gothic"/>
                <a:ea typeface="Century Gothic"/>
                <a:cs typeface="Century Gothic"/>
                <a:sym typeface="Century Gothic"/>
              </a:rPr>
              <a:t>Environmental Risk Prevention and Management</a:t>
            </a:r>
            <a:endParaRPr lang="en-US" sz="2700" dirty="0">
              <a:solidFill>
                <a:srgbClr val="003399"/>
              </a:solidFill>
              <a:latin typeface="Century Gothic"/>
              <a:ea typeface="Century Gothic"/>
              <a:cs typeface="Century Gothic"/>
            </a:endParaRPr>
          </a:p>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Topic: </a:t>
            </a:r>
            <a:r>
              <a:rPr lang="en-US" sz="2700" b="1" dirty="0">
                <a:solidFill>
                  <a:srgbClr val="003399"/>
                </a:solidFill>
                <a:latin typeface="Century Gothic"/>
                <a:ea typeface="Century Gothic"/>
                <a:cs typeface="Century Gothic"/>
                <a:sym typeface="Century Gothic"/>
              </a:rPr>
              <a:t>Participatory Engagement, Inclusivity and Communication</a:t>
            </a:r>
            <a:r>
              <a:rPr lang="en-US" sz="2700" dirty="0">
                <a:solidFill>
                  <a:srgbClr val="003399"/>
                </a:solidFill>
                <a:latin typeface="Century Gothic"/>
                <a:ea typeface="Century Gothic"/>
                <a:cs typeface="Century Gothic"/>
                <a:sym typeface="Century Gothic"/>
              </a:rPr>
              <a:t> </a:t>
            </a:r>
            <a:endParaRPr lang="en-US" sz="2700" i="0" u="none" strike="noStrike" cap="none" dirty="0">
              <a:solidFill>
                <a:srgbClr val="003399"/>
              </a:solidFill>
              <a:latin typeface="Century Gothic"/>
              <a:ea typeface="Century Gothic"/>
              <a:cs typeface="Century Gothic"/>
            </a:endParaRPr>
          </a:p>
          <a:p>
            <a:pPr>
              <a:lnSpc>
                <a:spcPct val="107000"/>
              </a:lnSpc>
              <a:spcBef>
                <a:spcPts val="800"/>
              </a:spcBef>
              <a:spcAft>
                <a:spcPts val="800"/>
              </a:spcAft>
            </a:pPr>
            <a:r>
              <a:rPr lang="en-US" sz="2200" b="1" dirty="0">
                <a:solidFill>
                  <a:srgbClr val="003399"/>
                </a:solidFill>
                <a:latin typeface="Century Gothic"/>
                <a:ea typeface="Century Gothic"/>
                <a:cs typeface="Century Gothic"/>
                <a:sym typeface="Century Gothic"/>
              </a:rPr>
              <a:t>Instructor Name:</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76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5D315-BD8F-7A6C-9430-8288F6FCBA95}"/>
              </a:ext>
            </a:extLst>
          </p:cNvPr>
          <p:cNvSpPr>
            <a:spLocks noGrp="1"/>
          </p:cNvSpPr>
          <p:nvPr>
            <p:ph type="title"/>
          </p:nvPr>
        </p:nvSpPr>
        <p:spPr>
          <a:xfrm>
            <a:off x="6398985" y="647646"/>
            <a:ext cx="5139871" cy="1438057"/>
          </a:xfrm>
        </p:spPr>
        <p:txBody>
          <a:bodyPr vert="horz" lIns="91440" tIns="45720" rIns="91440" bIns="45720" rtlCol="0" anchor="b">
            <a:normAutofit/>
          </a:bodyPr>
          <a:lstStyle/>
          <a:p>
            <a:r>
              <a:rPr lang="en-US" b="1"/>
              <a:t>Community Disaster Plans</a:t>
            </a:r>
            <a:endParaRPr lang="en-US" b="1" dirty="0"/>
          </a:p>
        </p:txBody>
      </p:sp>
      <p:pic>
        <p:nvPicPr>
          <p:cNvPr id="8" name="Graphic 7" descr="Questions">
            <a:extLst>
              <a:ext uri="{FF2B5EF4-FFF2-40B4-BE49-F238E27FC236}">
                <a16:creationId xmlns:a16="http://schemas.microsoft.com/office/drawing/2014/main" id="{C2D38961-C86F-A5D3-4716-65B798D02B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9" name="Straight Connector 18">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448CAC-535E-357C-A76B-387286DFF87D}"/>
              </a:ext>
            </a:extLst>
          </p:cNvPr>
          <p:cNvSpPr txBox="1"/>
          <p:nvPr/>
        </p:nvSpPr>
        <p:spPr>
          <a:xfrm>
            <a:off x="6411684" y="2198914"/>
            <a:ext cx="5127172" cy="3670180"/>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a:bodyPr>
          <a:lstStyle/>
          <a:p>
            <a:pPr>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What do we need to include in a disaster plan?</a:t>
            </a:r>
          </a:p>
          <a:p>
            <a:pPr>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Who needs to be included?</a:t>
            </a:r>
          </a:p>
          <a:p>
            <a:pPr>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What questions do we need to ask to identify people's needs, skills and knowledge?</a:t>
            </a:r>
          </a:p>
          <a:p>
            <a:pPr>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How do we ensure inclusivity in the process?</a:t>
            </a:r>
          </a:p>
          <a:p>
            <a:pPr>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How is the information presented and disseminated?</a:t>
            </a:r>
          </a:p>
          <a:p>
            <a:pPr>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p:txBody>
      </p:sp>
      <p:sp>
        <p:nvSpPr>
          <p:cNvPr id="21" name="Rectangle 2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3077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8264" t="26790" r="25765" b="14445"/>
          <a:stretch/>
        </p:blipFill>
        <p:spPr>
          <a:xfrm>
            <a:off x="3014133" y="-6496"/>
            <a:ext cx="9177868" cy="6916880"/>
          </a:xfrm>
          <a:prstGeom prst="rect">
            <a:avLst/>
          </a:prstGeom>
        </p:spPr>
      </p:pic>
      <p:sp>
        <p:nvSpPr>
          <p:cNvPr id="4" name="TextBox 3"/>
          <p:cNvSpPr txBox="1"/>
          <p:nvPr/>
        </p:nvSpPr>
        <p:spPr>
          <a:xfrm>
            <a:off x="213075" y="443089"/>
            <a:ext cx="2801058" cy="5016758"/>
          </a:xfrm>
          <a:prstGeom prst="rect">
            <a:avLst/>
          </a:prstGeom>
          <a:noFill/>
        </p:spPr>
        <p:txBody>
          <a:bodyPr wrap="square" lIns="91440" tIns="45720" rIns="91440" bIns="45720" rtlCol="0" anchor="t">
            <a:spAutoFit/>
          </a:bodyPr>
          <a:lstStyle/>
          <a:p>
            <a:r>
              <a:rPr lang="en-GB" sz="4000" dirty="0"/>
              <a:t>Hazard Prone Community Example from Swift River Community, Jamaica.</a:t>
            </a:r>
          </a:p>
        </p:txBody>
      </p:sp>
    </p:spTree>
    <p:extLst>
      <p:ext uri="{BB962C8B-B14F-4D97-AF65-F5344CB8AC3E}">
        <p14:creationId xmlns:p14="http://schemas.microsoft.com/office/powerpoint/2010/main" val="159075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986" t="28518" r="27570" b="23334"/>
          <a:stretch/>
        </p:blipFill>
        <p:spPr>
          <a:xfrm>
            <a:off x="2907266" y="0"/>
            <a:ext cx="9284734" cy="6858000"/>
          </a:xfrm>
          <a:prstGeom prst="rect">
            <a:avLst/>
          </a:prstGeom>
        </p:spPr>
      </p:pic>
      <p:sp>
        <p:nvSpPr>
          <p:cNvPr id="3" name="TextBox 2"/>
          <p:cNvSpPr txBox="1"/>
          <p:nvPr/>
        </p:nvSpPr>
        <p:spPr>
          <a:xfrm>
            <a:off x="213075" y="443089"/>
            <a:ext cx="2801058" cy="4401205"/>
          </a:xfrm>
          <a:prstGeom prst="rect">
            <a:avLst/>
          </a:prstGeom>
          <a:noFill/>
        </p:spPr>
        <p:txBody>
          <a:bodyPr wrap="square" lIns="91440" tIns="45720" rIns="91440" bIns="45720" rtlCol="0" anchor="t">
            <a:spAutoFit/>
          </a:bodyPr>
          <a:lstStyle/>
          <a:p>
            <a:r>
              <a:rPr lang="en-GB" sz="4000" dirty="0"/>
              <a:t>Hazard Prone Community Example from Swift River Community.</a:t>
            </a:r>
            <a:endParaRPr lang="en-US"/>
          </a:p>
        </p:txBody>
      </p:sp>
    </p:spTree>
    <p:extLst>
      <p:ext uri="{BB962C8B-B14F-4D97-AF65-F5344CB8AC3E}">
        <p14:creationId xmlns:p14="http://schemas.microsoft.com/office/powerpoint/2010/main" val="351658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153" t="32716" r="20701" b="17407"/>
          <a:stretch/>
        </p:blipFill>
        <p:spPr>
          <a:xfrm>
            <a:off x="2692464" y="425555"/>
            <a:ext cx="9393704" cy="5614001"/>
          </a:xfrm>
          <a:prstGeom prst="rect">
            <a:avLst/>
          </a:prstGeom>
        </p:spPr>
      </p:pic>
      <p:sp>
        <p:nvSpPr>
          <p:cNvPr id="4" name="TextBox 3"/>
          <p:cNvSpPr txBox="1"/>
          <p:nvPr/>
        </p:nvSpPr>
        <p:spPr>
          <a:xfrm>
            <a:off x="79023" y="443089"/>
            <a:ext cx="2613442" cy="4401205"/>
          </a:xfrm>
          <a:prstGeom prst="rect">
            <a:avLst/>
          </a:prstGeom>
          <a:noFill/>
        </p:spPr>
        <p:txBody>
          <a:bodyPr wrap="square" lIns="91440" tIns="45720" rIns="91440" bIns="45720" rtlCol="0" anchor="t">
            <a:spAutoFit/>
          </a:bodyPr>
          <a:lstStyle/>
          <a:p>
            <a:r>
              <a:rPr lang="en-GB" sz="4000" dirty="0"/>
              <a:t>Hazard Prone Community Example from Lime</a:t>
            </a:r>
            <a:endParaRPr lang="en-US" dirty="0"/>
          </a:p>
          <a:p>
            <a:r>
              <a:rPr lang="en-GB" sz="4000" dirty="0"/>
              <a:t>Hall Community</a:t>
            </a:r>
          </a:p>
        </p:txBody>
      </p:sp>
    </p:spTree>
    <p:extLst>
      <p:ext uri="{BB962C8B-B14F-4D97-AF65-F5344CB8AC3E}">
        <p14:creationId xmlns:p14="http://schemas.microsoft.com/office/powerpoint/2010/main" val="290895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13B3DF-D7FE-B626-45D0-E447BF40506D}"/>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5000">
                <a:solidFill>
                  <a:schemeClr val="tx1">
                    <a:lumMod val="85000"/>
                    <a:lumOff val="15000"/>
                  </a:schemeClr>
                </a:solidFill>
              </a:rPr>
              <a:t>Participatory Research as an approach to understanding and addressing environmental challenges</a:t>
            </a:r>
          </a:p>
        </p:txBody>
      </p:sp>
      <p:cxnSp>
        <p:nvCxnSpPr>
          <p:cNvPr id="15" name="Straight Connector 1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341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GB" sz="3600" b="1">
                <a:solidFill>
                  <a:srgbClr val="FFFFFF"/>
                </a:solidFill>
              </a:rPr>
              <a:t>DEFINTION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pPr marL="0" indent="0">
              <a:buNone/>
            </a:pPr>
            <a:r>
              <a:rPr lang="en-GB"/>
              <a:t>Participatory Action Research (PAR) is a process through which people investigate meaningful social topics, participate in research to understand the root causes of problems that directly impact them, and then take action to influence policies through the dissemination of their findings to policymakers and stakeholders</a:t>
            </a:r>
          </a:p>
          <a:p>
            <a:pPr marL="0" indent="0">
              <a:buNone/>
            </a:pPr>
            <a:endParaRPr lang="en-GB" b="1"/>
          </a:p>
          <a:p>
            <a:pPr marL="0" indent="0">
              <a:buNone/>
            </a:pPr>
            <a:r>
              <a:rPr lang="en-GB" b="1"/>
              <a:t>(Powers and Allaman 2013:1)</a:t>
            </a:r>
          </a:p>
          <a:p>
            <a:endParaRPr lang="en-GB"/>
          </a:p>
        </p:txBody>
      </p:sp>
    </p:spTree>
    <p:extLst>
      <p:ext uri="{BB962C8B-B14F-4D97-AF65-F5344CB8AC3E}">
        <p14:creationId xmlns:p14="http://schemas.microsoft.com/office/powerpoint/2010/main" val="340880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4679" y="634946"/>
            <a:ext cx="6405063" cy="1450757"/>
          </a:xfrm>
        </p:spPr>
        <p:txBody>
          <a:bodyPr>
            <a:normAutofit/>
          </a:bodyPr>
          <a:lstStyle/>
          <a:p>
            <a:r>
              <a:rPr lang="en-GB" b="1"/>
              <a:t>Definition</a:t>
            </a:r>
          </a:p>
        </p:txBody>
      </p:sp>
      <p:pic>
        <p:nvPicPr>
          <p:cNvPr id="3" name="Picture 2"/>
          <p:cNvPicPr>
            <a:picLocks noChangeAspect="1"/>
          </p:cNvPicPr>
          <p:nvPr/>
        </p:nvPicPr>
        <p:blipFill>
          <a:blip r:embed="rId3"/>
          <a:srcRect t="17773" r="-2" b="-2"/>
          <a:stretch/>
        </p:blipFill>
        <p:spPr>
          <a:xfrm>
            <a:off x="633999" y="581098"/>
            <a:ext cx="4020297" cy="2476136"/>
          </a:xfrm>
          <a:prstGeom prst="rect">
            <a:avLst/>
          </a:prstGeom>
        </p:spPr>
      </p:pic>
      <p:cxnSp>
        <p:nvCxnSpPr>
          <p:cNvPr id="12" name="Straight Connector 11">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rcRect t="4777" r="3" b="13104"/>
          <a:stretch/>
        </p:blipFill>
        <p:spPr>
          <a:xfrm>
            <a:off x="633999" y="3218101"/>
            <a:ext cx="4020296" cy="2476136"/>
          </a:xfrm>
          <a:prstGeom prst="rect">
            <a:avLst/>
          </a:prstGeom>
        </p:spPr>
      </p:pic>
      <p:sp>
        <p:nvSpPr>
          <p:cNvPr id="5" name="Content Placeholder 4"/>
          <p:cNvSpPr>
            <a:spLocks noGrp="1"/>
          </p:cNvSpPr>
          <p:nvPr>
            <p:ph idx="1"/>
          </p:nvPr>
        </p:nvSpPr>
        <p:spPr>
          <a:xfrm>
            <a:off x="5144679" y="2198914"/>
            <a:ext cx="6405063" cy="3670180"/>
          </a:xfrm>
        </p:spPr>
        <p:txBody>
          <a:bodyPr vert="horz" lIns="0" tIns="45720" rIns="0" bIns="45720" rtlCol="0" anchor="t">
            <a:normAutofit/>
          </a:bodyPr>
          <a:lstStyle/>
          <a:p>
            <a:r>
              <a:rPr lang="en-GB" sz="2200" dirty="0"/>
              <a:t>Participatory action research creates a Disruption in the traditional, hierarchical power relations </a:t>
            </a:r>
            <a:endParaRPr lang="en-US" sz="2200" dirty="0">
              <a:ea typeface="Calibri"/>
              <a:cs typeface="Calibri"/>
            </a:endParaRPr>
          </a:p>
          <a:p>
            <a:r>
              <a:rPr lang="en-GB" sz="2200"/>
              <a:t>Benefits of the research felt directly by the community </a:t>
            </a:r>
            <a:endParaRPr lang="en-GB" sz="2200" dirty="0">
              <a:ea typeface="Calibri"/>
              <a:cs typeface="Calibri"/>
            </a:endParaRPr>
          </a:p>
          <a:p>
            <a:r>
              <a:rPr lang="en-GB" sz="2200"/>
              <a:t>Collaborative process of research, education and action</a:t>
            </a:r>
            <a:endParaRPr lang="en-US" sz="2200"/>
          </a:p>
          <a:p>
            <a:pPr marL="0" indent="0">
              <a:buNone/>
            </a:pPr>
            <a:endParaRPr lang="en-GB" dirty="0"/>
          </a:p>
        </p:txBody>
      </p:sp>
      <p:sp>
        <p:nvSpPr>
          <p:cNvPr id="14" name="Rectangle 13">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575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97280" y="286603"/>
            <a:ext cx="10058400" cy="1450757"/>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4800" b="1" spc="-50">
                <a:solidFill>
                  <a:schemeClr val="tx1">
                    <a:lumMod val="75000"/>
                    <a:lumOff val="25000"/>
                  </a:schemeClr>
                </a:solidFill>
                <a:latin typeface="+mj-lt"/>
                <a:ea typeface="+mj-ea"/>
                <a:cs typeface="+mj-cs"/>
              </a:rPr>
              <a:t>PARTICIPATORY ACTION RESEARCH</a:t>
            </a:r>
          </a:p>
        </p:txBody>
      </p:sp>
      <p:graphicFrame>
        <p:nvGraphicFramePr>
          <p:cNvPr id="6" name="TextBox 2">
            <a:extLst>
              <a:ext uri="{FF2B5EF4-FFF2-40B4-BE49-F238E27FC236}">
                <a16:creationId xmlns:a16="http://schemas.microsoft.com/office/drawing/2014/main" id="{78DC36B4-432C-2375-5366-CFBE2127BAE3}"/>
              </a:ext>
            </a:extLst>
          </p:cNvPr>
          <p:cNvGraphicFramePr/>
          <p:nvPr>
            <p:extLst>
              <p:ext uri="{D42A27DB-BD31-4B8C-83A1-F6EECF244321}">
                <p14:modId xmlns:p14="http://schemas.microsoft.com/office/powerpoint/2010/main" val="49499413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276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7" name="Rectangle 205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59" name="Straight Connector 205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61" name="Rectangle 206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411685" y="634946"/>
            <a:ext cx="5127171" cy="1450757"/>
          </a:xfrm>
        </p:spPr>
        <p:txBody>
          <a:bodyPr vert="horz" lIns="91440" tIns="45720" rIns="91440" bIns="45720" rtlCol="0" anchor="b">
            <a:normAutofit/>
          </a:bodyPr>
          <a:lstStyle/>
          <a:p>
            <a:r>
              <a:rPr lang="en-US" b="1" dirty="0"/>
              <a:t>PAR – first wave</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473143" y="645106"/>
            <a:ext cx="3791724" cy="524774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63" name="Straight Connector 206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411684" y="2198914"/>
            <a:ext cx="5127172" cy="3670180"/>
          </a:xfrm>
        </p:spPr>
        <p:txBody>
          <a:bodyPr vert="horz" lIns="0" tIns="45720" rIns="0" bIns="45720" rtlCol="0">
            <a:normAutofit/>
          </a:bodyPr>
          <a:lstStyle/>
          <a:p>
            <a:r>
              <a:rPr lang="en-US"/>
              <a:t>Paulo Freire 1960s and 1970s</a:t>
            </a:r>
          </a:p>
          <a:p>
            <a:r>
              <a:rPr lang="en-US"/>
              <a:t>1970s PAR especially in Africa, India and Latin America</a:t>
            </a:r>
          </a:p>
          <a:p>
            <a:r>
              <a:rPr lang="en-US"/>
              <a:t>Tanzania – Marja-Liisa Swantz – first to use term ‘participatory research’</a:t>
            </a:r>
          </a:p>
          <a:p>
            <a:r>
              <a:rPr lang="en-US"/>
              <a:t>Rajesh Tandon – similar approach – ‘community based research’ in India</a:t>
            </a:r>
          </a:p>
          <a:p>
            <a:r>
              <a:rPr lang="en-US"/>
              <a:t>Columbia ‘participatory action research’ – emancipatory and promote social change</a:t>
            </a:r>
          </a:p>
        </p:txBody>
      </p:sp>
      <p:sp>
        <p:nvSpPr>
          <p:cNvPr id="2065" name="Rectangle 206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7" name="Rectangle 206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622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1" name="Rectangle 308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83" name="Straight Connector 308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85" name="Rectangle 308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85" y="634946"/>
            <a:ext cx="3690257" cy="1450757"/>
          </a:xfrm>
        </p:spPr>
        <p:txBody>
          <a:bodyPr vert="horz" lIns="91440" tIns="45720" rIns="91440" bIns="45720" rtlCol="0" anchor="b">
            <a:normAutofit/>
          </a:bodyPr>
          <a:lstStyle/>
          <a:p>
            <a:r>
              <a:rPr lang="en-US" b="1" kern="1200" spc="-50" baseline="0" dirty="0">
                <a:latin typeface="+mj-lt"/>
                <a:ea typeface="+mj-ea"/>
                <a:cs typeface="+mj-cs"/>
              </a:rPr>
              <a:t>PAR – second wave</a:t>
            </a:r>
          </a:p>
        </p:txBody>
      </p:sp>
      <p:pic>
        <p:nvPicPr>
          <p:cNvPr id="307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r="12887" b="1"/>
          <a:stretch/>
        </p:blipFill>
        <p:spPr bwMode="auto">
          <a:xfrm>
            <a:off x="633999" y="640081"/>
            <a:ext cx="6909801" cy="531440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87" name="Straight Connector 308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859485" y="2198913"/>
            <a:ext cx="3690257" cy="3755565"/>
          </a:xfrm>
        </p:spPr>
        <p:txBody>
          <a:bodyPr vert="horz" lIns="0" tIns="45720" rIns="0" bIns="45720" rtlCol="0">
            <a:normAutofit/>
          </a:bodyPr>
          <a:lstStyle/>
          <a:p>
            <a:r>
              <a:rPr lang="en-US" dirty="0"/>
              <a:t>1980s – community development and international development</a:t>
            </a:r>
          </a:p>
          <a:p>
            <a:r>
              <a:rPr lang="en-US" b="1" dirty="0"/>
              <a:t>Rural appraisal approaches – alternatives to surveys</a:t>
            </a:r>
          </a:p>
          <a:p>
            <a:r>
              <a:rPr lang="en-US" dirty="0"/>
              <a:t>Designed to help people become involved in own development</a:t>
            </a:r>
          </a:p>
          <a:p>
            <a:r>
              <a:rPr lang="en-US" dirty="0"/>
              <a:t>1990s – PAR – minority world institutions</a:t>
            </a:r>
          </a:p>
          <a:p>
            <a:r>
              <a:rPr lang="en-US" dirty="0"/>
              <a:t>Blended with critical social science</a:t>
            </a:r>
          </a:p>
        </p:txBody>
      </p:sp>
      <p:sp>
        <p:nvSpPr>
          <p:cNvPr id="3089" name="Rectangle 3088">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91" name="Rectangle 3090">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794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A6D978-367F-19AE-30F5-5F00F7DE3F8E}"/>
              </a:ext>
            </a:extLst>
          </p:cNvPr>
          <p:cNvSpPr>
            <a:spLocks noGrp="1"/>
          </p:cNvSpPr>
          <p:nvPr>
            <p:ph type="title"/>
          </p:nvPr>
        </p:nvSpPr>
        <p:spPr>
          <a:xfrm>
            <a:off x="492370" y="516835"/>
            <a:ext cx="3084844" cy="5772840"/>
          </a:xfrm>
        </p:spPr>
        <p:txBody>
          <a:bodyPr anchor="ctr">
            <a:normAutofit/>
          </a:bodyPr>
          <a:lstStyle/>
          <a:p>
            <a:r>
              <a:rPr lang="en-US" sz="3600" b="1">
                <a:solidFill>
                  <a:srgbClr val="FFFFFF"/>
                </a:solidFill>
              </a:rPr>
              <a:t>Aims of the Session</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F8B4E66-04E1-C84B-E272-C712E8F7758F}"/>
              </a:ext>
            </a:extLst>
          </p:cNvPr>
          <p:cNvGraphicFramePr>
            <a:graphicFrameLocks noGrp="1"/>
          </p:cNvGraphicFramePr>
          <p:nvPr>
            <p:ph idx="1"/>
            <p:extLst>
              <p:ext uri="{D42A27DB-BD31-4B8C-83A1-F6EECF244321}">
                <p14:modId xmlns:p14="http://schemas.microsoft.com/office/powerpoint/2010/main" val="180632928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036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vert="horz" lIns="91440" tIns="45720" rIns="91440" bIns="45720" rtlCol="0" anchor="b">
            <a:normAutofit/>
          </a:bodyPr>
          <a:lstStyle/>
          <a:p>
            <a:r>
              <a:rPr lang="en-US" sz="4400" b="1" dirty="0"/>
              <a:t>Other forms of participatory research</a:t>
            </a:r>
            <a:r>
              <a:rPr lang="en-US" sz="4400" dirty="0"/>
              <a:t> </a:t>
            </a:r>
          </a:p>
        </p:txBody>
      </p:sp>
      <p:pic>
        <p:nvPicPr>
          <p:cNvPr id="3" name="Picture 2"/>
          <p:cNvPicPr>
            <a:picLocks noChangeAspect="1"/>
          </p:cNvPicPr>
          <p:nvPr/>
        </p:nvPicPr>
        <p:blipFill>
          <a:blip r:embed="rId3"/>
          <a:stretch>
            <a:fillRect/>
          </a:stretch>
        </p:blipFill>
        <p:spPr>
          <a:xfrm>
            <a:off x="1403633" y="645106"/>
            <a:ext cx="3930744" cy="5247747"/>
          </a:xfrm>
          <a:prstGeom prst="rect">
            <a:avLst/>
          </a:prstGeom>
        </p:spPr>
      </p:pic>
      <p:cxnSp>
        <p:nvCxnSpPr>
          <p:cNvPr id="18" name="Straight Connector 1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11684" y="2198914"/>
            <a:ext cx="5127172" cy="3670180"/>
          </a:xfrm>
          <a:prstGeom prst="rect">
            <a:avLst/>
          </a:prstGeom>
        </p:spPr>
        <p:txBody>
          <a:bodyPr vert="horz" lIns="0" tIns="45720" rIns="0" bIns="45720" rtlCol="0" anchor="t">
            <a:noAutofit/>
          </a:bodyPr>
          <a:lstStyle/>
          <a:p>
            <a:pPr marL="285750" indent="-285750">
              <a:lnSpc>
                <a:spcPct val="90000"/>
              </a:lnSpc>
              <a:spcAft>
                <a:spcPts val="600"/>
              </a:spcAft>
              <a:buClr>
                <a:schemeClr val="accent1"/>
              </a:buClr>
              <a:buFont typeface="Calibri" panose="020F0502020204030204" pitchFamily="34" charset="0"/>
              <a:buChar char="•"/>
            </a:pPr>
            <a:r>
              <a:rPr lang="en-US" sz="1400" b="1" dirty="0">
                <a:solidFill>
                  <a:schemeClr val="tx1">
                    <a:lumMod val="75000"/>
                    <a:lumOff val="25000"/>
                  </a:schemeClr>
                </a:solidFill>
              </a:rPr>
              <a:t>Rapid Rural Appraisal</a:t>
            </a:r>
            <a:endParaRPr lang="en-US" sz="1400" b="1"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1400" dirty="0">
                <a:solidFill>
                  <a:schemeClr val="tx1">
                    <a:lumMod val="75000"/>
                    <a:lumOff val="25000"/>
                  </a:schemeClr>
                </a:solidFill>
              </a:rPr>
              <a:t>A much quicker process where researchers are often more extractive when gathering their research</a:t>
            </a: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1400" dirty="0">
                <a:solidFill>
                  <a:schemeClr val="tx1">
                    <a:lumMod val="75000"/>
                    <a:lumOff val="25000"/>
                  </a:schemeClr>
                </a:solidFill>
              </a:rPr>
              <a:t>Offsetting biases</a:t>
            </a: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1400" dirty="0">
                <a:solidFill>
                  <a:schemeClr val="tx1">
                    <a:lumMod val="75000"/>
                    <a:lumOff val="25000"/>
                  </a:schemeClr>
                </a:solidFill>
              </a:rPr>
              <a:t>A reversal of learning</a:t>
            </a: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1400" dirty="0">
                <a:solidFill>
                  <a:schemeClr val="tx1">
                    <a:lumMod val="75000"/>
                    <a:lumOff val="25000"/>
                  </a:schemeClr>
                </a:solidFill>
              </a:rPr>
              <a:t>Useful when time is tight, and results are needed quickly.</a:t>
            </a: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1400" b="1" dirty="0">
                <a:solidFill>
                  <a:schemeClr val="tx1">
                    <a:lumMod val="75000"/>
                    <a:lumOff val="25000"/>
                  </a:schemeClr>
                </a:solidFill>
              </a:rPr>
              <a:t>Participatory Rural Appraisal</a:t>
            </a:r>
            <a:endParaRPr lang="en-US" sz="1400" b="1"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1400" dirty="0">
                <a:solidFill>
                  <a:schemeClr val="tx1">
                    <a:lumMod val="75000"/>
                    <a:lumOff val="25000"/>
                  </a:schemeClr>
                </a:solidFill>
              </a:rPr>
              <a:t>Participants can lead, co-lead the research and help direct in a particular direction</a:t>
            </a: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1400" dirty="0">
                <a:solidFill>
                  <a:schemeClr val="tx1">
                    <a:lumMod val="75000"/>
                    <a:lumOff val="25000"/>
                  </a:schemeClr>
                </a:solidFill>
              </a:rPr>
              <a:t>Offsetting biases</a:t>
            </a: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1400" dirty="0">
                <a:solidFill>
                  <a:schemeClr val="tx1">
                    <a:lumMod val="75000"/>
                    <a:lumOff val="25000"/>
                  </a:schemeClr>
                </a:solidFill>
              </a:rPr>
              <a:t>A reversal of learning</a:t>
            </a: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1400" dirty="0">
                <a:solidFill>
                  <a:schemeClr val="tx1">
                    <a:lumMod val="75000"/>
                    <a:lumOff val="25000"/>
                  </a:schemeClr>
                </a:solidFill>
              </a:rPr>
              <a:t>Self-critical awareness and responsibility taken by researcher</a:t>
            </a: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1400" dirty="0">
                <a:solidFill>
                  <a:schemeClr val="tx1">
                    <a:lumMod val="75000"/>
                    <a:lumOff val="25000"/>
                  </a:schemeClr>
                </a:solidFill>
              </a:rPr>
              <a:t>Findings shared with participants </a:t>
            </a:r>
            <a:endParaRPr lang="en-US" sz="14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endParaRPr lang="en-US" sz="1100">
              <a:solidFill>
                <a:schemeClr val="tx1">
                  <a:lumMod val="75000"/>
                  <a:lumOff val="25000"/>
                </a:schemeClr>
              </a:solidFill>
            </a:endParaRPr>
          </a:p>
        </p:txBody>
      </p:sp>
      <p:sp>
        <p:nvSpPr>
          <p:cNvPr id="20" name="Rectangle 19">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512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6870" y="0"/>
            <a:ext cx="8238260" cy="6858000"/>
          </a:xfrm>
          <a:prstGeom prst="rect">
            <a:avLst/>
          </a:prstGeom>
        </p:spPr>
      </p:pic>
    </p:spTree>
    <p:extLst>
      <p:ext uri="{BB962C8B-B14F-4D97-AF65-F5344CB8AC3E}">
        <p14:creationId xmlns:p14="http://schemas.microsoft.com/office/powerpoint/2010/main" val="2627684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177212" y="634946"/>
            <a:ext cx="3372529" cy="5055904"/>
          </a:xfrm>
        </p:spPr>
        <p:txBody>
          <a:bodyPr anchor="ctr">
            <a:normAutofit/>
          </a:bodyPr>
          <a:lstStyle/>
          <a:p>
            <a:r>
              <a:rPr lang="en-GB" dirty="0"/>
              <a:t>Spatiality and PAR</a:t>
            </a:r>
          </a:p>
        </p:txBody>
      </p:sp>
      <p:cxnSp>
        <p:nvCxnSpPr>
          <p:cNvPr id="11" name="Straight Connector 1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75FEA9C-CA18-9AF3-93CD-D58B1187D5AD}"/>
              </a:ext>
            </a:extLst>
          </p:cNvPr>
          <p:cNvGraphicFramePr>
            <a:graphicFrameLocks noGrp="1"/>
          </p:cNvGraphicFramePr>
          <p:nvPr>
            <p:ph idx="1"/>
            <p:extLst>
              <p:ext uri="{D42A27DB-BD31-4B8C-83A1-F6EECF244321}">
                <p14:modId xmlns:p14="http://schemas.microsoft.com/office/powerpoint/2010/main" val="3225131059"/>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045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vert="horz" lIns="91440" tIns="45720" rIns="91440" bIns="45720" rtlCol="0" anchor="ctr">
            <a:normAutofit/>
          </a:bodyPr>
          <a:lstStyle/>
          <a:p>
            <a:r>
              <a:rPr lang="en-US" sz="3600" b="1">
                <a:solidFill>
                  <a:srgbClr val="FFFFFF"/>
                </a:solidFill>
              </a:rPr>
              <a:t>Spatiality and PAR</a:t>
            </a:r>
          </a:p>
        </p:txBody>
      </p:sp>
      <p:sp>
        <p:nvSpPr>
          <p:cNvPr id="20" name="Rectangle 1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p:cNvSpPr>
          <p:nvPr/>
        </p:nvSpPr>
        <p:spPr>
          <a:xfrm>
            <a:off x="4394285" y="2223709"/>
            <a:ext cx="3262789" cy="2482018"/>
          </a:xfrm>
          <a:prstGeom prst="rect">
            <a:avLst/>
          </a:prstGeom>
        </p:spPr>
        <p:txBody>
          <a:bodyPr vert="horz" lIns="0" tIns="45720" rIns="0" bIns="45720" rtlCol="0" anchor="t">
            <a:noAutofit/>
          </a:bodyPr>
          <a:lstStyle/>
          <a:p>
            <a:pPr defTabSz="612648">
              <a:spcAft>
                <a:spcPts val="600"/>
              </a:spcAft>
            </a:pPr>
            <a:r>
              <a:rPr lang="en-GB" sz="2200" kern="1200" dirty="0">
                <a:latin typeface="+mn-lt"/>
                <a:ea typeface="+mn-ea"/>
                <a:cs typeface="+mn-cs"/>
              </a:rPr>
              <a:t>PAR can aid empowerment through creation of participatory spaces</a:t>
            </a:r>
            <a:endParaRPr lang="en-US" sz="2200" kern="1200" dirty="0">
              <a:latin typeface="+mn-lt"/>
              <a:ea typeface="Calibri"/>
              <a:cs typeface="Calibri"/>
            </a:endParaRPr>
          </a:p>
          <a:p>
            <a:pPr defTabSz="612648">
              <a:spcAft>
                <a:spcPts val="600"/>
              </a:spcAft>
            </a:pPr>
            <a:r>
              <a:rPr lang="en-GB" sz="2200" kern="1200" dirty="0">
                <a:latin typeface="+mn-lt"/>
                <a:ea typeface="+mn-ea"/>
                <a:cs typeface="+mn-cs"/>
              </a:rPr>
              <a:t>Establishment of ground rules</a:t>
            </a:r>
            <a:endParaRPr lang="en-GB" sz="2200" kern="1200" dirty="0">
              <a:latin typeface="+mn-lt"/>
              <a:ea typeface="Calibri"/>
              <a:cs typeface="Calibri" panose="020F0502020204030204"/>
            </a:endParaRPr>
          </a:p>
          <a:p>
            <a:pPr defTabSz="612648">
              <a:spcAft>
                <a:spcPts val="600"/>
              </a:spcAft>
            </a:pPr>
            <a:r>
              <a:rPr lang="en-GB" sz="2200" kern="1200" dirty="0">
                <a:latin typeface="+mn-lt"/>
                <a:ea typeface="+mn-ea"/>
                <a:cs typeface="+mn-cs"/>
              </a:rPr>
              <a:t>Associational modes of interaction</a:t>
            </a:r>
            <a:endParaRPr lang="en-GB" sz="2200" kern="1200" dirty="0">
              <a:latin typeface="+mn-lt"/>
              <a:ea typeface="Calibri"/>
              <a:cs typeface="Calibri" panose="020F0502020204030204"/>
            </a:endParaRPr>
          </a:p>
          <a:p>
            <a:pPr defTabSz="612648">
              <a:spcAft>
                <a:spcPts val="600"/>
              </a:spcAft>
            </a:pPr>
            <a:r>
              <a:rPr lang="en-GB" sz="2200" kern="1200" dirty="0">
                <a:latin typeface="+mn-lt"/>
                <a:ea typeface="+mn-ea"/>
                <a:cs typeface="+mn-cs"/>
              </a:rPr>
              <a:t>Facilitation of minority voices</a:t>
            </a:r>
            <a:endParaRPr lang="en-GB" sz="2200" dirty="0">
              <a:ea typeface="Calibri" panose="020F0502020204030204"/>
              <a:cs typeface="Calibri" panose="020F0502020204030204"/>
            </a:endParaRPr>
          </a:p>
        </p:txBody>
      </p:sp>
      <p:sp>
        <p:nvSpPr>
          <p:cNvPr id="4" name="Content Placeholder 3"/>
          <p:cNvSpPr>
            <a:spLocks/>
          </p:cNvSpPr>
          <p:nvPr/>
        </p:nvSpPr>
        <p:spPr>
          <a:xfrm>
            <a:off x="8313874" y="2223710"/>
            <a:ext cx="3640085" cy="2482018"/>
          </a:xfrm>
          <a:prstGeom prst="rect">
            <a:avLst/>
          </a:prstGeom>
        </p:spPr>
        <p:txBody>
          <a:bodyPr vert="horz" lIns="0" tIns="45720" rIns="0" bIns="45720" rtlCol="0" anchor="t">
            <a:noAutofit/>
          </a:bodyPr>
          <a:lstStyle/>
          <a:p>
            <a:pPr defTabSz="612648">
              <a:spcAft>
                <a:spcPts val="600"/>
              </a:spcAft>
            </a:pPr>
            <a:r>
              <a:rPr lang="en-GB" sz="2200" kern="1200" dirty="0">
                <a:latin typeface="+mn-lt"/>
                <a:ea typeface="+mn-ea"/>
                <a:cs typeface="+mn-cs"/>
              </a:rPr>
              <a:t>Negotiation and persuasion rather than domination</a:t>
            </a:r>
            <a:endParaRPr lang="en-US" sz="2200" kern="1200" dirty="0">
              <a:latin typeface="+mn-lt"/>
              <a:ea typeface="Calibri"/>
              <a:cs typeface="Calibri"/>
            </a:endParaRPr>
          </a:p>
          <a:p>
            <a:pPr defTabSz="612648">
              <a:spcAft>
                <a:spcPts val="600"/>
              </a:spcAft>
            </a:pPr>
            <a:r>
              <a:rPr lang="en-GB" sz="2200" kern="1200" dirty="0">
                <a:latin typeface="+mn-lt"/>
                <a:ea typeface="+mn-ea"/>
                <a:cs typeface="+mn-cs"/>
              </a:rPr>
              <a:t>‘normal’ power relations will remain outside and can curtail empowering relations</a:t>
            </a:r>
            <a:endParaRPr lang="en-GB" sz="2200" kern="1200" dirty="0">
              <a:latin typeface="+mn-lt"/>
              <a:ea typeface="Calibri"/>
              <a:cs typeface="Calibri" panose="020F0502020204030204"/>
            </a:endParaRPr>
          </a:p>
          <a:p>
            <a:pPr defTabSz="612648">
              <a:spcAft>
                <a:spcPts val="600"/>
              </a:spcAft>
            </a:pPr>
            <a:r>
              <a:rPr lang="en-GB" sz="2200" kern="1200" dirty="0">
                <a:latin typeface="+mn-lt"/>
                <a:ea typeface="+mn-ea"/>
                <a:cs typeface="+mn-cs"/>
              </a:rPr>
              <a:t>For example, fear of speaking out – consequences</a:t>
            </a:r>
            <a:endParaRPr lang="en-GB" sz="2200" kern="1200" dirty="0">
              <a:latin typeface="+mn-lt"/>
              <a:ea typeface="Calibri"/>
              <a:cs typeface="Calibri" panose="020F0502020204030204"/>
            </a:endParaRPr>
          </a:p>
          <a:p>
            <a:pPr defTabSz="612648">
              <a:spcAft>
                <a:spcPts val="600"/>
              </a:spcAft>
            </a:pPr>
            <a:r>
              <a:rPr lang="en-GB" sz="2200" kern="1200" dirty="0">
                <a:latin typeface="+mn-lt"/>
                <a:ea typeface="+mn-ea"/>
                <a:cs typeface="+mn-cs"/>
              </a:rPr>
              <a:t>Situated practice</a:t>
            </a:r>
            <a:endParaRPr lang="en-GB" sz="2200" kern="1200" dirty="0">
              <a:latin typeface="+mn-lt"/>
              <a:ea typeface="+mn-ea"/>
              <a:cs typeface="Calibri" panose="020F0502020204030204"/>
            </a:endParaRPr>
          </a:p>
          <a:p>
            <a:pPr>
              <a:spcAft>
                <a:spcPts val="600"/>
              </a:spcAft>
            </a:pPr>
            <a:endParaRPr lang="en-GB"/>
          </a:p>
        </p:txBody>
      </p:sp>
    </p:spTree>
    <p:extLst>
      <p:ext uri="{BB962C8B-B14F-4D97-AF65-F5344CB8AC3E}">
        <p14:creationId xmlns:p14="http://schemas.microsoft.com/office/powerpoint/2010/main" val="2591199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B977-E279-509E-5353-BD515290E945}"/>
              </a:ext>
            </a:extLst>
          </p:cNvPr>
          <p:cNvSpPr>
            <a:spLocks noGrp="1"/>
          </p:cNvSpPr>
          <p:nvPr>
            <p:ph type="title"/>
          </p:nvPr>
        </p:nvSpPr>
        <p:spPr/>
        <p:txBody>
          <a:bodyPr/>
          <a:lstStyle/>
          <a:p>
            <a:r>
              <a:rPr lang="en-US" b="1" dirty="0"/>
              <a:t>Country Focus – Online Forum/Flip Chart Paper in Class (1.5 hours)</a:t>
            </a:r>
          </a:p>
        </p:txBody>
      </p:sp>
      <p:sp>
        <p:nvSpPr>
          <p:cNvPr id="3" name="Content Placeholder 2">
            <a:extLst>
              <a:ext uri="{FF2B5EF4-FFF2-40B4-BE49-F238E27FC236}">
                <a16:creationId xmlns:a16="http://schemas.microsoft.com/office/drawing/2014/main" id="{8BC03BEB-577D-2A6C-89E4-600629021E1C}"/>
              </a:ext>
            </a:extLst>
          </p:cNvPr>
          <p:cNvSpPr>
            <a:spLocks noGrp="1"/>
          </p:cNvSpPr>
          <p:nvPr>
            <p:ph idx="1"/>
          </p:nvPr>
        </p:nvSpPr>
        <p:spPr>
          <a:xfrm>
            <a:off x="1097280" y="2018454"/>
            <a:ext cx="10058400" cy="3850640"/>
          </a:xfrm>
        </p:spPr>
        <p:txBody>
          <a:bodyPr vert="horz" lIns="91440" tIns="45720" rIns="91440" bIns="45720" rtlCol="0" anchor="t">
            <a:normAutofit fontScale="85000" lnSpcReduction="10000"/>
          </a:bodyPr>
          <a:lstStyle/>
          <a:p>
            <a:r>
              <a:rPr lang="en-US" dirty="0"/>
              <a:t>Look at the country case study folders.</a:t>
            </a:r>
            <a:endParaRPr lang="en-US" dirty="0">
              <a:ea typeface="Calibri"/>
              <a:cs typeface="Calibri"/>
            </a:endParaRPr>
          </a:p>
          <a:p>
            <a:r>
              <a:rPr lang="en-US" dirty="0"/>
              <a:t>Identify the challenges facing your own country regarding a changing climate.</a:t>
            </a:r>
            <a:endParaRPr lang="en-US">
              <a:ea typeface="Calibri"/>
              <a:cs typeface="Calibri"/>
            </a:endParaRPr>
          </a:p>
          <a:p>
            <a:r>
              <a:rPr lang="en-US" dirty="0"/>
              <a:t>What are those climatic challenges?</a:t>
            </a:r>
            <a:endParaRPr lang="en-US" dirty="0">
              <a:ea typeface="Calibri"/>
              <a:cs typeface="Calibri"/>
            </a:endParaRPr>
          </a:p>
          <a:p>
            <a:r>
              <a:rPr lang="en-US" dirty="0"/>
              <a:t>What are the wider impacts?</a:t>
            </a:r>
          </a:p>
          <a:p>
            <a:r>
              <a:rPr lang="en-US" dirty="0"/>
              <a:t>How well equipped is your country and locality for mitigating against and managing such a risk?</a:t>
            </a:r>
            <a:endParaRPr lang="en-US" dirty="0">
              <a:ea typeface="Calibri"/>
              <a:cs typeface="Calibri"/>
            </a:endParaRPr>
          </a:p>
          <a:p>
            <a:r>
              <a:rPr lang="en-US" dirty="0"/>
              <a:t>What other social, economic, political or cultural challenges is your nation facing that could both limit or enhance its resilience to environmental risk?</a:t>
            </a:r>
            <a:endParaRPr lang="en-US" dirty="0">
              <a:ea typeface="Calibri"/>
              <a:cs typeface="Calibri"/>
            </a:endParaRPr>
          </a:p>
          <a:p>
            <a:r>
              <a:rPr lang="en-US" dirty="0"/>
              <a:t>What approaches/actions have/are being taken currently to address or prepare for environmental risk?  </a:t>
            </a:r>
          </a:p>
          <a:p>
            <a:r>
              <a:rPr lang="en-US" dirty="0">
                <a:ea typeface="Calibri" panose="020F0502020204030204"/>
                <a:cs typeface="Calibri" panose="020F0502020204030204"/>
              </a:rPr>
              <a:t>What further recommendations are needed to deal with the environmental risks associated with anthropogenic climate change?</a:t>
            </a:r>
          </a:p>
          <a:p>
            <a:r>
              <a:rPr lang="en-US" dirty="0">
                <a:ea typeface="Calibri" panose="020F0502020204030204"/>
                <a:cs typeface="Calibri" panose="020F0502020204030204"/>
              </a:rPr>
              <a:t>Can you design a community action plan towards dealing with this?</a:t>
            </a:r>
          </a:p>
          <a:p>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3603522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vert="horz" lIns="91440" tIns="45720" rIns="91440" bIns="45720" rtlCol="0" anchor="b">
            <a:normAutofit/>
          </a:bodyPr>
          <a:lstStyle/>
          <a:p>
            <a:r>
              <a:rPr lang="en-US" b="1"/>
              <a:t>Residual Risk  </a:t>
            </a:r>
          </a:p>
        </p:txBody>
      </p:sp>
      <p:pic>
        <p:nvPicPr>
          <p:cNvPr id="7" name="Graphic 6" descr="Explosion">
            <a:extLst>
              <a:ext uri="{FF2B5EF4-FFF2-40B4-BE49-F238E27FC236}">
                <a16:creationId xmlns:a16="http://schemas.microsoft.com/office/drawing/2014/main" id="{45BAD10B-AFEE-CF37-935C-BBA46F855D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7" name="Straight Connector 1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411684" y="2198914"/>
            <a:ext cx="5127172" cy="3670180"/>
          </a:xfrm>
          <a:prstGeom prst="rect">
            <a:avLst/>
          </a:prstGeom>
        </p:spPr>
        <p:txBody>
          <a:bodyPr vert="horz" lIns="0" tIns="45720" rIns="0" bIns="45720" rtlCol="0">
            <a:normAutofit/>
          </a:bodyPr>
          <a:lstStyle/>
          <a:p>
            <a:pPr>
              <a:lnSpc>
                <a:spcPct val="90000"/>
              </a:lnSpc>
              <a:spcAft>
                <a:spcPts val="600"/>
              </a:spcAft>
              <a:buClr>
                <a:schemeClr val="accent1"/>
              </a:buClr>
              <a:buFont typeface="Calibri" panose="020F0502020204030204" pitchFamily="34" charset="0"/>
            </a:pPr>
            <a:r>
              <a:rPr lang="en-US" b="1">
                <a:solidFill>
                  <a:schemeClr val="tx1">
                    <a:lumMod val="75000"/>
                    <a:lumOff val="25000"/>
                  </a:schemeClr>
                </a:solidFill>
              </a:rPr>
              <a:t>Residual risk </a:t>
            </a:r>
            <a:r>
              <a:rPr lang="en-US">
                <a:solidFill>
                  <a:schemeClr val="tx1">
                    <a:lumMod val="75000"/>
                    <a:lumOff val="25000"/>
                  </a:schemeClr>
                </a:solidFill>
              </a:rPr>
              <a:t>is the disaster risk that remains even when effective disaster risk reduction measures are in place, and for which emergency response and recovery capacities must be maintained. The presence of residual risk implies a continuing need to develop and support effective capacities for emergency services, preparedness, response and recovery, together with socioeconomic policies such as safety nets and risk transfer mechanisms, as part of a holistic approach.</a:t>
            </a:r>
          </a:p>
          <a:p>
            <a:pPr>
              <a:lnSpc>
                <a:spcPct val="90000"/>
              </a:lnSpc>
              <a:spcAft>
                <a:spcPts val="600"/>
              </a:spcAft>
              <a:buClr>
                <a:schemeClr val="accent1"/>
              </a:buClr>
              <a:buFont typeface="Calibri" panose="020F0502020204030204" pitchFamily="34" charset="0"/>
            </a:pPr>
            <a:endParaRPr lang="en-US">
              <a:solidFill>
                <a:schemeClr val="tx1">
                  <a:lumMod val="75000"/>
                  <a:lumOff val="25000"/>
                </a:schemeClr>
              </a:solidFill>
            </a:endParaRPr>
          </a:p>
          <a:p>
            <a:pPr>
              <a:lnSpc>
                <a:spcPct val="90000"/>
              </a:lnSpc>
              <a:spcAft>
                <a:spcPts val="600"/>
              </a:spcAft>
              <a:buClr>
                <a:schemeClr val="accent1"/>
              </a:buClr>
              <a:buFont typeface="Calibri" panose="020F0502020204030204" pitchFamily="34" charset="0"/>
            </a:pPr>
            <a:r>
              <a:rPr lang="en-US" b="1">
                <a:solidFill>
                  <a:schemeClr val="tx1">
                    <a:lumMod val="75000"/>
                    <a:lumOff val="25000"/>
                  </a:schemeClr>
                </a:solidFill>
              </a:rPr>
              <a:t>(Community Resilience can assist with this)</a:t>
            </a:r>
            <a:endParaRPr lang="en-US">
              <a:solidFill>
                <a:schemeClr val="tx1">
                  <a:lumMod val="75000"/>
                  <a:lumOff val="25000"/>
                </a:schemeClr>
              </a:solidFill>
            </a:endParaRPr>
          </a:p>
        </p:txBody>
      </p:sp>
      <p:sp>
        <p:nvSpPr>
          <p:cNvPr id="19" name="Rectangle 1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077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vert="horz" lIns="91440" tIns="45720" rIns="91440" bIns="45720" rtlCol="0" anchor="ctr">
            <a:normAutofit/>
          </a:bodyPr>
          <a:lstStyle/>
          <a:p>
            <a:r>
              <a:rPr lang="en-US" sz="4500" b="1" dirty="0">
                <a:solidFill>
                  <a:schemeClr val="tx1"/>
                </a:solidFill>
              </a:rPr>
              <a:t>Creative Destruction</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p:cNvSpPr txBox="1"/>
          <p:nvPr/>
        </p:nvSpPr>
        <p:spPr>
          <a:xfrm>
            <a:off x="4742016" y="605896"/>
            <a:ext cx="6413663" cy="5646208"/>
          </a:xfrm>
          <a:prstGeom prst="rect">
            <a:avLst/>
          </a:prstGeom>
        </p:spPr>
        <p:txBody>
          <a:bodyPr vert="horz" lIns="0" tIns="45720" rIns="0" bIns="45720" rtlCol="0" anchor="ctr">
            <a:normAutofit/>
          </a:bodyPr>
          <a:lstStyle/>
          <a:p>
            <a:pPr marL="285750" indent="-285750">
              <a:lnSpc>
                <a:spcPct val="90000"/>
              </a:lnSpc>
              <a:spcAft>
                <a:spcPts val="600"/>
              </a:spcAft>
              <a:buClr>
                <a:schemeClr val="accent1"/>
              </a:buClr>
              <a:buFont typeface="Calibri" panose="020F0502020204030204" pitchFamily="34" charset="0"/>
              <a:buChar char="•"/>
            </a:pPr>
            <a:r>
              <a:rPr lang="en-US" sz="2100" dirty="0">
                <a:solidFill>
                  <a:schemeClr val="tx1">
                    <a:lumMod val="75000"/>
                    <a:lumOff val="25000"/>
                  </a:schemeClr>
                </a:solidFill>
              </a:rPr>
              <a:t>This is the view that communities and nations have an opportunity for long term change and to essentially “build back better” after a disaster event (see. Skidmore and Toya 2002).</a:t>
            </a:r>
            <a:endParaRPr lang="en-US" sz="21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endParaRPr lang="en-US" sz="21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2100" dirty="0">
                <a:solidFill>
                  <a:schemeClr val="tx1">
                    <a:lumMod val="75000"/>
                    <a:lumOff val="25000"/>
                  </a:schemeClr>
                </a:solidFill>
              </a:rPr>
              <a:t>Communications, technology and infrastructure can be completely rebuilt to reduce the risk of disaster in future.</a:t>
            </a:r>
            <a:endParaRPr lang="en-US" sz="21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endParaRPr lang="en-US" sz="21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2100" dirty="0">
                <a:solidFill>
                  <a:schemeClr val="tx1">
                    <a:lumMod val="75000"/>
                    <a:lumOff val="25000"/>
                  </a:schemeClr>
                </a:solidFill>
              </a:rPr>
              <a:t>This is essentially a very positive viewpoint. </a:t>
            </a:r>
            <a:endParaRPr lang="en-US" sz="21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endParaRPr lang="en-US" sz="2100" dirty="0">
              <a:solidFill>
                <a:schemeClr val="tx1">
                  <a:lumMod val="75000"/>
                  <a:lumOff val="25000"/>
                </a:schemeClr>
              </a:solidFill>
              <a:ea typeface="Calibri"/>
              <a:cs typeface="Calibri"/>
            </a:endParaRPr>
          </a:p>
          <a:p>
            <a:pPr marL="285750" indent="-285750">
              <a:lnSpc>
                <a:spcPct val="90000"/>
              </a:lnSpc>
              <a:spcAft>
                <a:spcPts val="600"/>
              </a:spcAft>
              <a:buClr>
                <a:schemeClr val="accent1"/>
              </a:buClr>
              <a:buFont typeface="Calibri" panose="020F0502020204030204" pitchFamily="34" charset="0"/>
              <a:buChar char="•"/>
            </a:pPr>
            <a:r>
              <a:rPr lang="en-US" sz="2100" dirty="0">
                <a:solidFill>
                  <a:schemeClr val="tx1">
                    <a:lumMod val="75000"/>
                    <a:lumOff val="25000"/>
                  </a:schemeClr>
                </a:solidFill>
              </a:rPr>
              <a:t>Does anyone agree?</a:t>
            </a:r>
            <a:endParaRPr lang="en-US" sz="2100" dirty="0">
              <a:solidFill>
                <a:schemeClr val="tx1">
                  <a:lumMod val="75000"/>
                  <a:lumOff val="25000"/>
                </a:schemeClr>
              </a:solidFill>
              <a:ea typeface="Calibri"/>
              <a:cs typeface="Calibri"/>
            </a:endParaRPr>
          </a:p>
        </p:txBody>
      </p:sp>
    </p:spTree>
    <p:extLst>
      <p:ext uri="{BB962C8B-B14F-4D97-AF65-F5344CB8AC3E}">
        <p14:creationId xmlns:p14="http://schemas.microsoft.com/office/powerpoint/2010/main" val="2356917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87D0A15-E49C-7913-D3E9-2093E7B2F01C}"/>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ea typeface="Calibri Light"/>
                <a:cs typeface="Calibri Light"/>
              </a:rPr>
              <a:t>Conclusion</a:t>
            </a:r>
            <a:endParaRPr lang="en-US" sz="3600" b="1">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B22B7097-4AFC-D8D6-72D9-4393EFAE5714}"/>
              </a:ext>
            </a:extLst>
          </p:cNvPr>
          <p:cNvSpPr>
            <a:spLocks noGrp="1"/>
          </p:cNvSpPr>
          <p:nvPr>
            <p:ph idx="1"/>
          </p:nvPr>
        </p:nvSpPr>
        <p:spPr>
          <a:xfrm>
            <a:off x="4742016" y="605896"/>
            <a:ext cx="6413663" cy="5646208"/>
          </a:xfrm>
        </p:spPr>
        <p:txBody>
          <a:bodyPr vert="horz" lIns="0" tIns="45720" rIns="0" bIns="45720" rtlCol="0" anchor="ctr">
            <a:normAutofit/>
          </a:bodyPr>
          <a:lstStyle/>
          <a:p>
            <a:r>
              <a:rPr lang="en-US" dirty="0">
                <a:ea typeface="Calibri"/>
                <a:cs typeface="Calibri"/>
              </a:rPr>
              <a:t>Communication, community engagement and inclusivity are vital for the survival, protection and recovery of a community living in an environmentally hazardous location.</a:t>
            </a:r>
          </a:p>
          <a:p>
            <a:r>
              <a:rPr lang="en-US" dirty="0">
                <a:ea typeface="Calibri"/>
                <a:cs typeface="Calibri"/>
              </a:rPr>
              <a:t>A community action plan is an effective way of being able to identify the strengths and weaknesses of community members, alongside available resources, knowledge, and evacuation plans during extreme events.</a:t>
            </a:r>
          </a:p>
          <a:p>
            <a:r>
              <a:rPr lang="en-US" dirty="0">
                <a:ea typeface="Calibri"/>
                <a:cs typeface="Calibri"/>
              </a:rPr>
              <a:t>The creation of a community action plan should be undertaken in a way that is inclusive, participatory and fosters a sense of social capital and community resilience.  One approach to do this is through participatory action research or appraisals.  </a:t>
            </a:r>
          </a:p>
          <a:p>
            <a:r>
              <a:rPr lang="en-US" dirty="0">
                <a:ea typeface="Calibri"/>
                <a:cs typeface="Calibri"/>
              </a:rPr>
              <a:t>These can be especially effective in rural communities or nations in the Global South. They can also make up for any inaction or mistrust within national or local governments.</a:t>
            </a:r>
          </a:p>
        </p:txBody>
      </p:sp>
    </p:spTree>
    <p:extLst>
      <p:ext uri="{BB962C8B-B14F-4D97-AF65-F5344CB8AC3E}">
        <p14:creationId xmlns:p14="http://schemas.microsoft.com/office/powerpoint/2010/main" val="1706550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56A4-DC5E-A573-C513-5514A6BB2FBF}"/>
              </a:ext>
            </a:extLst>
          </p:cNvPr>
          <p:cNvSpPr>
            <a:spLocks noGrp="1"/>
          </p:cNvSpPr>
          <p:nvPr>
            <p:ph type="title"/>
          </p:nvPr>
        </p:nvSpPr>
        <p:spPr/>
        <p:txBody>
          <a:bodyPr/>
          <a:lstStyle/>
          <a:p>
            <a:r>
              <a:rPr lang="en-US" b="1" dirty="0">
                <a:ea typeface="Calibri Light"/>
                <a:cs typeface="Calibri Light"/>
              </a:rPr>
              <a:t>Additional Reading</a:t>
            </a:r>
            <a:endParaRPr lang="en-US" b="1" dirty="0"/>
          </a:p>
        </p:txBody>
      </p:sp>
      <p:sp>
        <p:nvSpPr>
          <p:cNvPr id="3" name="Content Placeholder 2">
            <a:extLst>
              <a:ext uri="{FF2B5EF4-FFF2-40B4-BE49-F238E27FC236}">
                <a16:creationId xmlns:a16="http://schemas.microsoft.com/office/drawing/2014/main" id="{422E29E1-DAF0-DA31-64B9-77CAFB9727D4}"/>
              </a:ext>
            </a:extLst>
          </p:cNvPr>
          <p:cNvSpPr>
            <a:spLocks noGrp="1"/>
          </p:cNvSpPr>
          <p:nvPr>
            <p:ph idx="1"/>
          </p:nvPr>
        </p:nvSpPr>
        <p:spPr/>
        <p:txBody>
          <a:bodyPr vert="horz" lIns="0" tIns="45720" rIns="0" bIns="45720" rtlCol="0" anchor="t">
            <a:normAutofit/>
          </a:bodyPr>
          <a:lstStyle/>
          <a:p>
            <a:r>
              <a:rPr lang="en-US" dirty="0">
                <a:ea typeface="+mn-lt"/>
                <a:cs typeface="+mn-lt"/>
              </a:rPr>
              <a:t>Almeida, P., González, L. R., Flores, E. O., Curry, V., &amp; Padilla, A. (2023). The building blocks of community participation in local climate meetings. </a:t>
            </a:r>
            <a:r>
              <a:rPr lang="en-US" i="1" dirty="0" err="1">
                <a:ea typeface="+mn-lt"/>
                <a:cs typeface="+mn-lt"/>
              </a:rPr>
              <a:t>Npj</a:t>
            </a:r>
            <a:r>
              <a:rPr lang="en-US" i="1" dirty="0">
                <a:ea typeface="+mn-lt"/>
                <a:cs typeface="+mn-lt"/>
              </a:rPr>
              <a:t> Climate Action</a:t>
            </a:r>
            <a:r>
              <a:rPr lang="en-US" dirty="0">
                <a:ea typeface="+mn-lt"/>
                <a:cs typeface="+mn-lt"/>
              </a:rPr>
              <a:t>, </a:t>
            </a:r>
            <a:r>
              <a:rPr lang="en-US" i="1" dirty="0">
                <a:ea typeface="+mn-lt"/>
                <a:cs typeface="+mn-lt"/>
              </a:rPr>
              <a:t>2</a:t>
            </a:r>
            <a:r>
              <a:rPr lang="en-US" dirty="0">
                <a:ea typeface="+mn-lt"/>
                <a:cs typeface="+mn-lt"/>
              </a:rPr>
              <a:t>(1). https://doi.org/10.1038/s44168-023-00071-4</a:t>
            </a:r>
            <a:endParaRPr lang="en-US">
              <a:ea typeface="+mn-lt"/>
              <a:cs typeface="+mn-lt"/>
            </a:endParaRPr>
          </a:p>
          <a:p>
            <a:r>
              <a:rPr lang="en-US" dirty="0">
                <a:ea typeface="+mn-lt"/>
                <a:cs typeface="+mn-lt"/>
              </a:rPr>
              <a:t>IFRC. (2018). </a:t>
            </a:r>
            <a:r>
              <a:rPr lang="en-US" i="1" dirty="0">
                <a:ea typeface="+mn-lt"/>
                <a:cs typeface="+mn-lt"/>
              </a:rPr>
              <a:t>Case Studies: Red Cross Red Crescent  Disaster Risk Reduction in Action  – What Works at Local Level</a:t>
            </a:r>
            <a:r>
              <a:rPr lang="en-US" dirty="0">
                <a:ea typeface="+mn-lt"/>
                <a:cs typeface="+mn-lt"/>
              </a:rPr>
              <a:t>. </a:t>
            </a:r>
            <a:r>
              <a:rPr lang="en-US" dirty="0">
                <a:ea typeface="+mn-lt"/>
                <a:cs typeface="+mn-lt"/>
                <a:hlinkClick r:id="rId2"/>
              </a:rPr>
              <a:t>www.ifrc.org</a:t>
            </a:r>
            <a:endParaRPr lang="en-US" dirty="0">
              <a:ea typeface="Calibri" panose="020F0502020204030204"/>
              <a:cs typeface="Calibri" panose="020F0502020204030204"/>
            </a:endParaRPr>
          </a:p>
          <a:p>
            <a:r>
              <a:rPr lang="en-US" dirty="0">
                <a:ea typeface="+mn-lt"/>
                <a:cs typeface="+mn-lt"/>
              </a:rPr>
              <a:t>Institute of Development Studies. (2024). </a:t>
            </a:r>
            <a:r>
              <a:rPr lang="en-US" i="1" dirty="0">
                <a:ea typeface="+mn-lt"/>
                <a:cs typeface="+mn-lt"/>
              </a:rPr>
              <a:t>Participatory Methods</a:t>
            </a:r>
            <a:r>
              <a:rPr lang="en-US" dirty="0">
                <a:ea typeface="+mn-lt"/>
                <a:cs typeface="+mn-lt"/>
              </a:rPr>
              <a:t>. </a:t>
            </a:r>
            <a:r>
              <a:rPr lang="en-US" dirty="0">
                <a:ea typeface="+mn-lt"/>
                <a:cs typeface="+mn-lt"/>
                <a:hlinkClick r:id="rId3"/>
              </a:rPr>
              <a:t>Https://Www.Participatorymethods.Org/Page/about-Participatory-Methods</a:t>
            </a:r>
            <a:r>
              <a:rPr lang="en-US" dirty="0">
                <a:ea typeface="+mn-lt"/>
                <a:cs typeface="+mn-lt"/>
              </a:rPr>
              <a:t>.</a:t>
            </a:r>
            <a:endParaRPr lang="en-US" dirty="0">
              <a:ea typeface="Calibri"/>
              <a:cs typeface="Calibri"/>
            </a:endParaRPr>
          </a:p>
          <a:p>
            <a:pPr>
              <a:buNone/>
            </a:pPr>
            <a:r>
              <a:rPr lang="en-US" dirty="0">
                <a:ea typeface="+mn-lt"/>
                <a:cs typeface="+mn-lt"/>
              </a:rPr>
              <a:t>  Restrepo-Mieth, A., Perry, J., Garnick, J., &amp; Weisberg, M. (2023). Community-based participatory climate action. In </a:t>
            </a:r>
            <a:r>
              <a:rPr lang="en-US" i="1" dirty="0">
                <a:ea typeface="+mn-lt"/>
                <a:cs typeface="+mn-lt"/>
              </a:rPr>
              <a:t>Global Sustainability</a:t>
            </a:r>
            <a:r>
              <a:rPr lang="en-US" dirty="0">
                <a:ea typeface="+mn-lt"/>
                <a:cs typeface="+mn-lt"/>
              </a:rPr>
              <a:t> (Vol. 6). Cambridge University Press. </a:t>
            </a:r>
            <a:r>
              <a:rPr lang="en-US" dirty="0">
                <a:ea typeface="+mn-lt"/>
                <a:cs typeface="+mn-lt"/>
                <a:hlinkClick r:id="rId4"/>
              </a:rPr>
              <a:t>https://doi.org/10.1017/sus.2023.12</a:t>
            </a:r>
            <a:endParaRPr lang="en-US"/>
          </a:p>
          <a:p>
            <a:pPr marL="0" indent="0">
              <a:buNone/>
            </a:pPr>
            <a:endParaRPr lang="en-US" dirty="0">
              <a:ea typeface="Calibri"/>
              <a:cs typeface="Calibri"/>
            </a:endParaRPr>
          </a:p>
        </p:txBody>
      </p:sp>
    </p:spTree>
    <p:extLst>
      <p:ext uri="{BB962C8B-B14F-4D97-AF65-F5344CB8AC3E}">
        <p14:creationId xmlns:p14="http://schemas.microsoft.com/office/powerpoint/2010/main" val="3082061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58C75E-85BD-8035-9869-B6E3B0C92D6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2947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52BF17-3C81-83DC-E2D9-4F5FE46B878F}"/>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a:solidFill>
                  <a:srgbClr val="FFFFFF"/>
                </a:solidFill>
              </a:rPr>
              <a:t>Recap on Disaster Management Model</a:t>
            </a:r>
          </a:p>
        </p:txBody>
      </p:sp>
      <p:pic>
        <p:nvPicPr>
          <p:cNvPr id="4" name="Content Placeholder 3" descr="Disaster Management in India - GeeksforGeeks">
            <a:extLst>
              <a:ext uri="{FF2B5EF4-FFF2-40B4-BE49-F238E27FC236}">
                <a16:creationId xmlns:a16="http://schemas.microsoft.com/office/drawing/2014/main" id="{DFD0A7F1-DF67-8E00-08CF-128824FACF1C}"/>
              </a:ext>
            </a:extLst>
          </p:cNvPr>
          <p:cNvPicPr>
            <a:picLocks noGrp="1" noChangeAspect="1"/>
          </p:cNvPicPr>
          <p:nvPr>
            <p:ph idx="1"/>
          </p:nvPr>
        </p:nvPicPr>
        <p:blipFill>
          <a:blip r:embed="rId2"/>
          <a:srcRect t="1151" r="2" b="4953"/>
          <a:stretch/>
        </p:blipFill>
        <p:spPr>
          <a:xfrm>
            <a:off x="4639733" y="10"/>
            <a:ext cx="7552266" cy="6857990"/>
          </a:xfrm>
          <a:prstGeom prst="rect">
            <a:avLst/>
          </a:prstGeom>
        </p:spPr>
      </p:pic>
      <p:sp>
        <p:nvSpPr>
          <p:cNvPr id="17" name="Rectangle 16">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206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078" y="516835"/>
            <a:ext cx="3100136" cy="2103875"/>
          </a:xfrm>
        </p:spPr>
        <p:txBody>
          <a:bodyPr vert="horz" lIns="91440" tIns="45720" rIns="91440" bIns="45720" rtlCol="0" anchor="b">
            <a:normAutofit/>
          </a:bodyPr>
          <a:lstStyle/>
          <a:p>
            <a:r>
              <a:rPr lang="en-US" sz="4400" b="1"/>
              <a:t>Disaster response</a:t>
            </a:r>
            <a:endParaRPr lang="en-US" sz="4400" b="1">
              <a:cs typeface="Calibri Light"/>
            </a:endParaRPr>
          </a:p>
        </p:txBody>
      </p:sp>
      <p:sp>
        <p:nvSpPr>
          <p:cNvPr id="3" name="Rectangle 2"/>
          <p:cNvSpPr/>
          <p:nvPr/>
        </p:nvSpPr>
        <p:spPr>
          <a:xfrm>
            <a:off x="482345" y="2736574"/>
            <a:ext cx="3455817" cy="3366047"/>
          </a:xfrm>
          <a:prstGeom prst="rect">
            <a:avLst/>
          </a:prstGeom>
        </p:spPr>
        <p:txBody>
          <a:bodyPr vert="horz" lIns="0" tIns="45720" rIns="0" bIns="45720" rtlCol="0" anchor="t">
            <a:normAutofit/>
          </a:bodyPr>
          <a:lstStyle/>
          <a:p>
            <a:pPr>
              <a:lnSpc>
                <a:spcPct val="90000"/>
              </a:lnSpc>
              <a:spcAft>
                <a:spcPts val="600"/>
              </a:spcAft>
              <a:buClr>
                <a:schemeClr val="accent1"/>
              </a:buClr>
              <a:buFont typeface="Calibri" panose="020F0502020204030204" pitchFamily="34" charset="0"/>
            </a:pPr>
            <a:r>
              <a:rPr lang="en-US" sz="2500">
                <a:solidFill>
                  <a:schemeClr val="tx1">
                    <a:lumMod val="75000"/>
                    <a:lumOff val="25000"/>
                  </a:schemeClr>
                </a:solidFill>
              </a:rPr>
              <a:t>“The </a:t>
            </a:r>
            <a:r>
              <a:rPr lang="en-US" sz="2500" i="1">
                <a:solidFill>
                  <a:schemeClr val="tx1">
                    <a:lumMod val="75000"/>
                    <a:lumOff val="25000"/>
                  </a:schemeClr>
                </a:solidFill>
              </a:rPr>
              <a:t>Response Phase </a:t>
            </a:r>
            <a:r>
              <a:rPr lang="en-US" sz="2500">
                <a:solidFill>
                  <a:schemeClr val="tx1">
                    <a:lumMod val="75000"/>
                    <a:lumOff val="25000"/>
                  </a:schemeClr>
                </a:solidFill>
              </a:rPr>
              <a:t>is the actual implementation of the disaster plan. Disaster response is the organisation of activities used to respond to the event and its aftermath”</a:t>
            </a:r>
            <a:endParaRPr lang="en-US" sz="25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endParaRPr lang="en-US" sz="21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r>
              <a:rPr lang="en-US" sz="2100">
                <a:solidFill>
                  <a:schemeClr val="tx1">
                    <a:lumMod val="75000"/>
                    <a:lumOff val="25000"/>
                  </a:schemeClr>
                </a:solidFill>
              </a:rPr>
              <a:t>(Herrman 2007)</a:t>
            </a:r>
            <a:endParaRPr lang="en-US" sz="2100">
              <a:solidFill>
                <a:schemeClr val="tx1">
                  <a:lumMod val="75000"/>
                  <a:lumOff val="25000"/>
                </a:schemeClr>
              </a:solidFill>
              <a:cs typeface="Calibri"/>
            </a:endParaRPr>
          </a:p>
        </p:txBody>
      </p:sp>
      <p:pic>
        <p:nvPicPr>
          <p:cNvPr id="4" name="Picture 4" descr="A picture containing person, outdoor, people, raft&#10;&#10;Description automatically generated">
            <a:extLst>
              <a:ext uri="{FF2B5EF4-FFF2-40B4-BE49-F238E27FC236}">
                <a16:creationId xmlns:a16="http://schemas.microsoft.com/office/drawing/2014/main" id="{C956D0E7-96B9-18E2-626A-1AC59FCB471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822" r="5820" b="-1"/>
          <a:stretch/>
        </p:blipFill>
        <p:spPr>
          <a:xfrm>
            <a:off x="4075043" y="10"/>
            <a:ext cx="8111272" cy="6857990"/>
          </a:xfrm>
          <a:prstGeom prst="rect">
            <a:avLst/>
          </a:prstGeom>
        </p:spPr>
      </p:pic>
    </p:spTree>
    <p:extLst>
      <p:ext uri="{BB962C8B-B14F-4D97-AF65-F5344CB8AC3E}">
        <p14:creationId xmlns:p14="http://schemas.microsoft.com/office/powerpoint/2010/main" val="523879885"/>
      </p:ext>
    </p:extLst>
  </p:cSld>
  <p:clrMapOvr>
    <a:masterClrMapping/>
  </p:clrMapOvr>
  <mc:AlternateContent xmlns:mc="http://schemas.openxmlformats.org/markup-compatibility/2006">
    <mc:Choice xmlns:p14="http://schemas.microsoft.com/office/powerpoint/2010/main" Requires="p14">
      <p:transition spd="slow" p14:dur="2000" advTm="81475"/>
    </mc:Choice>
    <mc:Fallback>
      <p:transition spd="slow" advTm="814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2FCA-2A7D-2007-BA6A-B3163726A3C3}"/>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b="1" dirty="0"/>
              <a:t>Disaster Response</a:t>
            </a:r>
          </a:p>
        </p:txBody>
      </p:sp>
      <p:pic>
        <p:nvPicPr>
          <p:cNvPr id="4" name="Picture 4">
            <a:extLst>
              <a:ext uri="{FF2B5EF4-FFF2-40B4-BE49-F238E27FC236}">
                <a16:creationId xmlns:a16="http://schemas.microsoft.com/office/drawing/2014/main" id="{06CEADB1-5127-08D5-3E99-B37562FBAE8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922" r="44254" b="2"/>
          <a:stretch/>
        </p:blipFill>
        <p:spPr>
          <a:xfrm>
            <a:off x="712154" y="581098"/>
            <a:ext cx="1929714" cy="2476136"/>
          </a:xfrm>
          <a:prstGeom prst="rect">
            <a:avLst/>
          </a:prstGeom>
        </p:spPr>
      </p:pic>
      <p:pic>
        <p:nvPicPr>
          <p:cNvPr id="7" name="Picture 7" descr="A picture containing sky, outdoor, road, person&#10;&#10;Description automatically generated">
            <a:extLst>
              <a:ext uri="{FF2B5EF4-FFF2-40B4-BE49-F238E27FC236}">
                <a16:creationId xmlns:a16="http://schemas.microsoft.com/office/drawing/2014/main" id="{34B337DA-5366-C03F-D374-FD812EE4622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3051" r="34732" b="-3"/>
          <a:stretch/>
        </p:blipFill>
        <p:spPr>
          <a:xfrm>
            <a:off x="2724581" y="581099"/>
            <a:ext cx="1929714" cy="2476136"/>
          </a:xfrm>
          <a:prstGeom prst="rect">
            <a:avLst/>
          </a:prstGeom>
        </p:spPr>
      </p:pic>
      <p:pic>
        <p:nvPicPr>
          <p:cNvPr id="10" name="Picture 10" descr="A picture containing text, outdoor, road, red&#10;&#10;Description automatically generated">
            <a:extLst>
              <a:ext uri="{FF2B5EF4-FFF2-40B4-BE49-F238E27FC236}">
                <a16:creationId xmlns:a16="http://schemas.microsoft.com/office/drawing/2014/main" id="{29B52EC9-FA53-EB10-F04A-D4F3A265CE74}"/>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8415" r="3" b="3"/>
          <a:stretch/>
        </p:blipFill>
        <p:spPr>
          <a:xfrm>
            <a:off x="633999" y="3169255"/>
            <a:ext cx="4020296" cy="2476136"/>
          </a:xfrm>
          <a:prstGeom prst="rect">
            <a:avLst/>
          </a:prstGeom>
        </p:spPr>
      </p:pic>
      <p:sp>
        <p:nvSpPr>
          <p:cNvPr id="3" name="TextBox 2">
            <a:extLst>
              <a:ext uri="{FF2B5EF4-FFF2-40B4-BE49-F238E27FC236}">
                <a16:creationId xmlns:a16="http://schemas.microsoft.com/office/drawing/2014/main" id="{DE09292A-D4D9-9E57-3FD5-B7AEB38C749F}"/>
              </a:ext>
            </a:extLst>
          </p:cNvPr>
          <p:cNvSpPr txBox="1"/>
          <p:nvPr/>
        </p:nvSpPr>
        <p:spPr>
          <a:xfrm>
            <a:off x="5195479" y="2330994"/>
            <a:ext cx="6145716" cy="3538100"/>
          </a:xfrm>
          <a:prstGeom prst="rect">
            <a:avLst/>
          </a:prstGeom>
        </p:spPr>
        <p:txBody>
          <a:bodyPr rot="0" spcFirstLastPara="0" vertOverflow="overflow" horzOverflow="overflow" vert="horz" lIns="0" tIns="45720" rIns="0" bIns="45720" numCol="1" spcCol="0" rtlCol="0" fromWordArt="0" anchor="t" anchorCtr="0" forceAA="0" compatLnSpc="1">
            <a:prstTxWarp prst="textNoShape">
              <a:avLst/>
            </a:prstTxWarp>
            <a:normAutofit/>
          </a:bodyPr>
          <a:lstStyle/>
          <a:p>
            <a:pPr>
              <a:lnSpc>
                <a:spcPct val="90000"/>
              </a:lnSpc>
              <a:spcAft>
                <a:spcPts val="600"/>
              </a:spcAft>
              <a:buClr>
                <a:schemeClr val="accent1"/>
              </a:buClr>
              <a:buFont typeface="Calibri" panose="020F0502020204030204" pitchFamily="34" charset="0"/>
            </a:pPr>
            <a:r>
              <a:rPr lang="en-US" sz="2500" dirty="0">
                <a:solidFill>
                  <a:schemeClr val="tx1">
                    <a:lumMod val="75000"/>
                    <a:lumOff val="25000"/>
                  </a:schemeClr>
                </a:solidFill>
              </a:rPr>
              <a:t>The focus in the response phase is on meeting the basic needs of the people until more permanent and sustainable solutions can be found.</a:t>
            </a:r>
            <a:endParaRPr lang="en-US" sz="2500" dirty="0">
              <a:solidFill>
                <a:schemeClr val="tx1">
                  <a:lumMod val="75000"/>
                  <a:lumOff val="25000"/>
                </a:schemeClr>
              </a:solidFill>
              <a:ea typeface="Calibri"/>
              <a:cs typeface="Calibri"/>
            </a:endParaRPr>
          </a:p>
          <a:p>
            <a:pPr>
              <a:lnSpc>
                <a:spcPct val="90000"/>
              </a:lnSpc>
              <a:spcAft>
                <a:spcPts val="600"/>
              </a:spcAft>
              <a:buClr>
                <a:schemeClr val="accent1"/>
              </a:buClr>
              <a:buFont typeface="Calibri" panose="020F0502020204030204" pitchFamily="34" charset="0"/>
            </a:pPr>
            <a:endParaRPr lang="en-US" sz="2500" dirty="0">
              <a:solidFill>
                <a:schemeClr val="tx1">
                  <a:lumMod val="75000"/>
                  <a:lumOff val="25000"/>
                </a:schemeClr>
              </a:solidFill>
              <a:ea typeface="Calibri"/>
              <a:cs typeface="Calibri"/>
            </a:endParaRPr>
          </a:p>
          <a:p>
            <a:pPr>
              <a:lnSpc>
                <a:spcPct val="90000"/>
              </a:lnSpc>
              <a:spcAft>
                <a:spcPts val="600"/>
              </a:spcAft>
              <a:buClr>
                <a:schemeClr val="accent1"/>
              </a:buClr>
              <a:buFont typeface="Calibri" panose="020F0502020204030204" pitchFamily="34" charset="0"/>
            </a:pPr>
            <a:r>
              <a:rPr lang="en-US" sz="2500" dirty="0">
                <a:solidFill>
                  <a:schemeClr val="tx1">
                    <a:lumMod val="75000"/>
                    <a:lumOff val="25000"/>
                  </a:schemeClr>
                </a:solidFill>
              </a:rPr>
              <a:t>The social, economic and political consequences of disasters are frequently complex. </a:t>
            </a:r>
            <a:r>
              <a:rPr lang="en-US" sz="2200" dirty="0">
                <a:solidFill>
                  <a:schemeClr val="tx1">
                    <a:lumMod val="75000"/>
                    <a:lumOff val="25000"/>
                  </a:schemeClr>
                </a:solidFill>
              </a:rPr>
              <a:t> </a:t>
            </a:r>
            <a:endParaRPr lang="en-US" sz="2200" dirty="0">
              <a:solidFill>
                <a:schemeClr val="tx1">
                  <a:lumMod val="75000"/>
                  <a:lumOff val="25000"/>
                </a:schemeClr>
              </a:solidFill>
              <a:cs typeface="Calibri"/>
            </a:endParaRPr>
          </a:p>
        </p:txBody>
      </p:sp>
    </p:spTree>
    <p:extLst>
      <p:ext uri="{BB962C8B-B14F-4D97-AF65-F5344CB8AC3E}">
        <p14:creationId xmlns:p14="http://schemas.microsoft.com/office/powerpoint/2010/main" val="61010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b="1"/>
              <a:t>Challenges with a Disaster relief</a:t>
            </a:r>
          </a:p>
        </p:txBody>
      </p:sp>
      <p:graphicFrame>
        <p:nvGraphicFramePr>
          <p:cNvPr id="5" name="TextBox 2">
            <a:extLst>
              <a:ext uri="{FF2B5EF4-FFF2-40B4-BE49-F238E27FC236}">
                <a16:creationId xmlns:a16="http://schemas.microsoft.com/office/drawing/2014/main" id="{94606398-1F04-26DB-C035-3A9A5C545F87}"/>
              </a:ext>
            </a:extLst>
          </p:cNvPr>
          <p:cNvGraphicFramePr/>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7828438"/>
      </p:ext>
    </p:extLst>
  </p:cSld>
  <p:clrMapOvr>
    <a:masterClrMapping/>
  </p:clrMapOvr>
  <mc:AlternateContent xmlns:mc="http://schemas.openxmlformats.org/markup-compatibility/2006">
    <mc:Choice xmlns:p14="http://schemas.microsoft.com/office/powerpoint/2010/main" Requires="p14">
      <p:transition spd="slow" p14:dur="2000" advTm="458946"/>
    </mc:Choice>
    <mc:Fallback>
      <p:transition spd="slow" advTm="45894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5030" y="963997"/>
            <a:ext cx="3254691" cy="4938361"/>
          </a:xfrm>
        </p:spPr>
        <p:txBody>
          <a:bodyPr vert="horz" lIns="91440" tIns="45720" rIns="91440" bIns="45720" rtlCol="0" anchor="ctr">
            <a:normAutofit/>
          </a:bodyPr>
          <a:lstStyle/>
          <a:p>
            <a:pPr algn="r"/>
            <a:r>
              <a:rPr lang="en-US" sz="4400" b="1"/>
              <a:t>Defining Disaster Risk Management</a:t>
            </a:r>
          </a:p>
        </p:txBody>
      </p:sp>
      <p:sp>
        <p:nvSpPr>
          <p:cNvPr id="3" name="Rectangle 2"/>
          <p:cNvSpPr/>
          <p:nvPr/>
        </p:nvSpPr>
        <p:spPr>
          <a:xfrm>
            <a:off x="5134882" y="963507"/>
            <a:ext cx="6135097" cy="4938851"/>
          </a:xfrm>
          <a:prstGeom prst="rect">
            <a:avLst/>
          </a:prstGeom>
        </p:spPr>
        <p:txBody>
          <a:bodyPr vert="horz" lIns="0" tIns="45720" rIns="0" bIns="45720" rtlCol="0" anchor="ctr">
            <a:normAutofit/>
          </a:bodyPr>
          <a:lstStyle/>
          <a:p>
            <a:pPr>
              <a:lnSpc>
                <a:spcPct val="90000"/>
              </a:lnSpc>
              <a:spcAft>
                <a:spcPts val="600"/>
              </a:spcAft>
              <a:buClr>
                <a:schemeClr val="accent1"/>
              </a:buClr>
              <a:buFont typeface="Calibri" panose="020F0502020204030204" pitchFamily="34" charset="0"/>
            </a:pPr>
            <a:r>
              <a:rPr lang="en-US" sz="2000">
                <a:solidFill>
                  <a:schemeClr val="tx1">
                    <a:lumMod val="75000"/>
                    <a:lumOff val="25000"/>
                  </a:schemeClr>
                </a:solidFill>
              </a:rPr>
              <a:t>“The systematic process of using administrative</a:t>
            </a:r>
            <a:endParaRPr lang="en-US" sz="20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r>
              <a:rPr lang="en-US" sz="2000">
                <a:solidFill>
                  <a:schemeClr val="tx1">
                    <a:lumMod val="75000"/>
                    <a:lumOff val="25000"/>
                  </a:schemeClr>
                </a:solidFill>
              </a:rPr>
              <a:t>decisions, organisation, operational skills and</a:t>
            </a:r>
            <a:endParaRPr lang="en-US" sz="20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r>
              <a:rPr lang="en-US" sz="2000">
                <a:solidFill>
                  <a:schemeClr val="tx1">
                    <a:lumMod val="75000"/>
                    <a:lumOff val="25000"/>
                  </a:schemeClr>
                </a:solidFill>
              </a:rPr>
              <a:t>capacities to implement policies, strategies and</a:t>
            </a:r>
            <a:endParaRPr lang="en-US" sz="20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r>
              <a:rPr lang="en-US" sz="2000">
                <a:solidFill>
                  <a:schemeClr val="tx1">
                    <a:lumMod val="75000"/>
                    <a:lumOff val="25000"/>
                  </a:schemeClr>
                </a:solidFill>
              </a:rPr>
              <a:t>coping capacities of the society and communities</a:t>
            </a:r>
            <a:endParaRPr lang="en-US" sz="20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r>
              <a:rPr lang="en-US" sz="2000">
                <a:solidFill>
                  <a:schemeClr val="tx1">
                    <a:lumMod val="75000"/>
                    <a:lumOff val="25000"/>
                  </a:schemeClr>
                </a:solidFill>
              </a:rPr>
              <a:t>to lessen the impacts of natural hazards and related</a:t>
            </a:r>
            <a:endParaRPr lang="en-US" sz="20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r>
              <a:rPr lang="en-US" sz="2000">
                <a:solidFill>
                  <a:schemeClr val="tx1">
                    <a:lumMod val="75000"/>
                    <a:lumOff val="25000"/>
                  </a:schemeClr>
                </a:solidFill>
              </a:rPr>
              <a:t>environmental and technological disasters. This</a:t>
            </a:r>
            <a:endParaRPr lang="en-US" sz="20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r>
              <a:rPr lang="en-US" sz="2000">
                <a:solidFill>
                  <a:schemeClr val="tx1">
                    <a:lumMod val="75000"/>
                    <a:lumOff val="25000"/>
                  </a:schemeClr>
                </a:solidFill>
              </a:rPr>
              <a:t>comprises all forms of activities, including structural</a:t>
            </a:r>
            <a:endParaRPr lang="en-US" sz="20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r>
              <a:rPr lang="en-US" sz="2000">
                <a:solidFill>
                  <a:schemeClr val="tx1">
                    <a:lumMod val="75000"/>
                    <a:lumOff val="25000"/>
                  </a:schemeClr>
                </a:solidFill>
              </a:rPr>
              <a:t>and non-structural measures to avoid (prevention) or</a:t>
            </a:r>
            <a:endParaRPr lang="en-US" sz="20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r>
              <a:rPr lang="en-US" sz="2000">
                <a:solidFill>
                  <a:schemeClr val="tx1">
                    <a:lumMod val="75000"/>
                    <a:lumOff val="25000"/>
                  </a:schemeClr>
                </a:solidFill>
              </a:rPr>
              <a:t>to limit (mitigation and preparedness) adverse effects</a:t>
            </a:r>
            <a:endParaRPr lang="en-US" sz="20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r>
              <a:rPr lang="en-US" sz="2000">
                <a:solidFill>
                  <a:schemeClr val="tx1">
                    <a:lumMod val="75000"/>
                    <a:lumOff val="25000"/>
                  </a:schemeClr>
                </a:solidFill>
              </a:rPr>
              <a:t>of hazards”</a:t>
            </a:r>
            <a:endParaRPr lang="en-US" sz="20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endParaRPr lang="en-US" sz="2000">
              <a:solidFill>
                <a:schemeClr val="tx1">
                  <a:lumMod val="75000"/>
                  <a:lumOff val="25000"/>
                </a:schemeClr>
              </a:solidFill>
              <a:cs typeface="Calibri"/>
            </a:endParaRPr>
          </a:p>
          <a:p>
            <a:pPr>
              <a:lnSpc>
                <a:spcPct val="90000"/>
              </a:lnSpc>
              <a:spcAft>
                <a:spcPts val="600"/>
              </a:spcAft>
              <a:buClr>
                <a:schemeClr val="accent1"/>
              </a:buClr>
              <a:buFont typeface="Calibri" panose="020F0502020204030204" pitchFamily="34" charset="0"/>
            </a:pPr>
            <a:r>
              <a:rPr lang="en-US" sz="2000">
                <a:solidFill>
                  <a:schemeClr val="tx1">
                    <a:lumMod val="75000"/>
                    <a:lumOff val="25000"/>
                  </a:schemeClr>
                </a:solidFill>
              </a:rPr>
              <a:t>(UNEP 2008:6).</a:t>
            </a:r>
            <a:endParaRPr lang="en-US" sz="2000">
              <a:solidFill>
                <a:schemeClr val="tx1">
                  <a:lumMod val="75000"/>
                  <a:lumOff val="25000"/>
                </a:schemeClr>
              </a:solidFill>
              <a:cs typeface="Calibri"/>
            </a:endParaRPr>
          </a:p>
        </p:txBody>
      </p:sp>
    </p:spTree>
    <p:extLst>
      <p:ext uri="{BB962C8B-B14F-4D97-AF65-F5344CB8AC3E}">
        <p14:creationId xmlns:p14="http://schemas.microsoft.com/office/powerpoint/2010/main" val="3192564798"/>
      </p:ext>
    </p:extLst>
  </p:cSld>
  <p:clrMapOvr>
    <a:masterClrMapping/>
  </p:clrMapOvr>
  <mc:AlternateContent xmlns:mc="http://schemas.openxmlformats.org/markup-compatibility/2006">
    <mc:Choice xmlns:p14="http://schemas.microsoft.com/office/powerpoint/2010/main" Requires="p14">
      <p:transition spd="slow" p14:dur="2000" advTm="100828"/>
    </mc:Choice>
    <mc:Fallback>
      <p:transition spd="slow" advTm="10082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1685" y="634946"/>
            <a:ext cx="5127171" cy="1049705"/>
          </a:xfrm>
        </p:spPr>
        <p:txBody>
          <a:bodyPr vert="horz" lIns="91440" tIns="45720" rIns="91440" bIns="45720" rtlCol="0" anchor="b">
            <a:normAutofit/>
          </a:bodyPr>
          <a:lstStyle/>
          <a:p>
            <a:r>
              <a:rPr lang="en-US" b="1"/>
              <a:t>Recovery</a:t>
            </a:r>
          </a:p>
        </p:txBody>
      </p:sp>
      <p:pic>
        <p:nvPicPr>
          <p:cNvPr id="4" name="Picture 3" descr="A building under construction with cranes&#10;&#10;Description automatically generated">
            <a:extLst>
              <a:ext uri="{FF2B5EF4-FFF2-40B4-BE49-F238E27FC236}">
                <a16:creationId xmlns:a16="http://schemas.microsoft.com/office/drawing/2014/main" id="{C8DDE391-72C3-048B-D0E3-072FFFA5D26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3192" y="1735709"/>
            <a:ext cx="5451627" cy="3066540"/>
          </a:xfrm>
          <a:prstGeom prst="rect">
            <a:avLst/>
          </a:prstGeom>
        </p:spPr>
      </p:pic>
      <p:sp>
        <p:nvSpPr>
          <p:cNvPr id="3" name="Rectangle 2"/>
          <p:cNvSpPr/>
          <p:nvPr/>
        </p:nvSpPr>
        <p:spPr>
          <a:xfrm>
            <a:off x="6558736" y="2158809"/>
            <a:ext cx="4980120" cy="3710285"/>
          </a:xfrm>
          <a:prstGeom prst="rect">
            <a:avLst/>
          </a:prstGeom>
        </p:spPr>
        <p:txBody>
          <a:bodyPr vert="horz" lIns="0" tIns="45720" rIns="0" bIns="45720" rtlCol="0" anchor="t">
            <a:normAutofit/>
          </a:bodyPr>
          <a:lstStyle/>
          <a:p>
            <a:pPr>
              <a:lnSpc>
                <a:spcPct val="90000"/>
              </a:lnSpc>
              <a:spcAft>
                <a:spcPts val="600"/>
              </a:spcAft>
              <a:buClr>
                <a:schemeClr val="accent1"/>
              </a:buClr>
              <a:buFont typeface="Calibri" panose="020F0502020204030204" pitchFamily="34" charset="0"/>
            </a:pPr>
            <a:r>
              <a:rPr lang="en-US" sz="1900" b="1" i="1" dirty="0">
                <a:solidFill>
                  <a:schemeClr val="tx1">
                    <a:lumMod val="75000"/>
                    <a:lumOff val="25000"/>
                  </a:schemeClr>
                </a:solidFill>
              </a:rPr>
              <a:t>Recovery </a:t>
            </a:r>
            <a:r>
              <a:rPr lang="en-US" sz="1900" i="1" dirty="0">
                <a:solidFill>
                  <a:schemeClr val="tx1">
                    <a:lumMod val="75000"/>
                    <a:lumOff val="25000"/>
                  </a:schemeClr>
                </a:solidFill>
              </a:rPr>
              <a:t>in the context of disaster response, is a process that results in people’s lives returning to normal in a way that they will be more resilient to future disasters.</a:t>
            </a:r>
            <a:endParaRPr lang="en-US" sz="1900" i="1" dirty="0">
              <a:solidFill>
                <a:schemeClr val="tx1">
                  <a:lumMod val="75000"/>
                  <a:lumOff val="25000"/>
                </a:schemeClr>
              </a:solidFill>
              <a:ea typeface="Calibri"/>
              <a:cs typeface="Calibri"/>
            </a:endParaRPr>
          </a:p>
          <a:p>
            <a:pPr>
              <a:lnSpc>
                <a:spcPct val="90000"/>
              </a:lnSpc>
              <a:spcAft>
                <a:spcPts val="600"/>
              </a:spcAft>
              <a:buClr>
                <a:schemeClr val="accent1"/>
              </a:buClr>
              <a:buFont typeface="Calibri" panose="020F0502020204030204" pitchFamily="34" charset="0"/>
            </a:pPr>
            <a:endParaRPr lang="en-US" sz="1900" i="1" dirty="0">
              <a:solidFill>
                <a:schemeClr val="tx1">
                  <a:lumMod val="75000"/>
                  <a:lumOff val="25000"/>
                </a:schemeClr>
              </a:solidFill>
              <a:ea typeface="Calibri"/>
              <a:cs typeface="Calibri"/>
            </a:endParaRPr>
          </a:p>
          <a:p>
            <a:pPr>
              <a:lnSpc>
                <a:spcPct val="90000"/>
              </a:lnSpc>
              <a:spcAft>
                <a:spcPts val="600"/>
              </a:spcAft>
              <a:buClr>
                <a:schemeClr val="accent1"/>
              </a:buClr>
              <a:buFont typeface="Calibri" panose="020F0502020204030204" pitchFamily="34" charset="0"/>
            </a:pPr>
            <a:r>
              <a:rPr lang="en-US" sz="1900" i="1" dirty="0">
                <a:solidFill>
                  <a:schemeClr val="tx1">
                    <a:lumMod val="75000"/>
                    <a:lumOff val="25000"/>
                  </a:schemeClr>
                </a:solidFill>
              </a:rPr>
              <a:t>The extent to which people can recover after a disaster depends on the situation beforehand and how robust or resilient their resources are to withstand the effects of the disaster. For some, recovery will be relatively quick; for others it may take years.</a:t>
            </a:r>
            <a:endParaRPr lang="en-US" sz="1900" dirty="0">
              <a:solidFill>
                <a:schemeClr val="tx1">
                  <a:lumMod val="75000"/>
                  <a:lumOff val="25000"/>
                </a:schemeClr>
              </a:solidFill>
            </a:endParaRPr>
          </a:p>
        </p:txBody>
      </p:sp>
    </p:spTree>
    <p:extLst>
      <p:ext uri="{BB962C8B-B14F-4D97-AF65-F5344CB8AC3E}">
        <p14:creationId xmlns:p14="http://schemas.microsoft.com/office/powerpoint/2010/main" val="1047885352"/>
      </p:ext>
    </p:extLst>
  </p:cSld>
  <p:clrMapOvr>
    <a:masterClrMapping/>
  </p:clrMapOvr>
  <mc:AlternateContent xmlns:mc="http://schemas.openxmlformats.org/markup-compatibility/2006">
    <mc:Choice xmlns:p14="http://schemas.microsoft.com/office/powerpoint/2010/main" Requires="p14">
      <p:transition spd="slow" p14:dur="2000" advTm="65819"/>
    </mc:Choice>
    <mc:Fallback>
      <p:transition spd="slow" advTm="658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vert="horz" lIns="91440" tIns="45720" rIns="91440" bIns="45720" rtlCol="0" anchor="b">
            <a:normAutofit/>
          </a:bodyPr>
          <a:lstStyle/>
          <a:p>
            <a:r>
              <a:rPr lang="en-US" sz="4400" b="1"/>
              <a:t>What is a community action plan?</a:t>
            </a:r>
          </a:p>
        </p:txBody>
      </p:sp>
      <p:pic>
        <p:nvPicPr>
          <p:cNvPr id="5" name="Picture 4">
            <a:extLst>
              <a:ext uri="{FF2B5EF4-FFF2-40B4-BE49-F238E27FC236}">
                <a16:creationId xmlns:a16="http://schemas.microsoft.com/office/drawing/2014/main" id="{B9CF15A0-D3BA-3B53-2D2F-599CEA380FD3}"/>
              </a:ext>
            </a:extLst>
          </p:cNvPr>
          <p:cNvPicPr>
            <a:picLocks noChangeAspect="1"/>
          </p:cNvPicPr>
          <p:nvPr/>
        </p:nvPicPr>
        <p:blipFill>
          <a:blip r:embed="rId2"/>
          <a:srcRect l="22709" r="19218" b="6250"/>
          <a:stretch/>
        </p:blipFill>
        <p:spPr>
          <a:xfrm>
            <a:off x="643192" y="793750"/>
            <a:ext cx="5451627" cy="4950458"/>
          </a:xfrm>
          <a:prstGeom prst="rect">
            <a:avLst/>
          </a:prstGeom>
        </p:spPr>
      </p:pic>
      <p:cxnSp>
        <p:nvCxnSpPr>
          <p:cNvPr id="30" name="Straight Connector 29">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0D6B30D-AE8A-F052-E302-390DF92EED22}"/>
              </a:ext>
            </a:extLst>
          </p:cNvPr>
          <p:cNvSpPr txBox="1"/>
          <p:nvPr/>
        </p:nvSpPr>
        <p:spPr>
          <a:xfrm>
            <a:off x="6411684" y="2198914"/>
            <a:ext cx="5127172" cy="3670180"/>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a:bodyPr>
          <a:lstStyle/>
          <a:p>
            <a:pPr>
              <a:lnSpc>
                <a:spcPct val="90000"/>
              </a:lnSpc>
              <a:spcAft>
                <a:spcPts val="600"/>
              </a:spcAft>
              <a:buClr>
                <a:schemeClr val="accent1"/>
              </a:buClr>
              <a:buFont typeface="Calibri" panose="020F0502020204030204" pitchFamily="34" charset="0"/>
            </a:pPr>
            <a:r>
              <a:rPr lang="en-US">
                <a:solidFill>
                  <a:schemeClr val="tx1">
                    <a:lumMod val="75000"/>
                    <a:lumOff val="25000"/>
                  </a:schemeClr>
                </a:solidFill>
              </a:rPr>
              <a:t>Community led action planning is a tried and tested way of setting out a vision for a community with an accompanying set of actions to be delivered over time. It is a participatory tool aimed at not only developing that plan, but, in the process, building the capacity of the residents of a community so that there is the skills, confidence, resources and resilience to implement that plan with minimal external support. It is not meant to articulate what a community is like, but to stimulate change and action. The action plan will be set out in response to the needs, challenges and gaps in a community and the implementation plan will be rooted in the assets of a community.</a:t>
            </a:r>
          </a:p>
        </p:txBody>
      </p:sp>
      <p:sp>
        <p:nvSpPr>
          <p:cNvPr id="32" name="Rectangle 31">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375494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29</Slides>
  <Notes>8</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Retrospect</vt:lpstr>
      <vt:lpstr>Retrospect</vt:lpstr>
      <vt:lpstr>PowerPoint Presentation</vt:lpstr>
      <vt:lpstr>Aims of the Session</vt:lpstr>
      <vt:lpstr>Recap on Disaster Management Model</vt:lpstr>
      <vt:lpstr>Disaster response</vt:lpstr>
      <vt:lpstr>Disaster Response</vt:lpstr>
      <vt:lpstr>Challenges with a Disaster relief</vt:lpstr>
      <vt:lpstr>Defining Disaster Risk Management</vt:lpstr>
      <vt:lpstr>Recovery</vt:lpstr>
      <vt:lpstr>What is a community action plan?</vt:lpstr>
      <vt:lpstr>Community Disaster Plans</vt:lpstr>
      <vt:lpstr>PowerPoint Presentation</vt:lpstr>
      <vt:lpstr>PowerPoint Presentation</vt:lpstr>
      <vt:lpstr>PowerPoint Presentation</vt:lpstr>
      <vt:lpstr>Participatory Research as an approach to understanding and addressing environmental challenges</vt:lpstr>
      <vt:lpstr>DEFINTION</vt:lpstr>
      <vt:lpstr>Definition</vt:lpstr>
      <vt:lpstr>PowerPoint Presentation</vt:lpstr>
      <vt:lpstr>PAR – first wave</vt:lpstr>
      <vt:lpstr>PAR – second wave</vt:lpstr>
      <vt:lpstr>Other forms of participatory research </vt:lpstr>
      <vt:lpstr>PowerPoint Presentation</vt:lpstr>
      <vt:lpstr>Spatiality and PAR</vt:lpstr>
      <vt:lpstr>Spatiality and PAR</vt:lpstr>
      <vt:lpstr>Country Focus – Online Forum/Flip Chart Paper in Class (1.5 hours)</vt:lpstr>
      <vt:lpstr>Residual Risk  </vt:lpstr>
      <vt:lpstr>Creative Destruction</vt:lpstr>
      <vt:lpstr>Conclusion</vt:lpstr>
      <vt:lpstr>Additional 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358</cp:revision>
  <dcterms:created xsi:type="dcterms:W3CDTF">2013-07-15T20:26:40Z</dcterms:created>
  <dcterms:modified xsi:type="dcterms:W3CDTF">2024-08-06T11:57:12Z</dcterms:modified>
</cp:coreProperties>
</file>