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6"/>
  </p:notesMasterIdLst>
  <p:sldIdLst>
    <p:sldId id="256" r:id="rId3"/>
    <p:sldId id="257" r:id="rId4"/>
    <p:sldId id="265" r:id="rId5"/>
    <p:sldId id="352" r:id="rId6"/>
    <p:sldId id="359" r:id="rId7"/>
    <p:sldId id="360" r:id="rId8"/>
    <p:sldId id="361" r:id="rId9"/>
    <p:sldId id="353" r:id="rId10"/>
    <p:sldId id="362" r:id="rId11"/>
    <p:sldId id="354" r:id="rId12"/>
    <p:sldId id="363" r:id="rId13"/>
    <p:sldId id="364" r:id="rId14"/>
    <p:sldId id="351" r:id="rId15"/>
  </p:sldIdLst>
  <p:sldSz cx="12192000" cy="6858000"/>
  <p:notesSz cx="6951663" cy="10082213"/>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70" d="100"/>
        <a:sy n="70" d="100"/>
      </p:scale>
      <p:origin x="0" y="-6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9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8" Type="http://schemas.openxmlformats.org/officeDocument/2006/relationships/slide" Target="slides/slide6.xml"/><Relationship Id="rId9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a:t>
            </a:r>
            <a:r>
              <a:rPr lang="en-GB" sz="2700" b="1" i="0" u="none" strike="noStrike" cap="none" dirty="0">
                <a:solidFill>
                  <a:srgbClr val="003399"/>
                </a:solidFill>
                <a:latin typeface="Century Gothic"/>
                <a:ea typeface="Century Gothic"/>
                <a:cs typeface="Century Gothic"/>
                <a:sym typeface="Century Gothic"/>
              </a:rPr>
              <a:t>Climate Change Governance</a:t>
            </a:r>
            <a:endParaRPr lang="en-US" sz="2700" b="1" i="0" u="none" strike="noStrike" cap="none" dirty="0">
              <a:solidFill>
                <a:srgbClr val="003399"/>
              </a:solidFill>
              <a:latin typeface="Century Gothic"/>
              <a:ea typeface="Century Gothic"/>
              <a:cs typeface="Century Gothic"/>
              <a:sym typeface="Century Gothic"/>
            </a:endParaRP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a:t>
            </a:r>
            <a:r>
              <a:rPr lang="en-GB" sz="2700" b="1" i="0" u="none" strike="noStrike" cap="none" dirty="0">
                <a:solidFill>
                  <a:srgbClr val="003399"/>
                </a:solidFill>
                <a:latin typeface="Century Gothic"/>
                <a:ea typeface="Century Gothic"/>
                <a:cs typeface="Century Gothic"/>
                <a:sym typeface="Century Gothic"/>
              </a:rPr>
              <a:t>3: Climate Change Governing Bodies</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830956"/>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MY" sz="2400" b="0" i="0" u="none" strike="noStrike" dirty="0">
                <a:solidFill>
                  <a:schemeClr val="bg1"/>
                </a:solidFill>
                <a:effectLst/>
                <a:latin typeface="-webkit-standard"/>
              </a:rPr>
              <a:t>The Conference of the Parties serving as the meeting of the Parties to the Paris Agreement (CMA)</a:t>
            </a:r>
            <a:endParaRPr lang="en-MY" sz="2400" b="0" i="0" u="none" strike="noStrike" dirty="0">
              <a:solidFill>
                <a:schemeClr val="bg1"/>
              </a:solidFill>
              <a:effectLst/>
            </a:endParaRPr>
          </a:p>
        </p:txBody>
      </p:sp>
      <p:sp>
        <p:nvSpPr>
          <p:cNvPr id="158" name="Google Shape;158;p46"/>
          <p:cNvSpPr txBox="1"/>
          <p:nvPr/>
        </p:nvSpPr>
        <p:spPr>
          <a:xfrm>
            <a:off x="993059" y="1171360"/>
            <a:ext cx="9488130" cy="456648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342900" indent="-342900" algn="just">
              <a:buFont typeface="Wingdings" pitchFamily="2" charset="2"/>
              <a:buChar char="Ø"/>
            </a:pPr>
            <a:endParaRPr lang="en-MY" sz="2000" b="0" i="0" u="none" strike="noStrike" dirty="0">
              <a:solidFill>
                <a:srgbClr val="000000"/>
              </a:solidFill>
              <a:effectLst/>
            </a:endParaRPr>
          </a:p>
          <a:p>
            <a:pPr algn="just"/>
            <a:r>
              <a:rPr lang="en-MY" sz="2400" b="1" dirty="0"/>
              <a:t>What is it?</a:t>
            </a:r>
            <a:endParaRPr lang="en-GB" sz="2400" b="1" dirty="0"/>
          </a:p>
          <a:p>
            <a:pPr marL="457200" indent="-457200" algn="just">
              <a:buFont typeface="Wingdings" pitchFamily="2" charset="2"/>
              <a:buChar char="Ø"/>
            </a:pPr>
            <a:r>
              <a:rPr lang="en-MY" sz="2400" dirty="0"/>
              <a:t>The CMA is a subsidiary body of the COP established to oversee the implementation of the Paris Agreement.</a:t>
            </a:r>
          </a:p>
          <a:p>
            <a:pPr marL="457200" indent="-457200" algn="just">
              <a:buFont typeface="Wingdings" pitchFamily="2" charset="2"/>
              <a:buChar char="Ø"/>
            </a:pPr>
            <a:r>
              <a:rPr lang="en-MY" sz="2400" dirty="0"/>
              <a:t>The Paris Agreement is the current global framework for addressing climate change, with a wider focus on both mitigation and adaptation.</a:t>
            </a:r>
          </a:p>
          <a:p>
            <a:pPr algn="just"/>
            <a:endParaRPr lang="en-GB" sz="2400" b="1" dirty="0"/>
          </a:p>
          <a:p>
            <a:pPr algn="just"/>
            <a:r>
              <a:rPr lang="en-MY" sz="2400" b="1" dirty="0"/>
              <a:t>What does it do?</a:t>
            </a:r>
            <a:endParaRPr lang="en-GB" sz="2400" b="1" dirty="0"/>
          </a:p>
          <a:p>
            <a:pPr marL="457200" indent="-457200" algn="just">
              <a:buFont typeface="Wingdings" pitchFamily="2" charset="2"/>
              <a:buChar char="Ø"/>
            </a:pPr>
            <a:r>
              <a:rPr lang="en-MY" sz="2400" dirty="0"/>
              <a:t>Reviews progress made by countries towards their Nationally Determined Contributions (NDCs) - voluntary pledges to reduce emissions.</a:t>
            </a:r>
          </a:p>
          <a:p>
            <a:pPr marL="457200" indent="-457200" algn="just">
              <a:buFont typeface="Wingdings" pitchFamily="2" charset="2"/>
              <a:buChar char="Ø"/>
            </a:pPr>
            <a:r>
              <a:rPr lang="en-MY" sz="2400" dirty="0"/>
              <a:t>Provides guidance and support for countries in implementing their NDCs.</a:t>
            </a:r>
          </a:p>
          <a:p>
            <a:pPr marL="457200" indent="-457200" algn="just">
              <a:buFont typeface="Wingdings" pitchFamily="2" charset="2"/>
              <a:buChar char="Ø"/>
            </a:pPr>
            <a:r>
              <a:rPr lang="en-MY" sz="2400" dirty="0"/>
              <a:t>Facilitates financial and technological assistance for developing countries.</a:t>
            </a:r>
          </a:p>
          <a:p>
            <a:pPr marL="342900" indent="-342900" algn="just">
              <a:lnSpc>
                <a:spcPct val="150000"/>
              </a:lnSpc>
              <a:buFont typeface="Wingdings" pitchFamily="2" charset="2"/>
              <a:buChar char="Ø"/>
            </a:pP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4099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400" dirty="0">
                <a:solidFill>
                  <a:schemeClr val="bg1"/>
                </a:solidFill>
                <a:latin typeface="-webkit-standard"/>
              </a:rPr>
              <a:t>CMA core responsibilities</a:t>
            </a:r>
            <a:endParaRPr lang="en-MY" sz="2400" b="0" i="0" u="none" strike="noStrike" dirty="0">
              <a:solidFill>
                <a:schemeClr val="bg1"/>
              </a:solidFill>
              <a:effectLst/>
            </a:endParaRPr>
          </a:p>
        </p:txBody>
      </p:sp>
      <p:sp>
        <p:nvSpPr>
          <p:cNvPr id="158" name="Google Shape;158;p46"/>
          <p:cNvSpPr txBox="1"/>
          <p:nvPr/>
        </p:nvSpPr>
        <p:spPr>
          <a:xfrm>
            <a:off x="993059" y="1171360"/>
            <a:ext cx="9488130" cy="456648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342900" indent="-342900" algn="just">
              <a:buFont typeface="Wingdings" pitchFamily="2" charset="2"/>
              <a:buChar char="Ø"/>
            </a:pPr>
            <a:endParaRPr lang="en-MY" sz="2000" b="0" i="0" u="none" strike="noStrike" dirty="0">
              <a:solidFill>
                <a:srgbClr val="000000"/>
              </a:solidFill>
              <a:effectLst/>
            </a:endParaRPr>
          </a:p>
          <a:p>
            <a:pPr algn="just"/>
            <a:r>
              <a:rPr lang="en-MY" sz="3200" b="1" dirty="0"/>
              <a:t>Monitoring Progress:</a:t>
            </a:r>
            <a:r>
              <a:rPr lang="en-MY" sz="3200" dirty="0"/>
              <a:t> </a:t>
            </a:r>
            <a:endParaRPr lang="en-GB" sz="3200" dirty="0"/>
          </a:p>
          <a:p>
            <a:pPr algn="just"/>
            <a:r>
              <a:rPr lang="en-MY" sz="3200" dirty="0"/>
              <a:t>The CMA reviews the progress made by countries towards achieving their Nationally Determined Contributions (NDCs). These are voluntary pledges outlining each country's specific plans for reducing emissions and adapting to climate change.</a:t>
            </a:r>
            <a:endParaRPr lang="en-GB" sz="3200" dirty="0"/>
          </a:p>
          <a:p>
            <a:pPr algn="just"/>
            <a:endParaRPr lang="en-GB" sz="3200" b="1" dirty="0"/>
          </a:p>
          <a:p>
            <a:pPr algn="just"/>
            <a:r>
              <a:rPr lang="en-MY" sz="3200" b="1" dirty="0"/>
              <a:t>Providing Guidance and Support:</a:t>
            </a:r>
            <a:r>
              <a:rPr lang="en-MY" sz="3200" dirty="0"/>
              <a:t> </a:t>
            </a:r>
            <a:endParaRPr lang="en-GB" sz="3200" dirty="0"/>
          </a:p>
          <a:p>
            <a:pPr algn="just"/>
            <a:r>
              <a:rPr lang="en-MY" sz="3200" dirty="0"/>
              <a:t>The CMA plays a crucial role in assisting countries in implementing their NDCs.This might involve developing best practices, sharing knowledge, and facilitating collaboration.</a:t>
            </a:r>
            <a:endParaRPr lang="en-GB" sz="3200" dirty="0"/>
          </a:p>
          <a:p>
            <a:pPr algn="just"/>
            <a:endParaRPr lang="en-GB" sz="3200" b="1" dirty="0"/>
          </a:p>
          <a:p>
            <a:pPr algn="just"/>
            <a:r>
              <a:rPr lang="en-MY" sz="3200" b="1" dirty="0"/>
              <a:t>Facilitating Finance and Technology:</a:t>
            </a:r>
            <a:r>
              <a:rPr lang="en-MY" sz="3200" dirty="0"/>
              <a:t> </a:t>
            </a:r>
            <a:endParaRPr lang="en-GB" sz="3200" dirty="0"/>
          </a:p>
          <a:p>
            <a:pPr algn="just"/>
            <a:r>
              <a:rPr lang="en-MY" sz="3200" dirty="0"/>
              <a:t>A critical function of the CMA is to encourage the mobilization of financial resources and technology transfer to support developing countries in their climate action efforts.</a:t>
            </a:r>
          </a:p>
          <a:p>
            <a:pPr marL="342900" indent="-342900" algn="just">
              <a:lnSpc>
                <a:spcPct val="150000"/>
              </a:lnSpc>
              <a:buFont typeface="Wingdings" pitchFamily="2" charset="2"/>
              <a:buChar char="Ø"/>
            </a:pP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700846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400" dirty="0">
                <a:solidFill>
                  <a:schemeClr val="bg1"/>
                </a:solidFill>
                <a:latin typeface="-webkit-standard"/>
              </a:rPr>
              <a:t>CMA core responsibilities</a:t>
            </a:r>
            <a:endParaRPr lang="en-MY" sz="2400" b="0" i="0" u="none" strike="noStrike" dirty="0">
              <a:solidFill>
                <a:schemeClr val="bg1"/>
              </a:solidFill>
              <a:effectLst/>
            </a:endParaRPr>
          </a:p>
        </p:txBody>
      </p:sp>
      <p:sp>
        <p:nvSpPr>
          <p:cNvPr id="158" name="Google Shape;158;p46"/>
          <p:cNvSpPr txBox="1"/>
          <p:nvPr/>
        </p:nvSpPr>
        <p:spPr>
          <a:xfrm>
            <a:off x="993059" y="1171360"/>
            <a:ext cx="9488130" cy="456648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lgn="just">
              <a:buFont typeface="Wingdings" pitchFamily="2" charset="2"/>
              <a:buChar char="Ø"/>
            </a:pPr>
            <a:endParaRPr lang="en-MY" sz="2000" b="0" i="0" u="none" strike="noStrike" dirty="0">
              <a:solidFill>
                <a:srgbClr val="000000"/>
              </a:solidFill>
              <a:effectLst/>
            </a:endParaRPr>
          </a:p>
          <a:p>
            <a:pPr algn="just"/>
            <a:r>
              <a:rPr lang="en-MY" sz="2000" b="1" dirty="0"/>
              <a:t>Promoting Transparency and Accountability:</a:t>
            </a:r>
            <a:r>
              <a:rPr lang="en-MY" sz="2000" dirty="0"/>
              <a:t> </a:t>
            </a:r>
            <a:endParaRPr lang="en-GB" sz="2000" dirty="0"/>
          </a:p>
          <a:p>
            <a:pPr algn="just"/>
            <a:r>
              <a:rPr lang="en-MY" sz="2000" dirty="0"/>
              <a:t>The CMA establishes mechanisms for countries to transparently report their emissions data and progress on their NDCs. </a:t>
            </a:r>
            <a:endParaRPr lang="en-GB" sz="2000" dirty="0"/>
          </a:p>
          <a:p>
            <a:pPr algn="just"/>
            <a:r>
              <a:rPr lang="en-MY" sz="2000" dirty="0"/>
              <a:t>This fosters accountability and allows for tracking collective efforts towards achieving the goals of the Paris Agreement.</a:t>
            </a:r>
            <a:endParaRPr lang="en-GB" sz="2000" dirty="0"/>
          </a:p>
          <a:p>
            <a:pPr algn="just"/>
            <a:endParaRPr lang="en-GB" sz="2000" b="1" dirty="0"/>
          </a:p>
          <a:p>
            <a:pPr algn="just"/>
            <a:endParaRPr lang="en-GB" sz="2000" b="1" dirty="0"/>
          </a:p>
          <a:p>
            <a:pPr algn="just"/>
            <a:r>
              <a:rPr lang="en-MY" sz="2000" b="1" dirty="0"/>
              <a:t>Reviewing the Paris Agreement:</a:t>
            </a:r>
            <a:r>
              <a:rPr lang="en-MY" sz="2000" dirty="0"/>
              <a:t> </a:t>
            </a:r>
            <a:endParaRPr lang="en-GB" sz="2000" dirty="0"/>
          </a:p>
          <a:p>
            <a:pPr algn="just"/>
            <a:r>
              <a:rPr lang="en-MY" sz="2000" dirty="0"/>
              <a:t>The CMA can periodically review the effectiveness of the Paris Agreement and consider possible adjustments to strengthen its provisions in light of evolving scientific knowledge and global circumstances.</a:t>
            </a: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8809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Contents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46700"/>
            <a:ext cx="9488130" cy="45911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lgn="just">
              <a:lnSpc>
                <a:spcPct val="120000"/>
              </a:lnSpc>
              <a:buFont typeface="+mj-lt"/>
              <a:buAutoNum type="arabicPeriod"/>
            </a:pPr>
            <a:r>
              <a:rPr lang="en-MY" sz="2800" dirty="0"/>
              <a:t>The Conference of the Parties (COP)</a:t>
            </a:r>
            <a:endParaRPr lang="en-GB" sz="2800" dirty="0"/>
          </a:p>
          <a:p>
            <a:pPr marL="342900" indent="-342900" algn="just">
              <a:lnSpc>
                <a:spcPct val="120000"/>
              </a:lnSpc>
              <a:buFont typeface="+mj-lt"/>
              <a:buAutoNum type="arabicPeriod"/>
            </a:pPr>
            <a:r>
              <a:rPr lang="en-MY" sz="2800" dirty="0"/>
              <a:t>The Conference of the Parties serving as the meeting of the Parties to the Kyoto Protocol (CMP)</a:t>
            </a:r>
            <a:endParaRPr lang="en-GB" sz="2800" dirty="0"/>
          </a:p>
          <a:p>
            <a:pPr marL="342900" indent="-342900" algn="just">
              <a:lnSpc>
                <a:spcPct val="120000"/>
              </a:lnSpc>
              <a:buFont typeface="+mj-lt"/>
              <a:buAutoNum type="arabicPeriod"/>
            </a:pPr>
            <a:r>
              <a:rPr lang="en-MY" sz="2800" dirty="0"/>
              <a:t>The Conference of the Parties serving as the meeting of the Parties to the Paris Agreement (CMA)</a:t>
            </a:r>
            <a:endParaRPr lang="en-MY" sz="2000" i="0" u="none" strike="noStrike" dirty="0">
              <a:solidFill>
                <a:srgbClr val="000000"/>
              </a:solidFill>
              <a:effectLst/>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285200"/>
            <a:ext cx="9488131" cy="461624"/>
          </a:xfrm>
          <a:prstGeom prst="rect">
            <a:avLst/>
          </a:prstGeom>
          <a:solidFill>
            <a:srgbClr val="003399"/>
          </a:solidFill>
          <a:ln>
            <a:solidFill>
              <a:schemeClr val="bg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400" dirty="0">
                <a:solidFill>
                  <a:schemeClr val="bg1"/>
                </a:solidFill>
                <a:latin typeface="-webkit-standard"/>
              </a:rPr>
              <a:t>Introduction </a:t>
            </a:r>
            <a:endParaRPr lang="en-US" sz="24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11068"/>
            <a:ext cx="9488130" cy="472677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indent="-457200" algn="just">
              <a:lnSpc>
                <a:spcPct val="150000"/>
              </a:lnSpc>
              <a:buFont typeface="Wingdings" pitchFamily="2" charset="2"/>
              <a:buChar char="Ø"/>
            </a:pPr>
            <a:r>
              <a:rPr lang="en-MY" sz="2000" b="0" i="0" u="none" strike="noStrike" dirty="0">
                <a:solidFill>
                  <a:srgbClr val="000000"/>
                </a:solidFill>
                <a:effectLst/>
              </a:rPr>
              <a:t>Climate change is a global challenge requiring international cooperation. </a:t>
            </a:r>
            <a:endParaRPr lang="en-GB" sz="2000" b="0" i="0" u="none" strike="noStrike" dirty="0">
              <a:solidFill>
                <a:srgbClr val="000000"/>
              </a:solidFill>
              <a:effectLst/>
            </a:endParaRPr>
          </a:p>
          <a:p>
            <a:pPr marL="457200" indent="-457200" algn="just">
              <a:lnSpc>
                <a:spcPct val="150000"/>
              </a:lnSpc>
              <a:buFont typeface="Wingdings" pitchFamily="2" charset="2"/>
              <a:buChar char="Ø"/>
            </a:pPr>
            <a:r>
              <a:rPr lang="en-MY" sz="2000" b="0" i="0" u="none" strike="noStrike" dirty="0">
                <a:solidFill>
                  <a:srgbClr val="000000"/>
                </a:solidFill>
                <a:effectLst/>
              </a:rPr>
              <a:t>Several governing bodies play a crucial role in negotiating agreements and monitoring progress towards mitigating climate change. </a:t>
            </a:r>
            <a:r>
              <a:rPr lang="en-GB" sz="2000" b="0" i="0" u="none" strike="noStrike" dirty="0">
                <a:solidFill>
                  <a:srgbClr val="000000"/>
                </a:solidFill>
                <a:effectLst/>
              </a:rPr>
              <a:t>Three key bodies are</a:t>
            </a:r>
            <a:r>
              <a:rPr lang="en-MY" sz="2000" b="0" i="0" u="none" strike="noStrike" dirty="0">
                <a:solidFill>
                  <a:srgbClr val="000000"/>
                </a:solidFill>
                <a:effectLst/>
              </a:rPr>
              <a:t>:</a:t>
            </a:r>
          </a:p>
          <a:p>
            <a:pPr marL="514350" indent="-514350" algn="just">
              <a:lnSpc>
                <a:spcPct val="150000"/>
              </a:lnSpc>
              <a:buFont typeface="+mj-lt"/>
              <a:buAutoNum type="arabicPeriod"/>
            </a:pPr>
            <a:r>
              <a:rPr lang="en-MY" sz="2000" b="0" i="0" u="none" strike="noStrike" dirty="0">
                <a:solidFill>
                  <a:srgbClr val="000000"/>
                </a:solidFill>
                <a:effectLst/>
              </a:rPr>
              <a:t>The Conference of the Parties (COP)</a:t>
            </a:r>
          </a:p>
          <a:p>
            <a:pPr marL="514350" indent="-514350" algn="just">
              <a:lnSpc>
                <a:spcPct val="150000"/>
              </a:lnSpc>
              <a:buFont typeface="+mj-lt"/>
              <a:buAutoNum type="arabicPeriod"/>
            </a:pPr>
            <a:r>
              <a:rPr lang="en-MY" sz="2000" b="0" i="0" u="none" strike="noStrike" dirty="0">
                <a:solidFill>
                  <a:srgbClr val="000000"/>
                </a:solidFill>
                <a:effectLst/>
              </a:rPr>
              <a:t>The Conference of the Parties serving as the meeting of the Parties to the Kyoto Protocol (CMP)</a:t>
            </a:r>
          </a:p>
          <a:p>
            <a:pPr marL="514350" indent="-514350" algn="just">
              <a:lnSpc>
                <a:spcPct val="150000"/>
              </a:lnSpc>
              <a:buFont typeface="+mj-lt"/>
              <a:buAutoNum type="arabicPeriod"/>
            </a:pPr>
            <a:r>
              <a:rPr lang="en-MY" sz="2000" b="0" i="0" u="none" strike="noStrike" dirty="0">
                <a:solidFill>
                  <a:srgbClr val="000000"/>
                </a:solidFill>
                <a:effectLst/>
              </a:rPr>
              <a:t>The Conference of the Parties serving as the meeting of the Parties to the Paris Agreement (CMA)</a:t>
            </a:r>
          </a:p>
          <a:p>
            <a:pPr marL="457200" indent="-457200" algn="just">
              <a:lnSpc>
                <a:spcPct val="150000"/>
              </a:lnSpc>
              <a:buFont typeface="+mj-lt"/>
              <a:buAutoNum type="arabicPeriod"/>
            </a:pPr>
            <a:endParaRPr lang="en-MY" sz="2000" b="0" i="0" u="none" strike="noStrike" dirty="0">
              <a:solidFill>
                <a:srgbClr val="000000"/>
              </a:solidFill>
              <a:effectLst/>
            </a:endParaRPr>
          </a:p>
          <a:p>
            <a:pPr marL="914400" lvl="1" indent="-457200" algn="just">
              <a:lnSpc>
                <a:spcPct val="120000"/>
              </a:lnSpc>
              <a:buSzPts val="1600"/>
              <a:buFont typeface="Wingdings" panose="05000000000000000000" pitchFamily="2" charset="2"/>
              <a:buChar char="Ø"/>
            </a:pPr>
            <a:endParaRPr lang="en-GB" sz="2000" dirty="0"/>
          </a:p>
          <a:p>
            <a:pPr marL="914400" lvl="1" indent="-457200">
              <a:lnSpc>
                <a:spcPct val="150000"/>
              </a:lnSpc>
              <a:buSzPts val="1600"/>
              <a:buFont typeface="Wingdings" panose="05000000000000000000" pitchFamily="2" charset="2"/>
              <a:buChar char="Ø"/>
            </a:pPr>
            <a:endParaRPr lang="en-GB" sz="2400" b="0" i="0" u="none" strike="noStrike" dirty="0">
              <a:solidFill>
                <a:srgbClr val="000000"/>
              </a:solidFill>
              <a:effectLst/>
            </a:endParaRP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2439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MY" sz="2800" b="0" i="0" u="none" strike="noStrike" dirty="0">
                <a:solidFill>
                  <a:schemeClr val="bg1"/>
                </a:solidFill>
                <a:effectLst/>
              </a:rPr>
              <a:t>The Conference of the Parties</a:t>
            </a:r>
            <a:r>
              <a:rPr lang="en-MY" sz="2800" b="0" i="0" u="none" strike="noStrike" dirty="0">
                <a:solidFill>
                  <a:schemeClr val="bg1"/>
                </a:solidFill>
                <a:effectLst/>
                <a:latin typeface="-webkit-standard"/>
              </a:rPr>
              <a:t> (COP)</a:t>
            </a:r>
            <a:endParaRPr lang="en-MY" sz="2800" b="0" i="0" u="none" strike="noStrike" dirty="0">
              <a:solidFill>
                <a:schemeClr val="bg1"/>
              </a:solidFill>
              <a:effectLst/>
            </a:endParaRPr>
          </a:p>
        </p:txBody>
      </p:sp>
      <p:sp>
        <p:nvSpPr>
          <p:cNvPr id="158" name="Google Shape;158;p46"/>
          <p:cNvSpPr txBox="1"/>
          <p:nvPr/>
        </p:nvSpPr>
        <p:spPr>
          <a:xfrm>
            <a:off x="993059" y="1183690"/>
            <a:ext cx="9488130" cy="45541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lgn="just">
              <a:lnSpc>
                <a:spcPct val="120000"/>
              </a:lnSpc>
            </a:pPr>
            <a:r>
              <a:rPr lang="en-MY" sz="2200" b="1" i="0" u="none" strike="noStrike" dirty="0">
                <a:solidFill>
                  <a:srgbClr val="000000"/>
                </a:solidFill>
                <a:effectLst/>
                <a:latin typeface="-webkit-standard"/>
              </a:rPr>
              <a:t>What is it?</a:t>
            </a:r>
            <a:endParaRPr lang="en-GB" sz="2200" b="1" dirty="0"/>
          </a:p>
          <a:p>
            <a:pPr marL="342900" indent="-342900" algn="just">
              <a:lnSpc>
                <a:spcPct val="120000"/>
              </a:lnSpc>
              <a:buFont typeface="Wingdings" pitchFamily="2" charset="2"/>
              <a:buChar char="Ø"/>
            </a:pPr>
            <a:r>
              <a:rPr lang="en-MY" sz="2200" dirty="0"/>
              <a:t>The COP is the supreme decision-making body of the United Nations Framework Convention on Climate Change (UNFCCC).</a:t>
            </a:r>
          </a:p>
          <a:p>
            <a:pPr marL="342900" indent="-342900" algn="just">
              <a:lnSpc>
                <a:spcPct val="120000"/>
              </a:lnSpc>
              <a:buFont typeface="Wingdings" pitchFamily="2" charset="2"/>
              <a:buChar char="Ø"/>
            </a:pPr>
            <a:r>
              <a:rPr lang="en-MY" sz="2200" dirty="0"/>
              <a:t>Almost all countries in the world are party to the UNFCCC, making the COP a truly global forum.</a:t>
            </a:r>
          </a:p>
          <a:p>
            <a:pPr algn="just">
              <a:lnSpc>
                <a:spcPct val="120000"/>
              </a:lnSpc>
            </a:pPr>
            <a:r>
              <a:rPr lang="en-MY" sz="2200" b="1" dirty="0"/>
              <a:t>What does it do?</a:t>
            </a:r>
            <a:endParaRPr lang="en-GB" sz="2200" b="1" dirty="0"/>
          </a:p>
          <a:p>
            <a:pPr marL="342900" indent="-342900" algn="just">
              <a:lnSpc>
                <a:spcPct val="120000"/>
              </a:lnSpc>
              <a:buFont typeface="Wingdings" pitchFamily="2" charset="2"/>
              <a:buChar char="Ø"/>
            </a:pPr>
            <a:r>
              <a:rPr lang="en-MY" sz="2200" dirty="0"/>
              <a:t>Meets annually to review the implementation of the UNFCCC and its related agreements.</a:t>
            </a:r>
          </a:p>
          <a:p>
            <a:pPr marL="342900" indent="-342900" algn="just">
              <a:lnSpc>
                <a:spcPct val="120000"/>
              </a:lnSpc>
              <a:buFont typeface="Wingdings" pitchFamily="2" charset="2"/>
              <a:buChar char="Ø"/>
            </a:pPr>
            <a:r>
              <a:rPr lang="en-MY" sz="2200" dirty="0"/>
              <a:t>Negotiates new agreements and sets goals for greenhouse gas reduction.</a:t>
            </a:r>
          </a:p>
          <a:p>
            <a:pPr marL="342900" indent="-342900" algn="just">
              <a:lnSpc>
                <a:spcPct val="120000"/>
              </a:lnSpc>
              <a:buFont typeface="Wingdings" pitchFamily="2" charset="2"/>
              <a:buChar char="Ø"/>
            </a:pPr>
            <a:r>
              <a:rPr lang="en-MY" sz="2200" dirty="0"/>
              <a:t>Assesses progress made by countries towards achieving those goals.</a:t>
            </a:r>
          </a:p>
          <a:p>
            <a:pPr marL="342900" indent="-342900" algn="just">
              <a:lnSpc>
                <a:spcPct val="120000"/>
              </a:lnSpc>
              <a:buFont typeface="Wingdings" pitchFamily="2" charset="2"/>
              <a:buChar char="Ø"/>
            </a:pPr>
            <a:r>
              <a:rPr lang="en-MY" sz="2200" dirty="0"/>
              <a:t>Provides a platform for countries to share best practices and technological advancements.</a:t>
            </a:r>
          </a:p>
          <a:p>
            <a:pPr marL="342900" indent="-342900" algn="just">
              <a:lnSpc>
                <a:spcPct val="120000"/>
              </a:lnSpc>
              <a:buFont typeface="Wingdings" pitchFamily="2" charset="2"/>
              <a:buChar char="Ø"/>
            </a:pPr>
            <a:endParaRPr lang="en-GB" sz="2200" dirty="0"/>
          </a:p>
          <a:p>
            <a:pPr marL="914400" indent="-457200">
              <a:lnSpc>
                <a:spcPct val="150000"/>
              </a:lnSpc>
              <a:buSzPts val="1600"/>
              <a:buFont typeface="Wingdings" panose="05000000000000000000" pitchFamily="2" charset="2"/>
              <a:buChar char="Ø"/>
            </a:pPr>
            <a:endParaRPr lang="en-GB" sz="2400" b="0" i="0" u="none" strike="noStrike" dirty="0">
              <a:solidFill>
                <a:srgbClr val="000000"/>
              </a:solidFill>
              <a:effectLst/>
            </a:endParaRP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6069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dirty="0">
                <a:solidFill>
                  <a:schemeClr val="bg1"/>
                </a:solidFill>
              </a:rPr>
              <a:t>COP key functions</a:t>
            </a:r>
            <a:endParaRPr lang="en-MY" sz="2800" b="0" i="0" u="none" strike="noStrike" dirty="0">
              <a:solidFill>
                <a:schemeClr val="bg1"/>
              </a:solidFill>
              <a:effectLst/>
            </a:endParaRPr>
          </a:p>
        </p:txBody>
      </p:sp>
      <p:sp>
        <p:nvSpPr>
          <p:cNvPr id="158" name="Google Shape;158;p46"/>
          <p:cNvSpPr txBox="1"/>
          <p:nvPr/>
        </p:nvSpPr>
        <p:spPr>
          <a:xfrm>
            <a:off x="993059" y="1183690"/>
            <a:ext cx="9488130" cy="45541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lgn="just"/>
            <a:r>
              <a:rPr lang="en-MY" sz="2200" b="1" i="0" u="none" strike="noStrike" dirty="0">
                <a:solidFill>
                  <a:srgbClr val="000000"/>
                </a:solidFill>
                <a:effectLst/>
              </a:rPr>
              <a:t>Review and Assessment:</a:t>
            </a:r>
            <a:endParaRPr lang="en-MY" sz="2200" b="0" i="0" u="none" strike="noStrike" dirty="0">
              <a:solidFill>
                <a:srgbClr val="000000"/>
              </a:solidFill>
              <a:effectLst/>
            </a:endParaRPr>
          </a:p>
          <a:p>
            <a:pPr marL="571500" indent="-571500" algn="just">
              <a:buFont typeface="Wingdings" pitchFamily="2" charset="2"/>
              <a:buChar char="Ø"/>
            </a:pPr>
            <a:r>
              <a:rPr lang="en-MY" sz="2200" b="0" i="0" u="none" strike="noStrike" dirty="0">
                <a:solidFill>
                  <a:srgbClr val="000000"/>
                </a:solidFill>
                <a:effectLst/>
              </a:rPr>
              <a:t>Reviewing national reports submitted by countries on their greenhouse gas emissions and climate action plans.</a:t>
            </a:r>
          </a:p>
          <a:p>
            <a:pPr marL="571500" indent="-571500" algn="just">
              <a:buFont typeface="Wingdings" pitchFamily="2" charset="2"/>
              <a:buChar char="Ø"/>
            </a:pPr>
            <a:r>
              <a:rPr lang="en-MY" sz="2200" b="0" i="0" u="none" strike="noStrike" dirty="0">
                <a:solidFill>
                  <a:srgbClr val="000000"/>
                </a:solidFill>
                <a:effectLst/>
              </a:rPr>
              <a:t>Assessing the overall progress made by countries towards achieving the goals of the UNFCCC.</a:t>
            </a:r>
          </a:p>
          <a:p>
            <a:pPr marL="571500" indent="-571500" algn="just">
              <a:buFont typeface="Wingdings" pitchFamily="2" charset="2"/>
              <a:buChar char="Ø"/>
            </a:pPr>
            <a:r>
              <a:rPr lang="en-MY" sz="2200" b="0" i="0" u="none" strike="noStrike" dirty="0">
                <a:solidFill>
                  <a:srgbClr val="000000"/>
                </a:solidFill>
                <a:effectLst/>
              </a:rPr>
              <a:t>Evaluating the effectiveness of existing climate policies and identifying areas for improvement.</a:t>
            </a:r>
          </a:p>
          <a:p>
            <a:pPr algn="just"/>
            <a:endParaRPr lang="en-GB" sz="2200" b="1" i="0" u="none" strike="noStrike" dirty="0">
              <a:solidFill>
                <a:srgbClr val="000000"/>
              </a:solidFill>
              <a:effectLst/>
            </a:endParaRPr>
          </a:p>
          <a:p>
            <a:pPr algn="just"/>
            <a:r>
              <a:rPr lang="en-MY" sz="2200" b="1" i="0" u="none" strike="noStrike" dirty="0">
                <a:solidFill>
                  <a:srgbClr val="000000"/>
                </a:solidFill>
                <a:effectLst/>
              </a:rPr>
              <a:t>Negotiation and Decision-Making:</a:t>
            </a:r>
            <a:endParaRPr lang="en-MY" sz="2200" b="0" i="0" u="none" strike="noStrike" dirty="0">
              <a:solidFill>
                <a:srgbClr val="000000"/>
              </a:solidFill>
              <a:effectLst/>
            </a:endParaRPr>
          </a:p>
          <a:p>
            <a:pPr marL="571500" indent="-571500" algn="just">
              <a:buFont typeface="Wingdings" pitchFamily="2" charset="2"/>
              <a:buChar char="Ø"/>
            </a:pPr>
            <a:r>
              <a:rPr lang="en-MY" sz="2200" b="0" i="0" u="none" strike="noStrike" dirty="0">
                <a:solidFill>
                  <a:srgbClr val="000000"/>
                </a:solidFill>
                <a:effectLst/>
              </a:rPr>
              <a:t>Negotiating new international agreements on climate change.</a:t>
            </a:r>
          </a:p>
          <a:p>
            <a:pPr marL="571500" indent="-571500" algn="just">
              <a:buFont typeface="Wingdings" pitchFamily="2" charset="2"/>
              <a:buChar char="Ø"/>
            </a:pPr>
            <a:r>
              <a:rPr lang="en-MY" sz="2200" b="0" i="0" u="none" strike="noStrike" dirty="0">
                <a:solidFill>
                  <a:srgbClr val="000000"/>
                </a:solidFill>
                <a:effectLst/>
              </a:rPr>
              <a:t>Setting global goals for greenhouse gas reduction and other climate actions.</a:t>
            </a:r>
          </a:p>
          <a:p>
            <a:pPr marL="571500" indent="-571500" algn="just">
              <a:buFont typeface="Wingdings" pitchFamily="2" charset="2"/>
              <a:buChar char="Ø"/>
            </a:pPr>
            <a:r>
              <a:rPr lang="en-MY" sz="2200" b="0" i="0" u="none" strike="noStrike" dirty="0">
                <a:solidFill>
                  <a:srgbClr val="000000"/>
                </a:solidFill>
                <a:effectLst/>
              </a:rPr>
              <a:t>Establishing rules and procedures for implementing the UNFCCC and its related agreements.</a:t>
            </a:r>
          </a:p>
          <a:p>
            <a:pPr marL="571500" indent="-571500" algn="just">
              <a:buFont typeface="Wingdings" pitchFamily="2" charset="2"/>
              <a:buChar char="Ø"/>
            </a:pPr>
            <a:r>
              <a:rPr lang="en-MY" sz="2200" b="0" i="0" u="none" strike="noStrike" dirty="0">
                <a:solidFill>
                  <a:srgbClr val="000000"/>
                </a:solidFill>
                <a:effectLst/>
              </a:rPr>
              <a:t>Making decisions on various issues related to climate change, such as financing, technology transfer, and adaptation.</a:t>
            </a:r>
          </a:p>
          <a:p>
            <a:endParaRPr lang="en-MY" sz="2800" dirty="0"/>
          </a:p>
          <a:p>
            <a:pPr marL="342900" indent="-342900" algn="just">
              <a:lnSpc>
                <a:spcPct val="150000"/>
              </a:lnSpc>
              <a:buFont typeface="Wingdings" pitchFamily="2" charset="2"/>
              <a:buChar char="Ø"/>
            </a:pPr>
            <a:endParaRPr lang="en-GB" sz="2000" dirty="0"/>
          </a:p>
          <a:p>
            <a:pPr marL="914400" indent="-457200">
              <a:lnSpc>
                <a:spcPct val="150000"/>
              </a:lnSpc>
              <a:buSzPts val="1600"/>
              <a:buFont typeface="Wingdings" panose="05000000000000000000" pitchFamily="2" charset="2"/>
              <a:buChar char="Ø"/>
            </a:pPr>
            <a:endParaRPr lang="en-GB" sz="2400" b="0" i="0" u="none" strike="noStrike" dirty="0">
              <a:solidFill>
                <a:srgbClr val="000000"/>
              </a:solidFill>
              <a:effectLst/>
            </a:endParaRP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00139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800" dirty="0">
                <a:solidFill>
                  <a:schemeClr val="bg1"/>
                </a:solidFill>
              </a:rPr>
              <a:t>COP key functions</a:t>
            </a:r>
            <a:endParaRPr lang="en-MY" sz="2800" b="0" i="0" u="none" strike="noStrike" dirty="0">
              <a:solidFill>
                <a:schemeClr val="bg1"/>
              </a:solidFill>
              <a:effectLst/>
            </a:endParaRPr>
          </a:p>
        </p:txBody>
      </p:sp>
      <p:sp>
        <p:nvSpPr>
          <p:cNvPr id="158" name="Google Shape;158;p46"/>
          <p:cNvSpPr txBox="1"/>
          <p:nvPr/>
        </p:nvSpPr>
        <p:spPr>
          <a:xfrm>
            <a:off x="993059" y="1183690"/>
            <a:ext cx="9488130" cy="45541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40000" lnSpcReduction="20000"/>
          </a:bodyPr>
          <a:lstStyle/>
          <a:p>
            <a:pPr algn="just"/>
            <a:r>
              <a:rPr lang="en-MY" sz="5400" b="1" i="0" u="none" strike="noStrike" dirty="0">
                <a:solidFill>
                  <a:srgbClr val="000000"/>
                </a:solidFill>
                <a:effectLst/>
              </a:rPr>
              <a:t>Facilitation and Support:</a:t>
            </a:r>
            <a:endParaRPr lang="en-MY" sz="5400" b="0" i="0" u="none" strike="noStrike" dirty="0">
              <a:solidFill>
                <a:srgbClr val="000000"/>
              </a:solidFill>
              <a:effectLst/>
            </a:endParaRPr>
          </a:p>
          <a:p>
            <a:pPr marL="685800" indent="-685800" algn="just">
              <a:buFont typeface="Wingdings" pitchFamily="2" charset="2"/>
              <a:buChar char="Ø"/>
            </a:pPr>
            <a:r>
              <a:rPr lang="en-MY" sz="5400" b="0" i="0" u="none" strike="noStrike" dirty="0">
                <a:solidFill>
                  <a:srgbClr val="000000"/>
                </a:solidFill>
                <a:effectLst/>
              </a:rPr>
              <a:t>Providing a platform for countries to share best practices and experiences in tackling climate change.</a:t>
            </a:r>
          </a:p>
          <a:p>
            <a:pPr marL="685800" indent="-685800" algn="just">
              <a:buFont typeface="Wingdings" pitchFamily="2" charset="2"/>
              <a:buChar char="Ø"/>
            </a:pPr>
            <a:r>
              <a:rPr lang="en-MY" sz="5400" b="0" i="0" u="none" strike="noStrike" dirty="0">
                <a:solidFill>
                  <a:srgbClr val="000000"/>
                </a:solidFill>
                <a:effectLst/>
              </a:rPr>
              <a:t>Facilitating collaboration between countries on research, development, and deployment of clean technologies.</a:t>
            </a:r>
          </a:p>
          <a:p>
            <a:pPr marL="685800" indent="-685800" algn="just">
              <a:buFont typeface="Wingdings" pitchFamily="2" charset="2"/>
              <a:buChar char="Ø"/>
            </a:pPr>
            <a:r>
              <a:rPr lang="en-MY" sz="5400" b="0" i="0" u="none" strike="noStrike" dirty="0">
                <a:solidFill>
                  <a:srgbClr val="000000"/>
                </a:solidFill>
                <a:effectLst/>
              </a:rPr>
              <a:t>Mobilizing financial resources to support climate action in developing countries.</a:t>
            </a:r>
          </a:p>
          <a:p>
            <a:pPr marL="685800" indent="-685800" algn="just">
              <a:buFont typeface="Wingdings" pitchFamily="2" charset="2"/>
              <a:buChar char="Ø"/>
            </a:pPr>
            <a:r>
              <a:rPr lang="en-MY" sz="5400" b="0" i="0" u="none" strike="noStrike" dirty="0">
                <a:solidFill>
                  <a:srgbClr val="000000"/>
                </a:solidFill>
                <a:effectLst/>
              </a:rPr>
              <a:t>Building capacity in developing countries to help them adapt to the impacts of climate change.</a:t>
            </a:r>
          </a:p>
          <a:p>
            <a:pPr algn="just"/>
            <a:endParaRPr lang="en-GB" sz="5400" b="1" i="0" u="none" strike="noStrike" dirty="0">
              <a:solidFill>
                <a:srgbClr val="000000"/>
              </a:solidFill>
              <a:effectLst/>
            </a:endParaRPr>
          </a:p>
          <a:p>
            <a:pPr algn="just"/>
            <a:r>
              <a:rPr lang="en-MY" sz="5400" b="1" i="0" u="none" strike="noStrike" dirty="0">
                <a:solidFill>
                  <a:srgbClr val="000000"/>
                </a:solidFill>
                <a:effectLst/>
              </a:rPr>
              <a:t>Raising Awareness and Building Momentum:</a:t>
            </a:r>
            <a:endParaRPr lang="en-MY" sz="5400" b="0" i="0" u="none" strike="noStrike" dirty="0">
              <a:solidFill>
                <a:srgbClr val="000000"/>
              </a:solidFill>
              <a:effectLst/>
            </a:endParaRPr>
          </a:p>
          <a:p>
            <a:pPr marL="685800" indent="-685800" algn="just">
              <a:buFont typeface="Wingdings" pitchFamily="2" charset="2"/>
              <a:buChar char="Ø"/>
            </a:pPr>
            <a:r>
              <a:rPr lang="en-MY" sz="5400" b="0" i="0" u="none" strike="noStrike" dirty="0">
                <a:solidFill>
                  <a:srgbClr val="000000"/>
                </a:solidFill>
                <a:effectLst/>
              </a:rPr>
              <a:t>Bringing together political leaders, scientists, businesses, and civil society organizations to raise awareness about climate change.</a:t>
            </a:r>
          </a:p>
          <a:p>
            <a:pPr marL="685800" indent="-685800" algn="just">
              <a:buFont typeface="Wingdings" pitchFamily="2" charset="2"/>
              <a:buChar char="Ø"/>
            </a:pPr>
            <a:r>
              <a:rPr lang="en-MY" sz="5400" b="0" i="0" u="none" strike="noStrike" dirty="0">
                <a:solidFill>
                  <a:srgbClr val="000000"/>
                </a:solidFill>
                <a:effectLst/>
              </a:rPr>
              <a:t>Highlighting the urgency of climate action and promoting international cooperation.</a:t>
            </a:r>
          </a:p>
          <a:p>
            <a:pPr marL="685800" indent="-685800" algn="just">
              <a:buFont typeface="Wingdings" pitchFamily="2" charset="2"/>
              <a:buChar char="Ø"/>
            </a:pPr>
            <a:r>
              <a:rPr lang="en-MY" sz="5400" b="0" i="0" u="none" strike="noStrike" dirty="0">
                <a:solidFill>
                  <a:srgbClr val="000000"/>
                </a:solidFill>
                <a:effectLst/>
              </a:rPr>
              <a:t>Building momentum for stronger climate action at all levels.</a:t>
            </a:r>
          </a:p>
          <a:p>
            <a:endParaRPr lang="en-MY" sz="4400" b="0" i="0" u="none" strike="noStrike" dirty="0">
              <a:solidFill>
                <a:srgbClr val="000000"/>
              </a:solidFill>
              <a:effectLst/>
            </a:endParaRPr>
          </a:p>
          <a:p>
            <a:endParaRPr lang="en-MY" sz="2800" dirty="0"/>
          </a:p>
          <a:p>
            <a:pPr marL="342900" indent="-342900" algn="just">
              <a:lnSpc>
                <a:spcPct val="150000"/>
              </a:lnSpc>
              <a:buFont typeface="Wingdings" pitchFamily="2" charset="2"/>
              <a:buChar char="Ø"/>
            </a:pPr>
            <a:endParaRPr lang="en-GB" sz="2000" dirty="0"/>
          </a:p>
          <a:p>
            <a:pPr marL="914400" indent="-457200">
              <a:lnSpc>
                <a:spcPct val="150000"/>
              </a:lnSpc>
              <a:buSzPts val="1600"/>
              <a:buFont typeface="Wingdings" panose="05000000000000000000" pitchFamily="2" charset="2"/>
              <a:buChar char="Ø"/>
            </a:pPr>
            <a:endParaRPr lang="en-GB" sz="2400" b="0" i="0" u="none" strike="noStrike" dirty="0">
              <a:solidFill>
                <a:srgbClr val="000000"/>
              </a:solidFill>
              <a:effectLst/>
            </a:endParaRP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73205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84735"/>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3200" b="0" i="0" u="none" strike="noStrike" dirty="0">
                <a:solidFill>
                  <a:schemeClr val="bg1"/>
                </a:solidFill>
                <a:effectLst/>
              </a:rPr>
              <a:t>Examples of specific COP activities</a:t>
            </a:r>
            <a:endParaRPr lang="en-MY" sz="2400" b="0" i="0" u="none" strike="noStrike" dirty="0">
              <a:solidFill>
                <a:schemeClr val="bg1"/>
              </a:solidFill>
              <a:effectLst/>
            </a:endParaRPr>
          </a:p>
        </p:txBody>
      </p:sp>
      <p:sp>
        <p:nvSpPr>
          <p:cNvPr id="158" name="Google Shape;158;p46"/>
          <p:cNvSpPr txBox="1"/>
          <p:nvPr/>
        </p:nvSpPr>
        <p:spPr>
          <a:xfrm>
            <a:off x="993059" y="1183690"/>
            <a:ext cx="9488130" cy="45541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57250" indent="-857250" algn="just">
              <a:buFont typeface="Wingdings" pitchFamily="2" charset="2"/>
              <a:buChar char="Ø"/>
            </a:pPr>
            <a:r>
              <a:rPr lang="en-MY" sz="2000" b="0" i="0" u="none" strike="noStrike" dirty="0">
                <a:solidFill>
                  <a:srgbClr val="000000"/>
                </a:solidFill>
                <a:effectLst/>
              </a:rPr>
              <a:t>During COP26 in 2021, countries negotiated the Glasgow Climate Pact, which strengthened commitments to reduce emissions and called for increased financial support for developing countries.</a:t>
            </a:r>
          </a:p>
          <a:p>
            <a:pPr marL="857250" indent="-857250" algn="just">
              <a:buFont typeface="Wingdings" pitchFamily="2" charset="2"/>
              <a:buChar char="Ø"/>
            </a:pPr>
            <a:r>
              <a:rPr lang="en-MY" sz="2000" b="0" i="0" u="none" strike="noStrike" dirty="0">
                <a:solidFill>
                  <a:srgbClr val="000000"/>
                </a:solidFill>
                <a:effectLst/>
              </a:rPr>
              <a:t>COPs often host events and workshops where countries, businesses, and NGOs can showcase innovative solutions and best practices in climate action.</a:t>
            </a:r>
          </a:p>
          <a:p>
            <a:pPr marL="857250" indent="-857250" algn="just">
              <a:buFont typeface="Wingdings" pitchFamily="2" charset="2"/>
              <a:buChar char="Ø"/>
            </a:pPr>
            <a:r>
              <a:rPr lang="en-MY" sz="2000" b="0" i="0" u="none" strike="noStrike" dirty="0">
                <a:solidFill>
                  <a:srgbClr val="000000"/>
                </a:solidFill>
                <a:effectLst/>
              </a:rPr>
              <a:t>COP meetings can also lead to the creation of new initiatives, such as the Green Climate Fund, which provides financial assistance to developing countries for climate projects.</a:t>
            </a:r>
          </a:p>
          <a:p>
            <a:endParaRPr lang="en-MY" sz="2800" dirty="0"/>
          </a:p>
          <a:p>
            <a:pPr marL="342900" indent="-342900" algn="just">
              <a:lnSpc>
                <a:spcPct val="150000"/>
              </a:lnSpc>
              <a:buFont typeface="Wingdings" pitchFamily="2" charset="2"/>
              <a:buChar char="Ø"/>
            </a:pPr>
            <a:endParaRPr lang="en-GB" sz="2000" dirty="0"/>
          </a:p>
          <a:p>
            <a:pPr marL="914400" indent="-457200">
              <a:lnSpc>
                <a:spcPct val="150000"/>
              </a:lnSpc>
              <a:buSzPts val="1600"/>
              <a:buFont typeface="Wingdings" panose="05000000000000000000" pitchFamily="2" charset="2"/>
              <a:buChar char="Ø"/>
            </a:pPr>
            <a:endParaRPr lang="en-GB" sz="2400" b="0" i="0" u="none" strike="noStrike" dirty="0">
              <a:solidFill>
                <a:srgbClr val="000000"/>
              </a:solidFill>
              <a:effectLst/>
            </a:endParaRP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69036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830956"/>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MY" sz="2400" b="0" i="0" u="none" strike="noStrike" dirty="0">
                <a:solidFill>
                  <a:schemeClr val="bg1"/>
                </a:solidFill>
                <a:effectLst/>
                <a:latin typeface="-webkit-standard"/>
              </a:rPr>
              <a:t>The Conference of the Parties serving as the meeting of the Parties to the Kyoto Protocol (CMP)</a:t>
            </a:r>
            <a:endParaRPr lang="en-MY" sz="2400" b="0" i="0" u="none" strike="noStrike" dirty="0">
              <a:solidFill>
                <a:schemeClr val="bg1"/>
              </a:solidFill>
              <a:effectLst/>
            </a:endParaRPr>
          </a:p>
        </p:txBody>
      </p:sp>
      <p:sp>
        <p:nvSpPr>
          <p:cNvPr id="158" name="Google Shape;158;p46"/>
          <p:cNvSpPr txBox="1"/>
          <p:nvPr/>
        </p:nvSpPr>
        <p:spPr>
          <a:xfrm>
            <a:off x="993059" y="1159030"/>
            <a:ext cx="9488130" cy="45788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r>
              <a:rPr lang="en-MY" sz="2000" b="1" dirty="0"/>
              <a:t>What is it?</a:t>
            </a:r>
            <a:endParaRPr lang="en-GB" sz="2000" b="1" dirty="0"/>
          </a:p>
          <a:p>
            <a:pPr marL="457200" indent="-457200" algn="just">
              <a:buFont typeface="Wingdings" pitchFamily="2" charset="2"/>
              <a:buChar char="Ø"/>
            </a:pPr>
            <a:r>
              <a:rPr lang="en-MY" sz="2000" dirty="0"/>
              <a:t>The CMP is a subsidiary body of the COP established to oversee the implementation of the Kyoto Protocol.</a:t>
            </a:r>
          </a:p>
          <a:p>
            <a:pPr marL="457200" indent="-457200" algn="just">
              <a:buFont typeface="Wingdings" pitchFamily="2" charset="2"/>
              <a:buChar char="Ø"/>
            </a:pPr>
            <a:r>
              <a:rPr lang="en-MY" sz="2000" dirty="0"/>
              <a:t>Not all countries are party to the Kyoto Protocol, so the CMP has a smaller membership than the COP.</a:t>
            </a:r>
          </a:p>
          <a:p>
            <a:pPr algn="just"/>
            <a:endParaRPr lang="en-GB" sz="2000" b="1" dirty="0"/>
          </a:p>
          <a:p>
            <a:pPr algn="just"/>
            <a:r>
              <a:rPr lang="en-MY" sz="2000" b="1" dirty="0"/>
              <a:t>What does it do?</a:t>
            </a:r>
            <a:endParaRPr lang="en-GB" sz="2000" b="1" dirty="0"/>
          </a:p>
          <a:p>
            <a:pPr marL="457200" indent="-457200" algn="just">
              <a:buFont typeface="Wingdings" pitchFamily="2" charset="2"/>
              <a:buChar char="Ø"/>
            </a:pPr>
            <a:r>
              <a:rPr lang="en-MY" sz="2000" dirty="0"/>
              <a:t>Ensures countries comply with their emissions reduction targets under the Kyoto Protocol.</a:t>
            </a:r>
          </a:p>
          <a:p>
            <a:pPr marL="457200" indent="-457200" algn="just">
              <a:buFont typeface="Wingdings" pitchFamily="2" charset="2"/>
              <a:buChar char="Ø"/>
            </a:pPr>
            <a:r>
              <a:rPr lang="en-MY" sz="2000" dirty="0"/>
              <a:t>Develops rules and procedures for implementing the Protocol.</a:t>
            </a:r>
          </a:p>
          <a:p>
            <a:pPr marL="457200" indent="-457200" algn="just">
              <a:buFont typeface="Wingdings" pitchFamily="2" charset="2"/>
              <a:buChar char="Ø"/>
            </a:pPr>
            <a:r>
              <a:rPr lang="en-MY" sz="2000" dirty="0"/>
              <a:t>Addresses issues specific to the Kyoto Protocol, which has a binding emissions reduction target.</a:t>
            </a:r>
          </a:p>
          <a:p>
            <a:pPr marL="342900" indent="-342900" algn="just">
              <a:lnSpc>
                <a:spcPct val="150000"/>
              </a:lnSpc>
              <a:buFont typeface="Wingdings" pitchFamily="2" charset="2"/>
              <a:buChar char="Ø"/>
            </a:pP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15486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400" dirty="0">
                <a:solidFill>
                  <a:schemeClr val="bg1"/>
                </a:solidFill>
                <a:latin typeface="-webkit-standard"/>
              </a:rPr>
              <a:t>CMP main activities</a:t>
            </a:r>
            <a:endParaRPr lang="en-MY" sz="2400" b="0" i="0" u="none" strike="noStrike" dirty="0">
              <a:solidFill>
                <a:schemeClr val="bg1"/>
              </a:solidFill>
              <a:effectLst/>
            </a:endParaRPr>
          </a:p>
        </p:txBody>
      </p:sp>
      <p:sp>
        <p:nvSpPr>
          <p:cNvPr id="158" name="Google Shape;158;p46"/>
          <p:cNvSpPr txBox="1"/>
          <p:nvPr/>
        </p:nvSpPr>
        <p:spPr>
          <a:xfrm>
            <a:off x="993059" y="1159030"/>
            <a:ext cx="9488130" cy="45788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71500" indent="-571500" algn="just">
              <a:buFont typeface="Wingdings" pitchFamily="2" charset="2"/>
              <a:buChar char="Ø"/>
            </a:pPr>
            <a:r>
              <a:rPr lang="en-MY" sz="2200" b="1" dirty="0"/>
              <a:t>Ensuring Compliance:</a:t>
            </a:r>
            <a:r>
              <a:rPr lang="en-MY" sz="2200" dirty="0"/>
              <a:t> The CMP monitors whether countries are meeting their emissions reduction targets set forth in the Kyoto Protocol. This includes reviewing national reports and potentially addressing any non-compliance issues.</a:t>
            </a:r>
            <a:endParaRPr lang="en-GB" sz="2200" b="1" dirty="0"/>
          </a:p>
          <a:p>
            <a:pPr marL="571500" indent="-571500" algn="just">
              <a:buFont typeface="Wingdings" pitchFamily="2" charset="2"/>
              <a:buChar char="Ø"/>
            </a:pPr>
            <a:r>
              <a:rPr lang="en-MY" sz="2200" b="1" dirty="0"/>
              <a:t>Developing Rules and Procedures:</a:t>
            </a:r>
            <a:r>
              <a:rPr lang="en-MY" sz="2200" dirty="0"/>
              <a:t> The CMP establishes clear guidelines for how countries will track, report, and verify their emissions under the Kyoto Protocol.</a:t>
            </a:r>
            <a:endParaRPr lang="en-GB" sz="2200" dirty="0"/>
          </a:p>
          <a:p>
            <a:pPr marL="571500" indent="-571500" algn="just">
              <a:buFont typeface="Wingdings" pitchFamily="2" charset="2"/>
              <a:buChar char="Ø"/>
            </a:pPr>
            <a:r>
              <a:rPr lang="en-MY" sz="2200" b="1" dirty="0"/>
              <a:t>Addressing Kyoto-Specific Issues:</a:t>
            </a:r>
            <a:r>
              <a:rPr lang="en-MY" sz="2200" dirty="0"/>
              <a:t> Since the Kyoto Protocol has a binding emissions reduction target, the CMP focuses on discussions and decisions specific to this agreement. This may involve adapting the rules or addressing challenges unique to the Kyoto Protocol framework.</a:t>
            </a:r>
          </a:p>
          <a:p>
            <a:pPr marL="342900" indent="-342900" algn="just">
              <a:lnSpc>
                <a:spcPct val="150000"/>
              </a:lnSpc>
              <a:buFont typeface="Wingdings" pitchFamily="2" charset="2"/>
              <a:buChar char="Ø"/>
            </a:pP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0860827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5105</TotalTime>
  <Words>2894</Words>
  <Application>Microsoft Office PowerPoint</Application>
  <PresentationFormat>Widescreen</PresentationFormat>
  <Paragraphs>215</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Linda Anuar</cp:lastModifiedBy>
  <cp:revision>25</cp:revision>
  <dcterms:created xsi:type="dcterms:W3CDTF">2020-01-02T01:56:26Z</dcterms:created>
  <dcterms:modified xsi:type="dcterms:W3CDTF">2024-06-22T06:29:34Z</dcterms:modified>
</cp:coreProperties>
</file>