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951663" cy="10082213"/>
  <p:embeddedFontLst>
    <p:embeddedFont>
      <p:font typeface="Century Gothic"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8" autoAdjust="0"/>
    <p:restoredTop sz="94660"/>
  </p:normalViewPr>
  <p:slideViewPr>
    <p:cSldViewPr snapToGrid="0">
      <p:cViewPr varScale="1">
        <p:scale>
          <a:sx n="39" d="100"/>
          <a:sy n="39" d="100"/>
        </p:scale>
        <p:origin x="40"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2384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85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1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738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83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80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78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9149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8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78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66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244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07000"/>
              </a:lnSpc>
              <a:spcBef>
                <a:spcPts val="800"/>
              </a:spcBef>
              <a:spcAft>
                <a:spcPts val="800"/>
              </a:spcAft>
              <a:buNone/>
              <a:defRPr sz="2700" b="1">
                <a:solidFill>
                  <a:srgbClr val="003399"/>
                </a:solidFill>
                <a:latin typeface="Century Gothic"/>
                <a:ea typeface="Century Gothic"/>
                <a:cs typeface="Century Gothic"/>
              </a:defRPr>
            </a:lvl1pPr>
          </a:lstStyle>
          <a:p>
            <a:r>
              <a:rPr lang="en-US" dirty="0">
                <a:sym typeface="Century Gothic"/>
              </a:rPr>
              <a:t>Subject title: </a:t>
            </a:r>
            <a:r>
              <a:rPr lang="en-GB" dirty="0"/>
              <a:t>CLIMATE CHANGE DISPUTE LITIGATION</a:t>
            </a:r>
            <a:endParaRPr lang="en-US" dirty="0">
              <a:sym typeface="Century Gothic"/>
            </a:endParaRPr>
          </a:p>
          <a:p>
            <a:endParaRPr lang="en-US" dirty="0">
              <a:sym typeface="Century Gothic"/>
            </a:endParaRPr>
          </a:p>
          <a:p>
            <a:r>
              <a:rPr lang="en-US" dirty="0">
                <a:sym typeface="Century Gothic"/>
              </a:rPr>
              <a:t>Instructor Name: </a:t>
            </a:r>
            <a:r>
              <a:rPr lang="en-US" dirty="0" err="1">
                <a:sym typeface="Century Gothic"/>
              </a:rPr>
              <a:t>Nguyễn</a:t>
            </a:r>
            <a:r>
              <a:rPr lang="en-US" dirty="0">
                <a:sym typeface="Century Gothic"/>
              </a:rPr>
              <a:t> </a:t>
            </a:r>
            <a:r>
              <a:rPr lang="en-US" dirty="0" err="1">
                <a:sym typeface="Century Gothic"/>
              </a:rPr>
              <a:t>Thị</a:t>
            </a:r>
            <a:r>
              <a:rPr lang="en-US" dirty="0">
                <a:sym typeface="Century Gothic"/>
              </a:rPr>
              <a:t> </a:t>
            </a:r>
            <a:r>
              <a:rPr lang="en-US" dirty="0" err="1">
                <a:sym typeface="Century Gothic"/>
              </a:rPr>
              <a:t>Hồng</a:t>
            </a:r>
            <a:r>
              <a:rPr lang="en-US" dirty="0">
                <a:sym typeface="Century Gothic"/>
              </a:rPr>
              <a:t> Trinh</a:t>
            </a:r>
            <a:endParaRPr dirty="0">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mn-lt"/>
                <a:cs typeface="Arial" panose="020B0604020202020204" pitchFamily="34" charset="0"/>
              </a:rPr>
              <a:t>7.4. </a:t>
            </a:r>
            <a:r>
              <a:rPr lang="en-US" sz="2000" b="1" dirty="0">
                <a:solidFill>
                  <a:srgbClr val="002060"/>
                </a:solidFill>
                <a:latin typeface="+mn-lt"/>
              </a:rPr>
              <a:t>Costs, potential backlash, political considerations</a:t>
            </a:r>
            <a:endParaRPr lang="x-none" sz="20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dirty="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Impact of High Costs on Plaintiffs</a:t>
            </a:r>
          </a:p>
          <a:p>
            <a:r>
              <a:rPr lang="en-US" sz="1800" b="1"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The financial burden of climate litigation can deter many potential plaintiffs. This financial disparity often restricts the ability of individuals and smaller entities to pursue justice, affecting the overall number of cases brought against polluters and impacting legal precedents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of cases deterred by high costs</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Long-term impacts of financial barriers on environmental justice</a:t>
            </a:r>
          </a:p>
          <a:p>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6"/>
          <p:cNvPicPr>
            <a:picLocks noChangeAspect="1"/>
          </p:cNvPicPr>
          <p:nvPr/>
        </p:nvPicPr>
        <p:blipFill>
          <a:blip r:embed="rId4"/>
          <a:stretch>
            <a:fillRect/>
          </a:stretch>
        </p:blipFill>
        <p:spPr>
          <a:xfrm>
            <a:off x="7623689" y="2759528"/>
            <a:ext cx="2857500" cy="1600200"/>
          </a:xfrm>
          <a:prstGeom prst="rect">
            <a:avLst/>
          </a:prstGeom>
        </p:spPr>
      </p:pic>
    </p:spTree>
    <p:extLst>
      <p:ext uri="{BB962C8B-B14F-4D97-AF65-F5344CB8AC3E}">
        <p14:creationId xmlns:p14="http://schemas.microsoft.com/office/powerpoint/2010/main" val="366146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mn-lt"/>
                <a:cs typeface="Arial" panose="020B0604020202020204" pitchFamily="34" charset="0"/>
              </a:rPr>
              <a:t>7.4. </a:t>
            </a:r>
            <a:r>
              <a:rPr lang="en-US" sz="2000" b="1" dirty="0">
                <a:solidFill>
                  <a:srgbClr val="002060"/>
                </a:solidFill>
                <a:latin typeface="+mn-lt"/>
              </a:rPr>
              <a:t>Costs, potential backlash, political considerations</a:t>
            </a:r>
            <a:endParaRPr lang="x-none" sz="20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dirty="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Potential Backlash from Climate Litigation</a:t>
            </a:r>
          </a:p>
          <a:p>
            <a:r>
              <a:rPr lang="en-US" sz="1800" b="1"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Plaintiffs in climate litigation can face significant backlash, which can manifest as counter-lawsuits, intense public relations campaigns by defendants, or even hostility from certain segments of the community.</a:t>
            </a:r>
            <a:endParaRPr lang="en-US" sz="1800" dirty="0" smtClean="0">
              <a:solidFill>
                <a:srgbClr val="002060"/>
              </a:solidFill>
              <a:latin typeface="Arial" panose="020B0604020202020204" pitchFamily="34" charset="0"/>
              <a:cs typeface="Arial" panose="020B0604020202020204" pitchFamily="34" charset="0"/>
            </a:endParaRP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Types of backlash: Legal, social, media</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Case studies of backlash incidents</a:t>
            </a:r>
          </a:p>
          <a:p>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6"/>
          <p:cNvPicPr>
            <a:picLocks noChangeAspect="1"/>
          </p:cNvPicPr>
          <p:nvPr/>
        </p:nvPicPr>
        <p:blipFill>
          <a:blip r:embed="rId4"/>
          <a:stretch>
            <a:fillRect/>
          </a:stretch>
        </p:blipFill>
        <p:spPr>
          <a:xfrm>
            <a:off x="7623689" y="2759528"/>
            <a:ext cx="2857500" cy="1600200"/>
          </a:xfrm>
          <a:prstGeom prst="rect">
            <a:avLst/>
          </a:prstGeom>
        </p:spPr>
      </p:pic>
    </p:spTree>
    <p:extLst>
      <p:ext uri="{BB962C8B-B14F-4D97-AF65-F5344CB8AC3E}">
        <p14:creationId xmlns:p14="http://schemas.microsoft.com/office/powerpoint/2010/main" val="12384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mn-lt"/>
                <a:cs typeface="Arial" panose="020B0604020202020204" pitchFamily="34" charset="0"/>
              </a:rPr>
              <a:t>7.4. </a:t>
            </a:r>
            <a:r>
              <a:rPr lang="en-US" sz="2000" b="1" dirty="0">
                <a:solidFill>
                  <a:srgbClr val="002060"/>
                </a:solidFill>
                <a:latin typeface="+mn-lt"/>
              </a:rPr>
              <a:t>Costs, potential backlash, political considerations</a:t>
            </a:r>
            <a:endParaRPr lang="x-none" sz="20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Political Considerations in Climate Litigation</a:t>
            </a:r>
          </a:p>
          <a:p>
            <a:r>
              <a:rPr lang="en-US" sz="1800" b="1"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The success of climate litigation can heavily depend on the political climate. Legal environments vary widely across regions, influenced by governmental policies, public opinion, and the prevailing political will</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Influence of political climate on litigation outcomes</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of supportive vs. antagonistic political environments</a:t>
            </a:r>
          </a:p>
          <a:p>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6"/>
          <p:cNvPicPr>
            <a:picLocks noChangeAspect="1"/>
          </p:cNvPicPr>
          <p:nvPr/>
        </p:nvPicPr>
        <p:blipFill>
          <a:blip r:embed="rId4"/>
          <a:stretch>
            <a:fillRect/>
          </a:stretch>
        </p:blipFill>
        <p:spPr>
          <a:xfrm>
            <a:off x="7623689" y="2759528"/>
            <a:ext cx="2857500" cy="1600200"/>
          </a:xfrm>
          <a:prstGeom prst="rect">
            <a:avLst/>
          </a:prstGeom>
        </p:spPr>
      </p:pic>
    </p:spTree>
    <p:extLst>
      <p:ext uri="{BB962C8B-B14F-4D97-AF65-F5344CB8AC3E}">
        <p14:creationId xmlns:p14="http://schemas.microsoft.com/office/powerpoint/2010/main" val="208824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mn-lt"/>
                <a:cs typeface="Arial" panose="020B0604020202020204" pitchFamily="34" charset="0"/>
              </a:rPr>
              <a:t>7.4. </a:t>
            </a:r>
            <a:r>
              <a:rPr lang="en-US" sz="2000" b="1" dirty="0">
                <a:solidFill>
                  <a:srgbClr val="002060"/>
                </a:solidFill>
                <a:latin typeface="+mn-lt"/>
              </a:rPr>
              <a:t>Costs, potential backlash, political considerations</a:t>
            </a:r>
            <a:endParaRPr lang="x-none" sz="20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Way Forward</a:t>
            </a:r>
          </a:p>
          <a:p>
            <a:r>
              <a:rPr lang="en-US" sz="1800" b="1"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Despite the challenges, there are pathways to strengthen climate litigation. By advocating for legal reforms, establishing funding mechanisms for plaintiffs, and enhancing public awareness, we can support equitable and effective climate justice</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Strategies for overcoming litigation barriers</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Role of public awareness and education in supporting climate litigation</a:t>
            </a:r>
          </a:p>
          <a:p>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6"/>
          <p:cNvPicPr>
            <a:picLocks noChangeAspect="1"/>
          </p:cNvPicPr>
          <p:nvPr/>
        </p:nvPicPr>
        <p:blipFill>
          <a:blip r:embed="rId4"/>
          <a:stretch>
            <a:fillRect/>
          </a:stretch>
        </p:blipFill>
        <p:spPr>
          <a:xfrm>
            <a:off x="7623689" y="2759528"/>
            <a:ext cx="2857500" cy="1600200"/>
          </a:xfrm>
          <a:prstGeom prst="rect">
            <a:avLst/>
          </a:prstGeom>
        </p:spPr>
      </p:pic>
    </p:spTree>
    <p:extLst>
      <p:ext uri="{BB962C8B-B14F-4D97-AF65-F5344CB8AC3E}">
        <p14:creationId xmlns:p14="http://schemas.microsoft.com/office/powerpoint/2010/main" val="341329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7.3. </a:t>
            </a:r>
            <a:r>
              <a:rPr lang="en-US" sz="2400" b="1" dirty="0" smtClean="0">
                <a:solidFill>
                  <a:srgbClr val="0000CC"/>
                </a:solidFill>
                <a:latin typeface="Arial" panose="020B0604020202020204" pitchFamily="34" charset="0"/>
                <a:cs typeface="Arial" panose="020B0604020202020204" pitchFamily="34" charset="0"/>
              </a:rPr>
              <a:t>Economic and Political Implication</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smtClean="0">
                <a:solidFill>
                  <a:srgbClr val="002060"/>
                </a:solidFill>
                <a:latin typeface="+mn-lt"/>
              </a:rPr>
              <a:t>The </a:t>
            </a:r>
            <a:r>
              <a:rPr lang="en-US" sz="1800" b="1" dirty="0">
                <a:solidFill>
                  <a:srgbClr val="002060"/>
                </a:solidFill>
                <a:latin typeface="+mn-lt"/>
              </a:rPr>
              <a:t>intertwined nature of economic interests and political power in climate litigation. </a:t>
            </a:r>
            <a:endParaRPr lang="en-US" sz="1800" b="1" dirty="0" smtClean="0">
              <a:solidFill>
                <a:srgbClr val="002060"/>
              </a:solidFill>
              <a:latin typeface="+mn-lt"/>
            </a:endParaRPr>
          </a:p>
          <a:p>
            <a:r>
              <a:rPr lang="en-US" sz="1800" dirty="0">
                <a:solidFill>
                  <a:srgbClr val="002060"/>
                </a:solidFill>
                <a:latin typeface="+mn-lt"/>
              </a:rPr>
              <a:t>Economic interests and political power are deeply entangled in climate litigation, with high-emission industries leveraging their influence to shape legal outcomes. Political structures, in turn, impact the efficacy of climate litigation by setting the legal parameters and influencing the judiciary, often reflecting the prevailing economic directives.</a:t>
            </a:r>
            <a:endParaRPr lang="en-US" sz="18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61814" y="2720747"/>
            <a:ext cx="2619375" cy="1743075"/>
          </a:xfrm>
          <a:prstGeom prst="rect">
            <a:avLst/>
          </a:prstGeom>
        </p:spPr>
      </p:pic>
    </p:spTree>
    <p:extLst>
      <p:ext uri="{BB962C8B-B14F-4D97-AF65-F5344CB8AC3E}">
        <p14:creationId xmlns:p14="http://schemas.microsoft.com/office/powerpoint/2010/main" val="302387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7.3. </a:t>
            </a:r>
            <a:r>
              <a:rPr lang="en-US" sz="2400" b="1" dirty="0" smtClean="0">
                <a:solidFill>
                  <a:srgbClr val="0000CC"/>
                </a:solidFill>
                <a:latin typeface="Arial" panose="020B0604020202020204" pitchFamily="34" charset="0"/>
                <a:cs typeface="Arial" panose="020B0604020202020204" pitchFamily="34" charset="0"/>
              </a:rPr>
              <a:t>Economic and Political Implication</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Economic Interests of High-Emission Industries</a:t>
            </a:r>
          </a:p>
          <a:p>
            <a:r>
              <a:rPr lang="en-US" sz="2000" dirty="0">
                <a:solidFill>
                  <a:srgbClr val="002060"/>
                </a:solidFill>
                <a:latin typeface="Arial" panose="020B0604020202020204" pitchFamily="34" charset="0"/>
                <a:cs typeface="Arial" panose="020B0604020202020204" pitchFamily="34" charset="0"/>
              </a:rPr>
              <a:t>Many industries with high emissions have significant economic stakes in maintaining the status quo, which can lead to substantial resistance against climate litigation. This slide discusses the influence of these industries in shaping climate-related policies and legal outcomes.</a:t>
            </a:r>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8149998" y="2496097"/>
            <a:ext cx="2619375" cy="1743075"/>
          </a:xfrm>
          <a:prstGeom prst="rect">
            <a:avLst/>
          </a:prstGeom>
        </p:spPr>
      </p:pic>
    </p:spTree>
    <p:extLst>
      <p:ext uri="{BB962C8B-B14F-4D97-AF65-F5344CB8AC3E}">
        <p14:creationId xmlns:p14="http://schemas.microsoft.com/office/powerpoint/2010/main" val="141700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7.3. </a:t>
            </a:r>
            <a:r>
              <a:rPr lang="en-US" sz="2400" b="1" dirty="0" smtClean="0">
                <a:solidFill>
                  <a:srgbClr val="0000CC"/>
                </a:solidFill>
                <a:latin typeface="Arial" panose="020B0604020202020204" pitchFamily="34" charset="0"/>
                <a:cs typeface="Arial" panose="020B0604020202020204" pitchFamily="34" charset="0"/>
              </a:rPr>
              <a:t>Economic and Political Implication</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Political Lobbying and Climate Policies</a:t>
            </a:r>
          </a:p>
          <a:p>
            <a:r>
              <a:rPr lang="en-US" sz="2000" dirty="0" smtClean="0">
                <a:solidFill>
                  <a:srgbClr val="002060"/>
                </a:solidFill>
                <a:latin typeface="Arial" panose="020B0604020202020204" pitchFamily="34" charset="0"/>
                <a:cs typeface="Arial" panose="020B0604020202020204" pitchFamily="34" charset="0"/>
              </a:rPr>
              <a:t>	Political </a:t>
            </a:r>
            <a:r>
              <a:rPr lang="en-US" sz="2000" dirty="0">
                <a:solidFill>
                  <a:srgbClr val="002060"/>
                </a:solidFill>
                <a:latin typeface="Arial" panose="020B0604020202020204" pitchFamily="34" charset="0"/>
                <a:cs typeface="Arial" panose="020B0604020202020204" pitchFamily="34" charset="0"/>
              </a:rPr>
              <a:t>lobbying by powerful economic sectors can skew climate policies and litigation efforts. This slide examines how lobbying efforts impact legislative and regulatory frameworks, often complicating the advancement of climate litigation.</a:t>
            </a:r>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688715" y="2994251"/>
            <a:ext cx="3705225" cy="1228725"/>
          </a:xfrm>
          <a:prstGeom prst="rect">
            <a:avLst/>
          </a:prstGeom>
        </p:spPr>
      </p:pic>
    </p:spTree>
    <p:extLst>
      <p:ext uri="{BB962C8B-B14F-4D97-AF65-F5344CB8AC3E}">
        <p14:creationId xmlns:p14="http://schemas.microsoft.com/office/powerpoint/2010/main" val="180379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7.3. </a:t>
            </a:r>
            <a:r>
              <a:rPr lang="en-US" sz="2400" b="1" dirty="0" smtClean="0">
                <a:solidFill>
                  <a:srgbClr val="0000CC"/>
                </a:solidFill>
                <a:latin typeface="Arial" panose="020B0604020202020204" pitchFamily="34" charset="0"/>
                <a:cs typeface="Arial" panose="020B0604020202020204" pitchFamily="34" charset="0"/>
              </a:rPr>
              <a:t>Economic and Political Implication</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The Role of Government in Climate Litigation</a:t>
            </a:r>
          </a:p>
          <a:p>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Governments play a dual role in climate litigation, acting both as regulators and as defendants. This slide explores how governmental priorities, which often reflect prevailing economic and political pressures, influence climate litigation.</a:t>
            </a:r>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656059" y="3156131"/>
            <a:ext cx="3705225" cy="1228725"/>
          </a:xfrm>
          <a:prstGeom prst="rect">
            <a:avLst/>
          </a:prstGeom>
        </p:spPr>
      </p:pic>
    </p:spTree>
    <p:extLst>
      <p:ext uri="{BB962C8B-B14F-4D97-AF65-F5344CB8AC3E}">
        <p14:creationId xmlns:p14="http://schemas.microsoft.com/office/powerpoint/2010/main" val="147310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7.3. </a:t>
            </a:r>
            <a:r>
              <a:rPr lang="en-US" sz="2400" b="1" dirty="0" smtClean="0">
                <a:solidFill>
                  <a:srgbClr val="0000CC"/>
                </a:solidFill>
                <a:latin typeface="Arial" panose="020B0604020202020204" pitchFamily="34" charset="0"/>
                <a:cs typeface="Arial" panose="020B0604020202020204" pitchFamily="34" charset="0"/>
              </a:rPr>
              <a:t>Economic and Political Implication</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Economic Costs of Legal Actions</a:t>
            </a:r>
          </a:p>
          <a:p>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Climate litigation can be a costly endeavor, with significant resources required for legal proceedings. This slide highlights the economic implications for plaintiffs and defendants, and how these costs can impede the pursuit of justice.</a:t>
            </a:r>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8035698" y="2737076"/>
            <a:ext cx="2619375" cy="1743075"/>
          </a:xfrm>
          <a:prstGeom prst="rect">
            <a:avLst/>
          </a:prstGeom>
        </p:spPr>
      </p:pic>
    </p:spTree>
    <p:extLst>
      <p:ext uri="{BB962C8B-B14F-4D97-AF65-F5344CB8AC3E}">
        <p14:creationId xmlns:p14="http://schemas.microsoft.com/office/powerpoint/2010/main" val="81786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7.3. </a:t>
            </a:r>
            <a:r>
              <a:rPr lang="en-US" sz="2400" b="1" dirty="0" smtClean="0">
                <a:solidFill>
                  <a:srgbClr val="0000CC"/>
                </a:solidFill>
                <a:latin typeface="Arial" panose="020B0604020202020204" pitchFamily="34" charset="0"/>
                <a:cs typeface="Arial" panose="020B0604020202020204" pitchFamily="34" charset="0"/>
              </a:rPr>
              <a:t>Economic and Political Implication</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Political Will and Public Support</a:t>
            </a:r>
          </a:p>
          <a:p>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The success of climate litigation is often contingent on political will and public support. This slide delves into how public opinion and political leadership can drive or hinder climate litigation efforts</a:t>
            </a:r>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61814" y="2737076"/>
            <a:ext cx="2619375" cy="1743075"/>
          </a:xfrm>
          <a:prstGeom prst="rect">
            <a:avLst/>
          </a:prstGeom>
        </p:spPr>
      </p:pic>
    </p:spTree>
    <p:extLst>
      <p:ext uri="{BB962C8B-B14F-4D97-AF65-F5344CB8AC3E}">
        <p14:creationId xmlns:p14="http://schemas.microsoft.com/office/powerpoint/2010/main" val="181947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mn-lt"/>
                <a:cs typeface="Arial" panose="020B0604020202020204" pitchFamily="34" charset="0"/>
              </a:rPr>
              <a:t>7.4. </a:t>
            </a:r>
            <a:r>
              <a:rPr lang="en-US" sz="2000" b="1" dirty="0">
                <a:solidFill>
                  <a:srgbClr val="002060"/>
                </a:solidFill>
                <a:latin typeface="+mn-lt"/>
              </a:rPr>
              <a:t>Costs, potential backlash, political considerations</a:t>
            </a:r>
            <a:endParaRPr lang="x-none" sz="20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Welcome </a:t>
            </a:r>
            <a:r>
              <a:rPr lang="en-US" dirty="0">
                <a:solidFill>
                  <a:srgbClr val="002060"/>
                </a:solidFill>
                <a:latin typeface="Arial" panose="020B0604020202020204" pitchFamily="34" charset="0"/>
                <a:cs typeface="Arial" panose="020B0604020202020204" pitchFamily="34" charset="0"/>
              </a:rPr>
              <a:t>to an overview of the key challenges in climate litigation. Today, we'll delve into the substantial costs involved, the potential backlash faced by plaintiffs, and the crucial political considerations that influence these cases. Understanding these elements is essential for anyone engaged in or studying environmental law and climate action</a:t>
            </a:r>
            <a:r>
              <a:rPr lang="en-US"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Definition of climate litigation</a:t>
            </a:r>
          </a:p>
          <a:p>
            <a:pPr marL="9715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Overview of challenges: Costs, Backlash, Political Factors</a:t>
            </a:r>
          </a:p>
          <a:p>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6"/>
          <p:cNvPicPr>
            <a:picLocks noChangeAspect="1"/>
          </p:cNvPicPr>
          <p:nvPr/>
        </p:nvPicPr>
        <p:blipFill>
          <a:blip r:embed="rId4"/>
          <a:stretch>
            <a:fillRect/>
          </a:stretch>
        </p:blipFill>
        <p:spPr>
          <a:xfrm>
            <a:off x="7623689" y="2759528"/>
            <a:ext cx="2857500" cy="1600200"/>
          </a:xfrm>
          <a:prstGeom prst="rect">
            <a:avLst/>
          </a:prstGeom>
        </p:spPr>
      </p:pic>
    </p:spTree>
    <p:extLst>
      <p:ext uri="{BB962C8B-B14F-4D97-AF65-F5344CB8AC3E}">
        <p14:creationId xmlns:p14="http://schemas.microsoft.com/office/powerpoint/2010/main" val="380414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7</a:t>
            </a:r>
            <a:r>
              <a:rPr lang="en-US" sz="2400" b="1" dirty="0" smtClean="0">
                <a:solidFill>
                  <a:srgbClr val="FFFF00"/>
                </a:solidFill>
                <a:latin typeface="Arial" panose="020B0604020202020204" pitchFamily="34" charset="0"/>
                <a:cs typeface="Arial" panose="020B0604020202020204" pitchFamily="34" charset="0"/>
              </a:rPr>
              <a:t>. CHALLENGES AND IMPEDIMENTS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mn-lt"/>
                <a:cs typeface="Arial" panose="020B0604020202020204" pitchFamily="34" charset="0"/>
              </a:rPr>
              <a:t>7.4. </a:t>
            </a:r>
            <a:r>
              <a:rPr lang="en-US" sz="2000" b="1" dirty="0">
                <a:solidFill>
                  <a:srgbClr val="002060"/>
                </a:solidFill>
                <a:latin typeface="+mn-lt"/>
              </a:rPr>
              <a:t>Costs, potential backlash, political considerations</a:t>
            </a:r>
            <a:endParaRPr lang="x-none" sz="20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dirty="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Costs of Climate </a:t>
            </a:r>
            <a:r>
              <a:rPr lang="en-US" sz="1800" b="1" dirty="0" smtClean="0">
                <a:solidFill>
                  <a:srgbClr val="002060"/>
                </a:solidFill>
                <a:latin typeface="Arial" panose="020B0604020202020204" pitchFamily="34" charset="0"/>
                <a:cs typeface="Arial" panose="020B0604020202020204" pitchFamily="34" charset="0"/>
              </a:rPr>
              <a:t>Litigation</a:t>
            </a:r>
          </a:p>
          <a:p>
            <a:r>
              <a:rPr lang="en-US" sz="1800" b="1" dirty="0">
                <a:solidFill>
                  <a:srgbClr val="00206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Climate </a:t>
            </a:r>
            <a:r>
              <a:rPr lang="en-US" sz="1800" dirty="0">
                <a:solidFill>
                  <a:srgbClr val="002060"/>
                </a:solidFill>
                <a:latin typeface="Arial" panose="020B0604020202020204" pitchFamily="34" charset="0"/>
                <a:cs typeface="Arial" panose="020B0604020202020204" pitchFamily="34" charset="0"/>
              </a:rPr>
              <a:t>litigation is often a David vs. Goliath scenario, where plaintiffs with limited resources face off against well-funded corporate defendants. The costs can be prohibitive, encompassing legal fees, lengthy proceedings, and the need for specialized expert witnesses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Breakdown of typical costs in climate litigation</a:t>
            </a:r>
          </a:p>
          <a:p>
            <a:pPr marL="971550" lvl="1"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Comparison of resources between plaintiffs and large corporations</a:t>
            </a:r>
          </a:p>
          <a:p>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6"/>
          <p:cNvPicPr>
            <a:picLocks noChangeAspect="1"/>
          </p:cNvPicPr>
          <p:nvPr/>
        </p:nvPicPr>
        <p:blipFill>
          <a:blip r:embed="rId4"/>
          <a:stretch>
            <a:fillRect/>
          </a:stretch>
        </p:blipFill>
        <p:spPr>
          <a:xfrm>
            <a:off x="7623689" y="2759528"/>
            <a:ext cx="2857500" cy="1600200"/>
          </a:xfrm>
          <a:prstGeom prst="rect">
            <a:avLst/>
          </a:prstGeom>
        </p:spPr>
      </p:pic>
    </p:spTree>
    <p:extLst>
      <p:ext uri="{BB962C8B-B14F-4D97-AF65-F5344CB8AC3E}">
        <p14:creationId xmlns:p14="http://schemas.microsoft.com/office/powerpoint/2010/main" val="13834994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5620</TotalTime>
  <Words>397</Words>
  <Application>Microsoft Office PowerPoint</Application>
  <PresentationFormat>Widescreen</PresentationFormat>
  <Paragraphs>67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Times New Roman</vt:lpstr>
      <vt:lpstr>Century Gothic</vt:lpstr>
      <vt:lpstr>Calibri</vt:lpstr>
      <vt:lpstr>Office Theme</vt:lpstr>
      <vt:lpstr>PowerPoint Presentation</vt:lpstr>
      <vt:lpstr>7.3. Economic and Political Implication</vt:lpstr>
      <vt:lpstr>7.3. Economic and Political Implication</vt:lpstr>
      <vt:lpstr>7.3. Economic and Political Implication</vt:lpstr>
      <vt:lpstr>7.3. Economic and Political Implication</vt:lpstr>
      <vt:lpstr>7.3. Economic and Political Implication</vt:lpstr>
      <vt:lpstr>7.3. Economic and Political Implication</vt:lpstr>
      <vt:lpstr>7.4. Costs, potential backlash, political considerations</vt:lpstr>
      <vt:lpstr>7.4. Costs, potential backlash, political considerations</vt:lpstr>
      <vt:lpstr>7.4. Costs, potential backlash, political considerations</vt:lpstr>
      <vt:lpstr>7.4. Costs, potential backlash, political considerations</vt:lpstr>
      <vt:lpstr>7.4. Costs, potential backlash, political considerations</vt:lpstr>
      <vt:lpstr>7.4. Costs, potential backlash, political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Admin</cp:lastModifiedBy>
  <cp:revision>71</cp:revision>
  <dcterms:created xsi:type="dcterms:W3CDTF">2020-01-02T01:56:26Z</dcterms:created>
  <dcterms:modified xsi:type="dcterms:W3CDTF">2024-04-14T03:22:45Z</dcterms:modified>
</cp:coreProperties>
</file>