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9"/>
  </p:notesMasterIdLst>
  <p:sldIdLst>
    <p:sldId id="256" r:id="rId3"/>
    <p:sldId id="257" r:id="rId4"/>
    <p:sldId id="265" r:id="rId5"/>
    <p:sldId id="264" r:id="rId6"/>
    <p:sldId id="263" r:id="rId7"/>
    <p:sldId id="260" r:id="rId8"/>
  </p:sldIdLst>
  <p:sldSz cx="12192000" cy="6858000"/>
  <p:notesSz cx="6951663" cy="10082213"/>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Segoe UI" panose="020B050204020402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739"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1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4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89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18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88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754158"/>
          </a:xfrm>
          <a:prstGeom prst="rect">
            <a:avLst/>
          </a:prstGeom>
          <a:noFill/>
          <a:ln>
            <a:noFill/>
          </a:ln>
        </p:spPr>
        <p:txBody>
          <a:bodyPr spcFirstLastPara="1" wrap="square" lIns="91425" tIns="45700" rIns="91425" bIns="45700" anchor="t" anchorCtr="0">
            <a:spAutoFit/>
          </a:bodyPr>
          <a:lstStyle/>
          <a:p>
            <a:pPr lvl="0">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title</a:t>
            </a:r>
            <a:r>
              <a:rPr lang="en-US" sz="2700" b="1" dirty="0">
                <a:solidFill>
                  <a:srgbClr val="003399"/>
                </a:solidFill>
                <a:latin typeface="Century Gothic"/>
                <a:ea typeface="Century Gothic"/>
                <a:cs typeface="Century Gothic"/>
                <a:sym typeface="Century Gothic"/>
              </a:rPr>
              <a:t>: Paris Agreement - Historical, political and economic aspects of the negotiations and Decision on Targets</a:t>
            </a:r>
            <a:endParaRPr lang="en-US" sz="2700" b="1" i="0" u="none" strike="noStrike" cap="none" dirty="0">
              <a:solidFill>
                <a:srgbClr val="003399"/>
              </a:solidFill>
              <a:latin typeface="Century Gothic"/>
              <a:ea typeface="Century Gothic"/>
              <a:cs typeface="Century Gothic"/>
              <a:sym typeface="Century Gothic"/>
            </a:endParaRPr>
          </a:p>
          <a:p>
            <a:pPr lvl="0">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 Dr. Shashikala </a:t>
            </a:r>
            <a:r>
              <a:rPr lang="en-US" sz="2200" b="1" dirty="0" err="1">
                <a:solidFill>
                  <a:srgbClr val="003399"/>
                </a:solidFill>
                <a:latin typeface="Century Gothic"/>
                <a:ea typeface="Century Gothic"/>
                <a:cs typeface="Century Gothic"/>
                <a:sym typeface="Century Gothic"/>
              </a:rPr>
              <a:t>Gurpur</a:t>
            </a:r>
            <a:r>
              <a:rPr lang="en-US" sz="2200" b="1" dirty="0">
                <a:solidFill>
                  <a:srgbClr val="003399"/>
                </a:solidFill>
                <a:latin typeface="Century Gothic"/>
                <a:ea typeface="Century Gothic"/>
                <a:cs typeface="Century Gothic"/>
                <a:sym typeface="Century Gothic"/>
              </a:rPr>
              <a:t> and Dr. Vivek V. </a:t>
            </a:r>
            <a:r>
              <a:rPr lang="en-US" sz="2200" b="1">
                <a:solidFill>
                  <a:srgbClr val="003399"/>
                </a:solidFill>
                <a:latin typeface="Century Gothic"/>
                <a:ea typeface="Century Gothic"/>
                <a:cs typeface="Century Gothic"/>
                <a:sym typeface="Century Gothic"/>
              </a:rPr>
              <a:t>Nemane</a:t>
            </a:r>
            <a:endParaRPr lang="en-US"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3677" y="468080"/>
            <a:ext cx="10515599" cy="954067"/>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Overview of the climate change discourse before the Paris Agreement</a:t>
            </a:r>
          </a:p>
        </p:txBody>
      </p:sp>
      <p:sp>
        <p:nvSpPr>
          <p:cNvPr id="158" name="Google Shape;158;p46"/>
          <p:cNvSpPr txBox="1"/>
          <p:nvPr/>
        </p:nvSpPr>
        <p:spPr>
          <a:xfrm>
            <a:off x="368710" y="1607573"/>
            <a:ext cx="11297264" cy="44392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buFont typeface="Arial" panose="020B0604020202020204" pitchFamily="34" charset="0"/>
              <a:buChar char="•"/>
            </a:pPr>
            <a:r>
              <a:rPr lang="en-US" sz="2000" dirty="0">
                <a:solidFill>
                  <a:srgbClr val="0D0D0D"/>
                </a:solidFill>
                <a:latin typeface="Söhne"/>
              </a:rPr>
              <a:t>Scientific discoveries and increasing consensus on anthropogenic causes</a:t>
            </a:r>
          </a:p>
          <a:p>
            <a:pPr marL="342900" indent="-342900">
              <a:buFont typeface="Arial" panose="020B0604020202020204" pitchFamily="34" charset="0"/>
              <a:buChar char="•"/>
            </a:pPr>
            <a:r>
              <a:rPr lang="en-US" sz="2000" dirty="0">
                <a:solidFill>
                  <a:srgbClr val="0D0D0D"/>
                </a:solidFill>
                <a:latin typeface="Söhne"/>
              </a:rPr>
              <a:t>Emergence of Climate change as a key international issue, leading to the Earth Summit in 1992</a:t>
            </a:r>
          </a:p>
          <a:p>
            <a:pPr marL="342900" indent="-342900">
              <a:buFont typeface="Arial" panose="020B0604020202020204" pitchFamily="34" charset="0"/>
              <a:buChar char="•"/>
            </a:pPr>
            <a:r>
              <a:rPr lang="en-US" sz="2000" dirty="0">
                <a:solidFill>
                  <a:srgbClr val="0D0D0D"/>
                </a:solidFill>
                <a:latin typeface="Söhne"/>
              </a:rPr>
              <a:t>Establishment of the UNFCCC and its role in fostering global dialogue and action</a:t>
            </a:r>
          </a:p>
          <a:p>
            <a:pPr marL="342900" indent="-342900">
              <a:buFont typeface="Arial" panose="020B0604020202020204" pitchFamily="34" charset="0"/>
              <a:buChar char="•"/>
            </a:pPr>
            <a:r>
              <a:rPr lang="en-US" sz="2000" dirty="0">
                <a:solidFill>
                  <a:srgbClr val="0D0D0D"/>
                </a:solidFill>
                <a:latin typeface="Söhne"/>
              </a:rPr>
              <a:t>Kyoto Protocol’s establishment of legally binding commitments and the resulting actions and criticisms leading up to the Copenhagen Accord</a:t>
            </a:r>
          </a:p>
          <a:p>
            <a:pPr marL="342900" indent="-342900">
              <a:buFont typeface="Arial" panose="020B0604020202020204" pitchFamily="34" charset="0"/>
              <a:buChar char="•"/>
            </a:pPr>
            <a:r>
              <a:rPr lang="en-US" sz="2000" dirty="0">
                <a:solidFill>
                  <a:srgbClr val="0D0D0D"/>
                </a:solidFill>
                <a:latin typeface="Söhne"/>
              </a:rPr>
              <a:t>Crucial role of civil society and non-governmental organizations in pushing for more ambitious action on climate change</a:t>
            </a:r>
          </a:p>
          <a:p>
            <a:pPr marL="342900" indent="-342900">
              <a:buFont typeface="Arial" panose="020B0604020202020204" pitchFamily="34" charset="0"/>
              <a:buChar char="•"/>
            </a:pPr>
            <a:r>
              <a:rPr lang="en-US" sz="2000" dirty="0">
                <a:solidFill>
                  <a:srgbClr val="0D0D0D"/>
                </a:solidFill>
                <a:latin typeface="Söhne"/>
              </a:rPr>
              <a:t>Economic and geopolitical shifts influencing nations' stances on climate negotiations</a:t>
            </a:r>
          </a:p>
          <a:p>
            <a:pPr marL="342900" indent="-342900">
              <a:buFont typeface="Arial" panose="020B0604020202020204" pitchFamily="34" charset="0"/>
              <a:buChar char="•"/>
            </a:pPr>
            <a:r>
              <a:rPr lang="en-US" sz="2000" dirty="0">
                <a:solidFill>
                  <a:srgbClr val="0D0D0D"/>
                </a:solidFill>
                <a:latin typeface="Söhne"/>
              </a:rPr>
              <a:t>Advancements in green technology </a:t>
            </a:r>
          </a:p>
          <a:p>
            <a:pPr marL="342900" indent="-342900">
              <a:buFont typeface="Arial" panose="020B0604020202020204" pitchFamily="34" charset="0"/>
              <a:buChar char="•"/>
            </a:pPr>
            <a:r>
              <a:rPr lang="en-US" sz="2000" dirty="0">
                <a:solidFill>
                  <a:srgbClr val="0D0D0D"/>
                </a:solidFill>
                <a:latin typeface="Söhne"/>
              </a:rPr>
              <a:t>Lessons learned from the failure of Copenhagen and how it paved the way for the Paris Agreement</a:t>
            </a:r>
          </a:p>
          <a:p>
            <a:pPr marL="342900" indent="-342900">
              <a:buFont typeface="Arial" panose="020B0604020202020204" pitchFamily="34" charset="0"/>
              <a:buChar char="•"/>
            </a:pPr>
            <a:r>
              <a:rPr lang="en-US" sz="2000" dirty="0">
                <a:solidFill>
                  <a:srgbClr val="0D0D0D"/>
                </a:solidFill>
                <a:latin typeface="Söhne"/>
              </a:rPr>
              <a:t>Key principles agreed upon before Paris Agreement - transparency, accountability, and the need for a universal framework</a:t>
            </a:r>
          </a:p>
          <a:p>
            <a:pPr marL="342900" indent="-342900">
              <a:buFont typeface="Arial" panose="020B0604020202020204" pitchFamily="34" charset="0"/>
              <a:buChar char="•"/>
            </a:pPr>
            <a:r>
              <a:rPr lang="en-US" sz="2000" dirty="0">
                <a:solidFill>
                  <a:srgbClr val="0D0D0D"/>
                </a:solidFill>
                <a:latin typeface="Söhne"/>
              </a:rPr>
              <a:t>Global momentum and the events that culminated in the 2015 Paris Climate Conference (COP21)</a:t>
            </a:r>
          </a:p>
          <a:p>
            <a:pPr marL="742950" lvl="4" indent="-285750" algn="just">
              <a:lnSpc>
                <a:spcPct val="150000"/>
              </a:lnSpc>
              <a:buSzPts val="1600"/>
              <a:buFont typeface="Arial" panose="020B0604020202020204" pitchFamily="34" charset="0"/>
              <a:buChar char="•"/>
            </a:pPr>
            <a:endParaRPr lang="en-US" sz="2000" dirty="0">
              <a:latin typeface="Segoe UI" panose="020B0502040204020203" pitchFamily="34" charset="0"/>
              <a:ea typeface="Quattrocento Sans"/>
              <a:cs typeface="Segoe UI" panose="020B0502040204020203" pitchFamily="34" charset="0"/>
              <a:sym typeface="Quattrocento Sans"/>
            </a:endParaRPr>
          </a:p>
          <a:p>
            <a:pPr marL="742950" lvl="4" indent="-285750" algn="just">
              <a:lnSpc>
                <a:spcPct val="150000"/>
              </a:lnSpc>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3678" y="468080"/>
            <a:ext cx="10338620"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How the UNFCCC set the stage for the Paris Agreement</a:t>
            </a:r>
          </a:p>
        </p:txBody>
      </p:sp>
      <p:sp>
        <p:nvSpPr>
          <p:cNvPr id="158" name="Google Shape;158;p46"/>
          <p:cNvSpPr txBox="1"/>
          <p:nvPr/>
        </p:nvSpPr>
        <p:spPr>
          <a:xfrm>
            <a:off x="663677" y="1312606"/>
            <a:ext cx="10338620" cy="442524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 typeface="Arial" panose="020B0604020202020204" pitchFamily="34" charset="0"/>
              <a:buChar char="•"/>
            </a:pPr>
            <a:r>
              <a:rPr lang="en-US" sz="1800" dirty="0">
                <a:solidFill>
                  <a:srgbClr val="0D0D0D"/>
                </a:solidFill>
                <a:latin typeface="Söhne"/>
              </a:rPr>
              <a:t>The UNFCCC laid down the first universal framework for addressing climate change, providing a platform for future international agreements.</a:t>
            </a:r>
          </a:p>
          <a:p>
            <a:pPr marL="742950" lvl="1" indent="-285750" algn="just">
              <a:lnSpc>
                <a:spcPct val="150000"/>
              </a:lnSpc>
              <a:buSzPts val="1600"/>
              <a:buFont typeface="Arial" panose="020B0604020202020204" pitchFamily="34" charset="0"/>
              <a:buChar char="•"/>
            </a:pPr>
            <a:r>
              <a:rPr lang="en-US" sz="1800" dirty="0">
                <a:solidFill>
                  <a:srgbClr val="0D0D0D"/>
                </a:solidFill>
                <a:latin typeface="Söhne"/>
              </a:rPr>
              <a:t>The UNFCCC's Kyoto Protocol introduced binding emission reduction targets, which set a precedent for international climate commitments and provided lessons for future agreements.</a:t>
            </a:r>
          </a:p>
          <a:p>
            <a:pPr marL="742950" lvl="1" indent="-285750" algn="just">
              <a:lnSpc>
                <a:spcPct val="150000"/>
              </a:lnSpc>
              <a:buSzPts val="1600"/>
              <a:buFont typeface="Arial" panose="020B0604020202020204" pitchFamily="34" charset="0"/>
              <a:buChar char="•"/>
            </a:pPr>
            <a:r>
              <a:rPr lang="en-US" sz="1800" dirty="0">
                <a:solidFill>
                  <a:srgbClr val="0D0D0D"/>
                </a:solidFill>
                <a:latin typeface="Söhne"/>
              </a:rPr>
              <a:t>The UNFCCC fostered an ongoing dialogue among nations, which increased understanding and highlighted the need for a more robust and inclusive agreement.</a:t>
            </a:r>
          </a:p>
          <a:p>
            <a:pPr marL="742950" lvl="1" indent="-285750" algn="just">
              <a:lnSpc>
                <a:spcPct val="150000"/>
              </a:lnSpc>
              <a:buSzPts val="1600"/>
              <a:buFont typeface="Arial" panose="020B0604020202020204" pitchFamily="34" charset="0"/>
              <a:buChar char="•"/>
            </a:pPr>
            <a:r>
              <a:rPr lang="en-US" sz="1800" dirty="0">
                <a:solidFill>
                  <a:srgbClr val="0D0D0D"/>
                </a:solidFill>
                <a:latin typeface="Söhne"/>
              </a:rPr>
              <a:t>The UNFCCC emphasized the principles of equity and common but differentiated responsibilities, which became central to the Paris Agreement, aiming for all countries to contribute according to their capabilities and circumstances.</a:t>
            </a:r>
            <a:endParaRPr sz="18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93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75187" y="468080"/>
            <a:ext cx="10648335"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Economic factors influencing the negotiations</a:t>
            </a:r>
          </a:p>
        </p:txBody>
      </p:sp>
      <p:sp>
        <p:nvSpPr>
          <p:cNvPr id="158" name="Google Shape;158;p46"/>
          <p:cNvSpPr txBox="1"/>
          <p:nvPr/>
        </p:nvSpPr>
        <p:spPr>
          <a:xfrm>
            <a:off x="575187" y="1253614"/>
            <a:ext cx="10648336" cy="44842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342900" indent="-342900" algn="just">
              <a:lnSpc>
                <a:spcPct val="150000"/>
              </a:lnSpc>
              <a:buFont typeface="Arial" panose="020B0604020202020204" pitchFamily="34" charset="0"/>
              <a:buChar char="•"/>
            </a:pPr>
            <a:r>
              <a:rPr lang="en-US" sz="2400" dirty="0">
                <a:solidFill>
                  <a:srgbClr val="0D0D0D"/>
                </a:solidFill>
                <a:latin typeface="Söhne"/>
              </a:rPr>
              <a:t>Post-2010 negotiations focused on nationally driven commitments rather than a top-down mandate</a:t>
            </a:r>
          </a:p>
          <a:p>
            <a:pPr marL="342900" indent="-342900" algn="just">
              <a:lnSpc>
                <a:spcPct val="150000"/>
              </a:lnSpc>
              <a:buFont typeface="Arial" panose="020B0604020202020204" pitchFamily="34" charset="0"/>
              <a:buChar char="•"/>
            </a:pPr>
            <a:r>
              <a:rPr lang="en-US" sz="2400" dirty="0">
                <a:solidFill>
                  <a:srgbClr val="0D0D0D"/>
                </a:solidFill>
                <a:latin typeface="Söhne"/>
              </a:rPr>
              <a:t>Contentious debates at COP15 in Copenhagen, subsequent COPs worked on rebuilding trust and ensuring that all countries could agree on a common but flexible future framework</a:t>
            </a:r>
          </a:p>
          <a:p>
            <a:pPr marL="342900" indent="-342900" algn="just">
              <a:lnSpc>
                <a:spcPct val="150000"/>
              </a:lnSpc>
              <a:buFont typeface="Arial" panose="020B0604020202020204" pitchFamily="34" charset="0"/>
              <a:buChar char="•"/>
            </a:pPr>
            <a:r>
              <a:rPr lang="en-US" sz="2400" dirty="0">
                <a:solidFill>
                  <a:srgbClr val="0D0D0D"/>
                </a:solidFill>
                <a:latin typeface="Söhne"/>
              </a:rPr>
              <a:t>The French presidency's approach to COP 21 in 2015 was instrumental, employing diplomatic strategies that prepared the ground for compromise</a:t>
            </a:r>
          </a:p>
          <a:p>
            <a:pPr marL="342900" indent="-342900" algn="just">
              <a:lnSpc>
                <a:spcPct val="150000"/>
              </a:lnSpc>
              <a:buFont typeface="Arial" panose="020B0604020202020204" pitchFamily="34" charset="0"/>
              <a:buChar char="•"/>
            </a:pPr>
            <a:r>
              <a:rPr lang="en-US" sz="2400" dirty="0">
                <a:solidFill>
                  <a:srgbClr val="0D0D0D"/>
                </a:solidFill>
                <a:latin typeface="Söhne"/>
              </a:rPr>
              <a:t>The Paris Agreement represents a collective effort shaped by years of multilateral negotiations</a:t>
            </a:r>
            <a:endParaRPr lang="en-US" sz="2400" dirty="0"/>
          </a:p>
        </p:txBody>
      </p:sp>
    </p:spTree>
    <p:extLst>
      <p:ext uri="{BB962C8B-B14F-4D97-AF65-F5344CB8AC3E}">
        <p14:creationId xmlns:p14="http://schemas.microsoft.com/office/powerpoint/2010/main" val="482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Political landscape to forge the Paris Agreement</a:t>
            </a:r>
          </a:p>
        </p:txBody>
      </p:sp>
      <p:sp>
        <p:nvSpPr>
          <p:cNvPr id="158" name="Google Shape;158;p46"/>
          <p:cNvSpPr txBox="1"/>
          <p:nvPr/>
        </p:nvSpPr>
        <p:spPr>
          <a:xfrm>
            <a:off x="575187" y="1356254"/>
            <a:ext cx="10574594"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gn="just">
              <a:lnSpc>
                <a:spcPct val="150000"/>
              </a:lnSpc>
              <a:buSzPts val="1600"/>
              <a:buFont typeface="Arial" panose="020B0604020202020204" pitchFamily="34" charset="0"/>
              <a:buChar char="•"/>
            </a:pPr>
            <a:r>
              <a:rPr lang="en-IN" sz="2800" dirty="0">
                <a:solidFill>
                  <a:srgbClr val="0D0D0D"/>
                </a:solidFill>
                <a:latin typeface="Söhne"/>
              </a:rPr>
              <a:t>Multilateral Diplomacy</a:t>
            </a:r>
          </a:p>
          <a:p>
            <a:pPr marL="914400" lvl="1" indent="-457200" algn="just">
              <a:lnSpc>
                <a:spcPct val="150000"/>
              </a:lnSpc>
              <a:buSzPts val="1600"/>
              <a:buFont typeface="Arial" panose="020B0604020202020204" pitchFamily="34" charset="0"/>
              <a:buChar char="•"/>
            </a:pPr>
            <a:r>
              <a:rPr lang="en-IN" sz="2800" dirty="0">
                <a:solidFill>
                  <a:srgbClr val="0D0D0D"/>
                </a:solidFill>
                <a:latin typeface="Söhne"/>
              </a:rPr>
              <a:t>Leadership Transitions – US and China</a:t>
            </a:r>
          </a:p>
          <a:p>
            <a:pPr marL="914400" lvl="1" indent="-457200" algn="just">
              <a:lnSpc>
                <a:spcPct val="150000"/>
              </a:lnSpc>
              <a:buSzPts val="1600"/>
              <a:buFont typeface="Arial" panose="020B0604020202020204" pitchFamily="34" charset="0"/>
              <a:buChar char="•"/>
            </a:pPr>
            <a:r>
              <a:rPr lang="en-US" sz="2800" dirty="0">
                <a:solidFill>
                  <a:srgbClr val="0D0D0D"/>
                </a:solidFill>
                <a:latin typeface="Söhne"/>
              </a:rPr>
              <a:t>Convergence of interests among developed and developing nations</a:t>
            </a:r>
          </a:p>
          <a:p>
            <a:pPr marL="914400" lvl="1" indent="-457200" algn="just">
              <a:lnSpc>
                <a:spcPct val="150000"/>
              </a:lnSpc>
              <a:buSzPts val="1600"/>
              <a:buFont typeface="Arial" panose="020B0604020202020204" pitchFamily="34" charset="0"/>
              <a:buChar char="•"/>
            </a:pPr>
            <a:r>
              <a:rPr lang="en-US" sz="2800" dirty="0">
                <a:solidFill>
                  <a:srgbClr val="0D0D0D"/>
                </a:solidFill>
                <a:latin typeface="Söhne"/>
              </a:rPr>
              <a:t>The French presidency's strategic planning and transparent negotiation approach</a:t>
            </a:r>
            <a:endParaRPr sz="28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269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Processes and events at COP21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7" indent="-457200" algn="just">
              <a:lnSpc>
                <a:spcPct val="150000"/>
              </a:lnSpc>
              <a:buSzPts val="1600"/>
              <a:buFont typeface="Arial" panose="020B0604020202020204" pitchFamily="34" charset="0"/>
              <a:buChar char="•"/>
            </a:pPr>
            <a:r>
              <a:rPr lang="en-US" sz="2800" dirty="0">
                <a:solidFill>
                  <a:srgbClr val="0D0D0D"/>
                </a:solidFill>
                <a:latin typeface="Söhne"/>
              </a:rPr>
              <a:t>A strong call to action by world leaders, emphasizing the urgency for a new global climate agreement</a:t>
            </a:r>
          </a:p>
          <a:p>
            <a:pPr marL="914400" lvl="7" indent="-457200" algn="just">
              <a:lnSpc>
                <a:spcPct val="150000"/>
              </a:lnSpc>
              <a:buSzPts val="1600"/>
              <a:buFont typeface="Arial" panose="020B0604020202020204" pitchFamily="34" charset="0"/>
              <a:buChar char="•"/>
            </a:pPr>
            <a:r>
              <a:rPr lang="en-IN" sz="2800" dirty="0">
                <a:solidFill>
                  <a:srgbClr val="0D0D0D"/>
                </a:solidFill>
                <a:latin typeface="Söhne"/>
              </a:rPr>
              <a:t>Open dialogue and compromise</a:t>
            </a:r>
          </a:p>
          <a:p>
            <a:pPr marL="914400" lvl="7" indent="-457200" algn="just">
              <a:lnSpc>
                <a:spcPct val="150000"/>
              </a:lnSpc>
              <a:buSzPts val="1600"/>
              <a:buFont typeface="Arial" panose="020B0604020202020204" pitchFamily="34" charset="0"/>
              <a:buChar char="•"/>
            </a:pPr>
            <a:r>
              <a:rPr lang="en-US" sz="2800" dirty="0">
                <a:solidFill>
                  <a:srgbClr val="0D0D0D"/>
                </a:solidFill>
                <a:latin typeface="Söhne"/>
              </a:rPr>
              <a:t>Intensive negotiations led to multiple drafts</a:t>
            </a:r>
          </a:p>
          <a:p>
            <a:pPr marL="914400" lvl="7" indent="-457200" algn="just">
              <a:lnSpc>
                <a:spcPct val="150000"/>
              </a:lnSpc>
              <a:buSzPts val="1600"/>
              <a:buFont typeface="Arial" panose="020B0604020202020204" pitchFamily="34" charset="0"/>
              <a:buChar char="•"/>
            </a:pPr>
            <a:r>
              <a:rPr lang="en-US" sz="2800" dirty="0">
                <a:solidFill>
                  <a:srgbClr val="0D0D0D"/>
                </a:solidFill>
                <a:latin typeface="Söhne"/>
              </a:rPr>
              <a:t>Balance of ambition and flexibility, with a long-term goal to limit global temperature rise</a:t>
            </a:r>
            <a:endParaRPr lang="en-US" sz="2800" dirty="0"/>
          </a:p>
        </p:txBody>
      </p:sp>
    </p:spTree>
    <p:extLst>
      <p:ext uri="{BB962C8B-B14F-4D97-AF65-F5344CB8AC3E}">
        <p14:creationId xmlns:p14="http://schemas.microsoft.com/office/powerpoint/2010/main" val="4145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6246</TotalTime>
  <Words>520</Words>
  <Application>Microsoft Office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Calibri</vt:lpstr>
      <vt:lpstr>Segoe UI</vt:lpstr>
      <vt:lpstr>Arial</vt:lpstr>
      <vt:lpstr>Söhne</vt:lpstr>
      <vt:lpstr>Century Gothic</vt:lpstr>
      <vt:lpstr>Quattrocento Sans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Nemane, Vivek</cp:lastModifiedBy>
  <cp:revision>32</cp:revision>
  <dcterms:created xsi:type="dcterms:W3CDTF">2020-01-02T01:56:26Z</dcterms:created>
  <dcterms:modified xsi:type="dcterms:W3CDTF">2024-05-26T07:18:07Z</dcterms:modified>
</cp:coreProperties>
</file>