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0"/>
  </p:notesMasterIdLst>
  <p:sldIdLst>
    <p:sldId id="256" r:id="rId3"/>
    <p:sldId id="258" r:id="rId4"/>
    <p:sldId id="259" r:id="rId5"/>
    <p:sldId id="263" r:id="rId6"/>
    <p:sldId id="262" r:id="rId7"/>
    <p:sldId id="269" r:id="rId8"/>
    <p:sldId id="261" r:id="rId9"/>
    <p:sldId id="270" r:id="rId10"/>
    <p:sldId id="271" r:id="rId11"/>
    <p:sldId id="260" r:id="rId12"/>
    <p:sldId id="266" r:id="rId13"/>
    <p:sldId id="267" r:id="rId14"/>
    <p:sldId id="272" r:id="rId15"/>
    <p:sldId id="273" r:id="rId16"/>
    <p:sldId id="268" r:id="rId17"/>
    <p:sldId id="265" r:id="rId18"/>
    <p:sldId id="274" r:id="rId19"/>
  </p:sldIdLst>
  <p:sldSz cx="12192000" cy="6858000"/>
  <p:notesSz cx="6951663" cy="10082213"/>
  <p:embeddedFontLst>
    <p:embeddedFont>
      <p:font typeface="Century Gothic" panose="020B0502020202020204" pitchFamily="34" charset="0"/>
      <p:regular r:id="rId21"/>
      <p:bold r:id="rId22"/>
      <p:italic r:id="rId23"/>
      <p:boldItalic r:id="rId24"/>
    </p:embeddedFont>
    <p:embeddedFont>
      <p:font typeface="IBM Plex Sans" panose="020B0503050203000203"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1" d="100"/>
          <a:sy n="81" d="100"/>
        </p:scale>
        <p:origin x="706"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68"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6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69"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00000"/>
                </a:solidFill>
                <a:effectLst/>
                <a:highlight>
                  <a:srgbClr val="F9F9F9"/>
                </a:highlight>
                <a:latin typeface="IBM Plex Sans" panose="020B0503050203000203" pitchFamily="34" charset="0"/>
              </a:rPr>
              <a:t>Abdullah, A. S. B., </a:t>
            </a:r>
            <a:r>
              <a:rPr lang="en-US" b="0" i="0" dirty="0" err="1">
                <a:solidFill>
                  <a:srgbClr val="000000"/>
                </a:solidFill>
                <a:effectLst/>
                <a:highlight>
                  <a:srgbClr val="F9F9F9"/>
                </a:highlight>
                <a:latin typeface="IBM Plex Sans" panose="020B0503050203000203" pitchFamily="34" charset="0"/>
              </a:rPr>
              <a:t>Zulkifli</a:t>
            </a:r>
            <a:r>
              <a:rPr lang="en-US" b="0" i="0" dirty="0">
                <a:solidFill>
                  <a:srgbClr val="000000"/>
                </a:solidFill>
                <a:effectLst/>
                <a:highlight>
                  <a:srgbClr val="F9F9F9"/>
                </a:highlight>
                <a:latin typeface="IBM Plex Sans" panose="020B0503050203000203" pitchFamily="34" charset="0"/>
              </a:rPr>
              <a:t>, N. F. B., </a:t>
            </a:r>
            <a:r>
              <a:rPr lang="en-US" b="0" i="0" dirty="0" err="1">
                <a:solidFill>
                  <a:srgbClr val="000000"/>
                </a:solidFill>
                <a:effectLst/>
                <a:highlight>
                  <a:srgbClr val="F9F9F9"/>
                </a:highlight>
                <a:latin typeface="IBM Plex Sans" panose="020B0503050203000203" pitchFamily="34" charset="0"/>
              </a:rPr>
              <a:t>Zamri</a:t>
            </a:r>
            <a:r>
              <a:rPr lang="en-US" b="0" i="0" dirty="0">
                <a:solidFill>
                  <a:srgbClr val="000000"/>
                </a:solidFill>
                <a:effectLst/>
                <a:highlight>
                  <a:srgbClr val="F9F9F9"/>
                </a:highlight>
                <a:latin typeface="IBM Plex Sans" panose="020B0503050203000203" pitchFamily="34" charset="0"/>
              </a:rPr>
              <a:t>, N. F. B., Harun, N. W. B., &amp; Abidin, N. Z. Z. (2022). The benefits of having key performance indicators (</a:t>
            </a:r>
            <a:r>
              <a:rPr lang="en-US" b="0" i="0" dirty="0" err="1">
                <a:solidFill>
                  <a:srgbClr val="000000"/>
                </a:solidFill>
                <a:effectLst/>
                <a:highlight>
                  <a:srgbClr val="F9F9F9"/>
                </a:highlight>
                <a:latin typeface="IBM Plex Sans" panose="020B0503050203000203" pitchFamily="34" charset="0"/>
              </a:rPr>
              <a:t>kpi</a:t>
            </a:r>
            <a:r>
              <a:rPr lang="en-US" b="0" i="0" dirty="0">
                <a:solidFill>
                  <a:srgbClr val="000000"/>
                </a:solidFill>
                <a:effectLst/>
                <a:highlight>
                  <a:srgbClr val="F9F9F9"/>
                </a:highlight>
                <a:latin typeface="IBM Plex Sans" panose="020B0503050203000203" pitchFamily="34" charset="0"/>
              </a:rPr>
              <a:t>) in public sector. International Journal of Academic Research in Accounting, Finance and Management Sciences, 12(3). https://doi.org/10.6007/ijarafms/v12-i3/15064</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71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22222"/>
                </a:solidFill>
                <a:effectLst/>
                <a:highlight>
                  <a:srgbClr val="FFFFFF"/>
                </a:highlight>
                <a:latin typeface="helvetica neue"/>
              </a:rPr>
              <a:t>Hristov I, Chirico A. The Role of Sustainability Key Performance Indicators (KPIs) in Implementing Sustainable Strategies. </a:t>
            </a:r>
            <a:r>
              <a:rPr lang="en-US" b="0" i="1" dirty="0">
                <a:solidFill>
                  <a:srgbClr val="222222"/>
                </a:solidFill>
                <a:effectLst/>
                <a:highlight>
                  <a:srgbClr val="FFFFFF"/>
                </a:highlight>
                <a:latin typeface="helvetica neue"/>
              </a:rPr>
              <a:t>Sustainability</a:t>
            </a:r>
            <a:r>
              <a:rPr lang="en-US" b="0" i="0" dirty="0">
                <a:solidFill>
                  <a:srgbClr val="222222"/>
                </a:solidFill>
                <a:effectLst/>
                <a:highlight>
                  <a:srgbClr val="FFFFFF"/>
                </a:highlight>
                <a:latin typeface="helvetica neue"/>
              </a:rPr>
              <a:t>. 2019; 11(20):5742. https://doi.org/10.3390/su11205742</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5450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err="1">
                <a:solidFill>
                  <a:srgbClr val="000000"/>
                </a:solidFill>
                <a:effectLst/>
                <a:highlight>
                  <a:srgbClr val="F9F9F9"/>
                </a:highlight>
                <a:latin typeface="IBM Plex Sans" panose="020B0503050203000203" pitchFamily="34" charset="0"/>
              </a:rPr>
              <a:t>Abeysekera</a:t>
            </a:r>
            <a:r>
              <a:rPr lang="en-US" b="0" i="0" dirty="0">
                <a:solidFill>
                  <a:srgbClr val="000000"/>
                </a:solidFill>
                <a:effectLst/>
                <a:highlight>
                  <a:srgbClr val="F9F9F9"/>
                </a:highlight>
                <a:latin typeface="IBM Plex Sans" panose="020B0503050203000203" pitchFamily="34" charset="0"/>
              </a:rPr>
              <a:t>, I. (2022). A framework for sustainability reporting. Sustainability Accounting, Management and Policy Journal, 13(6), 1386-1409. https://doi.org/10.1108/sampj-08-2021-0316</a:t>
            </a:r>
          </a:p>
          <a:p>
            <a:pPr marL="0" lvl="0" indent="0" algn="l" rtl="0">
              <a:spcBef>
                <a:spcPts val="0"/>
              </a:spcBef>
              <a:spcAft>
                <a:spcPts val="0"/>
              </a:spcAft>
              <a:buNone/>
            </a:pPr>
            <a:r>
              <a:rPr lang="en-US" dirty="0"/>
              <a:t>Alonso-Almeida, M.D.M., </a:t>
            </a:r>
            <a:r>
              <a:rPr lang="en-US" dirty="0" err="1"/>
              <a:t>Llach</a:t>
            </a:r>
            <a:r>
              <a:rPr lang="en-US" dirty="0"/>
              <a:t>, J. and Marimon, F. (2013), “A closer look at the ’global reporting</a:t>
            </a:r>
          </a:p>
          <a:p>
            <a:pPr marL="0" lvl="0" indent="0" algn="l" rtl="0">
              <a:spcBef>
                <a:spcPts val="0"/>
              </a:spcBef>
              <a:spcAft>
                <a:spcPts val="0"/>
              </a:spcAft>
              <a:buNone/>
            </a:pPr>
            <a:r>
              <a:rPr lang="en-US" dirty="0"/>
              <a:t>initiative’ sustainability reporting as a tool to implement environmental and social policies: a</a:t>
            </a:r>
          </a:p>
          <a:p>
            <a:pPr marL="0" lvl="0" indent="0" algn="l" rtl="0">
              <a:spcBef>
                <a:spcPts val="0"/>
              </a:spcBef>
              <a:spcAft>
                <a:spcPts val="0"/>
              </a:spcAft>
              <a:buNone/>
            </a:pPr>
            <a:r>
              <a:rPr lang="en-US" dirty="0"/>
              <a:t>worldwide sector analysis”, Corporate Social Responsibility and Environmental Management, Vol. 21 No. 6, pp. 318-335, </a:t>
            </a:r>
            <a:r>
              <a:rPr lang="en-US" dirty="0" err="1"/>
              <a:t>doi</a:t>
            </a:r>
            <a:r>
              <a:rPr lang="en-US" dirty="0"/>
              <a:t>: 10.1002/csr.1318</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90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275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21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https://kpmg.com/xx/en/home/insights/2022/05/european-sustainability-reporting-standards-eu-esrs.html</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8425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590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459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999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err="1">
                <a:solidFill>
                  <a:srgbClr val="222222"/>
                </a:solidFill>
                <a:effectLst/>
                <a:highlight>
                  <a:srgbClr val="FFFFFF"/>
                </a:highlight>
                <a:latin typeface="helvetica neue"/>
              </a:rPr>
              <a:t>Sukitsch</a:t>
            </a:r>
            <a:r>
              <a:rPr lang="en-US" b="0" i="0" dirty="0">
                <a:solidFill>
                  <a:srgbClr val="222222"/>
                </a:solidFill>
                <a:effectLst/>
                <a:highlight>
                  <a:srgbClr val="FFFFFF"/>
                </a:highlight>
                <a:latin typeface="helvetica neue"/>
              </a:rPr>
              <a:t> M, </a:t>
            </a:r>
            <a:r>
              <a:rPr lang="en-US" b="0" i="0" dirty="0" err="1">
                <a:solidFill>
                  <a:srgbClr val="222222"/>
                </a:solidFill>
                <a:effectLst/>
                <a:highlight>
                  <a:srgbClr val="FFFFFF"/>
                </a:highlight>
                <a:latin typeface="helvetica neue"/>
              </a:rPr>
              <a:t>Engert</a:t>
            </a:r>
            <a:r>
              <a:rPr lang="en-US" b="0" i="0" dirty="0">
                <a:solidFill>
                  <a:srgbClr val="222222"/>
                </a:solidFill>
                <a:effectLst/>
                <a:highlight>
                  <a:srgbClr val="FFFFFF"/>
                </a:highlight>
                <a:latin typeface="helvetica neue"/>
              </a:rPr>
              <a:t> S, Baumgartner RJ. The Implementation of Corporate Sustainability in the European Automotive Industry: An Analysis of Sustainability Reports. </a:t>
            </a:r>
            <a:r>
              <a:rPr lang="en-US" b="0" i="1" dirty="0">
                <a:solidFill>
                  <a:srgbClr val="222222"/>
                </a:solidFill>
                <a:effectLst/>
                <a:highlight>
                  <a:srgbClr val="FFFFFF"/>
                </a:highlight>
                <a:latin typeface="helvetica neue"/>
              </a:rPr>
              <a:t>Sustainability</a:t>
            </a:r>
            <a:r>
              <a:rPr lang="en-US" b="0" i="0" dirty="0">
                <a:solidFill>
                  <a:srgbClr val="222222"/>
                </a:solidFill>
                <a:effectLst/>
                <a:highlight>
                  <a:srgbClr val="FFFFFF"/>
                </a:highlight>
                <a:latin typeface="helvetica neue"/>
              </a:rPr>
              <a:t>. 2015; 7(9):11504-11531. https://doi.org/10.3390/su70911504</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232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err="1">
                <a:solidFill>
                  <a:srgbClr val="222222"/>
                </a:solidFill>
                <a:effectLst/>
                <a:highlight>
                  <a:srgbClr val="FFFFFF"/>
                </a:highlight>
                <a:latin typeface="helvetica neue"/>
              </a:rPr>
              <a:t>Sukitsch</a:t>
            </a:r>
            <a:r>
              <a:rPr lang="en-US" b="0" i="0" dirty="0">
                <a:solidFill>
                  <a:srgbClr val="222222"/>
                </a:solidFill>
                <a:effectLst/>
                <a:highlight>
                  <a:srgbClr val="FFFFFF"/>
                </a:highlight>
                <a:latin typeface="helvetica neue"/>
              </a:rPr>
              <a:t> M, </a:t>
            </a:r>
            <a:r>
              <a:rPr lang="en-US" b="0" i="0" dirty="0" err="1">
                <a:solidFill>
                  <a:srgbClr val="222222"/>
                </a:solidFill>
                <a:effectLst/>
                <a:highlight>
                  <a:srgbClr val="FFFFFF"/>
                </a:highlight>
                <a:latin typeface="helvetica neue"/>
              </a:rPr>
              <a:t>Engert</a:t>
            </a:r>
            <a:r>
              <a:rPr lang="en-US" b="0" i="0" dirty="0">
                <a:solidFill>
                  <a:srgbClr val="222222"/>
                </a:solidFill>
                <a:effectLst/>
                <a:highlight>
                  <a:srgbClr val="FFFFFF"/>
                </a:highlight>
                <a:latin typeface="helvetica neue"/>
              </a:rPr>
              <a:t> S, Baumgartner RJ. The Implementation of Corporate Sustainability in the European Automotive Industry: An Analysis of Sustainability Reports. </a:t>
            </a:r>
            <a:r>
              <a:rPr lang="en-US" b="0" i="1" dirty="0">
                <a:solidFill>
                  <a:srgbClr val="222222"/>
                </a:solidFill>
                <a:effectLst/>
                <a:highlight>
                  <a:srgbClr val="FFFFFF"/>
                </a:highlight>
                <a:latin typeface="helvetica neue"/>
              </a:rPr>
              <a:t>Sustainability</a:t>
            </a:r>
            <a:r>
              <a:rPr lang="en-US" b="0" i="0" dirty="0">
                <a:solidFill>
                  <a:srgbClr val="222222"/>
                </a:solidFill>
                <a:effectLst/>
                <a:highlight>
                  <a:srgbClr val="FFFFFF"/>
                </a:highlight>
                <a:latin typeface="helvetica neue"/>
              </a:rPr>
              <a:t>. 2015; 7(9):11504-11531. https://doi.org/10.3390/su70911504</a:t>
            </a:r>
          </a:p>
          <a:p>
            <a:pPr marL="0" lvl="0" indent="0" algn="l" rtl="0">
              <a:spcBef>
                <a:spcPts val="0"/>
              </a:spcBef>
              <a:spcAft>
                <a:spcPts val="0"/>
              </a:spcAft>
              <a:buNone/>
            </a:pP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54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D0D0D"/>
                </a:solidFill>
                <a:effectLst/>
                <a:highlight>
                  <a:srgbClr val="FFFFFF"/>
                </a:highlight>
                <a:latin typeface="Söhne"/>
              </a:rPr>
              <a:t>Dienes, D., </a:t>
            </a:r>
            <a:r>
              <a:rPr lang="en-US" b="0" i="0" dirty="0" err="1">
                <a:solidFill>
                  <a:srgbClr val="0D0D0D"/>
                </a:solidFill>
                <a:effectLst/>
                <a:highlight>
                  <a:srgbClr val="FFFFFF"/>
                </a:highlight>
                <a:latin typeface="Söhne"/>
              </a:rPr>
              <a:t>Sassen</a:t>
            </a:r>
            <a:r>
              <a:rPr lang="en-US" b="0" i="0" dirty="0">
                <a:solidFill>
                  <a:srgbClr val="0D0D0D"/>
                </a:solidFill>
                <a:effectLst/>
                <a:highlight>
                  <a:srgbClr val="FFFFFF"/>
                </a:highlight>
                <a:latin typeface="Söhne"/>
              </a:rPr>
              <a:t>, R., &amp; Fischer, J. (2016). What are the drivers of sustainability reporting? a systematic review. Sustainability Accounting, Management and Policy Journal, 7(2), 154-189. https://doi.org/10.1108/sampj-08-2014-0050</a:t>
            </a:r>
          </a:p>
          <a:p>
            <a:pPr marL="0" lvl="0" indent="0" algn="l" rtl="0">
              <a:spcBef>
                <a:spcPts val="0"/>
              </a:spcBef>
              <a:spcAft>
                <a:spcPts val="0"/>
              </a:spcAft>
              <a:buNone/>
            </a:pPr>
            <a:r>
              <a:rPr lang="en-US" b="0" i="0" dirty="0">
                <a:solidFill>
                  <a:srgbClr val="0D0D0D"/>
                </a:solidFill>
                <a:effectLst/>
                <a:highlight>
                  <a:srgbClr val="FFFFFF"/>
                </a:highlight>
                <a:latin typeface="Söhne"/>
              </a:rPr>
              <a:t>https://finance.ec.europa.eu/publications/commission-guidelines-non-financial-reporting_en</a:t>
            </a:r>
          </a:p>
          <a:p>
            <a:pPr marL="0" lvl="0" indent="0" algn="l" rtl="0">
              <a:spcBef>
                <a:spcPts val="0"/>
              </a:spcBef>
              <a:spcAft>
                <a:spcPts val="0"/>
              </a:spcAft>
              <a:buNone/>
            </a:pPr>
            <a:r>
              <a:rPr lang="en-US" b="0" i="0" dirty="0">
                <a:solidFill>
                  <a:srgbClr val="0D0D0D"/>
                </a:solidFill>
                <a:effectLst/>
                <a:highlight>
                  <a:srgbClr val="FFFFFF"/>
                </a:highlight>
                <a:latin typeface="Söhne"/>
              </a:rPr>
              <a:t>Clarkson, M. B. E., et al. (2019). </a:t>
            </a:r>
            <a:r>
              <a:rPr lang="en-US" b="0" i="1" dirty="0">
                <a:solidFill>
                  <a:srgbClr val="0D0D0D"/>
                </a:solidFill>
                <a:effectLst/>
                <a:highlight>
                  <a:srgbClr val="FFFFFF"/>
                </a:highlight>
                <a:latin typeface="Söhne"/>
              </a:rPr>
              <a:t>The Impact of Stakeholder Pressure on CSR Disclosure</a:t>
            </a:r>
            <a:r>
              <a:rPr lang="en-US" b="0" i="0" dirty="0">
                <a:solidFill>
                  <a:srgbClr val="0D0D0D"/>
                </a:solidFill>
                <a:effectLst/>
                <a:highlight>
                  <a:srgbClr val="FFFFFF"/>
                </a:highlight>
                <a:latin typeface="Söhne"/>
              </a:rPr>
              <a:t>. Journal of Business Ethics, 165(3), 391-411.</a:t>
            </a:r>
          </a:p>
          <a:p>
            <a:pPr marL="0" lvl="0" indent="0" algn="l" rtl="0">
              <a:spcBef>
                <a:spcPts val="0"/>
              </a:spcBef>
              <a:spcAft>
                <a:spcPts val="0"/>
              </a:spcAft>
              <a:buNone/>
            </a:pPr>
            <a:r>
              <a:rPr lang="en-US" dirty="0"/>
              <a:t>Eccles, R. G., &amp; </a:t>
            </a:r>
            <a:r>
              <a:rPr lang="en-US" dirty="0" err="1"/>
              <a:t>Serafeim</a:t>
            </a:r>
            <a:r>
              <a:rPr lang="en-US" dirty="0"/>
              <a:t>, G. (2013). The Impact of Corporate Sustainability on Organizational Processes and Performance. Management Science, 59(5), 1055–1077.</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128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D0D0D"/>
                </a:solidFill>
                <a:effectLst/>
                <a:highlight>
                  <a:srgbClr val="FFFFFF"/>
                </a:highlight>
                <a:latin typeface="Söhne"/>
              </a:rPr>
              <a:t>https://www2.deloitte.com/gr/en/pages/risk/articles/the-corporate-sustainability-reporting-directive---latest-insigh.html</a:t>
            </a: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44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06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https://assets.kpmg.com/content/dam/kpmg/xx/pdf/2022/10/ssr-executive-summary-small-steps-big-shifts.pdf</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966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https://assets.kpmg.com/content/dam/kpmg/xx/pdf/2022/10/ssr-executive-summary-small-steps-big-shifts.pdf</a:t>
            </a:r>
            <a:endParaRPr dirty="0"/>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144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6LkrhalWIMc?feature=oembed"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s://sasb.ifrs.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fsb-tcfd.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392043" y="2783366"/>
            <a:ext cx="11150343" cy="149613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Module 9: Climate Change and Sustainable development</a:t>
            </a:r>
          </a:p>
          <a:p>
            <a:pPr algn="just"/>
            <a:r>
              <a:rPr lang="en-US" sz="2700" b="1" i="0" u="none" strike="noStrike" cap="none" dirty="0">
                <a:solidFill>
                  <a:srgbClr val="003399"/>
                </a:solidFill>
                <a:latin typeface="Century Gothic"/>
                <a:ea typeface="Century Gothic"/>
                <a:cs typeface="Century Gothic"/>
                <a:sym typeface="Century Gothic"/>
              </a:rPr>
              <a:t>Subject </a:t>
            </a:r>
            <a:r>
              <a:rPr lang="en-GB" sz="2200" b="1" dirty="0">
                <a:solidFill>
                  <a:srgbClr val="003399"/>
                </a:solidFill>
                <a:latin typeface="Century Gothic"/>
              </a:rPr>
              <a:t>Actionable practices in corporate sustainability</a:t>
            </a:r>
            <a:endParaRPr lang="en-US" sz="2200" b="1" dirty="0">
              <a:solidFill>
                <a:srgbClr val="003399"/>
              </a:solidFill>
              <a:latin typeface="Century Gothic"/>
            </a:endParaRPr>
          </a:p>
          <a:p>
            <a:pPr algn="just" rtl="0">
              <a:spcBef>
                <a:spcPts val="0"/>
              </a:spcBef>
              <a:spcAft>
                <a:spcPts val="0"/>
              </a:spcAft>
            </a:pPr>
            <a:r>
              <a:rPr lang="en-US" sz="2200" b="1" dirty="0">
                <a:solidFill>
                  <a:srgbClr val="003399"/>
                </a:solidFill>
                <a:latin typeface="Century Gothic"/>
                <a:ea typeface="Century Gothic"/>
                <a:cs typeface="Century Gothic"/>
                <a:sym typeface="Century Gothic"/>
              </a:rPr>
              <a:t>Instructor Name:</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latin typeface="+mj-lt"/>
              </a:rPr>
              <a:t>KPIs are measurable indicators that offer insights into how well an organization is achieving its strategic objectives</a:t>
            </a:r>
          </a:p>
          <a:p>
            <a:pPr lvl="0"/>
            <a:endParaRPr lang="en-US" b="1" dirty="0">
              <a:latin typeface="+mj-lt"/>
            </a:endParaRPr>
          </a:p>
          <a:p>
            <a:pPr lvl="0"/>
            <a:r>
              <a:rPr lang="en-US" b="1" dirty="0">
                <a:latin typeface="+mj-lt"/>
              </a:rPr>
              <a:t>KPIs are used to </a:t>
            </a:r>
            <a:r>
              <a:rPr lang="en-US" dirty="0">
                <a:latin typeface="+mj-lt"/>
              </a:rPr>
              <a:t>assess the success of an organization or a specific activity such as projects, </a:t>
            </a:r>
            <a:r>
              <a:rPr lang="en-US" dirty="0" err="1">
                <a:latin typeface="+mj-lt"/>
              </a:rPr>
              <a:t>programmes</a:t>
            </a:r>
            <a:r>
              <a:rPr lang="en-US" dirty="0">
                <a:latin typeface="+mj-lt"/>
              </a:rPr>
              <a:t>,</a:t>
            </a:r>
          </a:p>
          <a:p>
            <a:pPr lvl="0"/>
            <a:r>
              <a:rPr lang="en-US" dirty="0">
                <a:latin typeface="+mj-lt"/>
              </a:rPr>
              <a:t>products, or other activities.</a:t>
            </a:r>
          </a:p>
          <a:p>
            <a:pPr lvl="0"/>
            <a:endParaRPr lang="en-US" b="1" dirty="0">
              <a:latin typeface="+mj-lt"/>
            </a:endParaRPr>
          </a:p>
          <a:p>
            <a:pPr lvl="0"/>
            <a:r>
              <a:rPr lang="en-US" dirty="0"/>
              <a:t>In the context of sustainability reporting, KPIs play a vital role in measuring critical objectives necessary for business sustainability </a:t>
            </a:r>
          </a:p>
          <a:p>
            <a:pPr lvl="0"/>
            <a:endParaRPr lang="en-US" dirty="0"/>
          </a:p>
          <a:p>
            <a:pPr lvl="0"/>
            <a:r>
              <a:rPr lang="en-US" dirty="0"/>
              <a:t>When selecting KPIs for CSR reporting, there is no one-size-fits-all approach as different companies may have different CSR priorities, goals, stakeholders and contexts.</a:t>
            </a:r>
          </a:p>
          <a:p>
            <a:pPr lvl="0"/>
            <a:endParaRPr lang="en-US" dirty="0"/>
          </a:p>
          <a:p>
            <a:pPr lvl="0"/>
            <a:r>
              <a:rPr lang="en-US" dirty="0"/>
              <a:t>Certain </a:t>
            </a:r>
            <a:r>
              <a:rPr lang="en-US" b="1" dirty="0"/>
              <a:t>criteria </a:t>
            </a:r>
            <a:r>
              <a:rPr lang="en-US" dirty="0"/>
              <a:t>can help companies choose relevant and meaningful KPIs. Example</a:t>
            </a:r>
          </a:p>
          <a:p>
            <a:pPr marL="285750" lvl="0" indent="-285750">
              <a:buFontTx/>
              <a:buChar char="-"/>
            </a:pPr>
            <a:r>
              <a:rPr lang="en-US" dirty="0"/>
              <a:t>Alignment with the company’s  strategic goals </a:t>
            </a:r>
          </a:p>
          <a:p>
            <a:pPr marL="285750" lvl="0" indent="-285750">
              <a:buFontTx/>
              <a:buChar char="-"/>
            </a:pPr>
            <a:r>
              <a:rPr lang="en-US" dirty="0"/>
              <a:t>Materiality: Focus on issues that have significant impact on stakeholders, including environmental, social, and governance (ESG) aspects. </a:t>
            </a:r>
          </a:p>
          <a:p>
            <a:pPr marL="285750" lvl="0" indent="-285750">
              <a:buFontTx/>
              <a:buChar char="-"/>
            </a:pPr>
            <a:r>
              <a:rPr lang="en-US" dirty="0"/>
              <a:t>Measurability: Choose KPIs that can be accurately and reliably measured using available data sources and measurement methodologies</a:t>
            </a:r>
          </a:p>
          <a:p>
            <a:pPr marL="285750" lvl="0" indent="-285750">
              <a:buFontTx/>
              <a:buChar char="-"/>
            </a:pPr>
            <a:r>
              <a:rPr lang="en-US" dirty="0"/>
              <a:t>Comparability over time and with peers; KPIs shall allow for benchmarking and comparison against industry peers, sector averages, best practices, and relevant standards.</a:t>
            </a:r>
          </a:p>
          <a:p>
            <a:pPr marL="285750" lvl="0" indent="-285750">
              <a:buFontTx/>
              <a:buChar char="-"/>
            </a:pPr>
            <a:r>
              <a:rPr lang="en-US" dirty="0"/>
              <a:t>Clarity in language, formats and visuals.</a:t>
            </a:r>
          </a:p>
          <a:p>
            <a:pPr lvl="0"/>
            <a:endParaRPr lang="en-GB"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Key Performance Indicators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375214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0"/>
            <a:r>
              <a:rPr lang="en-US" dirty="0"/>
              <a:t> Some key performance indicators (KPIs) commonly used in sustainability reporting</a:t>
            </a:r>
          </a:p>
          <a:p>
            <a:pPr lvl="0"/>
            <a:endParaRPr lang="en-US" dirty="0"/>
          </a:p>
          <a:p>
            <a:pPr lvl="0"/>
            <a:r>
              <a:rPr lang="en-US" b="1" dirty="0"/>
              <a:t>Environmental KPIs</a:t>
            </a:r>
          </a:p>
          <a:p>
            <a:pPr lvl="0"/>
            <a:r>
              <a:rPr lang="en-US" dirty="0"/>
              <a:t>Greenhouse Gas (GHG) Emissions: Measure GHG emissions per unit of output or revenue.</a:t>
            </a:r>
          </a:p>
          <a:p>
            <a:pPr lvl="0"/>
            <a:r>
              <a:rPr lang="en-US" dirty="0"/>
              <a:t>Energy Consumption Reduction: Track the reduction in energy consumption over time through efficiency measures</a:t>
            </a:r>
          </a:p>
          <a:p>
            <a:pPr lvl="0"/>
            <a:r>
              <a:rPr lang="en-US" dirty="0"/>
              <a:t>Water Use Efficiency: Measure water consumption per unit of output or revenue and track reductions.</a:t>
            </a:r>
          </a:p>
          <a:p>
            <a:pPr lvl="0"/>
            <a:r>
              <a:rPr lang="en-US" dirty="0"/>
              <a:t>Waste Reduction: Monitor the amount of waste generated per unit of output and track waste reduction efforts.</a:t>
            </a:r>
          </a:p>
          <a:p>
            <a:pPr lvl="0"/>
            <a:endParaRPr lang="en-US" dirty="0"/>
          </a:p>
          <a:p>
            <a:pPr lvl="0"/>
            <a:r>
              <a:rPr lang="en-US" b="1" dirty="0"/>
              <a:t>Social KPIs:</a:t>
            </a:r>
          </a:p>
          <a:p>
            <a:pPr lvl="0"/>
            <a:r>
              <a:rPr lang="en-US" dirty="0"/>
              <a:t>Employee Diversity and Inclusion: Measure workforce diversity in terms of gender, ethnicity, age, and other demographic factors.</a:t>
            </a:r>
          </a:p>
          <a:p>
            <a:pPr lvl="0"/>
            <a:r>
              <a:rPr lang="en-US" dirty="0"/>
              <a:t>Employee Health and Safety: Track workplace injury rates, occupational health measures, and employee wellness programs.</a:t>
            </a:r>
          </a:p>
          <a:p>
            <a:pPr lvl="0"/>
            <a:r>
              <a:rPr lang="en-US" dirty="0"/>
              <a:t>Labor Practices and Supply Chain: Monitor compliance with labor standards, human rights policies, and supplier engagement initiatives.</a:t>
            </a:r>
          </a:p>
          <a:p>
            <a:pPr lvl="0"/>
            <a:r>
              <a:rPr lang="en-US" dirty="0"/>
              <a:t>Community Engagement: Report on philanthropic activities, community investments, and partnerships with local organizations.</a:t>
            </a:r>
          </a:p>
          <a:p>
            <a:pPr lvl="0"/>
            <a:endParaRPr lang="en-US" b="1" dirty="0"/>
          </a:p>
          <a:p>
            <a:pPr lvl="0"/>
            <a:r>
              <a:rPr lang="en-US" b="1" dirty="0"/>
              <a:t>Governance KPIs:</a:t>
            </a:r>
          </a:p>
          <a:p>
            <a:pPr lvl="0"/>
            <a:r>
              <a:rPr lang="en-US" dirty="0"/>
              <a:t>Board Diversity: Measure the diversity of the board of directors in terms of gender, ethnicity, skills, and experience.</a:t>
            </a:r>
          </a:p>
          <a:p>
            <a:pPr lvl="0"/>
            <a:r>
              <a:rPr lang="en-US" dirty="0"/>
              <a:t>Ethics and Compliance: Track the number of ethics violations, whistleblower reports, and measures to promote ethical behavior.</a:t>
            </a:r>
          </a:p>
          <a:p>
            <a:pPr lvl="0"/>
            <a:r>
              <a:rPr lang="en-US" dirty="0"/>
              <a:t>Corporate Governance Structure: Assess the independence and effectiveness of the board, executive compensation policies, and shareholder engagement practices.</a:t>
            </a:r>
          </a:p>
          <a:p>
            <a:pPr lvl="0"/>
            <a:r>
              <a:rPr lang="en-US" dirty="0"/>
              <a:t>Risk Management: Monitor the identification and mitigation of ESG risks, including climate-related risks, supply chain disruptions, and regulatory compliance.</a:t>
            </a:r>
            <a:endParaRPr lang="en-GB"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Key Performance Indicators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366082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a:r>
              <a:rPr lang="en-US" b="1" dirty="0"/>
              <a:t>Frameworks and Standards: </a:t>
            </a:r>
            <a:r>
              <a:rPr lang="en-US" dirty="0"/>
              <a:t>They provide structured approaches for reporting on a wide range of sustainability issues, helping organizations align with best practices, meet stakeholder expectations, and drive continuous improvement.</a:t>
            </a:r>
          </a:p>
          <a:p>
            <a:pPr lvl="0" algn="just"/>
            <a:endParaRPr lang="en-US" b="1" dirty="0"/>
          </a:p>
          <a:p>
            <a:pPr lvl="0" algn="just"/>
            <a:r>
              <a:rPr lang="en-US" b="1" dirty="0"/>
              <a:t>Global Reporting Initiative (GRI): </a:t>
            </a:r>
            <a:r>
              <a:rPr lang="en-US" dirty="0"/>
              <a:t>Is one of the most widely used sustainability reporting frameworks globally. GRI (claims over 10,000 GRI framework reporters across 100 countries -GRI, 2021), offering a comprehensive set of guidelines and indicators for organizations to report on their economic, environmental, and social performance transparently and systematically. </a:t>
            </a:r>
          </a:p>
          <a:p>
            <a:pPr lvl="0" algn="just"/>
            <a:endParaRPr lang="en-US" dirty="0"/>
          </a:p>
          <a:p>
            <a:pPr lvl="0" algn="just"/>
            <a:r>
              <a:rPr lang="en-US" dirty="0"/>
              <a:t>More than two-thirds of the world’s largest 250 companies by revenue listed on the Fortune 500 have used the GRI framework. The GRI framework has sought guidance from the Global Sustainability Standards Board, that have set GRI standards for sustainability reporting (Threlfall et al., 2020).</a:t>
            </a:r>
          </a:p>
          <a:p>
            <a:pPr lvl="0" algn="just"/>
            <a:endParaRPr lang="en-US" dirty="0"/>
          </a:p>
          <a:p>
            <a:pPr lvl="0" algn="just"/>
            <a:r>
              <a:rPr lang="en-US" dirty="0"/>
              <a:t>GRI also emphasizes stakeholder engagement, materiality assessment, and the use of reporting principles such as. accuracy, balance, clarity, comparability, completeness, sustainability context, timeliness and verifiability</a:t>
            </a:r>
          </a:p>
          <a:p>
            <a:pPr lvl="0" algn="just"/>
            <a:endParaRPr lang="en-US" dirty="0"/>
          </a:p>
          <a:p>
            <a:pPr lvl="0" algn="just"/>
            <a:r>
              <a:rPr lang="en-US" dirty="0"/>
              <a:t>The GRI sustainability reporting uses </a:t>
            </a:r>
            <a:r>
              <a:rPr lang="en-US" b="1" dirty="0"/>
              <a:t>three series of GRI sustainability reporting standards </a:t>
            </a:r>
          </a:p>
          <a:p>
            <a:pPr marL="285750" lvl="0" indent="-285750" algn="just">
              <a:buFont typeface="Arial" panose="020B0604020202020204" pitchFamily="34" charset="0"/>
              <a:buChar char="•"/>
            </a:pPr>
            <a:r>
              <a:rPr lang="en-US" dirty="0"/>
              <a:t>Universal</a:t>
            </a:r>
          </a:p>
          <a:p>
            <a:pPr marL="285750" lvl="0" indent="-285750" algn="just">
              <a:buFont typeface="Arial" panose="020B0604020202020204" pitchFamily="34" charset="0"/>
              <a:buChar char="•"/>
            </a:pPr>
            <a:r>
              <a:rPr lang="en-US" dirty="0"/>
              <a:t>Sector and </a:t>
            </a:r>
          </a:p>
          <a:p>
            <a:pPr marL="285750" lvl="0" indent="-285750" algn="just">
              <a:buFont typeface="Arial" panose="020B0604020202020204" pitchFamily="34" charset="0"/>
              <a:buChar char="•"/>
            </a:pPr>
            <a:r>
              <a:rPr lang="en-US" dirty="0"/>
              <a:t>Topic to transparently show how firms have contributed (or aim to do so) toward sustainable development.</a:t>
            </a:r>
          </a:p>
          <a:p>
            <a:pPr lvl="0" algn="just"/>
            <a:endParaRPr lang="en-US" dirty="0"/>
          </a:p>
          <a:p>
            <a:pPr lvl="0" algn="just"/>
            <a:r>
              <a:rPr lang="en-US" dirty="0"/>
              <a:t>Three reasons firms adopt the GRI reporting framework (Alonso-Almeida et al. (2013):</a:t>
            </a:r>
          </a:p>
          <a:p>
            <a:pPr marL="285750" lvl="0" indent="-285750">
              <a:buFont typeface="Arial" panose="020B0604020202020204" pitchFamily="34" charset="0"/>
              <a:buChar char="•"/>
            </a:pPr>
            <a:r>
              <a:rPr lang="en-US" dirty="0"/>
              <a:t>to build relationships with stakeholders, </a:t>
            </a:r>
          </a:p>
          <a:p>
            <a:pPr marL="285750" lvl="0" indent="-285750">
              <a:buFont typeface="Arial" panose="020B0604020202020204" pitchFamily="34" charset="0"/>
              <a:buChar char="•"/>
            </a:pPr>
            <a:r>
              <a:rPr lang="en-US" dirty="0"/>
              <a:t>to avoid stakeholder pressure for not reporting about sustainability and </a:t>
            </a:r>
          </a:p>
          <a:p>
            <a:pPr marL="285750" lvl="0" indent="-285750">
              <a:buFont typeface="Arial" panose="020B0604020202020204" pitchFamily="34" charset="0"/>
              <a:buChar char="•"/>
            </a:pPr>
            <a:r>
              <a:rPr lang="en-US" dirty="0"/>
              <a:t>to show that firms are doing the right things to attract investors.</a:t>
            </a:r>
            <a:endParaRPr lang="en-GB"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Sustainability Reporting Frameworks and Standards</a:t>
            </a:r>
          </a:p>
        </p:txBody>
      </p:sp>
    </p:spTree>
    <p:extLst>
      <p:ext uri="{BB962C8B-B14F-4D97-AF65-F5344CB8AC3E}">
        <p14:creationId xmlns:p14="http://schemas.microsoft.com/office/powerpoint/2010/main" val="328109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sz="900" dirty="0" err="1"/>
              <a:t>Source:https</a:t>
            </a:r>
            <a:r>
              <a:rPr lang="en-GB" sz="900" dirty="0"/>
              <a:t>://www.globalreporting.org/how-to-use-the-gri-standards/gri-standards-english-language</a:t>
            </a:r>
            <a:r>
              <a:rPr lang="en-GB" dirty="0"/>
              <a:t>/</a:t>
            </a:r>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Sustainability Reporting Frameworks and Standards</a:t>
            </a:r>
          </a:p>
        </p:txBody>
      </p:sp>
      <p:pic>
        <p:nvPicPr>
          <p:cNvPr id="3" name="Picture 2">
            <a:extLst>
              <a:ext uri="{FF2B5EF4-FFF2-40B4-BE49-F238E27FC236}">
                <a16:creationId xmlns:a16="http://schemas.microsoft.com/office/drawing/2014/main" id="{3EE5F0B7-9CA2-4E38-A962-66A45336B618}"/>
              </a:ext>
            </a:extLst>
          </p:cNvPr>
          <p:cNvPicPr>
            <a:picLocks noChangeAspect="1"/>
          </p:cNvPicPr>
          <p:nvPr/>
        </p:nvPicPr>
        <p:blipFill>
          <a:blip r:embed="rId3"/>
          <a:stretch>
            <a:fillRect/>
          </a:stretch>
        </p:blipFill>
        <p:spPr>
          <a:xfrm>
            <a:off x="993058" y="1103807"/>
            <a:ext cx="8787437" cy="4292947"/>
          </a:xfrm>
          <a:prstGeom prst="rect">
            <a:avLst/>
          </a:prstGeom>
        </p:spPr>
      </p:pic>
    </p:spTree>
    <p:extLst>
      <p:ext uri="{BB962C8B-B14F-4D97-AF65-F5344CB8AC3E}">
        <p14:creationId xmlns:p14="http://schemas.microsoft.com/office/powerpoint/2010/main" val="119198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1100" b="1" dirty="0"/>
              <a:t>Sustainability reporting with the GRI Standards</a:t>
            </a:r>
            <a:endParaRPr lang="en-GB" sz="1100" b="1"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sz="1100"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Sustainability Reporting Frameworks and Standards</a:t>
            </a:r>
          </a:p>
        </p:txBody>
      </p:sp>
      <p:pic>
        <p:nvPicPr>
          <p:cNvPr id="2" name="Online Media 1" title="Sustainability reporting with the GRI Standards">
            <a:hlinkClick r:id="" action="ppaction://media"/>
            <a:extLst>
              <a:ext uri="{FF2B5EF4-FFF2-40B4-BE49-F238E27FC236}">
                <a16:creationId xmlns:a16="http://schemas.microsoft.com/office/drawing/2014/main" id="{6E4BAB59-FC8F-665A-EF11-8B60CDDB5BA2}"/>
              </a:ext>
            </a:extLst>
          </p:cNvPr>
          <p:cNvPicPr>
            <a:picLocks noRot="1" noChangeAspect="1"/>
          </p:cNvPicPr>
          <p:nvPr>
            <a:videoFile r:link="rId1"/>
          </p:nvPr>
        </p:nvPicPr>
        <p:blipFill>
          <a:blip r:embed="rId4"/>
          <a:stretch>
            <a:fillRect/>
          </a:stretch>
        </p:blipFill>
        <p:spPr>
          <a:xfrm>
            <a:off x="1156447" y="1450039"/>
            <a:ext cx="8791314" cy="4233585"/>
          </a:xfrm>
          <a:prstGeom prst="rect">
            <a:avLst/>
          </a:prstGeom>
        </p:spPr>
      </p:pic>
    </p:spTree>
    <p:extLst>
      <p:ext uri="{BB962C8B-B14F-4D97-AF65-F5344CB8AC3E}">
        <p14:creationId xmlns:p14="http://schemas.microsoft.com/office/powerpoint/2010/main" val="286938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lvl="0"/>
            <a:r>
              <a:rPr lang="en-US" b="1" dirty="0"/>
              <a:t>Frameworks and Standards:</a:t>
            </a:r>
          </a:p>
          <a:p>
            <a:pPr lvl="0"/>
            <a:endParaRPr lang="en-US" dirty="0"/>
          </a:p>
          <a:p>
            <a:pPr lvl="0" algn="just"/>
            <a:r>
              <a:rPr lang="en-US" b="1" dirty="0"/>
              <a:t>Sustainability Accounting Standards Board (SASB): </a:t>
            </a:r>
            <a:r>
              <a:rPr lang="en-US" dirty="0"/>
              <a:t>Provides industry-specific standards for disclosing financially material sustainability information to investors. SASB standards focus on the intersection between sustainability issues and financial performance, helping companies identify and report on ESG factors that are most relevant to their industry. SASB standards cover a wide range of industries and are designed to facilitate comparability and decision-making for investors (see </a:t>
            </a:r>
            <a:r>
              <a:rPr lang="en-US" dirty="0">
                <a:hlinkClick r:id="rId3"/>
              </a:rPr>
              <a:t>https://sasb.ifrs.org/</a:t>
            </a:r>
            <a:r>
              <a:rPr lang="en-US" dirty="0"/>
              <a:t>) </a:t>
            </a:r>
          </a:p>
          <a:p>
            <a:pPr lvl="0" algn="just"/>
            <a:endParaRPr lang="en-US" dirty="0"/>
          </a:p>
          <a:p>
            <a:pPr lvl="0" algn="just"/>
            <a:r>
              <a:rPr lang="en-US" b="1" dirty="0"/>
              <a:t>Task Force on Climate-related Financial Disclosures (TCFD):</a:t>
            </a:r>
            <a:r>
              <a:rPr lang="en-US" dirty="0"/>
              <a:t>The Task Force on Climate-related Financial Disclosures (TCFD) provides recommendations for disclosing climate-related risks and opportunities in mainstream financial filings. TCFD recommendations focus on four thematic areas: governance, strategy, risk management, and metrics and targets. By integrating climate-related information into financial reporting, TCFD aims to help investors, lenders, and insurers better understand and assess climate-related risks and opportunities. (</a:t>
            </a:r>
            <a:r>
              <a:rPr lang="en-US" dirty="0">
                <a:hlinkClick r:id="rId4"/>
              </a:rPr>
              <a:t>https://www.fsb-tcfd.org/</a:t>
            </a:r>
            <a:r>
              <a:rPr lang="en-US" dirty="0"/>
              <a:t>) </a:t>
            </a:r>
          </a:p>
          <a:p>
            <a:pPr lvl="0" algn="just"/>
            <a:endParaRPr lang="en-US" dirty="0"/>
          </a:p>
          <a:p>
            <a:pPr lvl="0" algn="just"/>
            <a:r>
              <a:rPr lang="en-US" b="1" dirty="0"/>
              <a:t>European Sustainability Reporting Standards (ESRS): </a:t>
            </a:r>
            <a:r>
              <a:rPr lang="en-US" dirty="0"/>
              <a:t>Companies subject to the CSRD will have to report according to European Sustainability Reporting Standards (ESRS). The standards are developed in a draft form by the EFRAG, previously known as the European Financial Reporting Advisory Group, an independent body bringing together various different stakeholders. </a:t>
            </a:r>
          </a:p>
          <a:p>
            <a:pPr lvl="0" algn="just"/>
            <a:endParaRPr lang="en-US" dirty="0"/>
          </a:p>
          <a:p>
            <a:pPr lvl="0" algn="just"/>
            <a:r>
              <a:rPr lang="en-US" dirty="0"/>
              <a:t>ESRSs require companies to provide information on:</a:t>
            </a:r>
          </a:p>
          <a:p>
            <a:pPr lvl="0" algn="just"/>
            <a:endParaRPr lang="en-US" dirty="0"/>
          </a:p>
          <a:p>
            <a:pPr marL="285750" lvl="0" indent="-285750" algn="just">
              <a:buFont typeface="Arial" panose="020B0604020202020204" pitchFamily="34" charset="0"/>
              <a:buChar char="•"/>
            </a:pPr>
            <a:r>
              <a:rPr lang="en-US" dirty="0"/>
              <a:t>their governance and strategy to address material sustainability topics;</a:t>
            </a:r>
          </a:p>
          <a:p>
            <a:pPr marL="285750" lvl="0" indent="-285750" algn="just">
              <a:buFont typeface="Arial" panose="020B0604020202020204" pitchFamily="34" charset="0"/>
              <a:buChar char="•"/>
            </a:pPr>
            <a:r>
              <a:rPr lang="en-US" dirty="0"/>
              <a:t>the impacts, risks and opportunities arising from those topics; and</a:t>
            </a:r>
          </a:p>
          <a:p>
            <a:pPr marL="285750" lvl="0" indent="-285750" algn="just">
              <a:buFont typeface="Arial" panose="020B0604020202020204" pitchFamily="34" charset="0"/>
              <a:buChar char="•"/>
            </a:pPr>
            <a:r>
              <a:rPr lang="en-US" dirty="0"/>
              <a:t>quantitative metrics and targets.</a:t>
            </a:r>
          </a:p>
          <a:p>
            <a:pPr lvl="0"/>
            <a:endParaRPr lang="en-GB"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Sustainability Reporting Frameworks and Standards</a:t>
            </a:r>
          </a:p>
        </p:txBody>
      </p:sp>
    </p:spTree>
    <p:extLst>
      <p:ext uri="{BB962C8B-B14F-4D97-AF65-F5344CB8AC3E}">
        <p14:creationId xmlns:p14="http://schemas.microsoft.com/office/powerpoint/2010/main" val="3172430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084730"/>
            <a:ext cx="9586743" cy="480393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lvl="0" algn="just">
              <a:lnSpc>
                <a:spcPct val="110000"/>
              </a:lnSpc>
            </a:pPr>
            <a:r>
              <a:rPr lang="en-US" dirty="0"/>
              <a:t>1.Define the purpose and objectives of the sustainability report, aligning them with the organization's sustainability strategy and goals.</a:t>
            </a:r>
          </a:p>
          <a:p>
            <a:pPr lvl="0" algn="just">
              <a:lnSpc>
                <a:spcPct val="110000"/>
              </a:lnSpc>
            </a:pPr>
            <a:endParaRPr lang="en-US" dirty="0"/>
          </a:p>
          <a:p>
            <a:pPr lvl="0" algn="just">
              <a:lnSpc>
                <a:spcPct val="110000"/>
              </a:lnSpc>
            </a:pPr>
            <a:r>
              <a:rPr lang="en-US" dirty="0"/>
              <a:t>2. Identify the most material ESG issues that are relevant to the organization and its stakeholders. Materiality assessments help prioritize the disclosure of significant sustainability impacts.</a:t>
            </a:r>
          </a:p>
          <a:p>
            <a:pPr lvl="0" algn="just">
              <a:lnSpc>
                <a:spcPct val="110000"/>
              </a:lnSpc>
            </a:pPr>
            <a:endParaRPr lang="en-US" dirty="0"/>
          </a:p>
          <a:p>
            <a:pPr lvl="0" algn="just">
              <a:lnSpc>
                <a:spcPct val="110000"/>
              </a:lnSpc>
            </a:pPr>
            <a:r>
              <a:rPr lang="en-US" dirty="0"/>
              <a:t>3. Collect relevant data on environmental performance (e.g., energy consumption, emissions), social performance (e.g., diversity, labor practices), and governance practices (e.g., board structure, ethics).</a:t>
            </a:r>
          </a:p>
          <a:p>
            <a:pPr lvl="0" algn="just">
              <a:lnSpc>
                <a:spcPct val="110000"/>
              </a:lnSpc>
            </a:pPr>
            <a:endParaRPr lang="en-US" dirty="0"/>
          </a:p>
          <a:p>
            <a:pPr lvl="0" algn="just">
              <a:lnSpc>
                <a:spcPct val="110000"/>
              </a:lnSpc>
            </a:pPr>
            <a:r>
              <a:rPr lang="en-US" dirty="0"/>
              <a:t>4. Choose a recognized sustainability reporting framework such as the Global Reporting Initiative (GRI) or the Sustainability Accounting Standards Board (SASB) standards to guide the reporting process.</a:t>
            </a:r>
          </a:p>
          <a:p>
            <a:pPr lvl="0" algn="just">
              <a:lnSpc>
                <a:spcPct val="110000"/>
              </a:lnSpc>
            </a:pPr>
            <a:endParaRPr lang="en-US" dirty="0"/>
          </a:p>
          <a:p>
            <a:pPr lvl="0" algn="just">
              <a:lnSpc>
                <a:spcPct val="110000"/>
              </a:lnSpc>
            </a:pPr>
            <a:r>
              <a:rPr lang="en-US" dirty="0"/>
              <a:t>5. Involve internal and external stakeholders in the reporting process to gather diverse perspectives and ensure the report addresses their information needs.</a:t>
            </a:r>
          </a:p>
          <a:p>
            <a:pPr lvl="0" algn="just">
              <a:lnSpc>
                <a:spcPct val="110000"/>
              </a:lnSpc>
            </a:pPr>
            <a:endParaRPr lang="en-US" dirty="0"/>
          </a:p>
          <a:p>
            <a:pPr lvl="0" algn="just">
              <a:lnSpc>
                <a:spcPct val="110000"/>
              </a:lnSpc>
            </a:pPr>
            <a:r>
              <a:rPr lang="en-US" dirty="0"/>
              <a:t>6. Establish sustainability targets and key performance indicators (KPIs) to measure progress towards sustainability goals and track performance over time.</a:t>
            </a:r>
          </a:p>
          <a:p>
            <a:pPr lvl="0" algn="just">
              <a:lnSpc>
                <a:spcPct val="110000"/>
              </a:lnSpc>
            </a:pPr>
            <a:endParaRPr lang="en-US" dirty="0"/>
          </a:p>
          <a:p>
            <a:pPr lvl="0" algn="just">
              <a:lnSpc>
                <a:spcPct val="110000"/>
              </a:lnSpc>
            </a:pPr>
            <a:r>
              <a:rPr lang="en-US" dirty="0"/>
              <a:t>7 Develop the sustainability report following the selected framework's guidelines, including sections on strategy, governance, performance, and future goals.</a:t>
            </a:r>
          </a:p>
          <a:p>
            <a:pPr lvl="0" algn="just">
              <a:lnSpc>
                <a:spcPct val="110000"/>
              </a:lnSpc>
            </a:pPr>
            <a:endParaRPr lang="en-US" dirty="0"/>
          </a:p>
          <a:p>
            <a:pPr lvl="0" algn="just">
              <a:lnSpc>
                <a:spcPct val="110000"/>
              </a:lnSpc>
            </a:pPr>
            <a:r>
              <a:rPr lang="en-US" dirty="0"/>
              <a:t>8Conduct internal reviews and verification processes to ensure the accuracy and reliability of the data and information presented in the report.</a:t>
            </a:r>
          </a:p>
          <a:p>
            <a:pPr lvl="0" algn="just">
              <a:lnSpc>
                <a:spcPct val="110000"/>
              </a:lnSpc>
            </a:pPr>
            <a:endParaRPr lang="en-US" dirty="0"/>
          </a:p>
          <a:p>
            <a:pPr lvl="0" algn="just">
              <a:lnSpc>
                <a:spcPct val="110000"/>
              </a:lnSpc>
            </a:pPr>
            <a:r>
              <a:rPr lang="en-US" dirty="0"/>
              <a:t>9.Publish the sustainability report through appropriate channels, such as the company website, and communicate key findings to stakeholders, investors, employees, and the public.</a:t>
            </a:r>
          </a:p>
          <a:p>
            <a:pPr lvl="0" algn="just">
              <a:lnSpc>
                <a:spcPct val="110000"/>
              </a:lnSpc>
            </a:pPr>
            <a:endParaRPr lang="en-US" dirty="0"/>
          </a:p>
          <a:p>
            <a:pPr lvl="0" algn="just">
              <a:lnSpc>
                <a:spcPct val="110000"/>
              </a:lnSpc>
            </a:pPr>
            <a:r>
              <a:rPr lang="en-US" dirty="0"/>
              <a:t>10.Continuously monitor the organization's sustainability performance, gather feedback on the report, and use insights to improve future reporting and sustainability practices.</a:t>
            </a:r>
          </a:p>
          <a:p>
            <a:pPr lvl="0"/>
            <a:endParaRPr lang="en-US" dirty="0"/>
          </a:p>
          <a:p>
            <a:pPr lvl="0"/>
            <a:endParaRPr lang="en-US"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Create a corporate sustainability report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275972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027033"/>
            <a:ext cx="9586743" cy="480393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endParaRPr lang="en-US" b="1" dirty="0"/>
          </a:p>
          <a:p>
            <a:pPr lvl="0"/>
            <a:r>
              <a:rPr lang="en-US" b="1" dirty="0"/>
              <a:t>Examples of sustainability reporting </a:t>
            </a:r>
          </a:p>
          <a:p>
            <a:pPr lvl="0"/>
            <a:endParaRPr lang="en-US" b="1" dirty="0"/>
          </a:p>
          <a:p>
            <a:pPr lvl="0"/>
            <a:r>
              <a:rPr lang="en-US" b="1" dirty="0"/>
              <a:t>Novo Nordisk's Integrated Reporting (see: https://www.novonordisk.com/investors/esg.html)</a:t>
            </a:r>
          </a:p>
          <a:p>
            <a:pPr lvl="0"/>
            <a:r>
              <a:rPr lang="en-US" dirty="0"/>
              <a:t>Novo Nordisk, a global healthcare company, has adopted an integrated reporting approach that combines financial and non-financial information in a single report. The company regularly solicits feedback from stakeholders on its reporting practices and uses insights to enhance transparency, relevance, and accessibility of its sustainability disclosures. Novo Nordisk's integrated reporting reflects its commitment to continuous improvement and stakeholder engagement.</a:t>
            </a:r>
          </a:p>
          <a:p>
            <a:pPr lvl="0"/>
            <a:endParaRPr lang="en-US" dirty="0"/>
          </a:p>
          <a:p>
            <a:pPr lvl="0"/>
            <a:r>
              <a:rPr lang="en-US" b="1" dirty="0"/>
              <a:t>Unilever's Sustainable Living Plan </a:t>
            </a:r>
            <a:r>
              <a:rPr lang="en-US" dirty="0"/>
              <a:t>outlines the company's sustainability strategy and commitments, including goals to reduce environmental impact, enhance social welfare, and improve governance. The plan includes transparent reporting on progress against targets, challenges faced, and lessons learned</a:t>
            </a:r>
          </a:p>
          <a:p>
            <a:pPr lvl="0"/>
            <a:endParaRPr lang="en-US" dirty="0"/>
          </a:p>
          <a:p>
            <a:pPr lvl="0"/>
            <a:endParaRPr lang="en-US" dirty="0"/>
          </a:p>
          <a:p>
            <a:pPr lvl="0"/>
            <a:r>
              <a:rPr lang="en-US" b="1" dirty="0"/>
              <a:t>Dow Chemical </a:t>
            </a:r>
            <a:r>
              <a:rPr lang="en-US" dirty="0"/>
              <a:t>conducted a comprehensive materiality assessment to identify the most significant ESG issues for its business. The assessment involved engaging with internal and external stakeholders to prioritize issues such as climate change, water scarcity, and product safety. Dow Chemical uses the results to inform its sustainability strategy and reporting priorities.</a:t>
            </a:r>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Case studies in Sustainability Reporting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391192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endParaRPr lang="en-GB" dirty="0"/>
          </a:p>
          <a:p>
            <a:pPr lvl="0"/>
            <a:r>
              <a:rPr lang="en-GB" b="1" dirty="0"/>
              <a:t>Content</a:t>
            </a:r>
          </a:p>
          <a:p>
            <a:pPr lvl="0"/>
            <a:endParaRPr lang="en-GB" b="1" dirty="0"/>
          </a:p>
          <a:p>
            <a:pPr marL="285750" lvl="0" indent="-285750">
              <a:buFont typeface="Arial" panose="020B0604020202020204" pitchFamily="34" charset="0"/>
              <a:buChar char="•"/>
            </a:pPr>
            <a:r>
              <a:rPr lang="en-US" dirty="0">
                <a:latin typeface="+mj-lt"/>
              </a:rPr>
              <a:t>Introduction to Measurement and Reporting in Corporate Sustainability</a:t>
            </a:r>
          </a:p>
          <a:p>
            <a:pPr marL="285750" lvl="0" indent="-285750">
              <a:buFont typeface="Arial" panose="020B0604020202020204" pitchFamily="34" charset="0"/>
              <a:buChar char="•"/>
            </a:pPr>
            <a:endParaRPr lang="en-US" dirty="0">
              <a:latin typeface="+mj-lt"/>
            </a:endParaRPr>
          </a:p>
          <a:p>
            <a:pPr marL="285750" lvl="0" indent="-285750">
              <a:buFont typeface="Arial" panose="020B0604020202020204" pitchFamily="34" charset="0"/>
              <a:buChar char="•"/>
            </a:pPr>
            <a:r>
              <a:rPr lang="en-US" dirty="0">
                <a:latin typeface="+mj-lt"/>
              </a:rPr>
              <a:t>Key Performance Indicators (KPIs) for Sustainability</a:t>
            </a:r>
          </a:p>
          <a:p>
            <a:pPr marL="285750" lvl="0" indent="-285750">
              <a:buFont typeface="Arial" panose="020B0604020202020204" pitchFamily="34" charset="0"/>
              <a:buChar char="•"/>
            </a:pPr>
            <a:endParaRPr lang="en-US" dirty="0">
              <a:latin typeface="+mj-lt"/>
            </a:endParaRPr>
          </a:p>
          <a:p>
            <a:pPr marL="285750" lvl="0" indent="-285750">
              <a:buFont typeface="Arial" panose="020B0604020202020204" pitchFamily="34" charset="0"/>
              <a:buChar char="•"/>
            </a:pPr>
            <a:r>
              <a:rPr lang="en-US" dirty="0">
                <a:latin typeface="+mj-lt"/>
              </a:rPr>
              <a:t>Sustainability Reporting Frameworks and Standards</a:t>
            </a:r>
          </a:p>
          <a:p>
            <a:pPr marL="285750" lvl="0" indent="-285750">
              <a:buFont typeface="Arial" panose="020B0604020202020204" pitchFamily="34" charset="0"/>
              <a:buChar char="•"/>
            </a:pPr>
            <a:endParaRPr lang="en-US" dirty="0">
              <a:latin typeface="+mj-lt"/>
            </a:endParaRPr>
          </a:p>
          <a:p>
            <a:pPr marL="285750" lvl="0" indent="-285750">
              <a:buFont typeface="Arial" panose="020B0604020202020204" pitchFamily="34" charset="0"/>
              <a:buChar char="•"/>
            </a:pPr>
            <a:r>
              <a:rPr lang="en-GB" dirty="0">
                <a:latin typeface="+mj-lt"/>
              </a:rPr>
              <a:t>Create a corporate sustainability report </a:t>
            </a:r>
          </a:p>
          <a:p>
            <a:pPr marL="285750" lvl="0" indent="-285750">
              <a:buFont typeface="Arial" panose="020B0604020202020204" pitchFamily="34" charset="0"/>
              <a:buChar char="•"/>
            </a:pPr>
            <a:endParaRPr lang="en-GB" dirty="0">
              <a:latin typeface="+mj-lt"/>
            </a:endParaRPr>
          </a:p>
          <a:p>
            <a:pPr marL="285750" lvl="0" indent="-285750">
              <a:buFont typeface="Arial" panose="020B0604020202020204" pitchFamily="34" charset="0"/>
              <a:buChar char="•"/>
            </a:pPr>
            <a:r>
              <a:rPr lang="en-US" dirty="0">
                <a:latin typeface="+mj-lt"/>
              </a:rPr>
              <a:t>Case studies in Sustainability Reporting</a:t>
            </a:r>
            <a:endParaRPr lang="en-GB" dirty="0">
              <a:latin typeface="+mj-lt"/>
            </a:endParaRPr>
          </a:p>
          <a:p>
            <a:pPr lvl="0"/>
            <a:endParaRPr lang="en-GB" b="1" dirty="0">
              <a:latin typeface="+mj-lt"/>
            </a:endParaRPr>
          </a:p>
          <a:p>
            <a:pPr lvl="0"/>
            <a:endParaRPr lang="en-GB" b="1" dirty="0">
              <a:latin typeface="+mj-lt"/>
            </a:endParaRPr>
          </a:p>
          <a:p>
            <a:pPr lvl="0"/>
            <a:endParaRPr lang="en-GB"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Content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411395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lvl="0"/>
            <a:r>
              <a:rPr lang="en-US" sz="1600" b="1" dirty="0"/>
              <a:t>Definitions </a:t>
            </a:r>
          </a:p>
          <a:p>
            <a:pPr lvl="0"/>
            <a:endParaRPr lang="en-US" dirty="0"/>
          </a:p>
          <a:p>
            <a:pPr lvl="0"/>
            <a:r>
              <a:rPr lang="en-US" dirty="0"/>
              <a:t>Corporate sustainability performance measurement encompasses evaluating social, environmental, and economic dimensions at the corporate level. Measurement involves the identification and quantification of key performance indicators (KPIs) related to sustainability aspects such as carbon emissions, energy consumption, water usage, waste generation, employee diversity, community engagement, and ethical business practices. </a:t>
            </a:r>
          </a:p>
          <a:p>
            <a:pPr lvl="0"/>
            <a:endParaRPr lang="en-US" dirty="0"/>
          </a:p>
          <a:p>
            <a:pPr lvl="0"/>
            <a:endParaRPr lang="en-US" dirty="0"/>
          </a:p>
          <a:p>
            <a:pPr lvl="0"/>
            <a:r>
              <a:rPr lang="en-US" dirty="0"/>
              <a:t>Sustainability reporting, entails the dissemination of measurement results and other relevant sustainability information to internal and external stakeholders. Sustainability reports provide stakeholders with insights into the organization's sustainability strategy, goals, initiatives, and performance outcomes.</a:t>
            </a:r>
          </a:p>
          <a:p>
            <a:pPr lvl="0"/>
            <a:endParaRPr lang="en-US" dirty="0"/>
          </a:p>
          <a:p>
            <a:pPr lvl="0"/>
            <a:r>
              <a:rPr lang="en-US" dirty="0"/>
              <a:t>Defined by Gray et al.: Sustainability reporting is “</a:t>
            </a:r>
            <a:r>
              <a:rPr lang="en-US" i="1" dirty="0"/>
              <a:t>the process of communicating the social and environmental effects of organizations’ economic actions to particular interest groups within society and to society at large”</a:t>
            </a:r>
          </a:p>
          <a:p>
            <a:pPr lvl="0"/>
            <a:endParaRPr lang="en-US" dirty="0"/>
          </a:p>
          <a:p>
            <a:pPr lvl="0"/>
            <a:r>
              <a:rPr lang="en-US" dirty="0"/>
              <a:t>Sustainability reporting is </a:t>
            </a:r>
            <a:r>
              <a:rPr lang="en-US" b="1" dirty="0"/>
              <a:t>part of a legitimization process signaling corporate responsiveness to stakeholder needs</a:t>
            </a:r>
          </a:p>
          <a:p>
            <a:pPr lvl="0"/>
            <a:endParaRPr lang="en-US" b="1" dirty="0"/>
          </a:p>
          <a:p>
            <a:pPr lvl="0"/>
            <a:r>
              <a:rPr lang="en-US" b="1" dirty="0"/>
              <a:t>Effective measurement and reporting are essential components of corporate sustainability management, as they enable organizations to</a:t>
            </a:r>
            <a:r>
              <a:rPr lang="en-US" dirty="0"/>
              <a:t>:</a:t>
            </a:r>
          </a:p>
          <a:p>
            <a:pPr lvl="0"/>
            <a:endParaRPr lang="en-US" dirty="0"/>
          </a:p>
          <a:p>
            <a:pPr marL="285750" lvl="0" indent="-285750">
              <a:buFont typeface="Arial" panose="020B0604020202020204" pitchFamily="34" charset="0"/>
              <a:buChar char="•"/>
            </a:pPr>
            <a:r>
              <a:rPr lang="en-US" dirty="0"/>
              <a:t>Assess and understand their environmental, social, and economic impacts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Monitor progress towards sustainability goals and targets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Identify areas for improvement and resource optimization</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Enhance transparency, accountability, and trust with stakeholders</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Demonstrate commitment to sustainable business practices and corporate citizenship</a:t>
            </a:r>
          </a:p>
          <a:p>
            <a:pPr lvl="0"/>
            <a:endParaRPr lang="en-GB"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Measurement and Reporting in Corporate Sustainability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384402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t>Purpose</a:t>
            </a:r>
          </a:p>
          <a:p>
            <a:pPr lvl="0"/>
            <a:endParaRPr lang="en-US" b="1" dirty="0"/>
          </a:p>
          <a:p>
            <a:pPr lvl="0"/>
            <a:r>
              <a:rPr lang="en-US" sz="1300" dirty="0"/>
              <a:t>Corporate sustainability reporting serves several purposes:</a:t>
            </a:r>
          </a:p>
          <a:p>
            <a:pPr lvl="0"/>
            <a:endParaRPr lang="en-US" sz="1300" dirty="0"/>
          </a:p>
          <a:p>
            <a:pPr lvl="0"/>
            <a:r>
              <a:rPr lang="en-US" sz="1300" b="1" dirty="0"/>
              <a:t>Transparency: </a:t>
            </a:r>
            <a:r>
              <a:rPr lang="en-US" sz="1300" dirty="0"/>
              <a:t>It allows stakeholders to access information about a company's sustainability performance, goals, and progress.</a:t>
            </a:r>
          </a:p>
          <a:p>
            <a:pPr lvl="0"/>
            <a:endParaRPr lang="en-US" sz="1300" dirty="0"/>
          </a:p>
          <a:p>
            <a:pPr lvl="0"/>
            <a:r>
              <a:rPr lang="en-US" sz="1300" b="1" dirty="0"/>
              <a:t>Accountability: </a:t>
            </a:r>
            <a:r>
              <a:rPr lang="en-US" sz="1300" dirty="0"/>
              <a:t>Reporting holds companies accountable for their environmental and social impacts and encourages responsible business practices.</a:t>
            </a:r>
          </a:p>
          <a:p>
            <a:pPr lvl="0"/>
            <a:endParaRPr lang="en-US" sz="1300" dirty="0"/>
          </a:p>
          <a:p>
            <a:pPr lvl="0"/>
            <a:r>
              <a:rPr lang="en-US" sz="1300" b="1" dirty="0"/>
              <a:t>Decision-making: </a:t>
            </a:r>
            <a:r>
              <a:rPr lang="en-US" sz="1300" dirty="0"/>
              <a:t>It provides stakeholders with data to make informed decisions regarding investment, purchasing, and engagement with the company.</a:t>
            </a:r>
          </a:p>
          <a:p>
            <a:pPr lvl="0"/>
            <a:endParaRPr lang="en-US" sz="1300" dirty="0"/>
          </a:p>
          <a:p>
            <a:pPr lvl="0"/>
            <a:r>
              <a:rPr lang="en-US" sz="1300" b="1" dirty="0"/>
              <a:t>Continuous Improvement: </a:t>
            </a:r>
            <a:r>
              <a:rPr lang="en-US" sz="1300" dirty="0"/>
              <a:t>Reporting encourages companies to set targets, measure progress, and continuously improve their sustainability performance</a:t>
            </a:r>
          </a:p>
          <a:p>
            <a:pPr lvl="0"/>
            <a:endParaRPr lang="en-US" sz="1300" dirty="0"/>
          </a:p>
          <a:p>
            <a:pPr lvl="0"/>
            <a:r>
              <a:rPr lang="en-US" sz="1300" b="1" dirty="0"/>
              <a:t>Internal Management and Decision Making</a:t>
            </a:r>
            <a:r>
              <a:rPr lang="en-US" sz="1300" dirty="0"/>
              <a:t>: Sustainability reporting provides valuable information to internal stakeholders, including executives, managers, and employees, about the company's environmental, social, and governance (ESG) performance. </a:t>
            </a:r>
            <a:endParaRPr lang="en-GB" sz="1300"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Measurement and Reporting in Corporate Sustainability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327038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488131"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GB" sz="1600" b="1" dirty="0"/>
              <a:t>Sustainability reporting drivers:</a:t>
            </a:r>
          </a:p>
          <a:p>
            <a:pPr lvl="0"/>
            <a:endParaRPr lang="en-US" sz="1200" dirty="0"/>
          </a:p>
          <a:p>
            <a:pPr lvl="0"/>
            <a:r>
              <a:rPr lang="en-US" sz="1200" dirty="0"/>
              <a:t>Firm size, media visibility, and ownership structure are significant drivers of sustainability reporting</a:t>
            </a:r>
          </a:p>
          <a:p>
            <a:pPr lvl="0"/>
            <a:r>
              <a:rPr lang="en-US" sz="1200" dirty="0"/>
              <a:t>Profitability, capital structure, firm age or board composition as an indicator of corporate governance do not show a clear tendency (Dienes et al. (2016)</a:t>
            </a:r>
          </a:p>
          <a:p>
            <a:pPr lvl="0"/>
            <a:endParaRPr lang="en-GB" sz="1200" b="1" dirty="0"/>
          </a:p>
          <a:p>
            <a:pPr lvl="0"/>
            <a:r>
              <a:rPr lang="en-GB" sz="1200" b="1" dirty="0"/>
              <a:t>Other drivers: </a:t>
            </a:r>
            <a:endParaRPr lang="en-US" sz="1200" b="1" dirty="0"/>
          </a:p>
          <a:p>
            <a:pPr lvl="0" algn="just"/>
            <a:r>
              <a:rPr lang="en-US" sz="1200" b="1" dirty="0"/>
              <a:t>Regulatory Compliance</a:t>
            </a:r>
            <a:r>
              <a:rPr lang="en-US" sz="1200" dirty="0"/>
              <a:t>: Governments worldwide are enacting regulations that mandate or encourage companies to disclose their sustainability performance. In EU the Corporate Sustainability Reporting Directive (CSRD), replacing the EU’s Non-Financial Reporting Directive (NFRD) covers all relevant environmental, social and governance (ESG) elements, and aims to increase investments in truly sustainable activities across the European Union. Users of non-financial information, mainly investors and civil society organizations, are now demanding more and better information from companies about their social and environmental performance and impacts.</a:t>
            </a:r>
          </a:p>
          <a:p>
            <a:pPr lvl="0" algn="just"/>
            <a:r>
              <a:rPr lang="en-US" sz="1200" b="1" dirty="0"/>
              <a:t>Investor Interest</a:t>
            </a:r>
            <a:r>
              <a:rPr lang="en-US" sz="1200" dirty="0"/>
              <a:t>: Institutional investors are integrating ESG factors into their investment decisions, recognizing the potential impact of sustainability performance on financial returns and risk management. organizations that voluntarily integrate environmental and social policies in their business model represent a fundamentally distinct type of the modern corporation, characterized by a governance structure that in addition to financial performance, accounts for the environmental and social impact of the company, </a:t>
            </a:r>
          </a:p>
          <a:p>
            <a:pPr lvl="0" algn="just"/>
            <a:r>
              <a:rPr lang="en-US" sz="1200" b="1" dirty="0"/>
              <a:t>Stakeholder Pressure</a:t>
            </a:r>
            <a:r>
              <a:rPr lang="en-US" sz="1200" dirty="0"/>
              <a:t>: Investors, consumers, employees, and communities increasingly expect companies to operate sustainably and transparently. </a:t>
            </a:r>
          </a:p>
          <a:p>
            <a:pPr lvl="0" algn="just"/>
            <a:endParaRPr lang="en-US" sz="1200" dirty="0"/>
          </a:p>
          <a:p>
            <a:pPr lvl="0" algn="just"/>
            <a:r>
              <a:rPr lang="en-US" sz="1200" dirty="0"/>
              <a:t>The interrelated challenges associated with sustainability reporting underscore the importance of addressing these issues to enhance transparency and accountability in businesses (</a:t>
            </a:r>
            <a:r>
              <a:rPr lang="en-US" sz="1200" dirty="0" err="1"/>
              <a:t>Gurvitš</a:t>
            </a:r>
            <a:r>
              <a:rPr lang="en-US" sz="1200" dirty="0"/>
              <a:t>-Suits &amp; </a:t>
            </a:r>
            <a:r>
              <a:rPr lang="en-US" sz="1200" dirty="0" err="1"/>
              <a:t>Инна</a:t>
            </a:r>
            <a:r>
              <a:rPr lang="en-US" sz="1200" dirty="0"/>
              <a:t>, 2022).</a:t>
            </a:r>
          </a:p>
          <a:p>
            <a:pPr marL="285750" lvl="0" indent="-285750">
              <a:buFontTx/>
              <a:buChar char="-"/>
            </a:pPr>
            <a:endParaRPr lang="en-US" sz="1200" dirty="0"/>
          </a:p>
          <a:p>
            <a:pPr lvl="0"/>
            <a:endParaRPr lang="en-US" dirty="0"/>
          </a:p>
          <a:p>
            <a:pPr lvl="0"/>
            <a:endParaRPr lang="en-US"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Measurement and Reporting in Corporate Sustainability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2" name="Rectangle 1">
            <a:extLst>
              <a:ext uri="{FF2B5EF4-FFF2-40B4-BE49-F238E27FC236}">
                <a16:creationId xmlns:a16="http://schemas.microsoft.com/office/drawing/2014/main" id="{811A22F8-1E6B-F67C-4AC1-01164B1AC002}"/>
              </a:ext>
            </a:extLst>
          </p:cNvPr>
          <p:cNvSpPr/>
          <p:nvPr/>
        </p:nvSpPr>
        <p:spPr>
          <a:xfrm>
            <a:off x="1102370" y="5226423"/>
            <a:ext cx="9269505" cy="4034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200" b="1" dirty="0"/>
              <a:t>The KPMG survey on firms’ sustainability reporting shows that in 1993, 12% of the top 100 companies in 52 countries engaged in sustainability reporting, and in 2020, it increased to 80%</a:t>
            </a:r>
            <a:endParaRPr lang="en-GB" sz="1200" b="1" dirty="0"/>
          </a:p>
        </p:txBody>
      </p:sp>
    </p:spTree>
    <p:extLst>
      <p:ext uri="{BB962C8B-B14F-4D97-AF65-F5344CB8AC3E}">
        <p14:creationId xmlns:p14="http://schemas.microsoft.com/office/powerpoint/2010/main" val="405527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1103807"/>
            <a:ext cx="9488131"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lvl="0"/>
            <a:endParaRPr lang="en-GB" sz="1600" b="1" dirty="0"/>
          </a:p>
          <a:p>
            <a:pPr lvl="0"/>
            <a:r>
              <a:rPr lang="en-GB" sz="1800" b="1" dirty="0"/>
              <a:t>Regulatory compliance in the EU</a:t>
            </a:r>
            <a:r>
              <a:rPr lang="en-GB" sz="1600" b="1" dirty="0"/>
              <a:t>: </a:t>
            </a:r>
          </a:p>
          <a:p>
            <a:pPr lvl="0"/>
            <a:endParaRPr lang="en-GB" sz="1600" b="1" dirty="0"/>
          </a:p>
          <a:p>
            <a:pPr lvl="0"/>
            <a:r>
              <a:rPr lang="en-US" sz="1600" dirty="0"/>
              <a:t>The Corporate Sustainability Reporting Directive (CSRD) entered into force on 5 January 2023. It modernizes and strengthens the rules concerning the social and environmental information that companies have to report. A broader set of large companies, as well as listed SMEs, will now be required to report on sustainability. In particular the Directive covers:</a:t>
            </a:r>
          </a:p>
          <a:p>
            <a:pPr lvl="0"/>
            <a:endParaRPr lang="en-US" sz="1600" dirty="0"/>
          </a:p>
          <a:p>
            <a:pPr marL="285750" lvl="0" indent="-285750">
              <a:buFont typeface="Arial" panose="020B0604020202020204" pitchFamily="34" charset="0"/>
              <a:buChar char="•"/>
            </a:pPr>
            <a:r>
              <a:rPr lang="en-US" sz="1600" dirty="0"/>
              <a:t>all listed companies with over 500 employees on EU-regulated markets; and</a:t>
            </a:r>
          </a:p>
          <a:p>
            <a:pPr marL="285750" lvl="0" indent="-285750">
              <a:buFont typeface="Arial" panose="020B0604020202020204" pitchFamily="34" charset="0"/>
              <a:buChar char="•"/>
            </a:pPr>
            <a:r>
              <a:rPr lang="en-US" sz="1600" dirty="0"/>
              <a:t>all large companies that fulfil two of these three criteria:</a:t>
            </a:r>
          </a:p>
          <a:p>
            <a:pPr marL="285750" lvl="0" indent="-285750">
              <a:buFont typeface="Arial" panose="020B0604020202020204" pitchFamily="34" charset="0"/>
              <a:buChar char="•"/>
            </a:pPr>
            <a:r>
              <a:rPr lang="en-US" sz="1600" dirty="0"/>
              <a:t>over 250 employees;</a:t>
            </a:r>
          </a:p>
          <a:p>
            <a:pPr marL="285750" lvl="0" indent="-285750">
              <a:buFont typeface="Arial" panose="020B0604020202020204" pitchFamily="34" charset="0"/>
              <a:buChar char="•"/>
            </a:pPr>
            <a:r>
              <a:rPr lang="en-US" sz="1600" dirty="0"/>
              <a:t>€40 million net revenue; and</a:t>
            </a:r>
          </a:p>
          <a:p>
            <a:pPr marL="285750" lvl="0" indent="-285750">
              <a:buFont typeface="Arial" panose="020B0604020202020204" pitchFamily="34" charset="0"/>
              <a:buChar char="•"/>
            </a:pPr>
            <a:r>
              <a:rPr lang="en-US" sz="1600" dirty="0"/>
              <a:t>≥ €20 million on the balance sheet.</a:t>
            </a:r>
          </a:p>
          <a:p>
            <a:pPr marL="285750" lvl="0" indent="-285750">
              <a:buFont typeface="Arial" panose="020B0604020202020204" pitchFamily="34" charset="0"/>
              <a:buChar char="•"/>
            </a:pPr>
            <a:endParaRPr lang="en-US" sz="1600" dirty="0"/>
          </a:p>
          <a:p>
            <a:pPr lvl="0"/>
            <a:endParaRPr lang="en-US" sz="1600" dirty="0"/>
          </a:p>
          <a:p>
            <a:pPr lvl="0"/>
            <a:r>
              <a:rPr lang="en-US" sz="1600" dirty="0"/>
              <a:t>In addition global non-EU firms with a net turnover of €150 million and at least one significant subsidiary or branch in the EU are obliged to report on their ESG impacts, as defined in the CSRD.</a:t>
            </a:r>
          </a:p>
          <a:p>
            <a:pPr lvl="0"/>
            <a:endParaRPr lang="en-US" sz="1600" dirty="0"/>
          </a:p>
          <a:p>
            <a:pPr lvl="0"/>
            <a:r>
              <a:rPr lang="en-US" sz="1600" dirty="0"/>
              <a:t>The first companies will have to apply the new rules for the first time in the 2024 financial year, for reports published in 2025.</a:t>
            </a:r>
          </a:p>
          <a:p>
            <a:pPr lvl="0"/>
            <a:endParaRPr lang="en-US" sz="1600" dirty="0"/>
          </a:p>
          <a:p>
            <a:pPr lvl="0"/>
            <a:r>
              <a:rPr lang="en-US" sz="1600" dirty="0"/>
              <a:t>Companies subject to the CSRD will have to report according to </a:t>
            </a:r>
            <a:r>
              <a:rPr lang="en-US" sz="1600" b="1" dirty="0"/>
              <a:t>European Sustainability Reporting Standards (ESRS). </a:t>
            </a:r>
            <a:r>
              <a:rPr lang="en-US" sz="1600" dirty="0"/>
              <a:t>The standards are developed in a draft form by the EFRAG, previously known as the European Financial Reporting Advisory Group, an independent body bringing together various different stakeholders.</a:t>
            </a:r>
          </a:p>
          <a:p>
            <a:pPr lvl="0"/>
            <a:endParaRPr lang="en-US" sz="1600" dirty="0"/>
          </a:p>
          <a:p>
            <a:pPr lvl="0"/>
            <a:r>
              <a:rPr lang="en-US" sz="1600" dirty="0"/>
              <a:t>The first set of ESRS was published in the Official Journal on 22 December 2023 under the form of a delegated regulation. These standards apply to companies under the scope of the CSRD regardless of which sector they operate it. They are tailored to EU policies, while building on and contributing to international standardization initiatives.</a:t>
            </a:r>
          </a:p>
          <a:p>
            <a:pPr lvl="0"/>
            <a:endParaRPr lang="en-US" sz="1600" dirty="0"/>
          </a:p>
          <a:p>
            <a:pPr lvl="0"/>
            <a:r>
              <a:rPr lang="en-US" sz="1600" dirty="0"/>
              <a:t>The CSRD also requires assurance on the sustainability information that companies report and will provide for the digital taxonomy of sustainability information.</a:t>
            </a:r>
          </a:p>
          <a:p>
            <a:pPr lvl="0"/>
            <a:endParaRPr lang="en-US" sz="1600" dirty="0"/>
          </a:p>
          <a:p>
            <a:pPr lvl="0"/>
            <a:endParaRPr lang="en-US" sz="1600" dirty="0"/>
          </a:p>
          <a:p>
            <a:pPr lvl="0"/>
            <a:endParaRPr lang="en-GB" sz="1600" b="1" dirty="0"/>
          </a:p>
          <a:p>
            <a:pPr lvl="0"/>
            <a:endParaRPr lang="en-US" dirty="0"/>
          </a:p>
          <a:p>
            <a:pPr lvl="0"/>
            <a:endParaRPr lang="en-US"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Measurement and Reporting in Corporate Sustainability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271177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991260"/>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b="1" dirty="0"/>
              <a:t>Reporting Challenges </a:t>
            </a:r>
          </a:p>
          <a:p>
            <a:pPr lvl="0"/>
            <a:endParaRPr lang="en-US" dirty="0"/>
          </a:p>
          <a:p>
            <a:pPr lvl="0"/>
            <a:r>
              <a:rPr lang="en-US" sz="1200" b="1" dirty="0"/>
              <a:t>Data Collection and Verification:</a:t>
            </a:r>
            <a:r>
              <a:rPr lang="en-US" sz="1200" dirty="0"/>
              <a:t> Gathering reliable data on sustainability metrics can be challenging due to the lack of standardized measurement methodologies and inconsistent reporting practices across industries. Ensuring data accuracy and consistency is crucial for credibility.</a:t>
            </a:r>
          </a:p>
          <a:p>
            <a:pPr lvl="0"/>
            <a:endParaRPr lang="en-US" sz="1200" dirty="0"/>
          </a:p>
          <a:p>
            <a:pPr lvl="0"/>
            <a:r>
              <a:rPr lang="en-US" sz="1200" b="1" dirty="0"/>
              <a:t>Scope and Materiality: </a:t>
            </a:r>
          </a:p>
          <a:p>
            <a:pPr lvl="0"/>
            <a:r>
              <a:rPr lang="en-US" sz="1200" dirty="0"/>
              <a:t>Determining which sustainability issues are most relevant (material) to a company's operations and stakeholders can be subjective and influenced by various factors. Balancing the breadth of coverage with the depth of analysis is essential.</a:t>
            </a:r>
          </a:p>
          <a:p>
            <a:pPr lvl="0"/>
            <a:endParaRPr lang="en-US" sz="1200" b="1" dirty="0"/>
          </a:p>
          <a:p>
            <a:pPr lvl="0"/>
            <a:r>
              <a:rPr lang="en-US" sz="1200" b="1" dirty="0"/>
              <a:t>Integration into Business Strategy</a:t>
            </a:r>
            <a:r>
              <a:rPr lang="en-US" sz="1200" dirty="0"/>
              <a:t>: </a:t>
            </a:r>
          </a:p>
          <a:p>
            <a:pPr lvl="0"/>
            <a:r>
              <a:rPr lang="en-US" sz="1200" dirty="0"/>
              <a:t>Integrating sustainability goals and metrics into overall business strategy poses challenges, as it requires alignment with core business objectives and may involve trade-offs between short-term financial performance and long-term sustainability outcomes.</a:t>
            </a:r>
          </a:p>
          <a:p>
            <a:pPr lvl="0"/>
            <a:endParaRPr lang="en-US" sz="1200" dirty="0"/>
          </a:p>
          <a:p>
            <a:pPr lvl="0"/>
            <a:r>
              <a:rPr lang="en-US" sz="1200" b="1" dirty="0"/>
              <a:t>Stakeholder Engagement</a:t>
            </a:r>
            <a:r>
              <a:rPr lang="en-US" sz="1200" dirty="0"/>
              <a:t>: </a:t>
            </a:r>
          </a:p>
          <a:p>
            <a:pPr lvl="0"/>
            <a:r>
              <a:rPr lang="en-US" sz="1200" dirty="0"/>
              <a:t>Engaging stakeholders effectively in the measurement and reporting process can be challenging due to differing interests, priorities, and levels of influence. Ensuring inclusivity and transparency is essential for credibility and legitimacy.</a:t>
            </a:r>
          </a:p>
          <a:p>
            <a:pPr lvl="0"/>
            <a:endParaRPr lang="en-US" sz="1200" dirty="0"/>
          </a:p>
          <a:p>
            <a:pPr lvl="0"/>
            <a:r>
              <a:rPr lang="en-US" sz="1200" b="1" dirty="0"/>
              <a:t>Standardization and Harmonization</a:t>
            </a:r>
            <a:r>
              <a:rPr lang="en-US" sz="1200" dirty="0"/>
              <a:t>: </a:t>
            </a:r>
          </a:p>
          <a:p>
            <a:pPr lvl="0"/>
            <a:r>
              <a:rPr lang="en-US" sz="1200" dirty="0"/>
              <a:t>Lack of standardized frameworks and reporting guidelines for sustainability measurement and reporting can lead to inconsistency and comparability issues across companies and sectors.</a:t>
            </a:r>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Measurement and Reporting in Corporate Sustainability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191919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991260"/>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0"/>
            <a:endParaRPr lang="en-US" b="1" dirty="0"/>
          </a:p>
          <a:p>
            <a:pPr lvl="0"/>
            <a:r>
              <a:rPr lang="en-US" b="1" dirty="0"/>
              <a:t>Reporting Trends based on KPMG 2022 survey: Big shifts, small steps</a:t>
            </a:r>
          </a:p>
          <a:p>
            <a:pPr lvl="0"/>
            <a:endParaRPr lang="en-US" b="1" dirty="0"/>
          </a:p>
          <a:p>
            <a:pPr lvl="0"/>
            <a:r>
              <a:rPr lang="en-US" dirty="0"/>
              <a:t>Sustainability reporting is steadily advancing, with a shift towards adopting standardized frameworks based on stakeholder materiality assessments. Currently, an impressive 96 percent of the world’s top 250 companies engage in sustainability reporting, a figure expected to rise with the introduction of new regulations governing non-financial reporting.</a:t>
            </a:r>
          </a:p>
          <a:p>
            <a:pPr lvl="0"/>
            <a:endParaRPr lang="en-US" dirty="0"/>
          </a:p>
          <a:p>
            <a:pPr lvl="0"/>
            <a:r>
              <a:rPr lang="en-US" dirty="0"/>
              <a:t>There's a notable increase in reporting on climate-related risks and carbon reduction targets, aligning with the recommendations of the Task Force on Climate-related Financial Disclosures (TCFD). While nearly three-quarters of companies disclose their carbon targets, approximately 20 percent fail to reference any external target, such as those related to limiting global warming to 1.5 degrees Celsius.</a:t>
            </a:r>
          </a:p>
          <a:p>
            <a:pPr lvl="0"/>
            <a:endParaRPr lang="en-US" dirty="0"/>
          </a:p>
          <a:p>
            <a:pPr lvl="0"/>
            <a:r>
              <a:rPr lang="en-US" dirty="0"/>
              <a:t>The significance of biodiversity risk is gaining traction, particularly in light of international efforts to combat biodiversity loss. Despite this growing awareness, fewer than half of companies recognize biodiversity loss as a business risk. Nevertheless, most sectors, including those traditionally viewed as low risk, acknowledge this issue. The launch of frameworks like the Taskforce on Nature-related Financial Disclosures (TNFD) and Corporate Sustainability Reporting Directive (CSRD) is expected to drive further reporting in this area.</a:t>
            </a:r>
          </a:p>
          <a:p>
            <a:pPr lvl="0"/>
            <a:endParaRPr lang="en-US" dirty="0"/>
          </a:p>
          <a:p>
            <a:pPr lvl="0"/>
            <a:r>
              <a:rPr lang="en-US" dirty="0"/>
              <a:t>Reporting on the United Nations Sustainable Development Goals (SDGs) is widespread, although there's a tendency to prioritize quantity over quality. While the majority of companies report on the SDGs, only 10 percent report against all 17 goals. Notably, three SDGs—Decent Work and Economic Growth (SDG 8), Responsible Consumption and Production (SDG 12), and Climate Action (SDG 13)—are the most commonly addressed by companies.</a:t>
            </a:r>
          </a:p>
          <a:p>
            <a:pPr lvl="0"/>
            <a:endParaRPr lang="en-US" dirty="0"/>
          </a:p>
          <a:p>
            <a:pPr lvl="0"/>
            <a:r>
              <a:rPr lang="en-US" dirty="0"/>
              <a:t>In terms of risk reporting, climate-related risks lead the way, with an increasing number of companies acknowledging climate change as a threat to their business since 2017. However, less than half of companies report on social and governance risks. Moreover, descriptions of these risks tend to be narrative-driven and often lack quantification of their financial impact on companies or society.</a:t>
            </a:r>
          </a:p>
          <a:p>
            <a:pPr lvl="0"/>
            <a:endParaRPr lang="en-US"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Measurement and Reporting in Corporate Sustainability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Tree>
    <p:extLst>
      <p:ext uri="{BB962C8B-B14F-4D97-AF65-F5344CB8AC3E}">
        <p14:creationId xmlns:p14="http://schemas.microsoft.com/office/powerpoint/2010/main" val="3819397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46"/>
          <p:cNvSpPr txBox="1"/>
          <p:nvPr/>
        </p:nvSpPr>
        <p:spPr>
          <a:xfrm>
            <a:off x="993058" y="991260"/>
            <a:ext cx="9283335" cy="46503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endParaRPr lang="en-US" b="1" dirty="0"/>
          </a:p>
          <a:p>
            <a:pPr lvl="0"/>
            <a:r>
              <a:rPr lang="en-US" b="1" dirty="0"/>
              <a:t>Source KPMG 2022 survey: Big shifts, small steps</a:t>
            </a:r>
          </a:p>
          <a:p>
            <a:pPr lvl="0"/>
            <a:endParaRPr lang="en-US" b="1" dirty="0"/>
          </a:p>
          <a:p>
            <a:pPr lvl="0"/>
            <a:endParaRPr lang="en-US" b="1" dirty="0"/>
          </a:p>
          <a:p>
            <a:pPr lvl="0"/>
            <a:endParaRPr lang="en-US" b="1" dirty="0"/>
          </a:p>
          <a:p>
            <a:pPr lvl="0"/>
            <a:endParaRPr lang="en-US" dirty="0"/>
          </a:p>
        </p:txBody>
      </p:sp>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Measurement and Reporting in Corporate Sustainability</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pic>
        <p:nvPicPr>
          <p:cNvPr id="3" name="Picture 2">
            <a:extLst>
              <a:ext uri="{FF2B5EF4-FFF2-40B4-BE49-F238E27FC236}">
                <a16:creationId xmlns:a16="http://schemas.microsoft.com/office/drawing/2014/main" id="{13E9F086-F481-463A-7BEC-2218A3C0E6AE}"/>
              </a:ext>
            </a:extLst>
          </p:cNvPr>
          <p:cNvPicPr>
            <a:picLocks noChangeAspect="1"/>
          </p:cNvPicPr>
          <p:nvPr/>
        </p:nvPicPr>
        <p:blipFill>
          <a:blip r:embed="rId3"/>
          <a:stretch>
            <a:fillRect/>
          </a:stretch>
        </p:blipFill>
        <p:spPr>
          <a:xfrm>
            <a:off x="1093694" y="1514440"/>
            <a:ext cx="8991600" cy="4034713"/>
          </a:xfrm>
          <a:prstGeom prst="rect">
            <a:avLst/>
          </a:prstGeom>
        </p:spPr>
      </p:pic>
    </p:spTree>
    <p:extLst>
      <p:ext uri="{BB962C8B-B14F-4D97-AF65-F5344CB8AC3E}">
        <p14:creationId xmlns:p14="http://schemas.microsoft.com/office/powerpoint/2010/main" val="304355204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13718</TotalTime>
  <Words>3673</Words>
  <Application>Microsoft Office PowerPoint</Application>
  <PresentationFormat>Widescreen</PresentationFormat>
  <Paragraphs>302</Paragraphs>
  <Slides>17</Slides>
  <Notes>17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helvetica neue</vt:lpstr>
      <vt:lpstr>Söhne</vt:lpstr>
      <vt:lpstr>Calibri</vt:lpstr>
      <vt:lpstr>IBM Plex Sans</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REGINA KALODIKI</cp:lastModifiedBy>
  <cp:revision>84</cp:revision>
  <dcterms:created xsi:type="dcterms:W3CDTF">2020-01-02T01:56:26Z</dcterms:created>
  <dcterms:modified xsi:type="dcterms:W3CDTF">2024-04-24T14:11:54Z</dcterms:modified>
</cp:coreProperties>
</file>