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3"/>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59" r:id="rId15"/>
    <p:sldId id="271" r:id="rId16"/>
    <p:sldId id="272" r:id="rId17"/>
    <p:sldId id="273" r:id="rId18"/>
    <p:sldId id="274" r:id="rId19"/>
    <p:sldId id="275" r:id="rId20"/>
    <p:sldId id="276" r:id="rId21"/>
    <p:sldId id="278" r:id="rId22"/>
  </p:sldIdLst>
  <p:sldSz cx="12192000" cy="6858000"/>
  <p:notesSz cx="6951663" cy="10082213"/>
  <p:embeddedFontLst>
    <p:embeddedFont>
      <p:font typeface="Century Gothic" panose="020B050202020202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28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16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12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949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32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48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51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91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7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39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64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98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3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77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05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12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53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imf.org/en/Publications/WP/Issues/2022/07/28/Surging-Energy-Prices-in-Europe-in-the-Aftermath-of-the-War-How-to-Support-the-Vulnerable-521457"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8" y="1857608"/>
            <a:ext cx="9488130" cy="3837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cs typeface="Segoe UI" panose="020B0502040204020203" pitchFamily="34" charset="0"/>
              </a:rPr>
              <a:t>c. Products and Services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Innovating and developing new low-emission products and services may improve their competitive position and capitalize on shifting consumer and producer preferences. Some examples include consumer goods and services that place greater emphasis on a product’s carbon footprint in its marketing and labeling (e.g., travel, food, beverage and consumer staples, mobility, printing, fashion, and recycling services) and producer goods that emphasize reducing emissions (e.g., adoption of energy-efficiency measures along the supply chain).</a:t>
            </a:r>
          </a:p>
          <a:p>
            <a:pPr lvl="1" algn="just">
              <a:lnSpc>
                <a:spcPct val="150000"/>
              </a:lnSpc>
              <a:buSzPts val="1600"/>
            </a:pPr>
            <a:r>
              <a:rPr lang="en-IN" sz="1600" b="1" dirty="0">
                <a:latin typeface="Segoe UI" panose="020B0502040204020203" pitchFamily="34" charset="0"/>
                <a:cs typeface="Segoe UI" panose="020B0502040204020203" pitchFamily="34" charset="0"/>
              </a:rPr>
              <a:t>d. Markets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 Proactively seek opportunities in new markets or types of assets may be able to diversify their activities and better position themselves for the transition to a lower-carbon economy.</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2. Climate-Related Opportunities</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513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8" y="1857608"/>
            <a:ext cx="9488130" cy="3837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cs typeface="Segoe UI" panose="020B0502040204020203" pitchFamily="34" charset="0"/>
              </a:rPr>
              <a:t>e. Resilience</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Climate resilience involves organizations developing adaptive capacity to respond to climate change to better manage the associated risks and seize opportunities, including the ability to respond to transition risks and physical risks. Opportunities include improving efficiency, designing new production processes, and developing new products.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2. Climate-Related Opportunities</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545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3. Financial Impacts</a:t>
            </a:r>
            <a:endParaRPr lang="LID4096" sz="24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32BA8EAC-6EBB-8FAE-D0EC-9D68CA5C5FC2}"/>
              </a:ext>
            </a:extLst>
          </p:cNvPr>
          <p:cNvPicPr>
            <a:picLocks noChangeAspect="1"/>
          </p:cNvPicPr>
          <p:nvPr/>
        </p:nvPicPr>
        <p:blipFill>
          <a:blip r:embed="rId3"/>
          <a:stretch>
            <a:fillRect/>
          </a:stretch>
        </p:blipFill>
        <p:spPr>
          <a:xfrm>
            <a:off x="993059" y="1857608"/>
            <a:ext cx="9488130" cy="3977588"/>
          </a:xfrm>
          <a:prstGeom prst="rect">
            <a:avLst/>
          </a:prstGeom>
        </p:spPr>
      </p:pic>
    </p:spTree>
    <p:extLst>
      <p:ext uri="{BB962C8B-B14F-4D97-AF65-F5344CB8AC3E}">
        <p14:creationId xmlns:p14="http://schemas.microsoft.com/office/powerpoint/2010/main" val="183855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080712"/>
            <a:ext cx="9488131" cy="31761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2400" dirty="0">
                <a:latin typeface="Segoe UI" panose="020B0502040204020203" pitchFamily="34" charset="0"/>
                <a:cs typeface="Segoe UI" panose="020B0502040204020203" pitchFamily="34" charset="0"/>
              </a:rPr>
              <a:t>3. Financial Impacts-</a:t>
            </a:r>
            <a:r>
              <a:rPr lang="en-US" sz="2400" dirty="0">
                <a:latin typeface="Segoe UI" panose="020B0502040204020203" pitchFamily="34" charset="0"/>
                <a:cs typeface="Segoe UI" panose="020B0502040204020203" pitchFamily="34" charset="0"/>
              </a:rPr>
              <a:t>Major Categories of Financial Impact</a:t>
            </a:r>
            <a:endParaRPr lang="en-GB"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055226"/>
            <a:ext cx="4737182" cy="3839673"/>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1200" b="1" dirty="0">
                <a:latin typeface="Segoe UI" panose="020B0502040204020203" pitchFamily="34" charset="0"/>
                <a:cs typeface="Segoe UI" panose="020B0502040204020203" pitchFamily="34" charset="0"/>
              </a:rPr>
              <a:t>Revenues-</a:t>
            </a:r>
            <a:r>
              <a:rPr lang="en-US" sz="1200" dirty="0">
                <a:latin typeface="Segoe UI" panose="020B0502040204020203" pitchFamily="34" charset="0"/>
                <a:cs typeface="Segoe UI" panose="020B0502040204020203" pitchFamily="34" charset="0"/>
              </a:rPr>
              <a:t> Transition and physical risks may affect demand for products and services. Organizations should consider the potential impact on revenues and identify potential opportunities for enhancing or developing new revenues. In particular, given the emergence and likely growth of carbon pricing as a mechanism to regulate emissions, affected industries need to consider the potential impacts of such pricing on business revenues.</a:t>
            </a:r>
          </a:p>
          <a:p>
            <a:pPr algn="just"/>
            <a:r>
              <a:rPr lang="en-US" sz="1200" b="1" dirty="0">
                <a:latin typeface="Segoe UI" panose="020B0502040204020203" pitchFamily="34" charset="0"/>
                <a:cs typeface="Segoe UI" panose="020B0502040204020203" pitchFamily="34" charset="0"/>
              </a:rPr>
              <a:t>Expenditures-</a:t>
            </a:r>
            <a:r>
              <a:rPr lang="en-US" sz="1200" dirty="0">
                <a:latin typeface="Segoe UI" panose="020B0502040204020203" pitchFamily="34" charset="0"/>
                <a:cs typeface="Segoe UI" panose="020B0502040204020203" pitchFamily="34" charset="0"/>
              </a:rPr>
              <a:t> An organization’s response to climate-related risks and opportunities may depend, in part, on the organization’s cost structure. Lower-cost suppliers may be more resilient to changes in cost resulting from climate-related issues and more flexible in their ability to address such issues. By indicating their cost structure and flexibility to adapt, organizations can better inform investors about their investment potential. It is also helpful for investors to understand capital expenditure plans and the level of debt or equity needed to fund these plans.</a:t>
            </a:r>
            <a:endParaRPr lang="LID4096" sz="12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2055565"/>
            <a:ext cx="4669668" cy="381671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lgn="just"/>
            <a:r>
              <a:rPr lang="en-US" sz="1200" b="1" dirty="0">
                <a:latin typeface="Segoe UI" panose="020B0502040204020203" pitchFamily="34" charset="0"/>
                <a:cs typeface="Segoe UI" panose="020B0502040204020203" pitchFamily="34" charset="0"/>
              </a:rPr>
              <a:t>Assets and Liabilities-</a:t>
            </a:r>
            <a:r>
              <a:rPr lang="en-US" sz="1200" dirty="0">
                <a:latin typeface="Segoe UI" panose="020B0502040204020203" pitchFamily="34" charset="0"/>
                <a:cs typeface="Segoe UI" panose="020B0502040204020203" pitchFamily="34" charset="0"/>
              </a:rPr>
              <a:t> Supply and demand changes from changes in policies, technology, and market dynamics related to climate change could affect the valuation of organizations’ assets and liabilities. Use of long-lived assets and, where relevant, reserves may be particularly affected by climate-related issues. Organizations need to indicate the potential climate-related impact on their assets and liabilities, particularly long-lived assets. This should focus on existing and committed future activities and decisions requiring new investment, restructuring, write-downs, or impairment.</a:t>
            </a:r>
          </a:p>
          <a:p>
            <a:pPr algn="just"/>
            <a:r>
              <a:rPr lang="en-US" sz="1200" b="1" dirty="0">
                <a:latin typeface="Segoe UI" panose="020B0502040204020203" pitchFamily="34" charset="0"/>
                <a:cs typeface="Segoe UI" panose="020B0502040204020203" pitchFamily="34" charset="0"/>
              </a:rPr>
              <a:t>Capital and Financing- </a:t>
            </a:r>
            <a:r>
              <a:rPr lang="en-US" sz="1200" dirty="0">
                <a:latin typeface="Segoe UI" panose="020B0502040204020203" pitchFamily="34" charset="0"/>
                <a:cs typeface="Segoe UI" panose="020B0502040204020203" pitchFamily="34" charset="0"/>
              </a:rPr>
              <a:t>Climate-related risks and opportunities may change the profile of an organization's debt and equity structure, either by increasing debt levels to compensate for reduced operating cash flows or new capital expenditures or R&amp;D. It may also affect the ability to raise new debt or refinance existing debt, or reduce the tenor of borrowing available to the organization. There could also be changes to capital and reserves from operating losses, asset write-downs, or the need to raise new equity to meet investment.</a:t>
            </a:r>
            <a:endParaRPr lang="LID4096" sz="12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3" name="Θέση κειμένου 6">
            <a:extLst>
              <a:ext uri="{FF2B5EF4-FFF2-40B4-BE49-F238E27FC236}">
                <a16:creationId xmlns:a16="http://schemas.microsoft.com/office/drawing/2014/main" id="{CCBAE1D9-6788-1545-6C69-A6840E3D3116}"/>
              </a:ext>
            </a:extLst>
          </p:cNvPr>
          <p:cNvSpPr txBox="1">
            <a:spLocks/>
          </p:cNvSpPr>
          <p:nvPr/>
        </p:nvSpPr>
        <p:spPr>
          <a:xfrm>
            <a:off x="1001766" y="1454933"/>
            <a:ext cx="4737181" cy="52318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IN" sz="1800" b="1" dirty="0">
                <a:latin typeface="Segoe UI" panose="020B0502040204020203" pitchFamily="34" charset="0"/>
                <a:cs typeface="Segoe UI" panose="020B0502040204020203" pitchFamily="34" charset="0"/>
              </a:rPr>
              <a:t>Income Statement</a:t>
            </a:r>
            <a:endParaRPr lang="LID4096" sz="1800" b="1" dirty="0">
              <a:latin typeface="Segoe UI" panose="020B0502040204020203" pitchFamily="34" charset="0"/>
              <a:cs typeface="Segoe UI" panose="020B0502040204020203" pitchFamily="34" charset="0"/>
            </a:endParaRPr>
          </a:p>
        </p:txBody>
      </p:sp>
      <p:sp>
        <p:nvSpPr>
          <p:cNvPr id="4" name="Θέση κειμένου 6">
            <a:extLst>
              <a:ext uri="{FF2B5EF4-FFF2-40B4-BE49-F238E27FC236}">
                <a16:creationId xmlns:a16="http://schemas.microsoft.com/office/drawing/2014/main" id="{96134D90-370B-DFAC-1386-94D3F0CFCDDD}"/>
              </a:ext>
            </a:extLst>
          </p:cNvPr>
          <p:cNvSpPr txBox="1">
            <a:spLocks/>
          </p:cNvSpPr>
          <p:nvPr/>
        </p:nvSpPr>
        <p:spPr>
          <a:xfrm>
            <a:off x="5811521" y="1432318"/>
            <a:ext cx="4669668" cy="52318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IN" sz="1800" b="1" dirty="0">
                <a:latin typeface="Segoe UI" panose="020B0502040204020203" pitchFamily="34" charset="0"/>
                <a:cs typeface="Segoe UI" panose="020B0502040204020203" pitchFamily="34" charset="0"/>
              </a:rPr>
              <a:t>Balance Sheet</a:t>
            </a:r>
            <a:endParaRPr lang="LID4096" sz="1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4161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8" y="1857608"/>
            <a:ext cx="9488130" cy="3837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Examples of Climate-Related Risks and Potential Financial Impacts</a:t>
            </a:r>
            <a:endParaRPr lang="LID4096" sz="2400" dirty="0">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844CE6A9-82AE-26F2-60C3-F599DE2CCEA0}"/>
              </a:ext>
            </a:extLst>
          </p:cNvPr>
          <p:cNvGraphicFramePr>
            <a:graphicFrameLocks noGrp="1"/>
          </p:cNvGraphicFramePr>
          <p:nvPr>
            <p:extLst>
              <p:ext uri="{D42A27DB-BD31-4B8C-83A1-F6EECF244321}">
                <p14:modId xmlns:p14="http://schemas.microsoft.com/office/powerpoint/2010/main" val="4078951019"/>
              </p:ext>
            </p:extLst>
          </p:nvPr>
        </p:nvGraphicFramePr>
        <p:xfrm>
          <a:off x="1074057" y="1945640"/>
          <a:ext cx="9315270" cy="3387090"/>
        </p:xfrm>
        <a:graphic>
          <a:graphicData uri="http://schemas.openxmlformats.org/drawingml/2006/table">
            <a:tbl>
              <a:tblPr firstRow="1" bandRow="1">
                <a:tableStyleId>{29A00ED3-4F39-45E5-B855-3537186DFB81}</a:tableStyleId>
              </a:tblPr>
              <a:tblGrid>
                <a:gridCol w="1390469">
                  <a:extLst>
                    <a:ext uri="{9D8B030D-6E8A-4147-A177-3AD203B41FA5}">
                      <a16:colId xmlns:a16="http://schemas.microsoft.com/office/drawing/2014/main" val="812121932"/>
                    </a:ext>
                  </a:extLst>
                </a:gridCol>
                <a:gridCol w="3675017">
                  <a:extLst>
                    <a:ext uri="{9D8B030D-6E8A-4147-A177-3AD203B41FA5}">
                      <a16:colId xmlns:a16="http://schemas.microsoft.com/office/drawing/2014/main" val="4058269549"/>
                    </a:ext>
                  </a:extLst>
                </a:gridCol>
                <a:gridCol w="4249784">
                  <a:extLst>
                    <a:ext uri="{9D8B030D-6E8A-4147-A177-3AD203B41FA5}">
                      <a16:colId xmlns:a16="http://schemas.microsoft.com/office/drawing/2014/main" val="248516608"/>
                    </a:ext>
                  </a:extLst>
                </a:gridCol>
              </a:tblGrid>
              <a:tr h="336550">
                <a:tc>
                  <a:txBody>
                    <a:bodyPr/>
                    <a:lstStyle/>
                    <a:p>
                      <a:r>
                        <a:rPr lang="en-IN" sz="1200" b="1" dirty="0">
                          <a:latin typeface="Segoe UI" panose="020B0502040204020203" pitchFamily="34" charset="0"/>
                          <a:cs typeface="Segoe UI" panose="020B0502040204020203" pitchFamily="34" charset="0"/>
                        </a:rPr>
                        <a:t>Type</a:t>
                      </a:r>
                    </a:p>
                  </a:txBody>
                  <a:tcPr/>
                </a:tc>
                <a:tc>
                  <a:txBody>
                    <a:bodyPr/>
                    <a:lstStyle/>
                    <a:p>
                      <a:r>
                        <a:rPr lang="en-IN" sz="1200" b="1" dirty="0">
                          <a:latin typeface="Segoe UI" panose="020B0502040204020203" pitchFamily="34" charset="0"/>
                          <a:cs typeface="Segoe UI" panose="020B0502040204020203" pitchFamily="34" charset="0"/>
                        </a:rPr>
                        <a:t>Climate-Related Risks</a:t>
                      </a:r>
                    </a:p>
                  </a:txBody>
                  <a:tcPr/>
                </a:tc>
                <a:tc>
                  <a:txBody>
                    <a:bodyPr/>
                    <a:lstStyle/>
                    <a:p>
                      <a:r>
                        <a:rPr lang="en-IN" sz="1200" b="1" dirty="0">
                          <a:latin typeface="Segoe UI" panose="020B0502040204020203" pitchFamily="34" charset="0"/>
                          <a:cs typeface="Segoe UI" panose="020B0502040204020203" pitchFamily="34" charset="0"/>
                        </a:rPr>
                        <a:t>Potential Financial Impacts</a:t>
                      </a:r>
                    </a:p>
                  </a:txBody>
                  <a:tcPr/>
                </a:tc>
                <a:extLst>
                  <a:ext uri="{0D108BD9-81ED-4DB2-BD59-A6C34878D82A}">
                    <a16:rowId xmlns:a16="http://schemas.microsoft.com/office/drawing/2014/main" val="1994487333"/>
                  </a:ext>
                </a:extLst>
              </a:tr>
              <a:tr h="336550">
                <a:tc rowSpan="4">
                  <a:txBody>
                    <a:bodyPr/>
                    <a:lstStyle/>
                    <a:p>
                      <a:pPr algn="ctr"/>
                      <a:r>
                        <a:rPr lang="en-IN" sz="1200" b="1" dirty="0">
                          <a:latin typeface="Segoe UI" panose="020B0502040204020203" pitchFamily="34" charset="0"/>
                          <a:cs typeface="Segoe UI" panose="020B0502040204020203" pitchFamily="34" charset="0"/>
                        </a:rPr>
                        <a:t>Transition Risks</a:t>
                      </a:r>
                    </a:p>
                  </a:txBody>
                  <a:tcPr vert="vert270"/>
                </a:tc>
                <a:tc gridSpan="2">
                  <a:txBody>
                    <a:bodyPr/>
                    <a:lstStyle/>
                    <a:p>
                      <a:r>
                        <a:rPr lang="en-IN" sz="1200" dirty="0">
                          <a:latin typeface="Segoe UI" panose="020B0502040204020203" pitchFamily="34" charset="0"/>
                          <a:cs typeface="Segoe UI" panose="020B0502040204020203" pitchFamily="34" charset="0"/>
                        </a:rPr>
                        <a:t>Policy and Legal</a:t>
                      </a:r>
                    </a:p>
                  </a:txBody>
                  <a:tcPr/>
                </a:tc>
                <a:tc hMerge="1">
                  <a:txBody>
                    <a:bodyPr/>
                    <a:lstStyle/>
                    <a:p>
                      <a:endParaRPr lang="en-IN" dirty="0"/>
                    </a:p>
                  </a:txBody>
                  <a:tcPr/>
                </a:tc>
                <a:extLst>
                  <a:ext uri="{0D108BD9-81ED-4DB2-BD59-A6C34878D82A}">
                    <a16:rowId xmlns:a16="http://schemas.microsoft.com/office/drawing/2014/main" val="1736603945"/>
                  </a:ext>
                </a:extLst>
              </a:tr>
              <a:tr h="336550">
                <a:tc vMerge="1">
                  <a:txBody>
                    <a:bodyPr/>
                    <a:lstStyle/>
                    <a:p>
                      <a:endParaRPr lang="en-IN" sz="1200"/>
                    </a:p>
                  </a:txBody>
                  <a:tcPr/>
                </a:tc>
                <a:tc>
                  <a:txBody>
                    <a:bodyPr/>
                    <a:lstStyle/>
                    <a:p>
                      <a:r>
                        <a:rPr lang="en-US" sz="1200" dirty="0">
                          <a:latin typeface="Segoe UI" panose="020B0502040204020203" pitchFamily="34" charset="0"/>
                          <a:cs typeface="Segoe UI" panose="020B0502040204020203" pitchFamily="34" charset="0"/>
                        </a:rPr>
                        <a:t>‒ Increased pricing of GHG emissions</a:t>
                      </a:r>
                    </a:p>
                    <a:p>
                      <a:r>
                        <a:rPr lang="en-US" sz="1200" dirty="0">
                          <a:latin typeface="Segoe UI" panose="020B0502040204020203" pitchFamily="34" charset="0"/>
                          <a:cs typeface="Segoe UI" panose="020B0502040204020203" pitchFamily="34" charset="0"/>
                        </a:rPr>
                        <a:t>‒ Enhanced emissions-reporting obligations</a:t>
                      </a:r>
                    </a:p>
                    <a:p>
                      <a:r>
                        <a:rPr lang="en-US" sz="1200" dirty="0">
                          <a:latin typeface="Segoe UI" panose="020B0502040204020203" pitchFamily="34" charset="0"/>
                          <a:cs typeface="Segoe UI" panose="020B0502040204020203" pitchFamily="34" charset="0"/>
                        </a:rPr>
                        <a:t>‒ Mandates on and regulation of existing products and services</a:t>
                      </a:r>
                    </a:p>
                    <a:p>
                      <a:r>
                        <a:rPr lang="en-US" sz="1200" dirty="0">
                          <a:latin typeface="Segoe UI" panose="020B0502040204020203" pitchFamily="34" charset="0"/>
                          <a:cs typeface="Segoe UI" panose="020B0502040204020203" pitchFamily="34" charset="0"/>
                        </a:rPr>
                        <a:t>‒ Exposure to litigation</a:t>
                      </a:r>
                      <a:endParaRPr lang="en-IN" sz="1200" dirty="0">
                        <a:latin typeface="Segoe UI" panose="020B0502040204020203" pitchFamily="34" charset="0"/>
                        <a:cs typeface="Segoe UI" panose="020B0502040204020203" pitchFamily="34" charset="0"/>
                      </a:endParaRPr>
                    </a:p>
                  </a:txBody>
                  <a:tcPr/>
                </a:tc>
                <a:tc>
                  <a:txBody>
                    <a:bodyPr/>
                    <a:lstStyle/>
                    <a:p>
                      <a:r>
                        <a:rPr lang="en-US" sz="1200" dirty="0">
                          <a:latin typeface="Segoe UI" panose="020B0502040204020203" pitchFamily="34" charset="0"/>
                          <a:cs typeface="Segoe UI" panose="020B0502040204020203" pitchFamily="34" charset="0"/>
                        </a:rPr>
                        <a:t>-Increased operating costs (e.g., higher compliance costs, increased insurance premiums)</a:t>
                      </a:r>
                    </a:p>
                    <a:p>
                      <a:r>
                        <a:rPr lang="en-US" sz="1200" dirty="0">
                          <a:latin typeface="Segoe UI" panose="020B0502040204020203" pitchFamily="34" charset="0"/>
                          <a:cs typeface="Segoe UI" panose="020B0502040204020203" pitchFamily="34" charset="0"/>
                        </a:rPr>
                        <a:t>‒ Write-offs, asset impairment, and early retirement of existing assets due to policy changes</a:t>
                      </a:r>
                    </a:p>
                    <a:p>
                      <a:r>
                        <a:rPr lang="en-US" sz="1200" dirty="0">
                          <a:latin typeface="Segoe UI" panose="020B0502040204020203" pitchFamily="34" charset="0"/>
                          <a:cs typeface="Segoe UI" panose="020B0502040204020203" pitchFamily="34" charset="0"/>
                        </a:rPr>
                        <a:t>‒ Increased costs and/or reduced demand for products and services resulting from fines and judgments</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95984074"/>
                  </a:ext>
                </a:extLst>
              </a:tr>
              <a:tr h="336550">
                <a:tc vMerge="1">
                  <a:txBody>
                    <a:bodyPr/>
                    <a:lstStyle/>
                    <a:p>
                      <a:endParaRPr lang="en-IN" sz="1200"/>
                    </a:p>
                  </a:txBody>
                  <a:tcPr/>
                </a:tc>
                <a:tc gridSpan="2">
                  <a:txBody>
                    <a:bodyPr/>
                    <a:lstStyle/>
                    <a:p>
                      <a:r>
                        <a:rPr lang="en-IN" sz="1200" dirty="0">
                          <a:latin typeface="Segoe UI" panose="020B0502040204020203" pitchFamily="34" charset="0"/>
                          <a:cs typeface="Segoe UI" panose="020B0502040204020203" pitchFamily="34" charset="0"/>
                        </a:rPr>
                        <a:t>Technology</a:t>
                      </a:r>
                    </a:p>
                  </a:txBody>
                  <a:tcPr/>
                </a:tc>
                <a:tc hMerge="1">
                  <a:txBody>
                    <a:bodyPr/>
                    <a:lstStyle/>
                    <a:p>
                      <a:endParaRPr lang="en-IN" dirty="0"/>
                    </a:p>
                  </a:txBody>
                  <a:tcPr/>
                </a:tc>
                <a:extLst>
                  <a:ext uri="{0D108BD9-81ED-4DB2-BD59-A6C34878D82A}">
                    <a16:rowId xmlns:a16="http://schemas.microsoft.com/office/drawing/2014/main" val="1613653571"/>
                  </a:ext>
                </a:extLst>
              </a:tr>
              <a:tr h="336550">
                <a:tc vMerge="1">
                  <a:txBody>
                    <a:bodyPr/>
                    <a:lstStyle/>
                    <a:p>
                      <a:endParaRPr lang="en-IN" sz="1200" dirty="0"/>
                    </a:p>
                  </a:txBody>
                  <a:tcPr/>
                </a:tc>
                <a:tc>
                  <a:txBody>
                    <a:bodyPr/>
                    <a:lstStyle/>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Substitution of existing products </a:t>
                      </a:r>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and services with lower emissions o</a:t>
                      </a:r>
                      <a:r>
                        <a:rPr lang="en-IN" sz="1200" b="0" i="0" u="none" strike="noStrike" cap="none" baseline="0" dirty="0" err="1">
                          <a:solidFill>
                            <a:srgbClr val="000000"/>
                          </a:solidFill>
                          <a:latin typeface="Segoe UI" panose="020B0502040204020203" pitchFamily="34" charset="0"/>
                          <a:ea typeface="Arial"/>
                          <a:cs typeface="Segoe UI" panose="020B0502040204020203" pitchFamily="34" charset="0"/>
                          <a:sym typeface="Arial"/>
                        </a:rPr>
                        <a:t>ptions</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Unsuccessful investment in new</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Technologies </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Costs to transition to lower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emissions technology </a:t>
                      </a:r>
                      <a:endParaRPr lang="en-IN" sz="1200" dirty="0">
                        <a:latin typeface="Segoe UI" panose="020B0502040204020203" pitchFamily="34" charset="0"/>
                        <a:cs typeface="Segoe UI" panose="020B0502040204020203" pitchFamily="34" charset="0"/>
                      </a:endParaRPr>
                    </a:p>
                  </a:txBody>
                  <a:tcPr/>
                </a:tc>
                <a:tc>
                  <a:txBody>
                    <a:bodyPr/>
                    <a:lstStyle/>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Write-offs and early retirement of existing assets</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demand for products and services</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Research and development (R&amp;D) expenditures in new and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alternative technologies</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Capital investments in technology development</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Costs to adopt/deploy new practices and processes</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07407711"/>
                  </a:ext>
                </a:extLst>
              </a:tr>
            </a:tbl>
          </a:graphicData>
        </a:graphic>
      </p:graphicFrame>
      <p:pic>
        <p:nvPicPr>
          <p:cNvPr id="6" name="Εικόνα 7">
            <a:extLst>
              <a:ext uri="{FF2B5EF4-FFF2-40B4-BE49-F238E27FC236}">
                <a16:creationId xmlns:a16="http://schemas.microsoft.com/office/drawing/2014/main" id="{9D048A4C-71DC-E1FF-2170-2D46B7E76E88}"/>
              </a:ext>
            </a:extLst>
          </p:cNvPr>
          <p:cNvPicPr>
            <a:picLocks noChangeAspect="1"/>
          </p:cNvPicPr>
          <p:nvPr/>
        </p:nvPicPr>
        <p:blipFill rotWithShape="1">
          <a:blip r:embed="rId3"/>
          <a:srcRect l="31333" t="85035" r="16916" b="5476"/>
          <a:stretch/>
        </p:blipFill>
        <p:spPr>
          <a:xfrm>
            <a:off x="797990" y="5860064"/>
            <a:ext cx="10003831" cy="963100"/>
          </a:xfrm>
          <a:prstGeom prst="rect">
            <a:avLst/>
          </a:prstGeom>
        </p:spPr>
      </p:pic>
    </p:spTree>
    <p:extLst>
      <p:ext uri="{BB962C8B-B14F-4D97-AF65-F5344CB8AC3E}">
        <p14:creationId xmlns:p14="http://schemas.microsoft.com/office/powerpoint/2010/main" val="38374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8" y="1857608"/>
            <a:ext cx="9488130" cy="3837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Examples of Climate-Related Risks and Potential Financial Impacts</a:t>
            </a:r>
            <a:endParaRPr lang="LID4096" sz="2400" dirty="0">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844CE6A9-82AE-26F2-60C3-F599DE2CCEA0}"/>
              </a:ext>
            </a:extLst>
          </p:cNvPr>
          <p:cNvGraphicFramePr>
            <a:graphicFrameLocks noGrp="1"/>
          </p:cNvGraphicFramePr>
          <p:nvPr>
            <p:extLst>
              <p:ext uri="{D42A27DB-BD31-4B8C-83A1-F6EECF244321}">
                <p14:modId xmlns:p14="http://schemas.microsoft.com/office/powerpoint/2010/main" val="1525093155"/>
              </p:ext>
            </p:extLst>
          </p:nvPr>
        </p:nvGraphicFramePr>
        <p:xfrm>
          <a:off x="1074057" y="1945640"/>
          <a:ext cx="9315270" cy="3326130"/>
        </p:xfrm>
        <a:graphic>
          <a:graphicData uri="http://schemas.openxmlformats.org/drawingml/2006/table">
            <a:tbl>
              <a:tblPr firstRow="1" bandRow="1">
                <a:tableStyleId>{29A00ED3-4F39-45E5-B855-3537186DFB81}</a:tableStyleId>
              </a:tblPr>
              <a:tblGrid>
                <a:gridCol w="1390469">
                  <a:extLst>
                    <a:ext uri="{9D8B030D-6E8A-4147-A177-3AD203B41FA5}">
                      <a16:colId xmlns:a16="http://schemas.microsoft.com/office/drawing/2014/main" val="812121932"/>
                    </a:ext>
                  </a:extLst>
                </a:gridCol>
                <a:gridCol w="3675017">
                  <a:extLst>
                    <a:ext uri="{9D8B030D-6E8A-4147-A177-3AD203B41FA5}">
                      <a16:colId xmlns:a16="http://schemas.microsoft.com/office/drawing/2014/main" val="4058269549"/>
                    </a:ext>
                  </a:extLst>
                </a:gridCol>
                <a:gridCol w="4249784">
                  <a:extLst>
                    <a:ext uri="{9D8B030D-6E8A-4147-A177-3AD203B41FA5}">
                      <a16:colId xmlns:a16="http://schemas.microsoft.com/office/drawing/2014/main" val="248516608"/>
                    </a:ext>
                  </a:extLst>
                </a:gridCol>
              </a:tblGrid>
              <a:tr h="336550">
                <a:tc>
                  <a:txBody>
                    <a:bodyPr/>
                    <a:lstStyle/>
                    <a:p>
                      <a:r>
                        <a:rPr lang="en-IN" sz="1000" b="1" dirty="0">
                          <a:latin typeface="Segoe UI" panose="020B0502040204020203" pitchFamily="34" charset="0"/>
                          <a:cs typeface="Segoe UI" panose="020B0502040204020203" pitchFamily="34" charset="0"/>
                        </a:rPr>
                        <a:t>Type</a:t>
                      </a:r>
                    </a:p>
                  </a:txBody>
                  <a:tcPr/>
                </a:tc>
                <a:tc>
                  <a:txBody>
                    <a:bodyPr/>
                    <a:lstStyle/>
                    <a:p>
                      <a:r>
                        <a:rPr lang="en-IN" sz="1000" b="1" dirty="0">
                          <a:latin typeface="Segoe UI" panose="020B0502040204020203" pitchFamily="34" charset="0"/>
                          <a:cs typeface="Segoe UI" panose="020B0502040204020203" pitchFamily="34" charset="0"/>
                        </a:rPr>
                        <a:t>Climate-Related Risks</a:t>
                      </a:r>
                    </a:p>
                  </a:txBody>
                  <a:tcPr/>
                </a:tc>
                <a:tc>
                  <a:txBody>
                    <a:bodyPr/>
                    <a:lstStyle/>
                    <a:p>
                      <a:r>
                        <a:rPr lang="en-IN" sz="1000" b="1" dirty="0">
                          <a:latin typeface="Segoe UI" panose="020B0502040204020203" pitchFamily="34" charset="0"/>
                          <a:cs typeface="Segoe UI" panose="020B0502040204020203" pitchFamily="34" charset="0"/>
                        </a:rPr>
                        <a:t>Potential Financial Impacts</a:t>
                      </a:r>
                    </a:p>
                  </a:txBody>
                  <a:tcPr/>
                </a:tc>
                <a:extLst>
                  <a:ext uri="{0D108BD9-81ED-4DB2-BD59-A6C34878D82A}">
                    <a16:rowId xmlns:a16="http://schemas.microsoft.com/office/drawing/2014/main" val="1994487333"/>
                  </a:ext>
                </a:extLst>
              </a:tr>
              <a:tr h="336550">
                <a:tc rowSpan="4">
                  <a:txBody>
                    <a:bodyPr/>
                    <a:lstStyle/>
                    <a:p>
                      <a:pPr algn="ctr"/>
                      <a:r>
                        <a:rPr lang="en-IN" sz="1000" b="1" dirty="0">
                          <a:latin typeface="Segoe UI" panose="020B0502040204020203" pitchFamily="34" charset="0"/>
                          <a:cs typeface="Segoe UI" panose="020B0502040204020203" pitchFamily="34" charset="0"/>
                        </a:rPr>
                        <a:t>Transition Risks</a:t>
                      </a:r>
                    </a:p>
                  </a:txBody>
                  <a:tcPr vert="vert270"/>
                </a:tc>
                <a:tc gridSpan="2">
                  <a:txBody>
                    <a:bodyPr/>
                    <a:lstStyle/>
                    <a:p>
                      <a:r>
                        <a:rPr lang="en-IN" sz="1000" dirty="0">
                          <a:latin typeface="Segoe UI" panose="020B0502040204020203" pitchFamily="34" charset="0"/>
                          <a:cs typeface="Segoe UI" panose="020B0502040204020203" pitchFamily="34" charset="0"/>
                        </a:rPr>
                        <a:t>Market</a:t>
                      </a:r>
                    </a:p>
                  </a:txBody>
                  <a:tcPr/>
                </a:tc>
                <a:tc hMerge="1">
                  <a:txBody>
                    <a:bodyPr/>
                    <a:lstStyle/>
                    <a:p>
                      <a:endParaRPr lang="en-IN" dirty="0"/>
                    </a:p>
                  </a:txBody>
                  <a:tcPr/>
                </a:tc>
                <a:extLst>
                  <a:ext uri="{0D108BD9-81ED-4DB2-BD59-A6C34878D82A}">
                    <a16:rowId xmlns:a16="http://schemas.microsoft.com/office/drawing/2014/main" val="1736603945"/>
                  </a:ext>
                </a:extLst>
              </a:tr>
              <a:tr h="336550">
                <a:tc vMerge="1">
                  <a:txBody>
                    <a:bodyPr/>
                    <a:lstStyle/>
                    <a:p>
                      <a:endParaRPr lang="en-IN" sz="1200"/>
                    </a:p>
                  </a:txBody>
                  <a:tcPr/>
                </a:tc>
                <a:tc>
                  <a:txBody>
                    <a:bodyPr/>
                    <a:lstStyle/>
                    <a:p>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Changing customer behaviour</a:t>
                      </a:r>
                    </a:p>
                    <a:p>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Uncertainty in market signals</a:t>
                      </a:r>
                    </a:p>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cost of raw materials</a:t>
                      </a:r>
                      <a:endParaRPr lang="en-IN" sz="1000" dirty="0">
                        <a:latin typeface="Segoe UI" panose="020B0502040204020203" pitchFamily="34" charset="0"/>
                        <a:cs typeface="Segoe UI" panose="020B0502040204020203" pitchFamily="34" charset="0"/>
                      </a:endParaRPr>
                    </a:p>
                  </a:txBody>
                  <a:tcPr/>
                </a:tc>
                <a:tc>
                  <a:txBody>
                    <a:bodyPr/>
                    <a:lstStyle/>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demand for goods and services due to shift in </a:t>
                      </a:r>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consumer preferences</a:t>
                      </a:r>
                    </a:p>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production costs due to changing input prices (e.g., energy, water) and output requirements (e.g., waste treatment)</a:t>
                      </a:r>
                    </a:p>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Abrupt and unexpected shifts in energy costs</a:t>
                      </a:r>
                    </a:p>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Change in revenue mix and sources, resulting in decreased </a:t>
                      </a:r>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revenues</a:t>
                      </a:r>
                    </a:p>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Re-pricing of assets (e.g., fossil fuel reserves, land valuations,  </a:t>
                      </a:r>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securities valuations)</a:t>
                      </a:r>
                      <a:endParaRPr lang="en-IN" sz="10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95984074"/>
                  </a:ext>
                </a:extLst>
              </a:tr>
              <a:tr h="336550">
                <a:tc vMerge="1">
                  <a:txBody>
                    <a:bodyPr/>
                    <a:lstStyle/>
                    <a:p>
                      <a:endParaRPr lang="en-IN" sz="1200"/>
                    </a:p>
                  </a:txBody>
                  <a:tcPr/>
                </a:tc>
                <a:tc gridSpan="2">
                  <a:txBody>
                    <a:bodyPr/>
                    <a:lstStyle/>
                    <a:p>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Reputation</a:t>
                      </a:r>
                      <a:endParaRPr lang="en-IN" sz="1000" dirty="0">
                        <a:latin typeface="Segoe UI" panose="020B0502040204020203" pitchFamily="34" charset="0"/>
                        <a:cs typeface="Segoe UI" panose="020B0502040204020203" pitchFamily="34" charset="0"/>
                      </a:endParaRPr>
                    </a:p>
                  </a:txBody>
                  <a:tcPr/>
                </a:tc>
                <a:tc hMerge="1">
                  <a:txBody>
                    <a:bodyPr/>
                    <a:lstStyle/>
                    <a:p>
                      <a:endParaRPr lang="en-IN" dirty="0"/>
                    </a:p>
                  </a:txBody>
                  <a:tcPr/>
                </a:tc>
                <a:extLst>
                  <a:ext uri="{0D108BD9-81ED-4DB2-BD59-A6C34878D82A}">
                    <a16:rowId xmlns:a16="http://schemas.microsoft.com/office/drawing/2014/main" val="1613653571"/>
                  </a:ext>
                </a:extLst>
              </a:tr>
              <a:tr h="336550">
                <a:tc vMerge="1">
                  <a:txBody>
                    <a:bodyPr/>
                    <a:lstStyle/>
                    <a:p>
                      <a:endParaRPr lang="en-IN" sz="1200" dirty="0"/>
                    </a:p>
                  </a:txBody>
                  <a:tcPr/>
                </a:tc>
                <a:tc>
                  <a:txBody>
                    <a:bodyPr/>
                    <a:lstStyle/>
                    <a:p>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Shifts in consumer preferences</a:t>
                      </a:r>
                    </a:p>
                    <a:p>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Stigmatization of sector</a:t>
                      </a:r>
                    </a:p>
                    <a:p>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stakeholder concern or negative stakeholder feedback</a:t>
                      </a:r>
                      <a:endParaRPr lang="en-IN" sz="1000" dirty="0">
                        <a:latin typeface="Segoe UI" panose="020B0502040204020203" pitchFamily="34" charset="0"/>
                        <a:cs typeface="Segoe UI" panose="020B0502040204020203" pitchFamily="34" charset="0"/>
                      </a:endParaRPr>
                    </a:p>
                  </a:txBody>
                  <a:tcPr/>
                </a:tc>
                <a:tc>
                  <a:txBody>
                    <a:bodyPr/>
                    <a:lstStyle/>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revenue from decreased demand for goods/services</a:t>
                      </a:r>
                    </a:p>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revenue from decreased production capacity (e.g., delayed planning approvals, supply chain interruptions)</a:t>
                      </a:r>
                    </a:p>
                    <a:p>
                      <a:r>
                        <a:rPr lang="en-US"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revenue from negative impacts on workforce management and planning (e.g., employee attraction and </a:t>
                      </a:r>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retention)</a:t>
                      </a:r>
                    </a:p>
                    <a:p>
                      <a:r>
                        <a:rPr lang="en-IN" sz="10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Reduction in capital availability</a:t>
                      </a:r>
                      <a:endParaRPr lang="en-IN" sz="10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07407711"/>
                  </a:ext>
                </a:extLst>
              </a:tr>
            </a:tbl>
          </a:graphicData>
        </a:graphic>
      </p:graphicFrame>
      <p:pic>
        <p:nvPicPr>
          <p:cNvPr id="3" name="Εικόνα 7">
            <a:extLst>
              <a:ext uri="{FF2B5EF4-FFF2-40B4-BE49-F238E27FC236}">
                <a16:creationId xmlns:a16="http://schemas.microsoft.com/office/drawing/2014/main" id="{91F98A5C-C2B9-026F-937D-1DCE9D3AEE79}"/>
              </a:ext>
            </a:extLst>
          </p:cNvPr>
          <p:cNvPicPr>
            <a:picLocks noChangeAspect="1"/>
          </p:cNvPicPr>
          <p:nvPr/>
        </p:nvPicPr>
        <p:blipFill rotWithShape="1">
          <a:blip r:embed="rId3"/>
          <a:srcRect l="31333" t="85035" r="16916" b="5476"/>
          <a:stretch/>
        </p:blipFill>
        <p:spPr>
          <a:xfrm>
            <a:off x="928618" y="5833937"/>
            <a:ext cx="10003831" cy="963100"/>
          </a:xfrm>
          <a:prstGeom prst="rect">
            <a:avLst/>
          </a:prstGeom>
        </p:spPr>
      </p:pic>
    </p:spTree>
    <p:extLst>
      <p:ext uri="{BB962C8B-B14F-4D97-AF65-F5344CB8AC3E}">
        <p14:creationId xmlns:p14="http://schemas.microsoft.com/office/powerpoint/2010/main" val="16443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8" y="1857608"/>
            <a:ext cx="9488130" cy="3837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Examples of Climate-Related Risks and Potential Financial Impacts</a:t>
            </a:r>
            <a:endParaRPr lang="LID4096" sz="2400" dirty="0">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844CE6A9-82AE-26F2-60C3-F599DE2CCEA0}"/>
              </a:ext>
            </a:extLst>
          </p:cNvPr>
          <p:cNvGraphicFramePr>
            <a:graphicFrameLocks noGrp="1"/>
          </p:cNvGraphicFramePr>
          <p:nvPr>
            <p:extLst>
              <p:ext uri="{D42A27DB-BD31-4B8C-83A1-F6EECF244321}">
                <p14:modId xmlns:p14="http://schemas.microsoft.com/office/powerpoint/2010/main" val="1602739160"/>
              </p:ext>
            </p:extLst>
          </p:nvPr>
        </p:nvGraphicFramePr>
        <p:xfrm>
          <a:off x="1074057" y="1945640"/>
          <a:ext cx="9202057" cy="3387090"/>
        </p:xfrm>
        <a:graphic>
          <a:graphicData uri="http://schemas.openxmlformats.org/drawingml/2006/table">
            <a:tbl>
              <a:tblPr firstRow="1" bandRow="1">
                <a:tableStyleId>{29A00ED3-4F39-45E5-B855-3537186DFB81}</a:tableStyleId>
              </a:tblPr>
              <a:tblGrid>
                <a:gridCol w="554667">
                  <a:extLst>
                    <a:ext uri="{9D8B030D-6E8A-4147-A177-3AD203B41FA5}">
                      <a16:colId xmlns:a16="http://schemas.microsoft.com/office/drawing/2014/main" val="812121932"/>
                    </a:ext>
                  </a:extLst>
                </a:gridCol>
                <a:gridCol w="4010108">
                  <a:extLst>
                    <a:ext uri="{9D8B030D-6E8A-4147-A177-3AD203B41FA5}">
                      <a16:colId xmlns:a16="http://schemas.microsoft.com/office/drawing/2014/main" val="4058269549"/>
                    </a:ext>
                  </a:extLst>
                </a:gridCol>
                <a:gridCol w="4637282">
                  <a:extLst>
                    <a:ext uri="{9D8B030D-6E8A-4147-A177-3AD203B41FA5}">
                      <a16:colId xmlns:a16="http://schemas.microsoft.com/office/drawing/2014/main" val="248516608"/>
                    </a:ext>
                  </a:extLst>
                </a:gridCol>
              </a:tblGrid>
              <a:tr h="336550">
                <a:tc>
                  <a:txBody>
                    <a:bodyPr/>
                    <a:lstStyle/>
                    <a:p>
                      <a:r>
                        <a:rPr lang="en-IN" sz="1200" b="1" dirty="0">
                          <a:latin typeface="Segoe UI" panose="020B0502040204020203" pitchFamily="34" charset="0"/>
                          <a:cs typeface="Segoe UI" panose="020B0502040204020203" pitchFamily="34" charset="0"/>
                        </a:rPr>
                        <a:t>Type</a:t>
                      </a:r>
                    </a:p>
                  </a:txBody>
                  <a:tcPr/>
                </a:tc>
                <a:tc>
                  <a:txBody>
                    <a:bodyPr/>
                    <a:lstStyle/>
                    <a:p>
                      <a:r>
                        <a:rPr lang="en-IN" sz="1200" b="1" dirty="0">
                          <a:latin typeface="Segoe UI" panose="020B0502040204020203" pitchFamily="34" charset="0"/>
                          <a:cs typeface="Segoe UI" panose="020B0502040204020203" pitchFamily="34" charset="0"/>
                        </a:rPr>
                        <a:t>Climate-Related Risks</a:t>
                      </a:r>
                    </a:p>
                  </a:txBody>
                  <a:tcPr/>
                </a:tc>
                <a:tc>
                  <a:txBody>
                    <a:bodyPr/>
                    <a:lstStyle/>
                    <a:p>
                      <a:r>
                        <a:rPr lang="en-IN" sz="1200" b="1" dirty="0">
                          <a:latin typeface="Segoe UI" panose="020B0502040204020203" pitchFamily="34" charset="0"/>
                          <a:cs typeface="Segoe UI" panose="020B0502040204020203" pitchFamily="34" charset="0"/>
                        </a:rPr>
                        <a:t>Potential Financial Impacts</a:t>
                      </a:r>
                    </a:p>
                  </a:txBody>
                  <a:tcPr/>
                </a:tc>
                <a:extLst>
                  <a:ext uri="{0D108BD9-81ED-4DB2-BD59-A6C34878D82A}">
                    <a16:rowId xmlns:a16="http://schemas.microsoft.com/office/drawing/2014/main" val="1994487333"/>
                  </a:ext>
                </a:extLst>
              </a:tr>
              <a:tr h="336550">
                <a:tc rowSpan="4">
                  <a:txBody>
                    <a:bodyPr/>
                    <a:lstStyle/>
                    <a:p>
                      <a:pPr algn="ctr"/>
                      <a:r>
                        <a:rPr lang="en-IN" sz="1200" b="1" dirty="0">
                          <a:latin typeface="Segoe UI" panose="020B0502040204020203" pitchFamily="34" charset="0"/>
                          <a:cs typeface="Segoe UI" panose="020B0502040204020203" pitchFamily="34" charset="0"/>
                        </a:rPr>
                        <a:t>Transition Risks</a:t>
                      </a:r>
                    </a:p>
                  </a:txBody>
                  <a:tcPr vert="vert270"/>
                </a:tc>
                <a:tc gridSpan="2">
                  <a:txBody>
                    <a:bodyPr/>
                    <a:lstStyle/>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Acute</a:t>
                      </a:r>
                      <a:endParaRPr lang="en-IN" sz="1200" dirty="0">
                        <a:latin typeface="Segoe UI" panose="020B0502040204020203" pitchFamily="34" charset="0"/>
                        <a:cs typeface="Segoe UI" panose="020B0502040204020203" pitchFamily="34" charset="0"/>
                      </a:endParaRPr>
                    </a:p>
                  </a:txBody>
                  <a:tcPr/>
                </a:tc>
                <a:tc hMerge="1">
                  <a:txBody>
                    <a:bodyPr/>
                    <a:lstStyle/>
                    <a:p>
                      <a:endParaRPr lang="en-IN" dirty="0"/>
                    </a:p>
                  </a:txBody>
                  <a:tcPr/>
                </a:tc>
                <a:extLst>
                  <a:ext uri="{0D108BD9-81ED-4DB2-BD59-A6C34878D82A}">
                    <a16:rowId xmlns:a16="http://schemas.microsoft.com/office/drawing/2014/main" val="1736603945"/>
                  </a:ext>
                </a:extLst>
              </a:tr>
              <a:tr h="336550">
                <a:tc vMerge="1">
                  <a:txBody>
                    <a:bodyPr/>
                    <a:lstStyle/>
                    <a:p>
                      <a:endParaRPr lang="en-IN" sz="1200"/>
                    </a:p>
                  </a:txBody>
                  <a:tcPr/>
                </a:tc>
                <a:tc>
                  <a:txBody>
                    <a:bodyPr/>
                    <a:lstStyle/>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severity of extreme </a:t>
                      </a:r>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weather events such as cyclones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and floods</a:t>
                      </a:r>
                      <a:endParaRPr lang="en-IN" sz="1200" dirty="0">
                        <a:latin typeface="Segoe UI" panose="020B0502040204020203" pitchFamily="34" charset="0"/>
                        <a:cs typeface="Segoe UI" panose="020B0502040204020203" pitchFamily="34" charset="0"/>
                      </a:endParaRPr>
                    </a:p>
                  </a:txBody>
                  <a:tcPr/>
                </a:tc>
                <a:tc>
                  <a:txBody>
                    <a:bodyPr/>
                    <a:lstStyle/>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revenue from decreased production capacity (e.g., </a:t>
                      </a:r>
                      <a:r>
                        <a:rPr lang="fr-FR"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transport difficultés, </a:t>
                      </a:r>
                      <a:r>
                        <a:rPr lang="fr-FR" sz="1200" b="0" i="0" u="none" strike="noStrike" cap="none" baseline="0" dirty="0" err="1">
                          <a:solidFill>
                            <a:srgbClr val="000000"/>
                          </a:solidFill>
                          <a:latin typeface="Segoe UI" panose="020B0502040204020203" pitchFamily="34" charset="0"/>
                          <a:ea typeface="Arial"/>
                          <a:cs typeface="Segoe UI" panose="020B0502040204020203" pitchFamily="34" charset="0"/>
                          <a:sym typeface="Arial"/>
                        </a:rPr>
                        <a:t>supply</a:t>
                      </a:r>
                      <a:r>
                        <a:rPr lang="fr-FR"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a:t>
                      </a:r>
                      <a:r>
                        <a:rPr lang="fr-FR" sz="1200" b="0" i="0" u="none" strike="noStrike" cap="none" baseline="0" dirty="0" err="1">
                          <a:solidFill>
                            <a:srgbClr val="000000"/>
                          </a:solidFill>
                          <a:latin typeface="Segoe UI" panose="020B0502040204020203" pitchFamily="34" charset="0"/>
                          <a:ea typeface="Arial"/>
                          <a:cs typeface="Segoe UI" panose="020B0502040204020203" pitchFamily="34" charset="0"/>
                          <a:sym typeface="Arial"/>
                        </a:rPr>
                        <a:t>chain</a:t>
                      </a:r>
                      <a:r>
                        <a:rPr lang="fr-FR"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interruptions) </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revenue and higher costs from negative impacts on workforce (e.g., health, safety, absenteeism)</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Write-offs and early retirement of existing assets (e.g., damage to property and assets in “high-risk” locations)</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95984074"/>
                  </a:ext>
                </a:extLst>
              </a:tr>
              <a:tr h="336550">
                <a:tc vMerge="1">
                  <a:txBody>
                    <a:bodyPr/>
                    <a:lstStyle/>
                    <a:p>
                      <a:endParaRPr lang="en-IN" sz="1200"/>
                    </a:p>
                  </a:txBody>
                  <a:tcPr/>
                </a:tc>
                <a:tc gridSpan="2">
                  <a:txBody>
                    <a:bodyPr/>
                    <a:lstStyle/>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Chronic</a:t>
                      </a:r>
                      <a:endParaRPr lang="en-IN" sz="1200" dirty="0">
                        <a:latin typeface="Segoe UI" panose="020B0502040204020203" pitchFamily="34" charset="0"/>
                        <a:cs typeface="Segoe UI" panose="020B0502040204020203" pitchFamily="34" charset="0"/>
                      </a:endParaRPr>
                    </a:p>
                  </a:txBody>
                  <a:tcPr/>
                </a:tc>
                <a:tc hMerge="1">
                  <a:txBody>
                    <a:bodyPr/>
                    <a:lstStyle/>
                    <a:p>
                      <a:endParaRPr lang="en-IN" dirty="0"/>
                    </a:p>
                  </a:txBody>
                  <a:tcPr/>
                </a:tc>
                <a:extLst>
                  <a:ext uri="{0D108BD9-81ED-4DB2-BD59-A6C34878D82A}">
                    <a16:rowId xmlns:a16="http://schemas.microsoft.com/office/drawing/2014/main" val="1613653571"/>
                  </a:ext>
                </a:extLst>
              </a:tr>
              <a:tr h="336550">
                <a:tc vMerge="1">
                  <a:txBody>
                    <a:bodyPr/>
                    <a:lstStyle/>
                    <a:p>
                      <a:endParaRPr lang="en-IN" sz="1200" dirty="0"/>
                    </a:p>
                  </a:txBody>
                  <a:tcPr/>
                </a:tc>
                <a:tc>
                  <a:txBody>
                    <a:bodyPr/>
                    <a:lstStyle/>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-Changes in precipitation patterns </a:t>
                      </a:r>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and extreme variability in weather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Patterns </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Rising mean temperatures</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Rising sea levels </a:t>
                      </a:r>
                      <a:endParaRPr lang="en-IN" sz="1200" dirty="0">
                        <a:latin typeface="Segoe UI" panose="020B0502040204020203" pitchFamily="34" charset="0"/>
                        <a:cs typeface="Segoe UI" panose="020B0502040204020203" pitchFamily="34" charset="0"/>
                      </a:endParaRPr>
                    </a:p>
                  </a:txBody>
                  <a:tcPr/>
                </a:tc>
                <a:tc>
                  <a:txBody>
                    <a:bodyPr/>
                    <a:lstStyle/>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-Increased operating costs (e.g., inadequate water supply for hydroelectric plants or to cool nuclear and fossil fuel plants)</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capital costs (e.g., damage to facilities)</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revenues from lower sales/output</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insurance premiums and potential for reduced availability of insurance on assets in “high-risk” locations</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07407711"/>
                  </a:ext>
                </a:extLst>
              </a:tr>
            </a:tbl>
          </a:graphicData>
        </a:graphic>
      </p:graphicFrame>
      <p:pic>
        <p:nvPicPr>
          <p:cNvPr id="3" name="Εικόνα 7">
            <a:extLst>
              <a:ext uri="{FF2B5EF4-FFF2-40B4-BE49-F238E27FC236}">
                <a16:creationId xmlns:a16="http://schemas.microsoft.com/office/drawing/2014/main" id="{7BD679C8-BACB-A05E-BC6F-FE29CFA6CB94}"/>
              </a:ext>
            </a:extLst>
          </p:cNvPr>
          <p:cNvPicPr>
            <a:picLocks noChangeAspect="1"/>
          </p:cNvPicPr>
          <p:nvPr/>
        </p:nvPicPr>
        <p:blipFill rotWithShape="1">
          <a:blip r:embed="rId3"/>
          <a:srcRect l="31333" t="85035" r="16916" b="5476"/>
          <a:stretch/>
        </p:blipFill>
        <p:spPr>
          <a:xfrm>
            <a:off x="893783" y="5807810"/>
            <a:ext cx="10003831" cy="963100"/>
          </a:xfrm>
          <a:prstGeom prst="rect">
            <a:avLst/>
          </a:prstGeom>
        </p:spPr>
      </p:pic>
    </p:spTree>
    <p:extLst>
      <p:ext uri="{BB962C8B-B14F-4D97-AF65-F5344CB8AC3E}">
        <p14:creationId xmlns:p14="http://schemas.microsoft.com/office/powerpoint/2010/main" val="42929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1857608"/>
            <a:ext cx="9596565" cy="42645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Examples of Climate-Related Risks and Potential Financial Impacts</a:t>
            </a:r>
            <a:endParaRPr lang="LID4096" sz="2400" dirty="0">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844CE6A9-82AE-26F2-60C3-F599DE2CCEA0}"/>
              </a:ext>
            </a:extLst>
          </p:cNvPr>
          <p:cNvGraphicFramePr>
            <a:graphicFrameLocks noGrp="1"/>
          </p:cNvGraphicFramePr>
          <p:nvPr>
            <p:extLst>
              <p:ext uri="{D42A27DB-BD31-4B8C-83A1-F6EECF244321}">
                <p14:modId xmlns:p14="http://schemas.microsoft.com/office/powerpoint/2010/main" val="2619378523"/>
              </p:ext>
            </p:extLst>
          </p:nvPr>
        </p:nvGraphicFramePr>
        <p:xfrm>
          <a:off x="1074057" y="1928222"/>
          <a:ext cx="9202057" cy="3994150"/>
        </p:xfrm>
        <a:graphic>
          <a:graphicData uri="http://schemas.openxmlformats.org/drawingml/2006/table">
            <a:tbl>
              <a:tblPr firstRow="1" bandRow="1">
                <a:tableStyleId>{29A00ED3-4F39-45E5-B855-3537186DFB81}</a:tableStyleId>
              </a:tblPr>
              <a:tblGrid>
                <a:gridCol w="554667">
                  <a:extLst>
                    <a:ext uri="{9D8B030D-6E8A-4147-A177-3AD203B41FA5}">
                      <a16:colId xmlns:a16="http://schemas.microsoft.com/office/drawing/2014/main" val="812121932"/>
                    </a:ext>
                  </a:extLst>
                </a:gridCol>
                <a:gridCol w="4010108">
                  <a:extLst>
                    <a:ext uri="{9D8B030D-6E8A-4147-A177-3AD203B41FA5}">
                      <a16:colId xmlns:a16="http://schemas.microsoft.com/office/drawing/2014/main" val="4058269549"/>
                    </a:ext>
                  </a:extLst>
                </a:gridCol>
                <a:gridCol w="4637282">
                  <a:extLst>
                    <a:ext uri="{9D8B030D-6E8A-4147-A177-3AD203B41FA5}">
                      <a16:colId xmlns:a16="http://schemas.microsoft.com/office/drawing/2014/main" val="248516608"/>
                    </a:ext>
                  </a:extLst>
                </a:gridCol>
              </a:tblGrid>
              <a:tr h="336550">
                <a:tc>
                  <a:txBody>
                    <a:bodyPr/>
                    <a:lstStyle/>
                    <a:p>
                      <a:r>
                        <a:rPr lang="en-IN" sz="1200" b="1" dirty="0">
                          <a:latin typeface="Segoe UI" panose="020B0502040204020203" pitchFamily="34" charset="0"/>
                          <a:cs typeface="Segoe UI" panose="020B0502040204020203" pitchFamily="34" charset="0"/>
                        </a:rPr>
                        <a:t>Type</a:t>
                      </a:r>
                    </a:p>
                  </a:txBody>
                  <a:tcPr/>
                </a:tc>
                <a:tc>
                  <a:txBody>
                    <a:bodyPr/>
                    <a:lstStyle/>
                    <a:p>
                      <a:r>
                        <a:rPr lang="en-IN" sz="1200" b="1" dirty="0">
                          <a:latin typeface="Segoe UI" panose="020B0502040204020203" pitchFamily="34" charset="0"/>
                          <a:cs typeface="Segoe UI" panose="020B0502040204020203" pitchFamily="34" charset="0"/>
                        </a:rPr>
                        <a:t>Climate-Related Risks</a:t>
                      </a:r>
                    </a:p>
                  </a:txBody>
                  <a:tcPr/>
                </a:tc>
                <a:tc>
                  <a:txBody>
                    <a:bodyPr/>
                    <a:lstStyle/>
                    <a:p>
                      <a:r>
                        <a:rPr lang="en-IN" sz="1200" b="1" dirty="0">
                          <a:latin typeface="Segoe UI" panose="020B0502040204020203" pitchFamily="34" charset="0"/>
                          <a:cs typeface="Segoe UI" panose="020B0502040204020203" pitchFamily="34" charset="0"/>
                        </a:rPr>
                        <a:t>Potential Financial Impacts</a:t>
                      </a:r>
                    </a:p>
                  </a:txBody>
                  <a:tcPr/>
                </a:tc>
                <a:extLst>
                  <a:ext uri="{0D108BD9-81ED-4DB2-BD59-A6C34878D82A}">
                    <a16:rowId xmlns:a16="http://schemas.microsoft.com/office/drawing/2014/main" val="1994487333"/>
                  </a:ext>
                </a:extLst>
              </a:tr>
              <a:tr h="336550">
                <a:tc>
                  <a:txBody>
                    <a:bodyPr/>
                    <a:lstStyle/>
                    <a:p>
                      <a:pPr algn="ctr"/>
                      <a:r>
                        <a:rPr lang="en-IN" sz="1200" b="1" dirty="0">
                          <a:latin typeface="Segoe UI" panose="020B0502040204020203" pitchFamily="34" charset="0"/>
                          <a:cs typeface="Segoe UI" panose="020B0502040204020203" pitchFamily="34" charset="0"/>
                        </a:rPr>
                        <a:t>Resource Efficiency</a:t>
                      </a:r>
                    </a:p>
                  </a:txBody>
                  <a:tcPr vert="vert270">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Use of more efficient modes of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transport</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Use of more efficient production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and distribution processes</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Use of recycling</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Move to more efficient buildings</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water usage and consumption</a:t>
                      </a:r>
                      <a:endParaRPr lang="en-IN" sz="1200" dirty="0">
                        <a:latin typeface="Segoe UI" panose="020B0502040204020203" pitchFamily="34" charset="0"/>
                        <a:cs typeface="Segoe UI" panose="020B0502040204020203" pitchFamily="34" charset="0"/>
                      </a:endParaRPr>
                    </a:p>
                  </a:txBody>
                  <a:tcPr/>
                </a:tc>
                <a:tc>
                  <a:txBody>
                    <a:bodyPr/>
                    <a:lstStyle/>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Reduced operating costs (e.g., through efficiency gains and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cost reductions)</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production capacity, resulting in increased</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Revenues </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value of fixed assets (e.g., highly rated energy-efficient </a:t>
                      </a:r>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buildings)</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Benefits to workforce management and planning (e.g.,</a:t>
                      </a:r>
                    </a:p>
                    <a:p>
                      <a:r>
                        <a:rPr lang="en-US"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Improved health and safety, and employee satisfaction)</a:t>
                      </a:r>
                    </a:p>
                    <a:p>
                      <a:r>
                        <a:rPr lang="en-IN" sz="12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resulting in lower costs</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95984074"/>
                  </a:ext>
                </a:extLst>
              </a:tr>
              <a:tr h="336550">
                <a:tc>
                  <a:txBody>
                    <a:bodyPr/>
                    <a:lstStyle/>
                    <a:p>
                      <a:pPr algn="ctr"/>
                      <a:r>
                        <a:rPr lang="en-IN" sz="1200" b="1" i="0" u="none" strike="noStrike" cap="none" baseline="0" dirty="0">
                          <a:solidFill>
                            <a:srgbClr val="000000"/>
                          </a:solidFill>
                          <a:latin typeface="Arial"/>
                          <a:ea typeface="Arial"/>
                          <a:cs typeface="Arial"/>
                          <a:sym typeface="Arial"/>
                        </a:rPr>
                        <a:t>Energy Source</a:t>
                      </a:r>
                      <a:endParaRPr lang="en-IN" sz="1200" dirty="0">
                        <a:latin typeface="Segoe UI" panose="020B0502040204020203" pitchFamily="34" charset="0"/>
                        <a:cs typeface="Segoe UI" panose="020B0502040204020203" pitchFamily="34" charset="0"/>
                      </a:endParaRPr>
                    </a:p>
                  </a:txBody>
                  <a:tcPr vert="vert270">
                    <a:lnT w="12700" cap="flat" cmpd="sng" algn="ctr">
                      <a:solidFill>
                        <a:schemeClr val="tx1"/>
                      </a:solidFill>
                      <a:prstDash val="solid"/>
                      <a:round/>
                      <a:headEnd type="none" w="med" len="med"/>
                      <a:tailEnd type="none" w="med" len="med"/>
                    </a:lnT>
                  </a:tcPr>
                </a:tc>
                <a:tc>
                  <a:txBody>
                    <a:bodyPr/>
                    <a:lstStyle/>
                    <a:p>
                      <a:r>
                        <a:rPr lang="en-US" sz="1200" b="0" i="0" u="none" strike="noStrike" cap="none" baseline="0" dirty="0">
                          <a:solidFill>
                            <a:srgbClr val="000000"/>
                          </a:solidFill>
                          <a:latin typeface="Arial"/>
                          <a:ea typeface="Arial"/>
                          <a:cs typeface="Arial"/>
                          <a:sym typeface="Arial"/>
                        </a:rPr>
                        <a:t>‒ Use of lower-emission sources of</a:t>
                      </a:r>
                    </a:p>
                    <a:p>
                      <a:r>
                        <a:rPr lang="en-IN" sz="1200" b="0" i="0" u="none" strike="noStrike" cap="none" baseline="0" dirty="0">
                          <a:solidFill>
                            <a:srgbClr val="000000"/>
                          </a:solidFill>
                          <a:latin typeface="Arial"/>
                          <a:ea typeface="Arial"/>
                          <a:cs typeface="Arial"/>
                          <a:sym typeface="Arial"/>
                        </a:rPr>
                        <a:t>energy</a:t>
                      </a:r>
                    </a:p>
                    <a:p>
                      <a:r>
                        <a:rPr lang="en-US" sz="1200" b="0" i="0" u="none" strike="noStrike" cap="none" baseline="0" dirty="0">
                          <a:solidFill>
                            <a:srgbClr val="000000"/>
                          </a:solidFill>
                          <a:latin typeface="Arial"/>
                          <a:ea typeface="Arial"/>
                          <a:cs typeface="Arial"/>
                          <a:sym typeface="Arial"/>
                        </a:rPr>
                        <a:t>‒ Use of supportive policy incentives</a:t>
                      </a:r>
                    </a:p>
                    <a:p>
                      <a:r>
                        <a:rPr lang="en-IN" sz="1200" b="0" i="0" u="none" strike="noStrike" cap="none" baseline="0" dirty="0">
                          <a:solidFill>
                            <a:srgbClr val="000000"/>
                          </a:solidFill>
                          <a:latin typeface="Arial"/>
                          <a:ea typeface="Arial"/>
                          <a:cs typeface="Arial"/>
                          <a:sym typeface="Arial"/>
                        </a:rPr>
                        <a:t>‒ Use of new technologies</a:t>
                      </a:r>
                    </a:p>
                    <a:p>
                      <a:r>
                        <a:rPr lang="en-IN" sz="1200" b="0" i="0" u="none" strike="noStrike" cap="none" baseline="0" dirty="0">
                          <a:solidFill>
                            <a:srgbClr val="000000"/>
                          </a:solidFill>
                          <a:latin typeface="Arial"/>
                          <a:ea typeface="Arial"/>
                          <a:cs typeface="Arial"/>
                          <a:sym typeface="Arial"/>
                        </a:rPr>
                        <a:t>‒ Participation in carbon market</a:t>
                      </a:r>
                    </a:p>
                    <a:p>
                      <a:r>
                        <a:rPr lang="en-IN" sz="1200" b="0" i="0" u="none" strike="noStrike" cap="none" baseline="0" dirty="0">
                          <a:solidFill>
                            <a:srgbClr val="000000"/>
                          </a:solidFill>
                          <a:latin typeface="Arial"/>
                          <a:ea typeface="Arial"/>
                          <a:cs typeface="Arial"/>
                          <a:sym typeface="Arial"/>
                        </a:rPr>
                        <a:t>‒ Shift toward decentralized energy generation</a:t>
                      </a:r>
                      <a:endParaRPr lang="en-IN" sz="1200" dirty="0">
                        <a:latin typeface="Segoe UI" panose="020B0502040204020203" pitchFamily="34" charset="0"/>
                        <a:cs typeface="Segoe UI" panose="020B0502040204020203" pitchFamily="34" charset="0"/>
                      </a:endParaRPr>
                    </a:p>
                  </a:txBody>
                  <a:tcPr/>
                </a:tc>
                <a:tc>
                  <a:txBody>
                    <a:bodyPr/>
                    <a:lstStyle/>
                    <a:p>
                      <a:r>
                        <a:rPr lang="en-US" sz="1200" b="0" i="0" u="none" strike="noStrike" cap="none" baseline="0" dirty="0">
                          <a:solidFill>
                            <a:srgbClr val="000000"/>
                          </a:solidFill>
                          <a:latin typeface="Arial"/>
                          <a:ea typeface="Arial"/>
                          <a:cs typeface="Arial"/>
                          <a:sym typeface="Arial"/>
                        </a:rPr>
                        <a:t>‒ Reduced operational costs (e.g., through use of lowest cost </a:t>
                      </a:r>
                      <a:r>
                        <a:rPr lang="en-IN" sz="1200" b="0" i="0" u="none" strike="noStrike" cap="none" baseline="0" dirty="0">
                          <a:solidFill>
                            <a:srgbClr val="000000"/>
                          </a:solidFill>
                          <a:latin typeface="Arial"/>
                          <a:ea typeface="Arial"/>
                          <a:cs typeface="Arial"/>
                          <a:sym typeface="Arial"/>
                        </a:rPr>
                        <a:t>abatement)</a:t>
                      </a:r>
                    </a:p>
                    <a:p>
                      <a:r>
                        <a:rPr lang="en-US" sz="1200" b="0" i="0" u="none" strike="noStrike" cap="none" baseline="0" dirty="0">
                          <a:solidFill>
                            <a:srgbClr val="000000"/>
                          </a:solidFill>
                          <a:latin typeface="Arial"/>
                          <a:ea typeface="Arial"/>
                          <a:cs typeface="Arial"/>
                          <a:sym typeface="Arial"/>
                        </a:rPr>
                        <a:t>‒ Reduced exposure to future fossil fuel price increases</a:t>
                      </a:r>
                    </a:p>
                    <a:p>
                      <a:r>
                        <a:rPr lang="en-US" sz="1200" b="0" i="0" u="none" strike="noStrike" cap="none" baseline="0" dirty="0">
                          <a:solidFill>
                            <a:srgbClr val="000000"/>
                          </a:solidFill>
                          <a:latin typeface="Arial"/>
                          <a:ea typeface="Arial"/>
                          <a:cs typeface="Arial"/>
                          <a:sym typeface="Arial"/>
                        </a:rPr>
                        <a:t>‒ Reduced exposure to GHG emissions and therefore less sensitivity to changes in cost of carbon</a:t>
                      </a:r>
                    </a:p>
                    <a:p>
                      <a:r>
                        <a:rPr lang="en-US" sz="1200" b="0" i="0" u="none" strike="noStrike" cap="none" baseline="0" dirty="0">
                          <a:solidFill>
                            <a:srgbClr val="000000"/>
                          </a:solidFill>
                          <a:latin typeface="Arial"/>
                          <a:ea typeface="Arial"/>
                          <a:cs typeface="Arial"/>
                          <a:sym typeface="Arial"/>
                        </a:rPr>
                        <a:t>‒ Returns on investment in low-emission technology</a:t>
                      </a:r>
                    </a:p>
                    <a:p>
                      <a:r>
                        <a:rPr lang="en-US" sz="1200" b="0" i="0" u="none" strike="noStrike" cap="none" baseline="0" dirty="0">
                          <a:solidFill>
                            <a:srgbClr val="000000"/>
                          </a:solidFill>
                          <a:latin typeface="Arial"/>
                          <a:ea typeface="Arial"/>
                          <a:cs typeface="Arial"/>
                          <a:sym typeface="Arial"/>
                        </a:rPr>
                        <a:t>‒ Increased capital availability (e.g., as more investors favor </a:t>
                      </a:r>
                      <a:r>
                        <a:rPr lang="en-IN" sz="1200" b="0" i="0" u="none" strike="noStrike" cap="none" baseline="0" dirty="0">
                          <a:solidFill>
                            <a:srgbClr val="000000"/>
                          </a:solidFill>
                          <a:latin typeface="Arial"/>
                          <a:ea typeface="Arial"/>
                          <a:cs typeface="Arial"/>
                          <a:sym typeface="Arial"/>
                        </a:rPr>
                        <a:t>lower-emissions producers)</a:t>
                      </a:r>
                    </a:p>
                    <a:p>
                      <a:r>
                        <a:rPr lang="en-US" sz="1200" b="0" i="0" u="none" strike="noStrike" cap="none" baseline="0" dirty="0">
                          <a:solidFill>
                            <a:srgbClr val="000000"/>
                          </a:solidFill>
                          <a:latin typeface="Arial"/>
                          <a:ea typeface="Arial"/>
                          <a:cs typeface="Arial"/>
                          <a:sym typeface="Arial"/>
                        </a:rPr>
                        <a:t>‒ Reputational benefits resulting in increased demand for </a:t>
                      </a:r>
                      <a:r>
                        <a:rPr lang="en-IN" sz="1200" b="0" i="0" u="none" strike="noStrike" cap="none" baseline="0" dirty="0">
                          <a:solidFill>
                            <a:srgbClr val="000000"/>
                          </a:solidFill>
                          <a:latin typeface="Arial"/>
                          <a:ea typeface="Arial"/>
                          <a:cs typeface="Arial"/>
                          <a:sym typeface="Arial"/>
                        </a:rPr>
                        <a:t>goods/services</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07407711"/>
                  </a:ext>
                </a:extLst>
              </a:tr>
            </a:tbl>
          </a:graphicData>
        </a:graphic>
      </p:graphicFrame>
      <p:pic>
        <p:nvPicPr>
          <p:cNvPr id="3" name="Εικόνα 7">
            <a:extLst>
              <a:ext uri="{FF2B5EF4-FFF2-40B4-BE49-F238E27FC236}">
                <a16:creationId xmlns:a16="http://schemas.microsoft.com/office/drawing/2014/main" id="{EF73842C-0BF1-A543-384D-D80F64C16CA1}"/>
              </a:ext>
            </a:extLst>
          </p:cNvPr>
          <p:cNvPicPr>
            <a:picLocks noChangeAspect="1"/>
          </p:cNvPicPr>
          <p:nvPr/>
        </p:nvPicPr>
        <p:blipFill rotWithShape="1">
          <a:blip r:embed="rId3"/>
          <a:srcRect l="31333" t="85035" r="16916" b="5476"/>
          <a:stretch/>
        </p:blipFill>
        <p:spPr>
          <a:xfrm>
            <a:off x="832822" y="6122125"/>
            <a:ext cx="10003831" cy="709747"/>
          </a:xfrm>
          <a:prstGeom prst="rect">
            <a:avLst/>
          </a:prstGeom>
        </p:spPr>
      </p:pic>
    </p:spTree>
    <p:extLst>
      <p:ext uri="{BB962C8B-B14F-4D97-AF65-F5344CB8AC3E}">
        <p14:creationId xmlns:p14="http://schemas.microsoft.com/office/powerpoint/2010/main" val="2090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1857608"/>
            <a:ext cx="9596565" cy="38987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Examples of Climate-Related Risks and Potential Financial Impacts</a:t>
            </a:r>
            <a:endParaRPr lang="LID4096" sz="2400" dirty="0">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844CE6A9-82AE-26F2-60C3-F599DE2CCEA0}"/>
              </a:ext>
            </a:extLst>
          </p:cNvPr>
          <p:cNvGraphicFramePr>
            <a:graphicFrameLocks noGrp="1"/>
          </p:cNvGraphicFramePr>
          <p:nvPr>
            <p:extLst>
              <p:ext uri="{D42A27DB-BD31-4B8C-83A1-F6EECF244321}">
                <p14:modId xmlns:p14="http://schemas.microsoft.com/office/powerpoint/2010/main" val="2251039589"/>
              </p:ext>
            </p:extLst>
          </p:nvPr>
        </p:nvGraphicFramePr>
        <p:xfrm>
          <a:off x="1074057" y="1928222"/>
          <a:ext cx="9202057" cy="3293110"/>
        </p:xfrm>
        <a:graphic>
          <a:graphicData uri="http://schemas.openxmlformats.org/drawingml/2006/table">
            <a:tbl>
              <a:tblPr firstRow="1" bandRow="1">
                <a:tableStyleId>{29A00ED3-4F39-45E5-B855-3537186DFB81}</a:tableStyleId>
              </a:tblPr>
              <a:tblGrid>
                <a:gridCol w="554667">
                  <a:extLst>
                    <a:ext uri="{9D8B030D-6E8A-4147-A177-3AD203B41FA5}">
                      <a16:colId xmlns:a16="http://schemas.microsoft.com/office/drawing/2014/main" val="812121932"/>
                    </a:ext>
                  </a:extLst>
                </a:gridCol>
                <a:gridCol w="4010108">
                  <a:extLst>
                    <a:ext uri="{9D8B030D-6E8A-4147-A177-3AD203B41FA5}">
                      <a16:colId xmlns:a16="http://schemas.microsoft.com/office/drawing/2014/main" val="4058269549"/>
                    </a:ext>
                  </a:extLst>
                </a:gridCol>
                <a:gridCol w="4637282">
                  <a:extLst>
                    <a:ext uri="{9D8B030D-6E8A-4147-A177-3AD203B41FA5}">
                      <a16:colId xmlns:a16="http://schemas.microsoft.com/office/drawing/2014/main" val="248516608"/>
                    </a:ext>
                  </a:extLst>
                </a:gridCol>
              </a:tblGrid>
              <a:tr h="336550">
                <a:tc>
                  <a:txBody>
                    <a:bodyPr/>
                    <a:lstStyle/>
                    <a:p>
                      <a:r>
                        <a:rPr lang="en-IN" sz="1200" b="1" dirty="0">
                          <a:latin typeface="Segoe UI" panose="020B0502040204020203" pitchFamily="34" charset="0"/>
                          <a:cs typeface="Segoe UI" panose="020B0502040204020203" pitchFamily="34" charset="0"/>
                        </a:rPr>
                        <a:t>Type</a:t>
                      </a:r>
                    </a:p>
                  </a:txBody>
                  <a:tcPr/>
                </a:tc>
                <a:tc>
                  <a:txBody>
                    <a:bodyPr/>
                    <a:lstStyle/>
                    <a:p>
                      <a:r>
                        <a:rPr lang="en-IN" sz="1200" b="1" dirty="0">
                          <a:latin typeface="Segoe UI" panose="020B0502040204020203" pitchFamily="34" charset="0"/>
                          <a:cs typeface="Segoe UI" panose="020B0502040204020203" pitchFamily="34" charset="0"/>
                        </a:rPr>
                        <a:t>Climate-Related Risks</a:t>
                      </a:r>
                    </a:p>
                  </a:txBody>
                  <a:tcPr/>
                </a:tc>
                <a:tc>
                  <a:txBody>
                    <a:bodyPr/>
                    <a:lstStyle/>
                    <a:p>
                      <a:r>
                        <a:rPr lang="en-IN" sz="1200" b="1" dirty="0">
                          <a:latin typeface="Segoe UI" panose="020B0502040204020203" pitchFamily="34" charset="0"/>
                          <a:cs typeface="Segoe UI" panose="020B0502040204020203" pitchFamily="34" charset="0"/>
                        </a:rPr>
                        <a:t>Potential Financial Impacts</a:t>
                      </a:r>
                    </a:p>
                  </a:txBody>
                  <a:tcPr/>
                </a:tc>
                <a:extLst>
                  <a:ext uri="{0D108BD9-81ED-4DB2-BD59-A6C34878D82A}">
                    <a16:rowId xmlns:a16="http://schemas.microsoft.com/office/drawing/2014/main" val="1994487333"/>
                  </a:ext>
                </a:extLst>
              </a:tr>
              <a:tr h="336550">
                <a:tc>
                  <a:txBody>
                    <a:bodyPr/>
                    <a:lstStyle/>
                    <a:p>
                      <a:pPr algn="ctr"/>
                      <a:r>
                        <a:rPr lang="en-IN" sz="1200" b="1" dirty="0">
                          <a:latin typeface="Segoe UI" panose="020B0502040204020203" pitchFamily="34" charset="0"/>
                          <a:cs typeface="Segoe UI" panose="020B0502040204020203" pitchFamily="34" charset="0"/>
                        </a:rPr>
                        <a:t>Products and Services</a:t>
                      </a:r>
                    </a:p>
                  </a:txBody>
                  <a:tcPr vert="vert270">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Development and/or expansion of low emission goods and services</a:t>
                      </a:r>
                    </a:p>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Development of climate adaptation and insurance risk solutions</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Development of new products or services through R&amp;D and </a:t>
                      </a:r>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innovation</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Ability to diversify business activities</a:t>
                      </a:r>
                    </a:p>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Shift in consumer preferences</a:t>
                      </a:r>
                      <a:endParaRPr lang="en-IN" sz="1200" dirty="0">
                        <a:latin typeface="Segoe UI" panose="020B0502040204020203" pitchFamily="34" charset="0"/>
                        <a:cs typeface="Segoe UI" panose="020B0502040204020203" pitchFamily="34" charset="0"/>
                      </a:endParaRPr>
                    </a:p>
                  </a:txBody>
                  <a:tcPr/>
                </a:tc>
                <a:tc>
                  <a:txBody>
                    <a:bodyPr/>
                    <a:lstStyle/>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revenue through demand for lower emissions </a:t>
                      </a:r>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products and services</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revenue through new solutions to adaptation needs (e.g., insurance risk transfer products and services)</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Better competitive position to reflect shifting consumer</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preferences, resulting in increased revenues</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95984074"/>
                  </a:ext>
                </a:extLst>
              </a:tr>
              <a:tr h="336550">
                <a:tc>
                  <a:txBody>
                    <a:bodyPr/>
                    <a:lstStyle/>
                    <a:p>
                      <a:pPr algn="ctr"/>
                      <a:r>
                        <a:rPr lang="en-IN" sz="1400" b="1"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Markets</a:t>
                      </a:r>
                      <a:endParaRPr lang="en-IN" sz="1200" dirty="0">
                        <a:latin typeface="Segoe UI" panose="020B0502040204020203" pitchFamily="34" charset="0"/>
                        <a:cs typeface="Segoe UI" panose="020B0502040204020203" pitchFamily="34" charset="0"/>
                      </a:endParaRPr>
                    </a:p>
                  </a:txBody>
                  <a:tcPr vert="vert270">
                    <a:lnT w="12700" cap="flat" cmpd="sng" algn="ctr">
                      <a:solidFill>
                        <a:schemeClr val="tx1"/>
                      </a:solidFill>
                      <a:prstDash val="solid"/>
                      <a:round/>
                      <a:headEnd type="none" w="med" len="med"/>
                      <a:tailEnd type="none" w="med" len="med"/>
                    </a:lnT>
                  </a:tcPr>
                </a:tc>
                <a:tc>
                  <a:txBody>
                    <a:bodyPr/>
                    <a:lstStyle/>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Access to new markets</a:t>
                      </a:r>
                    </a:p>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Use of public-sector incentives</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Access to new assets and locations </a:t>
                      </a:r>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needing insurance coverage </a:t>
                      </a:r>
                      <a:endParaRPr lang="en-IN" sz="1200" dirty="0">
                        <a:latin typeface="Segoe UI" panose="020B0502040204020203" pitchFamily="34" charset="0"/>
                        <a:cs typeface="Segoe UI" panose="020B0502040204020203" pitchFamily="34" charset="0"/>
                      </a:endParaRPr>
                    </a:p>
                  </a:txBody>
                  <a:tcPr/>
                </a:tc>
                <a:tc>
                  <a:txBody>
                    <a:bodyPr/>
                    <a:lstStyle/>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revenues through access to new and emerging markets (e.g., partnerships with governments,</a:t>
                      </a:r>
                    </a:p>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development banks)</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diversification of financial assets (e.g., green </a:t>
                      </a:r>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bonds and infrastructure)</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307407711"/>
                  </a:ext>
                </a:extLst>
              </a:tr>
            </a:tbl>
          </a:graphicData>
        </a:graphic>
      </p:graphicFrame>
      <p:pic>
        <p:nvPicPr>
          <p:cNvPr id="3" name="Εικόνα 7">
            <a:extLst>
              <a:ext uri="{FF2B5EF4-FFF2-40B4-BE49-F238E27FC236}">
                <a16:creationId xmlns:a16="http://schemas.microsoft.com/office/drawing/2014/main" id="{1E32F1E6-342C-D2BF-C061-1C8D4CBD7DC1}"/>
              </a:ext>
            </a:extLst>
          </p:cNvPr>
          <p:cNvPicPr>
            <a:picLocks noChangeAspect="1"/>
          </p:cNvPicPr>
          <p:nvPr/>
        </p:nvPicPr>
        <p:blipFill rotWithShape="1">
          <a:blip r:embed="rId3"/>
          <a:srcRect l="31333" t="85035" r="16916" b="5476"/>
          <a:stretch/>
        </p:blipFill>
        <p:spPr>
          <a:xfrm>
            <a:off x="972161" y="5927910"/>
            <a:ext cx="10003831" cy="886545"/>
          </a:xfrm>
          <a:prstGeom prst="rect">
            <a:avLst/>
          </a:prstGeom>
        </p:spPr>
      </p:pic>
    </p:spTree>
    <p:extLst>
      <p:ext uri="{BB962C8B-B14F-4D97-AF65-F5344CB8AC3E}">
        <p14:creationId xmlns:p14="http://schemas.microsoft.com/office/powerpoint/2010/main" val="2631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1857608"/>
            <a:ext cx="9596565" cy="366362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 </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Examples of Climate-Related Risks and Potential Financial Impacts</a:t>
            </a:r>
            <a:endParaRPr lang="LID4096" sz="2400" dirty="0">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844CE6A9-82AE-26F2-60C3-F599DE2CCEA0}"/>
              </a:ext>
            </a:extLst>
          </p:cNvPr>
          <p:cNvGraphicFramePr>
            <a:graphicFrameLocks noGrp="1"/>
          </p:cNvGraphicFramePr>
          <p:nvPr>
            <p:extLst>
              <p:ext uri="{D42A27DB-BD31-4B8C-83A1-F6EECF244321}">
                <p14:modId xmlns:p14="http://schemas.microsoft.com/office/powerpoint/2010/main" val="1198980829"/>
              </p:ext>
            </p:extLst>
          </p:nvPr>
        </p:nvGraphicFramePr>
        <p:xfrm>
          <a:off x="1074057" y="1928222"/>
          <a:ext cx="9202057" cy="1921510"/>
        </p:xfrm>
        <a:graphic>
          <a:graphicData uri="http://schemas.openxmlformats.org/drawingml/2006/table">
            <a:tbl>
              <a:tblPr firstRow="1" bandRow="1">
                <a:tableStyleId>{29A00ED3-4F39-45E5-B855-3537186DFB81}</a:tableStyleId>
              </a:tblPr>
              <a:tblGrid>
                <a:gridCol w="554667">
                  <a:extLst>
                    <a:ext uri="{9D8B030D-6E8A-4147-A177-3AD203B41FA5}">
                      <a16:colId xmlns:a16="http://schemas.microsoft.com/office/drawing/2014/main" val="812121932"/>
                    </a:ext>
                  </a:extLst>
                </a:gridCol>
                <a:gridCol w="4010108">
                  <a:extLst>
                    <a:ext uri="{9D8B030D-6E8A-4147-A177-3AD203B41FA5}">
                      <a16:colId xmlns:a16="http://schemas.microsoft.com/office/drawing/2014/main" val="4058269549"/>
                    </a:ext>
                  </a:extLst>
                </a:gridCol>
                <a:gridCol w="4637282">
                  <a:extLst>
                    <a:ext uri="{9D8B030D-6E8A-4147-A177-3AD203B41FA5}">
                      <a16:colId xmlns:a16="http://schemas.microsoft.com/office/drawing/2014/main" val="248516608"/>
                    </a:ext>
                  </a:extLst>
                </a:gridCol>
              </a:tblGrid>
              <a:tr h="336550">
                <a:tc>
                  <a:txBody>
                    <a:bodyPr/>
                    <a:lstStyle/>
                    <a:p>
                      <a:r>
                        <a:rPr lang="en-IN" sz="1200" b="1" dirty="0">
                          <a:latin typeface="Segoe UI" panose="020B0502040204020203" pitchFamily="34" charset="0"/>
                          <a:cs typeface="Segoe UI" panose="020B0502040204020203" pitchFamily="34" charset="0"/>
                        </a:rPr>
                        <a:t>Type</a:t>
                      </a:r>
                    </a:p>
                  </a:txBody>
                  <a:tcPr/>
                </a:tc>
                <a:tc>
                  <a:txBody>
                    <a:bodyPr/>
                    <a:lstStyle/>
                    <a:p>
                      <a:r>
                        <a:rPr lang="en-IN" sz="1200" b="1" dirty="0">
                          <a:latin typeface="Segoe UI" panose="020B0502040204020203" pitchFamily="34" charset="0"/>
                          <a:cs typeface="Segoe UI" panose="020B0502040204020203" pitchFamily="34" charset="0"/>
                        </a:rPr>
                        <a:t>Climate-Related Risks</a:t>
                      </a:r>
                    </a:p>
                  </a:txBody>
                  <a:tcPr/>
                </a:tc>
                <a:tc>
                  <a:txBody>
                    <a:bodyPr/>
                    <a:lstStyle/>
                    <a:p>
                      <a:r>
                        <a:rPr lang="en-IN" sz="1200" b="1" dirty="0">
                          <a:latin typeface="Segoe UI" panose="020B0502040204020203" pitchFamily="34" charset="0"/>
                          <a:cs typeface="Segoe UI" panose="020B0502040204020203" pitchFamily="34" charset="0"/>
                        </a:rPr>
                        <a:t>Potential Financial Impacts</a:t>
                      </a:r>
                    </a:p>
                  </a:txBody>
                  <a:tcPr/>
                </a:tc>
                <a:extLst>
                  <a:ext uri="{0D108BD9-81ED-4DB2-BD59-A6C34878D82A}">
                    <a16:rowId xmlns:a16="http://schemas.microsoft.com/office/drawing/2014/main" val="1994487333"/>
                  </a:ext>
                </a:extLst>
              </a:tr>
              <a:tr h="336550">
                <a:tc>
                  <a:txBody>
                    <a:bodyPr/>
                    <a:lstStyle/>
                    <a:p>
                      <a:pPr algn="ctr"/>
                      <a:r>
                        <a:rPr lang="en-IN" sz="1400" b="1"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Resilience</a:t>
                      </a:r>
                      <a:endParaRPr lang="en-IN" sz="1200" b="1" dirty="0">
                        <a:latin typeface="Segoe UI" panose="020B0502040204020203" pitchFamily="34" charset="0"/>
                        <a:cs typeface="Segoe UI" panose="020B0502040204020203" pitchFamily="34" charset="0"/>
                      </a:endParaRPr>
                    </a:p>
                  </a:txBody>
                  <a:tcPr vert="vert270">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Participation in renewable energy </a:t>
                      </a:r>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programs and adoption of energy efficiency </a:t>
                      </a:r>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measures</a:t>
                      </a:r>
                    </a:p>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Resource substitutes/diversification</a:t>
                      </a:r>
                      <a:endParaRPr lang="en-IN" sz="1200" dirty="0">
                        <a:latin typeface="Segoe UI" panose="020B0502040204020203" pitchFamily="34" charset="0"/>
                        <a:cs typeface="Segoe UI" panose="020B0502040204020203" pitchFamily="34" charset="0"/>
                      </a:endParaRPr>
                    </a:p>
                  </a:txBody>
                  <a:tcPr/>
                </a:tc>
                <a:tc>
                  <a:txBody>
                    <a:bodyPr/>
                    <a:lstStyle/>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market valuation through resilience planning</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(e.g., infrastructure, land, buildings)</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reliability of supply chain and ability to operate </a:t>
                      </a:r>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under various conditions</a:t>
                      </a:r>
                    </a:p>
                    <a:p>
                      <a:r>
                        <a:rPr lang="en-US"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 Increased revenue through new products and services</a:t>
                      </a:r>
                    </a:p>
                    <a:p>
                      <a:r>
                        <a:rPr lang="en-IN" sz="1400" b="0" i="0" u="none" strike="noStrike" cap="none" baseline="0" dirty="0">
                          <a:solidFill>
                            <a:srgbClr val="000000"/>
                          </a:solidFill>
                          <a:latin typeface="Segoe UI" panose="020B0502040204020203" pitchFamily="34" charset="0"/>
                          <a:ea typeface="Arial"/>
                          <a:cs typeface="Segoe UI" panose="020B0502040204020203" pitchFamily="34" charset="0"/>
                          <a:sym typeface="Arial"/>
                        </a:rPr>
                        <a:t>related to ensuring resiliency</a:t>
                      </a:r>
                      <a:endParaRPr lang="en-IN"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95984074"/>
                  </a:ext>
                </a:extLst>
              </a:tr>
            </a:tbl>
          </a:graphicData>
        </a:graphic>
      </p:graphicFrame>
      <p:pic>
        <p:nvPicPr>
          <p:cNvPr id="3" name="Εικόνα 7">
            <a:extLst>
              <a:ext uri="{FF2B5EF4-FFF2-40B4-BE49-F238E27FC236}">
                <a16:creationId xmlns:a16="http://schemas.microsoft.com/office/drawing/2014/main" id="{DAF7AB4C-DC1E-B967-68D5-EAF867CE495B}"/>
              </a:ext>
            </a:extLst>
          </p:cNvPr>
          <p:cNvPicPr>
            <a:picLocks noChangeAspect="1"/>
          </p:cNvPicPr>
          <p:nvPr/>
        </p:nvPicPr>
        <p:blipFill rotWithShape="1">
          <a:blip r:embed="rId3"/>
          <a:srcRect l="31333" t="85035" r="16916" b="5476"/>
          <a:stretch/>
        </p:blipFill>
        <p:spPr>
          <a:xfrm>
            <a:off x="850242" y="5807813"/>
            <a:ext cx="10003831" cy="963100"/>
          </a:xfrm>
          <a:prstGeom prst="rect">
            <a:avLst/>
          </a:prstGeom>
        </p:spPr>
      </p:pic>
    </p:spTree>
    <p:extLst>
      <p:ext uri="{BB962C8B-B14F-4D97-AF65-F5344CB8AC3E}">
        <p14:creationId xmlns:p14="http://schemas.microsoft.com/office/powerpoint/2010/main" val="15268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2589118"/>
            <a:ext cx="9488130" cy="3125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Policy and Legal Risks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Their objectives generally fall into two categories—policy actions that attempt to constrain actions that contribute to the adverse effects of climate change or policy actions that seek to promote adaptation to climate change.</a:t>
            </a:r>
          </a:p>
          <a:p>
            <a:pPr marL="627063" lvl="3"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E.g. implementing carbon-pricing mechanisms to reduce GHG emissions, </a:t>
            </a:r>
          </a:p>
          <a:p>
            <a:pPr marL="627063"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Shifting energy use toward lower emission sources, </a:t>
            </a:r>
          </a:p>
          <a:p>
            <a:pPr marL="627063"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Adopting energy-efficiency solutions, </a:t>
            </a:r>
          </a:p>
          <a:p>
            <a:pPr marL="627063"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Encouraging greater water efficiency measures, and promoting more sustainable land-use practices.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1. Climate-Related Risks</a:t>
            </a:r>
          </a:p>
          <a:p>
            <a:endParaRPr lang="LID4096" sz="2400" dirty="0">
              <a:latin typeface="Segoe UI" panose="020B0502040204020203" pitchFamily="34" charset="0"/>
              <a:cs typeface="Segoe UI" panose="020B0502040204020203" pitchFamily="34" charset="0"/>
            </a:endParaRPr>
          </a:p>
        </p:txBody>
      </p:sp>
      <p:sp>
        <p:nvSpPr>
          <p:cNvPr id="3" name="Τίτλος 4">
            <a:extLst>
              <a:ext uri="{FF2B5EF4-FFF2-40B4-BE49-F238E27FC236}">
                <a16:creationId xmlns:a16="http://schemas.microsoft.com/office/drawing/2014/main" id="{62F6BCEE-39A3-5C53-0E4F-0E64D330D4E9}"/>
              </a:ext>
            </a:extLst>
          </p:cNvPr>
          <p:cNvSpPr txBox="1">
            <a:spLocks/>
          </p:cNvSpPr>
          <p:nvPr/>
        </p:nvSpPr>
        <p:spPr>
          <a:xfrm>
            <a:off x="993057" y="1875981"/>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a. Transition Risks </a:t>
            </a:r>
            <a:endParaRPr lang="LID4096" sz="2400" dirty="0">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p>
        </p:txBody>
      </p:sp>
      <p:sp>
        <p:nvSpPr>
          <p:cNvPr id="158" name="Google Shape;158;p46"/>
          <p:cNvSpPr txBox="1"/>
          <p:nvPr/>
        </p:nvSpPr>
        <p:spPr>
          <a:xfrm>
            <a:off x="993057" y="1857608"/>
            <a:ext cx="9596565" cy="35068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Wingdings" panose="05000000000000000000" pitchFamily="2" charset="2"/>
              <a:buChar char="Ø"/>
            </a:pPr>
            <a:r>
              <a:rPr lang="en-IN" sz="1600" b="1" dirty="0">
                <a:latin typeface="Segoe UI" panose="020B0502040204020203" pitchFamily="34" charset="0"/>
                <a:cs typeface="Segoe UI" panose="020B0502040204020203" pitchFamily="34" charset="0"/>
              </a:rPr>
              <a:t>WORKING PAPERS -</a:t>
            </a:r>
            <a:r>
              <a:rPr lang="en-US" sz="1600" b="1" dirty="0">
                <a:latin typeface="Segoe UI" panose="020B0502040204020203" pitchFamily="34" charset="0"/>
                <a:cs typeface="Segoe UI" panose="020B0502040204020203" pitchFamily="34" charset="0"/>
              </a:rPr>
              <a:t>The IMF-World Bank Climate Policy Assessment Tool (CPAT): a Model to Help Countries Mitigate Climate Change </a:t>
            </a:r>
            <a:r>
              <a:rPr lang="en-US" sz="1600" dirty="0">
                <a:latin typeface="Segoe UI" panose="020B0502040204020203" pitchFamily="34" charset="0"/>
                <a:cs typeface="Segoe UI" panose="020B0502040204020203" pitchFamily="34" charset="0"/>
              </a:rPr>
              <a:t>Prepared by Simon Black, Ian Parry, Victor </a:t>
            </a:r>
            <a:r>
              <a:rPr lang="en-US" sz="1600" dirty="0" err="1">
                <a:latin typeface="Segoe UI" panose="020B0502040204020203" pitchFamily="34" charset="0"/>
                <a:cs typeface="Segoe UI" panose="020B0502040204020203" pitchFamily="34" charset="0"/>
              </a:rPr>
              <a:t>Mylonas</a:t>
            </a:r>
            <a:r>
              <a:rPr lang="en-US" sz="1600" dirty="0">
                <a:latin typeface="Segoe UI" panose="020B0502040204020203" pitchFamily="34" charset="0"/>
                <a:cs typeface="Segoe UI" panose="020B0502040204020203" pitchFamily="34" charset="0"/>
              </a:rPr>
              <a:t>, Nate Vernon, and </a:t>
            </a:r>
            <a:r>
              <a:rPr lang="en-US" sz="1600" dirty="0" err="1">
                <a:latin typeface="Segoe UI" panose="020B0502040204020203" pitchFamily="34" charset="0"/>
                <a:cs typeface="Segoe UI" panose="020B0502040204020203" pitchFamily="34" charset="0"/>
              </a:rPr>
              <a:t>Karlygash</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Zhunussova</a:t>
            </a:r>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hlinkClick r:id="rId3"/>
              </a:rPr>
              <a:t>https://www.imf.org/en/Publications/WP/Issues/2022/07/28/Surging-Energy-Prices-in-Europe-in-the-Aftermath-of-the-War-How-to-Support-the-Vulnerable-521457</a:t>
            </a:r>
            <a:r>
              <a:rPr lang="en-US" sz="1600" dirty="0">
                <a:latin typeface="Segoe UI" panose="020B0502040204020203" pitchFamily="34" charset="0"/>
                <a:cs typeface="Segoe UI" panose="020B0502040204020203" pitchFamily="34" charset="0"/>
              </a:rPr>
              <a:t> </a:t>
            </a:r>
          </a:p>
        </p:txBody>
      </p:sp>
      <p:pic>
        <p:nvPicPr>
          <p:cNvPr id="3" name="Εικόνα 7">
            <a:extLst>
              <a:ext uri="{FF2B5EF4-FFF2-40B4-BE49-F238E27FC236}">
                <a16:creationId xmlns:a16="http://schemas.microsoft.com/office/drawing/2014/main" id="{A7AF326E-8BAF-4B59-28CE-5C5A60AC907B}"/>
              </a:ext>
            </a:extLst>
          </p:cNvPr>
          <p:cNvPicPr>
            <a:picLocks noChangeAspect="1"/>
          </p:cNvPicPr>
          <p:nvPr/>
        </p:nvPicPr>
        <p:blipFill rotWithShape="1">
          <a:blip r:embed="rId4"/>
          <a:srcRect l="31333" t="85035" r="16916" b="5476"/>
          <a:stretch/>
        </p:blipFill>
        <p:spPr>
          <a:xfrm>
            <a:off x="763166" y="5764265"/>
            <a:ext cx="10003831" cy="963100"/>
          </a:xfrm>
          <a:prstGeom prst="rect">
            <a:avLst/>
          </a:prstGeom>
        </p:spPr>
      </p:pic>
    </p:spTree>
    <p:extLst>
      <p:ext uri="{BB962C8B-B14F-4D97-AF65-F5344CB8AC3E}">
        <p14:creationId xmlns:p14="http://schemas.microsoft.com/office/powerpoint/2010/main" val="29885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2589118"/>
            <a:ext cx="9488130" cy="3125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Policy and Legal Risks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 Climate-related litigation claims being brought before the courts by property owners, municipalities, states, insurers, shareholders, and public interest organizations </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Reasons for such litigation include the failure of organizations to mitigate the impacts of climate change, failure to adapt to climate change, and the insufficiency of disclosure around material financial risks.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As the value of loss and damage arising from climate change grows, litigation risk is also likely to increase.</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1. Climate-Related Risks</a:t>
            </a:r>
          </a:p>
          <a:p>
            <a:endParaRPr lang="LID4096" sz="2400" dirty="0">
              <a:latin typeface="Segoe UI" panose="020B0502040204020203" pitchFamily="34" charset="0"/>
              <a:cs typeface="Segoe UI" panose="020B0502040204020203" pitchFamily="34" charset="0"/>
            </a:endParaRPr>
          </a:p>
        </p:txBody>
      </p:sp>
      <p:sp>
        <p:nvSpPr>
          <p:cNvPr id="3" name="Τίτλος 4">
            <a:extLst>
              <a:ext uri="{FF2B5EF4-FFF2-40B4-BE49-F238E27FC236}">
                <a16:creationId xmlns:a16="http://schemas.microsoft.com/office/drawing/2014/main" id="{62F6BCEE-39A3-5C53-0E4F-0E64D330D4E9}"/>
              </a:ext>
            </a:extLst>
          </p:cNvPr>
          <p:cNvSpPr txBox="1">
            <a:spLocks/>
          </p:cNvSpPr>
          <p:nvPr/>
        </p:nvSpPr>
        <p:spPr>
          <a:xfrm>
            <a:off x="993057" y="1875981"/>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a. Transition Risks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391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2589118"/>
            <a:ext cx="9488130" cy="3125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IN" sz="1600" b="1" dirty="0">
                <a:latin typeface="Segoe UI" panose="020B0502040204020203" pitchFamily="34" charset="0"/>
                <a:cs typeface="Segoe UI" panose="020B0502040204020203" pitchFamily="34" charset="0"/>
              </a:rPr>
              <a:t>Technology Risk</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Technological improvements or innovations that support the transition to a lower-carbon, energy-efficient economic system can have a significant impact on organizations.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The timing of technology development and deployment, however, is a key uncertainty in assessing technology risk.</a:t>
            </a:r>
          </a:p>
          <a:p>
            <a:pPr lvl="1" algn="just">
              <a:lnSpc>
                <a:spcPct val="150000"/>
              </a:lnSpc>
              <a:buSzPts val="1600"/>
            </a:pPr>
            <a:r>
              <a:rPr lang="en-US" sz="1600" b="1" dirty="0">
                <a:latin typeface="Segoe UI" panose="020B0502040204020203" pitchFamily="34" charset="0"/>
                <a:cs typeface="Segoe UI" panose="020B0502040204020203" pitchFamily="34" charset="0"/>
              </a:rPr>
              <a:t>Market Risk</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Markets that could be affected by climate change are varied and complex, one of the major ways is through shifts in supply and demand for certain commodities, products, and services as climate-related risks and opportunities are increasingly taken into account.</a:t>
            </a:r>
          </a:p>
          <a:p>
            <a:pPr lvl="1" algn="just">
              <a:lnSpc>
                <a:spcPct val="150000"/>
              </a:lnSpc>
              <a:buSzPts val="1600"/>
            </a:pPr>
            <a:endParaRPr lang="en-IN" sz="1600" dirty="0">
              <a:latin typeface="Segoe UI" panose="020B0502040204020203" pitchFamily="34" charset="0"/>
              <a:cs typeface="Segoe UI" panose="020B0502040204020203" pitchFamily="34" charset="0"/>
            </a:endParaRP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1. Climate-Related Risks</a:t>
            </a:r>
          </a:p>
          <a:p>
            <a:endParaRPr lang="LID4096" sz="2400" dirty="0">
              <a:latin typeface="Segoe UI" panose="020B0502040204020203" pitchFamily="34" charset="0"/>
              <a:cs typeface="Segoe UI" panose="020B0502040204020203" pitchFamily="34" charset="0"/>
            </a:endParaRPr>
          </a:p>
        </p:txBody>
      </p:sp>
      <p:sp>
        <p:nvSpPr>
          <p:cNvPr id="3" name="Τίτλος 4">
            <a:extLst>
              <a:ext uri="{FF2B5EF4-FFF2-40B4-BE49-F238E27FC236}">
                <a16:creationId xmlns:a16="http://schemas.microsoft.com/office/drawing/2014/main" id="{62F6BCEE-39A3-5C53-0E4F-0E64D330D4E9}"/>
              </a:ext>
            </a:extLst>
          </p:cNvPr>
          <p:cNvSpPr txBox="1">
            <a:spLocks/>
          </p:cNvSpPr>
          <p:nvPr/>
        </p:nvSpPr>
        <p:spPr>
          <a:xfrm>
            <a:off x="993057" y="1875981"/>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a. Transition Risks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401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2569880"/>
            <a:ext cx="9488130" cy="3125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cs typeface="Segoe UI" panose="020B0502040204020203" pitchFamily="34" charset="0"/>
              </a:rPr>
              <a:t>Reputation Risk</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Climate change has been identified as a potential source of reputational risk tied to changing</a:t>
            </a:r>
          </a:p>
          <a:p>
            <a:pPr lvl="1" algn="just">
              <a:lnSpc>
                <a:spcPct val="150000"/>
              </a:lnSpc>
              <a:buSzPts val="1600"/>
            </a:pPr>
            <a:r>
              <a:rPr lang="en-US" sz="1600" dirty="0">
                <a:latin typeface="Segoe UI" panose="020B0502040204020203" pitchFamily="34" charset="0"/>
                <a:cs typeface="Segoe UI" panose="020B0502040204020203" pitchFamily="34" charset="0"/>
              </a:rPr>
              <a:t>customer or community perceptions of an organization’s contribution to or detraction from the</a:t>
            </a:r>
          </a:p>
          <a:p>
            <a:pPr lvl="1" algn="just">
              <a:lnSpc>
                <a:spcPct val="150000"/>
              </a:lnSpc>
              <a:buSzPts val="1600"/>
            </a:pPr>
            <a:r>
              <a:rPr lang="en-US" sz="1600" dirty="0">
                <a:latin typeface="Segoe UI" panose="020B0502040204020203" pitchFamily="34" charset="0"/>
                <a:cs typeface="Segoe UI" panose="020B0502040204020203" pitchFamily="34" charset="0"/>
              </a:rPr>
              <a:t>transition to a lower-carbon economy.</a:t>
            </a:r>
            <a:endParaRPr lang="en-IN" sz="1600" dirty="0">
              <a:latin typeface="Segoe UI" panose="020B0502040204020203" pitchFamily="34" charset="0"/>
              <a:cs typeface="Segoe UI" panose="020B0502040204020203" pitchFamily="34" charset="0"/>
            </a:endParaRP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1. Climate-Related Risks</a:t>
            </a:r>
          </a:p>
          <a:p>
            <a:endParaRPr lang="LID4096" sz="2400" dirty="0">
              <a:latin typeface="Segoe UI" panose="020B0502040204020203" pitchFamily="34" charset="0"/>
              <a:cs typeface="Segoe UI" panose="020B0502040204020203" pitchFamily="34" charset="0"/>
            </a:endParaRPr>
          </a:p>
        </p:txBody>
      </p:sp>
      <p:sp>
        <p:nvSpPr>
          <p:cNvPr id="3" name="Τίτλος 4">
            <a:extLst>
              <a:ext uri="{FF2B5EF4-FFF2-40B4-BE49-F238E27FC236}">
                <a16:creationId xmlns:a16="http://schemas.microsoft.com/office/drawing/2014/main" id="{62F6BCEE-39A3-5C53-0E4F-0E64D330D4E9}"/>
              </a:ext>
            </a:extLst>
          </p:cNvPr>
          <p:cNvSpPr txBox="1">
            <a:spLocks/>
          </p:cNvSpPr>
          <p:nvPr/>
        </p:nvSpPr>
        <p:spPr>
          <a:xfrm>
            <a:off x="993057" y="1875981"/>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a. Transition Risks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17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3" end="3"/>
                                            </p:txEl>
                                          </p:spTgt>
                                        </p:tgtEl>
                                        <p:attrNameLst>
                                          <p:attrName>style.visibility</p:attrName>
                                        </p:attrNameLst>
                                      </p:cBhvr>
                                      <p:to>
                                        <p:strVal val="visible"/>
                                      </p:to>
                                    </p:set>
                                    <p:animEffect transition="in" filter="fade">
                                      <p:cBhvr>
                                        <p:cTn id="12" dur="1000"/>
                                        <p:tgtEl>
                                          <p:spTgt spid="1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 end="1"/>
                                            </p:txEl>
                                          </p:spTgt>
                                        </p:tgtEl>
                                        <p:attrNameLst>
                                          <p:attrName>style.visibility</p:attrName>
                                        </p:attrNameLst>
                                      </p:cBhvr>
                                      <p:to>
                                        <p:strVal val="visible"/>
                                      </p:to>
                                    </p:set>
                                    <p:animEffect transition="in" filter="fade">
                                      <p:cBhvr>
                                        <p:cTn id="17" dur="1000"/>
                                        <p:tgtEl>
                                          <p:spTgt spid="1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2" end="2"/>
                                            </p:txEl>
                                          </p:spTgt>
                                        </p:tgtEl>
                                        <p:attrNameLst>
                                          <p:attrName>style.visibility</p:attrName>
                                        </p:attrNameLst>
                                      </p:cBhvr>
                                      <p:to>
                                        <p:strVal val="visible"/>
                                      </p:to>
                                    </p:set>
                                    <p:animEffect transition="in" filter="fade">
                                      <p:cBhvr>
                                        <p:cTn id="2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2569880"/>
            <a:ext cx="9488130" cy="3125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Physical risks resulting from climate change can be event-driven (acute) or longer-term shifts (chronic) in climate patterns. It may have financial implications for organizations, such as direct damage to assets and indirect impacts from supply chain disruption. Organizations’ financial performance may also be affected by changes in water availability, sourcing, and quality; food security; and extreme temperature changes affecting organizations’ premises, operations, supply chain, transport needs, and employee safety.</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1. Climate-Related Risks</a:t>
            </a:r>
          </a:p>
          <a:p>
            <a:endParaRPr lang="LID4096" sz="2400" dirty="0">
              <a:latin typeface="Segoe UI" panose="020B0502040204020203" pitchFamily="34" charset="0"/>
              <a:cs typeface="Segoe UI" panose="020B0502040204020203" pitchFamily="34" charset="0"/>
            </a:endParaRPr>
          </a:p>
        </p:txBody>
      </p:sp>
      <p:sp>
        <p:nvSpPr>
          <p:cNvPr id="3" name="Τίτλος 4">
            <a:extLst>
              <a:ext uri="{FF2B5EF4-FFF2-40B4-BE49-F238E27FC236}">
                <a16:creationId xmlns:a16="http://schemas.microsoft.com/office/drawing/2014/main" id="{62F6BCEE-39A3-5C53-0E4F-0E64D330D4E9}"/>
              </a:ext>
            </a:extLst>
          </p:cNvPr>
          <p:cNvSpPr txBox="1">
            <a:spLocks/>
          </p:cNvSpPr>
          <p:nvPr/>
        </p:nvSpPr>
        <p:spPr>
          <a:xfrm>
            <a:off x="993057" y="1875981"/>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b. Physical Risks</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014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2569880"/>
            <a:ext cx="9488130" cy="31252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cs typeface="Segoe UI" panose="020B0502040204020203" pitchFamily="34" charset="0"/>
              </a:rPr>
              <a:t>Acute Risk</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Acute physical risks refer to those that are event-driven, including increased severity of extreme</a:t>
            </a:r>
          </a:p>
          <a:p>
            <a:pPr lvl="1" algn="just">
              <a:lnSpc>
                <a:spcPct val="150000"/>
              </a:lnSpc>
              <a:buSzPts val="1600"/>
            </a:pPr>
            <a:r>
              <a:rPr lang="en-US" sz="1600" dirty="0">
                <a:latin typeface="Segoe UI" panose="020B0502040204020203" pitchFamily="34" charset="0"/>
                <a:cs typeface="Segoe UI" panose="020B0502040204020203" pitchFamily="34" charset="0"/>
              </a:rPr>
              <a:t>weather events, such as cyclones, hurricanes, or floods.</a:t>
            </a:r>
          </a:p>
          <a:p>
            <a:pPr lvl="1" algn="just">
              <a:lnSpc>
                <a:spcPct val="150000"/>
              </a:lnSpc>
              <a:buSzPts val="1600"/>
            </a:pPr>
            <a:endParaRPr lang="en-US" sz="1600" dirty="0">
              <a:latin typeface="Segoe UI" panose="020B0502040204020203" pitchFamily="34" charset="0"/>
              <a:cs typeface="Segoe UI" panose="020B0502040204020203" pitchFamily="34" charset="0"/>
            </a:endParaRPr>
          </a:p>
          <a:p>
            <a:pPr lvl="1" algn="just">
              <a:lnSpc>
                <a:spcPct val="150000"/>
              </a:lnSpc>
              <a:buSzPts val="1600"/>
            </a:pPr>
            <a:r>
              <a:rPr lang="en-US" sz="1600" b="1" dirty="0">
                <a:latin typeface="Segoe UI" panose="020B0502040204020203" pitchFamily="34" charset="0"/>
                <a:cs typeface="Segoe UI" panose="020B0502040204020203" pitchFamily="34" charset="0"/>
              </a:rPr>
              <a:t>Chronic Risk</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Chronic physical risks refer to longer-term shifts in climate patterns (e.g., sustained higher</a:t>
            </a:r>
          </a:p>
          <a:p>
            <a:pPr lvl="1" algn="just">
              <a:lnSpc>
                <a:spcPct val="150000"/>
              </a:lnSpc>
              <a:buSzPts val="1600"/>
            </a:pPr>
            <a:r>
              <a:rPr lang="en-US" sz="1600" dirty="0">
                <a:latin typeface="Segoe UI" panose="020B0502040204020203" pitchFamily="34" charset="0"/>
                <a:cs typeface="Segoe UI" panose="020B0502040204020203" pitchFamily="34" charset="0"/>
              </a:rPr>
              <a:t>temperatures) that may cause sea level rise or chronic heat waves.</a:t>
            </a:r>
            <a:endParaRPr lang="en-IN" sz="1600" dirty="0">
              <a:latin typeface="Segoe UI" panose="020B0502040204020203" pitchFamily="34" charset="0"/>
              <a:cs typeface="Segoe UI" panose="020B0502040204020203" pitchFamily="34" charset="0"/>
            </a:endParaRP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1. Climate-Related Risks</a:t>
            </a:r>
          </a:p>
          <a:p>
            <a:endParaRPr lang="LID4096" sz="2400" dirty="0">
              <a:latin typeface="Segoe UI" panose="020B0502040204020203" pitchFamily="34" charset="0"/>
              <a:cs typeface="Segoe UI" panose="020B0502040204020203" pitchFamily="34" charset="0"/>
            </a:endParaRPr>
          </a:p>
        </p:txBody>
      </p:sp>
      <p:sp>
        <p:nvSpPr>
          <p:cNvPr id="3" name="Τίτλος 4">
            <a:extLst>
              <a:ext uri="{FF2B5EF4-FFF2-40B4-BE49-F238E27FC236}">
                <a16:creationId xmlns:a16="http://schemas.microsoft.com/office/drawing/2014/main" id="{62F6BCEE-39A3-5C53-0E4F-0E64D330D4E9}"/>
              </a:ext>
            </a:extLst>
          </p:cNvPr>
          <p:cNvSpPr txBox="1">
            <a:spLocks/>
          </p:cNvSpPr>
          <p:nvPr/>
        </p:nvSpPr>
        <p:spPr>
          <a:xfrm>
            <a:off x="993057" y="1875981"/>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b. Physical Risks</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444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1857608"/>
            <a:ext cx="9488130" cy="3837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cs typeface="Segoe UI" panose="020B0502040204020203" pitchFamily="34" charset="0"/>
              </a:rPr>
              <a:t>Efforts to mitigate and adapt to climate change also produce opportunities for organizations.</a:t>
            </a:r>
          </a:p>
          <a:p>
            <a:pPr marL="627063"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e.g. through resource efficiency and cost savings, </a:t>
            </a:r>
          </a:p>
          <a:p>
            <a:pPr marL="627063"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the adoption of low-emission energy sources,</a:t>
            </a:r>
          </a:p>
          <a:p>
            <a:pPr marL="627063"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the development of new products and services, </a:t>
            </a:r>
          </a:p>
          <a:p>
            <a:pPr marL="627063"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access to new markets, and building resilience along the supply chain.</a:t>
            </a:r>
          </a:p>
          <a:p>
            <a:pPr marL="627063" lvl="1" indent="-285750" algn="just">
              <a:lnSpc>
                <a:spcPct val="150000"/>
              </a:lnSpc>
              <a:buSzPts val="1600"/>
              <a:buFont typeface="Wingdings" panose="05000000000000000000" pitchFamily="2" charset="2"/>
              <a:buChar char="Ø"/>
            </a:pPr>
            <a:endParaRPr lang="en-IN" sz="1600" dirty="0">
              <a:latin typeface="Segoe UI" panose="020B0502040204020203" pitchFamily="34" charset="0"/>
              <a:cs typeface="Segoe UI" panose="020B0502040204020203" pitchFamily="34" charset="0"/>
            </a:endParaRPr>
          </a:p>
          <a:p>
            <a:pPr lvl="1" algn="just">
              <a:lnSpc>
                <a:spcPct val="150000"/>
              </a:lnSpc>
              <a:buSzPts val="1600"/>
            </a:pPr>
            <a:r>
              <a:rPr lang="en-US" sz="1600" dirty="0">
                <a:latin typeface="Segoe UI" panose="020B0502040204020203" pitchFamily="34" charset="0"/>
                <a:cs typeface="Segoe UI" panose="020B0502040204020203" pitchFamily="34" charset="0"/>
              </a:rPr>
              <a:t>Climate-related opportunities will vary depending on the region, market, and industry in which an organization operates</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2. Climate-Related Opportunities</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6941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Climate-Related Risks, Opportunities, Financial Impacts </a:t>
            </a:r>
          </a:p>
        </p:txBody>
      </p:sp>
      <p:sp>
        <p:nvSpPr>
          <p:cNvPr id="158" name="Google Shape;158;p46"/>
          <p:cNvSpPr txBox="1"/>
          <p:nvPr/>
        </p:nvSpPr>
        <p:spPr>
          <a:xfrm>
            <a:off x="993057" y="1857608"/>
            <a:ext cx="9488130" cy="3837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342900" lvl="1" indent="-342900" algn="just">
              <a:lnSpc>
                <a:spcPct val="150000"/>
              </a:lnSpc>
              <a:buSzPts val="1600"/>
              <a:buAutoNum type="alphaLcPeriod"/>
            </a:pPr>
            <a:r>
              <a:rPr lang="en-US" sz="1600" b="1" dirty="0">
                <a:latin typeface="Segoe UI" panose="020B0502040204020203" pitchFamily="34" charset="0"/>
                <a:cs typeface="Segoe UI" panose="020B0502040204020203" pitchFamily="34" charset="0"/>
              </a:rPr>
              <a:t>Resource Efficiency</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Effective usage of resources has successfully reduced operating costs by improving efficiency across their production and distribution processes, buildings, machinery/appliances, and transport/mobility—in particular concerning energy efficiency but also including broader materials, water, and waste management. Such action results in direct cost savings to organizations’ operations over the medium to long term and contributes to global efforts to curb emissions.</a:t>
            </a:r>
          </a:p>
          <a:p>
            <a:pPr lvl="1" algn="just">
              <a:lnSpc>
                <a:spcPct val="150000"/>
              </a:lnSpc>
              <a:buSzPts val="1600"/>
            </a:pPr>
            <a:r>
              <a:rPr lang="en-US" sz="1600" b="1" dirty="0">
                <a:latin typeface="Segoe UI" panose="020B0502040204020203" pitchFamily="34" charset="0"/>
                <a:cs typeface="Segoe UI" panose="020B0502040204020203" pitchFamily="34" charset="0"/>
              </a:rPr>
              <a:t>b. Energy Source</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cs typeface="Segoe UI" panose="020B0502040204020203" pitchFamily="34" charset="0"/>
              </a:rPr>
              <a:t>There is a need to transition a major percentage of their energy generation to low-emission alternatives such as wind, solar, wave, tidal, hydro, geothermal, nuclear, biofuels, and carbon capture and storage. The trend toward decentralized clean energy sources, rapidly declining costs, improved storage capabilities, and subsequent global adoption of these technologies are significant.</a:t>
            </a:r>
          </a:p>
        </p:txBody>
      </p:sp>
      <p:sp>
        <p:nvSpPr>
          <p:cNvPr id="2" name="Τίτλος 4">
            <a:extLst>
              <a:ext uri="{FF2B5EF4-FFF2-40B4-BE49-F238E27FC236}">
                <a16:creationId xmlns:a16="http://schemas.microsoft.com/office/drawing/2014/main" id="{0EA01AE2-19BC-D3F9-B3BE-4017F2738C59}"/>
              </a:ext>
            </a:extLst>
          </p:cNvPr>
          <p:cNvSpPr txBox="1">
            <a:spLocks/>
          </p:cNvSpPr>
          <p:nvPr/>
        </p:nvSpPr>
        <p:spPr>
          <a:xfrm>
            <a:off x="993058" y="1162844"/>
            <a:ext cx="9488131" cy="52322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sz="2400" dirty="0">
                <a:latin typeface="Segoe UI" panose="020B0502040204020203" pitchFamily="34" charset="0"/>
                <a:cs typeface="Segoe UI" panose="020B0502040204020203" pitchFamily="34" charset="0"/>
              </a:rPr>
              <a:t>2. Climate-Related Opportunities</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00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4497</TotalTime>
  <Words>2510</Words>
  <Application>Microsoft Office PowerPoint</Application>
  <PresentationFormat>Widescreen</PresentationFormat>
  <Paragraphs>229</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Wingdings</vt: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Financial Impacts-Major Categories of Financial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11</cp:revision>
  <dcterms:created xsi:type="dcterms:W3CDTF">2020-01-02T01:56:26Z</dcterms:created>
  <dcterms:modified xsi:type="dcterms:W3CDTF">2024-06-10T05:02:48Z</dcterms:modified>
</cp:coreProperties>
</file>