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0" r:id="rId5"/>
    <p:sldId id="261" r:id="rId6"/>
    <p:sldId id="262" r:id="rId7"/>
    <p:sldId id="263"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146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151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5727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938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38132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hyperlink" Target="https://assets.bbhub.io/company/sites/60/2021/10/FINAL-2017-TCFD-Report.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24535"/>
            <a:ext cx="9488131"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Introductory -The Risks and Perils of Climate Change from a Policy Perspective</a:t>
            </a:r>
          </a:p>
          <a:p>
            <a:pPr marL="0" marR="0" lvl="0" indent="0" algn="l" rtl="0">
              <a:lnSpc>
                <a:spcPct val="100000"/>
              </a:lnSpc>
              <a:spcBef>
                <a:spcPts val="0"/>
              </a:spcBef>
              <a:spcAft>
                <a:spcPts val="0"/>
              </a:spcAft>
              <a:buClr>
                <a:srgbClr val="FFFFFF"/>
              </a:buClr>
              <a:buSzPts val="2800"/>
              <a:buFont typeface="Arial"/>
              <a:buNone/>
            </a:pP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4430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Improved disclosure of climate-related risks and opportunities will provide investors, lenders, insurance underwriters, and other stakeholders with the metrics and information needed to undertake robust and consistent analyses of the potential financial impacts of climate change.</a:t>
            </a: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is a need for a standardized framework to promote alignment across existing regimes and G20 jurisdictions and to provide a common framework for climate-related financial disclosures.</a:t>
            </a: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 important element of such a framework is the consistent categorization of climate-related risks and opportunities. As a result, the Task Force defined categories for climate-related risks and climate-related opportunities.</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and Financial Impacts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8" y="1143001"/>
            <a:ext cx="3894628" cy="5232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400" dirty="0">
                <a:latin typeface="Segoe UI" panose="020B0502040204020203" pitchFamily="34" charset="0"/>
                <a:cs typeface="Segoe UI" panose="020B0502040204020203" pitchFamily="34" charset="0"/>
              </a:rPr>
              <a:t>1. Climate-Related Risks</a:t>
            </a:r>
            <a:endParaRPr lang="LID4096" sz="24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Τίτλος 1">
            <a:extLst>
              <a:ext uri="{FF2B5EF4-FFF2-40B4-BE49-F238E27FC236}">
                <a16:creationId xmlns:a16="http://schemas.microsoft.com/office/drawing/2014/main" id="{8D6CA226-E159-4177-B320-E82779633C8E}"/>
              </a:ext>
            </a:extLst>
          </p:cNvPr>
          <p:cNvSpPr txBox="1">
            <a:spLocks/>
          </p:cNvSpPr>
          <p:nvPr/>
        </p:nvSpPr>
        <p:spPr>
          <a:xfrm>
            <a:off x="993058" y="2891621"/>
            <a:ext cx="3894628"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fontScale="850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2. Climate-Related Opportunities</a:t>
            </a:r>
            <a:endParaRPr lang="LID4096" sz="2400" dirty="0">
              <a:latin typeface="Segoe UI" panose="020B0502040204020203" pitchFamily="34" charset="0"/>
              <a:cs typeface="Segoe UI" panose="020B0502040204020203" pitchFamily="34" charset="0"/>
            </a:endParaRPr>
          </a:p>
        </p:txBody>
      </p:sp>
      <p:sp>
        <p:nvSpPr>
          <p:cNvPr id="7" name="Τίτλος 1">
            <a:extLst>
              <a:ext uri="{FF2B5EF4-FFF2-40B4-BE49-F238E27FC236}">
                <a16:creationId xmlns:a16="http://schemas.microsoft.com/office/drawing/2014/main" id="{FD0FA298-1053-6F30-0048-4D824FE6F7A9}"/>
              </a:ext>
            </a:extLst>
          </p:cNvPr>
          <p:cNvSpPr txBox="1">
            <a:spLocks/>
          </p:cNvSpPr>
          <p:nvPr/>
        </p:nvSpPr>
        <p:spPr>
          <a:xfrm>
            <a:off x="993058" y="4971549"/>
            <a:ext cx="3894628"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3. Financial Impacts</a:t>
            </a:r>
            <a:endParaRPr lang="LID4096" sz="2400" dirty="0">
              <a:latin typeface="Segoe UI" panose="020B0502040204020203" pitchFamily="34" charset="0"/>
              <a:cs typeface="Segoe UI" panose="020B0502040204020203" pitchFamily="34" charset="0"/>
            </a:endParaRPr>
          </a:p>
        </p:txBody>
      </p:sp>
      <p:pic>
        <p:nvPicPr>
          <p:cNvPr id="19" name="Picture Placeholder 18">
            <a:extLst>
              <a:ext uri="{FF2B5EF4-FFF2-40B4-BE49-F238E27FC236}">
                <a16:creationId xmlns:a16="http://schemas.microsoft.com/office/drawing/2014/main" id="{53FD0F47-4819-3911-03C2-DAE95FE64958}"/>
              </a:ext>
            </a:extLst>
          </p:cNvPr>
          <p:cNvPicPr>
            <a:picLocks noGrp="1" noChangeAspect="1"/>
          </p:cNvPicPr>
          <p:nvPr>
            <p:ph type="pic" idx="2"/>
          </p:nvPr>
        </p:nvPicPr>
        <p:blipFill>
          <a:blip r:embed="rId4"/>
          <a:srcRect l="14368" r="14368"/>
          <a:stretch/>
        </p:blipFill>
        <p:spPr>
          <a:xfrm>
            <a:off x="5341780" y="4153989"/>
            <a:ext cx="5607425" cy="1698094"/>
          </a:xfrm>
        </p:spPr>
      </p:pic>
      <p:pic>
        <p:nvPicPr>
          <p:cNvPr id="17" name="Picture 16">
            <a:extLst>
              <a:ext uri="{FF2B5EF4-FFF2-40B4-BE49-F238E27FC236}">
                <a16:creationId xmlns:a16="http://schemas.microsoft.com/office/drawing/2014/main" id="{802EE5A2-08F8-F367-E788-901BC46DAFDD}"/>
              </a:ext>
            </a:extLst>
          </p:cNvPr>
          <p:cNvPicPr>
            <a:picLocks noChangeAspect="1"/>
          </p:cNvPicPr>
          <p:nvPr/>
        </p:nvPicPr>
        <p:blipFill>
          <a:blip r:embed="rId5"/>
          <a:stretch>
            <a:fillRect/>
          </a:stretch>
        </p:blipFill>
        <p:spPr>
          <a:xfrm>
            <a:off x="5341780" y="1143000"/>
            <a:ext cx="5607425" cy="2793273"/>
          </a:xfrm>
          <a:prstGeom prst="rect">
            <a:avLst/>
          </a:prstGeom>
        </p:spPr>
      </p:pic>
    </p:spTree>
    <p:extLst>
      <p:ext uri="{BB962C8B-B14F-4D97-AF65-F5344CB8AC3E}">
        <p14:creationId xmlns:p14="http://schemas.microsoft.com/office/powerpoint/2010/main" val="1752935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24535"/>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9" y="144430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Stabilizing the global climate requires rapid cuts in greenhouse gas (GHG) emissions this decade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However, the world is not yet on track to ‘net zero’: major gaps in climate mitigation ambition and implementation persist</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Policy reforms are urgently needed across all countries to narrow climate mitigation ambition and implementation gaps.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What is holding back policymakers from implementing needed policies?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New tools are required to assist policymakers in designing, assessing, and implementing reforms to accelerate a ‘just transition’.</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 IMF-World Bank (WB) Climate Policy Assessment Tool (CPAT) is a spreadsheet-based ‘model of models’. It allows for the rapid estimation of effects of mitigation policies for over 200 countries</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7114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Various Modules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8" y="1143001"/>
            <a:ext cx="3894628" cy="5232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400" dirty="0">
                <a:latin typeface="Segoe UI" panose="020B0502040204020203" pitchFamily="34" charset="0"/>
                <a:cs typeface="Segoe UI" panose="020B0502040204020203" pitchFamily="34" charset="0"/>
              </a:rPr>
              <a:t>Mitigation Module</a:t>
            </a:r>
            <a:endParaRPr lang="LID4096" sz="24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Τίτλος 1">
            <a:extLst>
              <a:ext uri="{FF2B5EF4-FFF2-40B4-BE49-F238E27FC236}">
                <a16:creationId xmlns:a16="http://schemas.microsoft.com/office/drawing/2014/main" id="{8D6CA226-E159-4177-B320-E82779633C8E}"/>
              </a:ext>
            </a:extLst>
          </p:cNvPr>
          <p:cNvSpPr txBox="1">
            <a:spLocks/>
          </p:cNvSpPr>
          <p:nvPr/>
        </p:nvSpPr>
        <p:spPr>
          <a:xfrm>
            <a:off x="993058" y="2403031"/>
            <a:ext cx="3894628"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Distribution Module</a:t>
            </a:r>
            <a:endParaRPr lang="LID4096" sz="2400" dirty="0">
              <a:latin typeface="Segoe UI" panose="020B0502040204020203" pitchFamily="34" charset="0"/>
              <a:cs typeface="Segoe UI" panose="020B0502040204020203" pitchFamily="34" charset="0"/>
            </a:endParaRPr>
          </a:p>
        </p:txBody>
      </p:sp>
      <p:sp>
        <p:nvSpPr>
          <p:cNvPr id="7" name="Τίτλος 1">
            <a:extLst>
              <a:ext uri="{FF2B5EF4-FFF2-40B4-BE49-F238E27FC236}">
                <a16:creationId xmlns:a16="http://schemas.microsoft.com/office/drawing/2014/main" id="{FD0FA298-1053-6F30-0048-4D824FE6F7A9}"/>
              </a:ext>
            </a:extLst>
          </p:cNvPr>
          <p:cNvSpPr txBox="1">
            <a:spLocks/>
          </p:cNvSpPr>
          <p:nvPr/>
        </p:nvSpPr>
        <p:spPr>
          <a:xfrm>
            <a:off x="993058" y="3759022"/>
            <a:ext cx="3894628"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Air Pollution Module</a:t>
            </a:r>
            <a:endParaRPr lang="LID4096" sz="2400" dirty="0">
              <a:latin typeface="Segoe UI" panose="020B0502040204020203" pitchFamily="34" charset="0"/>
              <a:cs typeface="Segoe UI" panose="020B0502040204020203" pitchFamily="34" charset="0"/>
            </a:endParaRPr>
          </a:p>
        </p:txBody>
      </p:sp>
      <p:sp>
        <p:nvSpPr>
          <p:cNvPr id="3" name="Τίτλος 1">
            <a:extLst>
              <a:ext uri="{FF2B5EF4-FFF2-40B4-BE49-F238E27FC236}">
                <a16:creationId xmlns:a16="http://schemas.microsoft.com/office/drawing/2014/main" id="{CC1CBE9D-3F28-BF70-ACF4-C0E472105DE0}"/>
              </a:ext>
            </a:extLst>
          </p:cNvPr>
          <p:cNvSpPr txBox="1">
            <a:spLocks/>
          </p:cNvSpPr>
          <p:nvPr/>
        </p:nvSpPr>
        <p:spPr>
          <a:xfrm>
            <a:off x="993058" y="5097060"/>
            <a:ext cx="3894628"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Transport Module</a:t>
            </a:r>
            <a:endParaRPr lang="LID4096" sz="2400" dirty="0">
              <a:latin typeface="Segoe UI" panose="020B0502040204020203" pitchFamily="34" charset="0"/>
              <a:cs typeface="Segoe UI" panose="020B0502040204020203" pitchFamily="34" charset="0"/>
            </a:endParaRPr>
          </a:p>
        </p:txBody>
      </p:sp>
      <p:sp>
        <p:nvSpPr>
          <p:cNvPr id="9" name="Picture Placeholder 8">
            <a:extLst>
              <a:ext uri="{FF2B5EF4-FFF2-40B4-BE49-F238E27FC236}">
                <a16:creationId xmlns:a16="http://schemas.microsoft.com/office/drawing/2014/main" id="{93537D22-28A0-50A7-DFDB-5AF0FF24B2ED}"/>
              </a:ext>
            </a:extLst>
          </p:cNvPr>
          <p:cNvSpPr>
            <a:spLocks noGrp="1"/>
          </p:cNvSpPr>
          <p:nvPr>
            <p:ph type="pic" idx="2"/>
          </p:nvPr>
        </p:nvSpPr>
        <p:spPr/>
      </p:sp>
      <p:pic>
        <p:nvPicPr>
          <p:cNvPr id="13" name="Picture 12">
            <a:extLst>
              <a:ext uri="{FF2B5EF4-FFF2-40B4-BE49-F238E27FC236}">
                <a16:creationId xmlns:a16="http://schemas.microsoft.com/office/drawing/2014/main" id="{7E09D96F-6343-78E8-A274-34EAC04CD149}"/>
              </a:ext>
            </a:extLst>
          </p:cNvPr>
          <p:cNvPicPr>
            <a:picLocks noChangeAspect="1"/>
          </p:cNvPicPr>
          <p:nvPr/>
        </p:nvPicPr>
        <p:blipFill>
          <a:blip r:embed="rId4"/>
          <a:stretch>
            <a:fillRect/>
          </a:stretch>
        </p:blipFill>
        <p:spPr>
          <a:xfrm>
            <a:off x="5503058" y="1666221"/>
            <a:ext cx="5568067" cy="3193162"/>
          </a:xfrm>
          <a:prstGeom prst="rect">
            <a:avLst/>
          </a:prstGeom>
        </p:spPr>
      </p:pic>
    </p:spTree>
    <p:extLst>
      <p:ext uri="{BB962C8B-B14F-4D97-AF65-F5344CB8AC3E}">
        <p14:creationId xmlns:p14="http://schemas.microsoft.com/office/powerpoint/2010/main" val="793498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24535"/>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9" y="144430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Wingdings" panose="05000000000000000000" pitchFamily="2" charset="2"/>
              <a:buChar char="Ø"/>
            </a:pPr>
            <a:r>
              <a:rPr lang="en-US" sz="1600" dirty="0"/>
              <a:t>Final Report -Recommendations of the Task Force on Climate-related Financial Disclosures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https://assets.bbhub.io/company/sites/60/2021/10/FINAL-2017-TCFD-Report.pdf</a:t>
            </a: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Wingdings" panose="05000000000000000000" pitchFamily="2" charset="2"/>
              <a:buChar char="Ø"/>
            </a:pP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9999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4440</TotalTime>
  <Words>381</Words>
  <Application>Microsoft Office PowerPoint</Application>
  <PresentationFormat>Widescreen</PresentationFormat>
  <Paragraphs>32</Paragraphs>
  <Slides>6</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1. Climate-Related Risks</vt:lpstr>
      <vt:lpstr>PowerPoint Presentation</vt:lpstr>
      <vt:lpstr>Mitigation Module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10</cp:revision>
  <dcterms:created xsi:type="dcterms:W3CDTF">2020-01-02T01:56:26Z</dcterms:created>
  <dcterms:modified xsi:type="dcterms:W3CDTF">2024-06-10T05:01:53Z</dcterms:modified>
</cp:coreProperties>
</file>