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7" r:id="rId2"/>
  </p:sldMasterIdLst>
  <p:notesMasterIdLst>
    <p:notesMasterId r:id="rId10"/>
  </p:notesMasterIdLst>
  <p:sldIdLst>
    <p:sldId id="256" r:id="rId3"/>
    <p:sldId id="259" r:id="rId4"/>
    <p:sldId id="257" r:id="rId5"/>
    <p:sldId id="260" r:id="rId6"/>
    <p:sldId id="261" r:id="rId7"/>
    <p:sldId id="262" r:id="rId8"/>
    <p:sldId id="263" r:id="rId9"/>
  </p:sldIdLst>
  <p:sldSz cx="12192000" cy="6858000"/>
  <p:notesSz cx="6951663" cy="10082213"/>
  <p:embeddedFontLst>
    <p:embeddedFont>
      <p:font typeface="Century Gothic" panose="020B0502020202020204" pitchFamily="34" charset="0"/>
      <p:regular r:id="rId11"/>
      <p:bold r:id="rId12"/>
      <p:italic r:id="rId13"/>
      <p:boldItalic r:id="rId14"/>
    </p:embeddedFont>
    <p:embeddedFont>
      <p:font typeface="Segoe UI" panose="020B0502040204020203" pitchFamily="34"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0" roundtripDataSignature="AMtx7mg7M6y+/XS8+h8EtkVaUVOdauOeo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00ED3-4F39-45E5-B855-3537186DFB81}">
  <a:tblStyle styleId="{29A00ED3-4F39-45E5-B855-3537186DFB8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78" y="10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font" Target="fonts/font6.fntdata"/><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5.fntdata"/><Relationship Id="rId23"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58825" y="756150"/>
            <a:ext cx="4634650" cy="37808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1:notes"/>
          <p:cNvSpPr txBox="1">
            <a:spLocks noGrp="1"/>
          </p:cNvSpPr>
          <p:nvPr>
            <p:ph type="body" idx="1"/>
          </p:nvPr>
        </p:nvSpPr>
        <p:spPr>
          <a:xfrm>
            <a:off x="695150" y="4789025"/>
            <a:ext cx="5561300" cy="4536975"/>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4" name="Google Shape;134;p1: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904598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4352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3962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69585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46:notes"/>
          <p:cNvSpPr txBox="1">
            <a:spLocks noGrp="1"/>
          </p:cNvSpPr>
          <p:nvPr>
            <p:ph type="body" idx="1"/>
          </p:nvPr>
        </p:nvSpPr>
        <p:spPr>
          <a:xfrm>
            <a:off x="695150" y="4789025"/>
            <a:ext cx="5561300" cy="4536975"/>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46:notes"/>
          <p:cNvSpPr>
            <a:spLocks noGrp="1" noRot="1" noChangeAspect="1"/>
          </p:cNvSpPr>
          <p:nvPr>
            <p:ph type="sldImg" idx="2"/>
          </p:nvPr>
        </p:nvSpPr>
        <p:spPr>
          <a:xfrm>
            <a:off x="115888" y="755650"/>
            <a:ext cx="6719887" cy="3781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31490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3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3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3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3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7"/>
        <p:cNvGrpSpPr/>
        <p:nvPr/>
      </p:nvGrpSpPr>
      <p:grpSpPr>
        <a:xfrm>
          <a:off x="0" y="0"/>
          <a:ext cx="0" cy="0"/>
          <a:chOff x="0" y="0"/>
          <a:chExt cx="0" cy="0"/>
        </a:xfrm>
      </p:grpSpPr>
      <p:sp>
        <p:nvSpPr>
          <p:cNvPr id="18" name="Google Shape;18;p3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8"/>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8"/>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3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3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3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4"/>
        <p:cNvGrpSpPr/>
        <p:nvPr/>
      </p:nvGrpSpPr>
      <p:grpSpPr>
        <a:xfrm>
          <a:off x="0" y="0"/>
          <a:ext cx="0" cy="0"/>
          <a:chOff x="0" y="0"/>
          <a:chExt cx="0" cy="0"/>
        </a:xfrm>
      </p:grpSpPr>
      <p:sp>
        <p:nvSpPr>
          <p:cNvPr id="25" name="Google Shape;25;p39"/>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9"/>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7" name="Google Shape;27;p39"/>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9"/>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29" name="Google Shape;29;p39"/>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0" name="Google Shape;30;p3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3"/>
        <p:cNvGrpSpPr/>
        <p:nvPr/>
      </p:nvGrpSpPr>
      <p:grpSpPr>
        <a:xfrm>
          <a:off x="0" y="0"/>
          <a:ext cx="0" cy="0"/>
          <a:chOff x="0" y="0"/>
          <a:chExt cx="0" cy="0"/>
        </a:xfrm>
      </p:grpSpPr>
      <p:sp>
        <p:nvSpPr>
          <p:cNvPr id="34" name="Google Shape;34;p4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4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4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7"/>
        <p:cNvGrpSpPr/>
        <p:nvPr/>
      </p:nvGrpSpPr>
      <p:grpSpPr>
        <a:xfrm>
          <a:off x="0" y="0"/>
          <a:ext cx="0" cy="0"/>
          <a:chOff x="0" y="0"/>
          <a:chExt cx="0" cy="0"/>
        </a:xfrm>
      </p:grpSpPr>
      <p:sp>
        <p:nvSpPr>
          <p:cNvPr id="38" name="Google Shape;38;p4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4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40" name="Google Shape;40;p4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1" name="Google Shape;41;p4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4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4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4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4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4" name="Google Shape;54;p4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4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4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7"/>
        <p:cNvGrpSpPr/>
        <p:nvPr/>
      </p:nvGrpSpPr>
      <p:grpSpPr>
        <a:xfrm>
          <a:off x="0" y="0"/>
          <a:ext cx="0" cy="0"/>
          <a:chOff x="0" y="0"/>
          <a:chExt cx="0" cy="0"/>
        </a:xfrm>
      </p:grpSpPr>
      <p:sp>
        <p:nvSpPr>
          <p:cNvPr id="58" name="Google Shape;58;p4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4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4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4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2" name="Google Shape;62;p4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Κενό" type="blank">
  <p:cSld name="BLANK">
    <p:spTree>
      <p:nvGrpSpPr>
        <p:cNvPr id="1" name="Shape 66"/>
        <p:cNvGrpSpPr/>
        <p:nvPr/>
      </p:nvGrpSpPr>
      <p:grpSpPr>
        <a:xfrm>
          <a:off x="0" y="0"/>
          <a:ext cx="0" cy="0"/>
          <a:chOff x="0" y="0"/>
          <a:chExt cx="0" cy="0"/>
        </a:xfrm>
      </p:grpSpPr>
      <p:sp>
        <p:nvSpPr>
          <p:cNvPr id="67" name="Google Shape;67;p48"/>
          <p:cNvSpPr txBox="1"/>
          <p:nvPr/>
        </p:nvSpPr>
        <p:spPr>
          <a:xfrm>
            <a:off x="1538742" y="6251419"/>
            <a:ext cx="3760845" cy="51422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000" b="0" i="0" u="none" strike="noStrike" cap="none">
              <a:solidFill>
                <a:srgbClr val="595959"/>
              </a:solidFill>
              <a:latin typeface="Century Gothic"/>
              <a:ea typeface="Century Gothic"/>
              <a:cs typeface="Century Gothic"/>
              <a:sym typeface="Century Gothic"/>
            </a:endParaRPr>
          </a:p>
        </p:txBody>
      </p:sp>
      <p:graphicFrame>
        <p:nvGraphicFramePr>
          <p:cNvPr id="68" name="Google Shape;68;p48"/>
          <p:cNvGraphicFramePr/>
          <p:nvPr/>
        </p:nvGraphicFramePr>
        <p:xfrm>
          <a:off x="1189871" y="6101850"/>
          <a:ext cx="4136700" cy="471869"/>
        </p:xfrm>
        <a:graphic>
          <a:graphicData uri="http://schemas.openxmlformats.org/drawingml/2006/table">
            <a:tbl>
              <a:tblPr>
                <a:noFill/>
                <a:tableStyleId>{29A00ED3-4F39-45E5-B855-3537186DFB81}</a:tableStyleId>
              </a:tblPr>
              <a:tblGrid>
                <a:gridCol w="717225">
                  <a:extLst>
                    <a:ext uri="{9D8B030D-6E8A-4147-A177-3AD203B41FA5}">
                      <a16:colId xmlns:a16="http://schemas.microsoft.com/office/drawing/2014/main" val="20000"/>
                    </a:ext>
                  </a:extLst>
                </a:gridCol>
                <a:gridCol w="3419475">
                  <a:extLst>
                    <a:ext uri="{9D8B030D-6E8A-4147-A177-3AD203B41FA5}">
                      <a16:colId xmlns:a16="http://schemas.microsoft.com/office/drawing/2014/main" val="20001"/>
                    </a:ext>
                  </a:extLst>
                </a:gridCol>
              </a:tblGrid>
              <a:tr h="114300">
                <a:tc>
                  <a:txBody>
                    <a:bodyPr/>
                    <a:lstStyle/>
                    <a:p>
                      <a:pPr marL="0" marR="0" lvl="0" indent="0" algn="l" rtl="0">
                        <a:lnSpc>
                          <a:spcPct val="107000"/>
                        </a:lnSpc>
                        <a:spcBef>
                          <a:spcPts val="0"/>
                        </a:spcBef>
                        <a:spcAft>
                          <a:spcPts val="0"/>
                        </a:spcAft>
                        <a:buNone/>
                      </a:pP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900" b="0" u="none" strike="noStrike" cap="none">
                          <a:solidFill>
                            <a:srgbClr val="003399"/>
                          </a:solidFill>
                          <a:latin typeface="Century Gothic"/>
                          <a:ea typeface="Century Gothic"/>
                          <a:cs typeface="Century Gothic"/>
                          <a:sym typeface="Century Gothic"/>
                        </a:rPr>
                        <a:t>CCP-LAW |</a:t>
                      </a:r>
                      <a:r>
                        <a:rPr lang="en-US" sz="900" b="0" u="none" strike="noStrike" cap="none">
                          <a:solidFill>
                            <a:srgbClr val="2683C6"/>
                          </a:solidFill>
                          <a:latin typeface="Century Gothic"/>
                          <a:ea typeface="Century Gothic"/>
                          <a:cs typeface="Century Gothic"/>
                          <a:sym typeface="Century Gothic"/>
                        </a:rPr>
                        <a:t>Curricula development on Climate Change Policy and Law</a:t>
                      </a:r>
                      <a:endParaRPr sz="900" b="0" u="none" strike="noStrike" cap="none">
                        <a:latin typeface="Calibri"/>
                        <a:ea typeface="Calibri"/>
                        <a:cs typeface="Calibri"/>
                        <a:sym typeface="Calibri"/>
                      </a:endParaRPr>
                    </a:p>
                    <a:p>
                      <a:pPr marL="0" marR="0" lvl="0" indent="0" algn="l" rtl="0">
                        <a:lnSpc>
                          <a:spcPct val="107000"/>
                        </a:lnSpc>
                        <a:spcBef>
                          <a:spcPts val="300"/>
                        </a:spcBef>
                        <a:spcAft>
                          <a:spcPts val="0"/>
                        </a:spcAft>
                        <a:buNone/>
                      </a:pPr>
                      <a:r>
                        <a:rPr lang="en-US" sz="900" u="none" strike="noStrike" cap="none">
                          <a:solidFill>
                            <a:srgbClr val="3B3838"/>
                          </a:solidFill>
                          <a:latin typeface="Calibri"/>
                          <a:ea typeface="Calibri"/>
                          <a:cs typeface="Calibri"/>
                          <a:sym typeface="Calibri"/>
                        </a:rPr>
                        <a:t>Project No of Reference: 618874-EPP-1-2020-1-VN-EPPKA2-CBHE-JP</a:t>
                      </a:r>
                      <a:endParaRPr sz="1100" u="none" strike="noStrike" cap="none">
                        <a:latin typeface="Calibri"/>
                        <a:ea typeface="Calibri"/>
                        <a:cs typeface="Calibri"/>
                        <a:sym typeface="Calibri"/>
                      </a:endParaRPr>
                    </a:p>
                  </a:txBody>
                  <a:tcPr marL="68575" marR="68575" marT="0" marB="0" anchor="ctr">
                    <a:lnL w="9525" cap="flat" cmpd="sng">
                      <a:solidFill>
                        <a:srgbClr val="000000">
                          <a:alpha val="0"/>
                        </a:srgbClr>
                      </a:solidFill>
                      <a:prstDash val="solid"/>
                      <a:round/>
                      <a:headEnd type="none" w="sm" len="sm"/>
                      <a:tailEnd type="none" w="sm" len="sm"/>
                    </a:lnL>
                    <a:lnR w="9525" cap="flat" cmpd="sng">
                      <a:solidFill>
                        <a:srgbClr val="000000">
                          <a:alpha val="0"/>
                        </a:srgbClr>
                      </a:solidFill>
                      <a:prstDash val="solid"/>
                      <a:round/>
                      <a:headEnd type="none" w="sm" len="sm"/>
                      <a:tailEnd type="none" w="sm" len="sm"/>
                    </a:lnR>
                    <a:lnT w="9525" cap="flat" cmpd="sng">
                      <a:solidFill>
                        <a:srgbClr val="000000">
                          <a:alpha val="0"/>
                        </a:srgbClr>
                      </a:solidFill>
                      <a:prstDash val="solid"/>
                      <a:round/>
                      <a:headEnd type="none" w="sm" len="sm"/>
                      <a:tailEnd type="none" w="sm" len="sm"/>
                    </a:lnT>
                    <a:lnB w="9525" cap="flat" cmpd="sng">
                      <a:solidFill>
                        <a:srgbClr val="000000">
                          <a:alpha val="0"/>
                        </a:srgbClr>
                      </a:solidFill>
                      <a:prstDash val="solid"/>
                      <a:round/>
                      <a:headEnd type="none" w="sm" len="sm"/>
                      <a:tailEnd type="none" w="sm" len="sm"/>
                    </a:lnB>
                  </a:tcPr>
                </a:tc>
                <a:extLst>
                  <a:ext uri="{0D108BD9-81ED-4DB2-BD59-A6C34878D82A}">
                    <a16:rowId xmlns:a16="http://schemas.microsoft.com/office/drawing/2014/main" val="10000"/>
                  </a:ext>
                </a:extLst>
              </a:tr>
            </a:tbl>
          </a:graphicData>
        </a:graphic>
      </p:graphicFrame>
      <p:pic>
        <p:nvPicPr>
          <p:cNvPr id="69" name="Google Shape;69;p48"/>
          <p:cNvPicPr preferRelativeResize="0"/>
          <p:nvPr/>
        </p:nvPicPr>
        <p:blipFill rotWithShape="1">
          <a:blip r:embed="rId2">
            <a:alphaModFix/>
          </a:blip>
          <a:srcRect/>
          <a:stretch/>
        </p:blipFill>
        <p:spPr>
          <a:xfrm>
            <a:off x="1189871" y="6000290"/>
            <a:ext cx="697742" cy="674990"/>
          </a:xfrm>
          <a:prstGeom prst="rect">
            <a:avLst/>
          </a:prstGeom>
          <a:noFill/>
          <a:ln>
            <a:noFill/>
          </a:ln>
        </p:spPr>
      </p:pic>
      <p:pic>
        <p:nvPicPr>
          <p:cNvPr id="70" name="Google Shape;70;p48"/>
          <p:cNvPicPr preferRelativeResize="0"/>
          <p:nvPr/>
        </p:nvPicPr>
        <p:blipFill rotWithShape="1">
          <a:blip r:embed="rId3">
            <a:alphaModFix/>
          </a:blip>
          <a:srcRect/>
          <a:stretch/>
        </p:blipFill>
        <p:spPr>
          <a:xfrm>
            <a:off x="9126747" y="6078678"/>
            <a:ext cx="1526511" cy="42985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3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4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5" name="Google Shape;65;p4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jp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s://ar5-syr.ipcc.ch/ipcc/ipcc/resources/pdf/IPCC_SynthesisReport.pdf" TargetMode="Externa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
          <p:cNvSpPr/>
          <p:nvPr/>
        </p:nvSpPr>
        <p:spPr>
          <a:xfrm>
            <a:off x="0" y="0"/>
            <a:ext cx="12192000" cy="325120"/>
          </a:xfrm>
          <a:prstGeom prst="rect">
            <a:avLst/>
          </a:prstGeom>
          <a:solidFill>
            <a:srgbClr val="003399"/>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FFFFFF"/>
              </a:solidFill>
              <a:latin typeface="Calibri"/>
              <a:ea typeface="Calibri"/>
              <a:cs typeface="Calibri"/>
              <a:sym typeface="Calibri"/>
            </a:endParaRPr>
          </a:p>
        </p:txBody>
      </p:sp>
      <p:pic>
        <p:nvPicPr>
          <p:cNvPr id="137" name="Google Shape;137;p1"/>
          <p:cNvPicPr preferRelativeResize="0"/>
          <p:nvPr/>
        </p:nvPicPr>
        <p:blipFill rotWithShape="1">
          <a:blip r:embed="rId3">
            <a:alphaModFix/>
          </a:blip>
          <a:srcRect/>
          <a:stretch/>
        </p:blipFill>
        <p:spPr>
          <a:xfrm>
            <a:off x="0" y="451804"/>
            <a:ext cx="3495675" cy="951865"/>
          </a:xfrm>
          <a:prstGeom prst="rect">
            <a:avLst/>
          </a:prstGeom>
          <a:noFill/>
          <a:ln>
            <a:noFill/>
          </a:ln>
        </p:spPr>
      </p:pic>
      <p:sp>
        <p:nvSpPr>
          <p:cNvPr id="138" name="Google Shape;138;p1"/>
          <p:cNvSpPr txBox="1"/>
          <p:nvPr/>
        </p:nvSpPr>
        <p:spPr>
          <a:xfrm>
            <a:off x="186689" y="1516385"/>
            <a:ext cx="11150343" cy="1585650"/>
          </a:xfrm>
          <a:prstGeom prst="rect">
            <a:avLst/>
          </a:prstGeom>
          <a:noFill/>
          <a:ln>
            <a:noFill/>
          </a:ln>
        </p:spPr>
        <p:txBody>
          <a:bodyPr spcFirstLastPara="1" wrap="square" lIns="91425" tIns="45700" rIns="91425" bIns="45700" anchor="t" anchorCtr="0">
            <a:spAutoFit/>
          </a:bodyPr>
          <a:lstStyle/>
          <a:p>
            <a:pPr marL="0" marR="0" lvl="0" indent="0" algn="ctr" rtl="0">
              <a:lnSpc>
                <a:spcPct val="107000"/>
              </a:lnSpc>
              <a:spcBef>
                <a:spcPts val="0"/>
              </a:spcBef>
              <a:spcAft>
                <a:spcPts val="0"/>
              </a:spcAft>
              <a:buNone/>
            </a:pPr>
            <a:r>
              <a:rPr lang="en-US" sz="2700" b="1" i="0" u="none" strike="noStrike" cap="none" dirty="0">
                <a:solidFill>
                  <a:srgbClr val="003399"/>
                </a:solidFill>
                <a:latin typeface="Century Gothic"/>
                <a:ea typeface="Century Gothic"/>
                <a:cs typeface="Century Gothic"/>
                <a:sym typeface="Century Gothic"/>
              </a:rPr>
              <a:t>CCP-LAW</a:t>
            </a:r>
            <a:endParaRPr sz="2700" b="0" i="0" u="none" strike="noStrike" cap="none" dirty="0">
              <a:solidFill>
                <a:srgbClr val="000000"/>
              </a:solidFill>
              <a:latin typeface="Century Gothic"/>
              <a:ea typeface="Century Gothic"/>
              <a:cs typeface="Century Gothic"/>
              <a:sym typeface="Century Gothic"/>
            </a:endParaRPr>
          </a:p>
          <a:p>
            <a:pPr marL="0" marR="0" lvl="0" indent="0" algn="ctr" rtl="0">
              <a:lnSpc>
                <a:spcPct val="107000"/>
              </a:lnSpc>
              <a:spcBef>
                <a:spcPts val="800"/>
              </a:spcBef>
              <a:spcAft>
                <a:spcPts val="0"/>
              </a:spcAft>
              <a:buNone/>
            </a:pPr>
            <a:r>
              <a:rPr lang="en-US" sz="2700" b="1" i="0" u="none" strike="noStrike" cap="none" dirty="0">
                <a:solidFill>
                  <a:srgbClr val="2683C6"/>
                </a:solidFill>
                <a:latin typeface="Century Gothic"/>
                <a:ea typeface="Century Gothic"/>
                <a:cs typeface="Century Gothic"/>
                <a:sym typeface="Century Gothic"/>
              </a:rPr>
              <a:t>Curricula development on Climate Change Policy and Law</a:t>
            </a:r>
            <a:endParaRPr sz="2700" b="0" i="0" u="none" strike="noStrike" cap="none" dirty="0">
              <a:solidFill>
                <a:srgbClr val="000000"/>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endParaRPr sz="1800" b="0" i="0" u="none" strike="noStrike" cap="none" dirty="0">
              <a:solidFill>
                <a:srgbClr val="000000"/>
              </a:solidFill>
              <a:latin typeface="Century Gothic"/>
              <a:ea typeface="Century Gothic"/>
              <a:cs typeface="Century Gothic"/>
              <a:sym typeface="Century Gothic"/>
            </a:endParaRPr>
          </a:p>
        </p:txBody>
      </p:sp>
      <p:pic>
        <p:nvPicPr>
          <p:cNvPr id="150" name="Google Shape;150;p1"/>
          <p:cNvPicPr preferRelativeResize="0"/>
          <p:nvPr/>
        </p:nvPicPr>
        <p:blipFill rotWithShape="1">
          <a:blip r:embed="rId4">
            <a:alphaModFix/>
          </a:blip>
          <a:srcRect l="26643" t="10967" r="39273" b="27096"/>
          <a:stretch/>
        </p:blipFill>
        <p:spPr>
          <a:xfrm>
            <a:off x="10737335" y="339087"/>
            <a:ext cx="1305303" cy="1266981"/>
          </a:xfrm>
          <a:prstGeom prst="rect">
            <a:avLst/>
          </a:prstGeom>
          <a:noFill/>
          <a:ln>
            <a:noFill/>
          </a:ln>
        </p:spPr>
      </p:pic>
      <p:sp>
        <p:nvSpPr>
          <p:cNvPr id="151" name="Google Shape;151;p1"/>
          <p:cNvSpPr/>
          <p:nvPr/>
        </p:nvSpPr>
        <p:spPr>
          <a:xfrm>
            <a:off x="0" y="5902960"/>
            <a:ext cx="12192000" cy="955041"/>
          </a:xfrm>
          <a:prstGeom prst="rect">
            <a:avLst/>
          </a:prstGeom>
          <a:solidFill>
            <a:srgbClr val="BBCC94"/>
          </a:solidFill>
          <a:ln>
            <a:noFill/>
          </a:ln>
        </p:spPr>
        <p:txBody>
          <a:bodyPr spcFirstLastPara="1" wrap="square" lIns="91425" tIns="45700" rIns="91425" bIns="45700" anchor="ctr" anchorCtr="0">
            <a:noAutofit/>
          </a:bodyPr>
          <a:lstStyle/>
          <a:p>
            <a:pPr>
              <a:buSzPts val="1800"/>
            </a:pPr>
            <a:endPar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a:buSzPts val="1800"/>
            </a:pPr>
            <a:r>
              <a:rPr lang="en-US" sz="12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Project No of Reference: 618874-EPP-1-2020-1-VN-EPPKA2-CBHE-JP:</a:t>
            </a:r>
            <a:r>
              <a:rPr lang="en-US"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 </a:t>
            </a:r>
          </a:p>
          <a:p>
            <a:pPr algn="just">
              <a:buSzPts val="1800"/>
            </a:pPr>
            <a:r>
              <a:rPr lang="en-GB" sz="1200" b="0"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Calibri"/>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en-GB" sz="1200" dirty="0">
              <a:latin typeface="Calibri" panose="020F0502020204030204" pitchFamily="34" charset="0"/>
              <a:ea typeface="Calibri" panose="020F0502020204030204" pitchFamily="34" charset="0"/>
              <a:cs typeface="Calibri" panose="020F0502020204030204" pitchFamily="34" charset="0"/>
            </a:endParaRPr>
          </a:p>
          <a:p>
            <a:pPr marL="0" marR="0" lvl="0" indent="0" rtl="0">
              <a:lnSpc>
                <a:spcPct val="100000"/>
              </a:lnSpc>
              <a:spcBef>
                <a:spcPts val="0"/>
              </a:spcBef>
              <a:spcAft>
                <a:spcPts val="0"/>
              </a:spcAft>
              <a:buClr>
                <a:srgbClr val="000000"/>
              </a:buClr>
              <a:buSzPts val="1800"/>
              <a:buFont typeface="Arial"/>
              <a:buNone/>
            </a:pPr>
            <a:endParaRPr sz="1000" b="0" i="0" u="none" strike="noStrike" cap="none" dirty="0">
              <a:solidFill>
                <a:srgbClr val="FFFFFF"/>
              </a:solidFill>
              <a:latin typeface="Calibri"/>
              <a:ea typeface="Calibri"/>
              <a:cs typeface="Calibri"/>
              <a:sym typeface="Calibri"/>
            </a:endParaRPr>
          </a:p>
        </p:txBody>
      </p:sp>
      <p:sp>
        <p:nvSpPr>
          <p:cNvPr id="2" name="Google Shape;138;p1">
            <a:extLst>
              <a:ext uri="{FF2B5EF4-FFF2-40B4-BE49-F238E27FC236}">
                <a16:creationId xmlns:a16="http://schemas.microsoft.com/office/drawing/2014/main" id="{13B54DC1-B0AF-07BB-AA0D-404F1084EE72}"/>
              </a:ext>
            </a:extLst>
          </p:cNvPr>
          <p:cNvSpPr txBox="1"/>
          <p:nvPr/>
        </p:nvSpPr>
        <p:spPr>
          <a:xfrm>
            <a:off x="239643" y="2908665"/>
            <a:ext cx="11150343" cy="1309549"/>
          </a:xfrm>
          <a:prstGeom prst="rect">
            <a:avLst/>
          </a:prstGeom>
          <a:noFill/>
          <a:ln>
            <a:noFill/>
          </a:ln>
        </p:spPr>
        <p:txBody>
          <a:bodyPr spcFirstLastPara="1" wrap="square" lIns="91425" tIns="45700" rIns="91425" bIns="45700" anchor="t" anchorCtr="0">
            <a:spAutoFit/>
          </a:bodyPr>
          <a:lstStyle/>
          <a:p>
            <a:pPr marL="0" marR="0" lvl="0" indent="0" algn="l" rtl="0">
              <a:lnSpc>
                <a:spcPct val="107000"/>
              </a:lnSpc>
              <a:spcBef>
                <a:spcPts val="800"/>
              </a:spcBef>
              <a:spcAft>
                <a:spcPts val="800"/>
              </a:spcAft>
              <a:buNone/>
            </a:pPr>
            <a:r>
              <a:rPr lang="en-US" sz="2700" b="1" i="0" u="none" strike="noStrike" cap="none" dirty="0">
                <a:solidFill>
                  <a:srgbClr val="003399"/>
                </a:solidFill>
                <a:latin typeface="Century Gothic"/>
                <a:ea typeface="Century Gothic"/>
                <a:cs typeface="Century Gothic"/>
                <a:sym typeface="Century Gothic"/>
              </a:rPr>
              <a:t>Subject title: Climate Change Policy</a:t>
            </a:r>
            <a:endParaRPr lang="en-US" sz="2700" b="1" dirty="0">
              <a:solidFill>
                <a:srgbClr val="003399"/>
              </a:solidFill>
              <a:latin typeface="Century Gothic"/>
              <a:ea typeface="Century Gothic"/>
              <a:cs typeface="Century Gothic"/>
              <a:sym typeface="Century Gothic"/>
            </a:endParaRPr>
          </a:p>
          <a:p>
            <a:pPr marL="0" marR="0" lvl="0" indent="0" algn="l" rtl="0">
              <a:lnSpc>
                <a:spcPct val="107000"/>
              </a:lnSpc>
              <a:spcBef>
                <a:spcPts val="800"/>
              </a:spcBef>
              <a:spcAft>
                <a:spcPts val="800"/>
              </a:spcAft>
              <a:buNone/>
            </a:pPr>
            <a:r>
              <a:rPr lang="en-US" sz="2200" b="1" dirty="0">
                <a:solidFill>
                  <a:srgbClr val="003399"/>
                </a:solidFill>
                <a:latin typeface="Century Gothic"/>
                <a:ea typeface="Century Gothic"/>
                <a:cs typeface="Century Gothic"/>
                <a:sym typeface="Century Gothic"/>
              </a:rPr>
              <a:t>Instructor Name: Dr. Rahul Nikam</a:t>
            </a:r>
            <a:endParaRPr sz="2200" b="0" i="0" u="none" strike="noStrike" cap="none" dirty="0">
              <a:solidFill>
                <a:srgbClr val="000000"/>
              </a:solidFill>
              <a:latin typeface="Century Gothic"/>
              <a:ea typeface="Century Gothic"/>
              <a:cs typeface="Century Gothic"/>
              <a:sym typeface="Century Gothic"/>
            </a:endParaRPr>
          </a:p>
        </p:txBody>
      </p:sp>
      <p:pic>
        <p:nvPicPr>
          <p:cNvPr id="1026" name="Picture 2">
            <a:extLst>
              <a:ext uri="{FF2B5EF4-FFF2-40B4-BE49-F238E27FC236}">
                <a16:creationId xmlns:a16="http://schemas.microsoft.com/office/drawing/2014/main" id="{04133069-CC24-F66C-0BB9-CC939B377DA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9248" y="5288834"/>
            <a:ext cx="1448292" cy="40447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B684E9C0-EA28-5993-3AB6-2C7D5DDF05AB}"/>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r="20178"/>
          <a:stretch/>
        </p:blipFill>
        <p:spPr bwMode="auto">
          <a:xfrm>
            <a:off x="10603618" y="5288834"/>
            <a:ext cx="1533649"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4304AB17-F541-1E84-88BB-20907CE4E18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460330" y="5245638"/>
            <a:ext cx="485416" cy="49087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46613AA4-509A-1471-9AF4-6C22B058133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4733" y="5223940"/>
            <a:ext cx="485417" cy="50938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45F9B09C-6D04-B94E-2E1E-70926FBA16EB}"/>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0150" y="5259686"/>
            <a:ext cx="1638414"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751A3915-6AA9-6DEB-8B0C-33AE028B2A7C}"/>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14914" y="5357692"/>
            <a:ext cx="1489026" cy="36759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851F2177-31D0-3986-4DCE-C4E37F285121}"/>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r="10407" b="8449"/>
          <a:stretch/>
        </p:blipFill>
        <p:spPr bwMode="auto">
          <a:xfrm>
            <a:off x="8705701" y="5233834"/>
            <a:ext cx="1795277"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7D7AFF2E-219B-85F6-88C0-E9143FC684B9}"/>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51188" y="5331800"/>
            <a:ext cx="980435" cy="419377"/>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AD22EE0D-0762-BA7F-74B3-A509D480D35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8018929" y="5259686"/>
            <a:ext cx="719168" cy="489486"/>
          </a:xfrm>
          <a:prstGeom prst="rect">
            <a:avLst/>
          </a:prstGeom>
          <a:noFill/>
          <a:extLst>
            <a:ext uri="{909E8E84-426E-40DD-AFC4-6F175D3DCCD1}">
              <a14:hiddenFill xmlns:a14="http://schemas.microsoft.com/office/drawing/2010/main">
                <a:solidFill>
                  <a:srgbClr val="FFFFFF"/>
                </a:solidFill>
              </a14:hiddenFill>
            </a:ext>
          </a:extLst>
        </p:spPr>
      </p:pic>
      <p:pic>
        <p:nvPicPr>
          <p:cNvPr id="1046" name="Picture 22">
            <a:extLst>
              <a:ext uri="{FF2B5EF4-FFF2-40B4-BE49-F238E27FC236}">
                <a16:creationId xmlns:a16="http://schemas.microsoft.com/office/drawing/2014/main" id="{493D8905-1E05-C414-56EA-4A4D644ED0AE}"/>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774016" y="5265789"/>
            <a:ext cx="1131082" cy="50270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523220"/>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800" b="0" i="0" u="none" strike="noStrike" baseline="0" dirty="0">
                <a:solidFill>
                  <a:schemeClr val="bg1"/>
                </a:solidFill>
                <a:latin typeface="Segoe UI" panose="020B0502040204020203" pitchFamily="34" charset="0"/>
                <a:cs typeface="Segoe UI" panose="020B0502040204020203" pitchFamily="34" charset="0"/>
              </a:rPr>
              <a:t>What Is Mitigation vs Adaptation?</a:t>
            </a:r>
            <a:endParaRPr lang="en-US" sz="28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5" name="Τίτλος 4">
            <a:extLst>
              <a:ext uri="{FF2B5EF4-FFF2-40B4-BE49-F238E27FC236}">
                <a16:creationId xmlns:a16="http://schemas.microsoft.com/office/drawing/2014/main" id="{AEBB6623-B411-AC53-451F-8195C3D1CA07}"/>
              </a:ext>
            </a:extLst>
          </p:cNvPr>
          <p:cNvSpPr>
            <a:spLocks noGrp="1"/>
          </p:cNvSpPr>
          <p:nvPr>
            <p:ph type="title"/>
          </p:nvPr>
        </p:nvSpPr>
        <p:spPr>
          <a:xfrm>
            <a:off x="986174" y="1267719"/>
            <a:ext cx="9488131" cy="367376"/>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US" sz="1600" dirty="0">
                <a:latin typeface="Segoe UI" panose="020B0502040204020203" pitchFamily="34" charset="0"/>
                <a:cs typeface="Segoe UI" panose="020B0502040204020203" pitchFamily="34" charset="0"/>
              </a:rPr>
              <a:t>The world faces a two-front battle to halt global warming and address the effects </a:t>
            </a:r>
            <a:r>
              <a:rPr lang="en-IN" sz="1600" dirty="0">
                <a:latin typeface="Segoe UI" panose="020B0502040204020203" pitchFamily="34" charset="0"/>
                <a:cs typeface="Segoe UI" panose="020B0502040204020203" pitchFamily="34" charset="0"/>
              </a:rPr>
              <a:t>of climate change</a:t>
            </a:r>
          </a:p>
        </p:txBody>
      </p:sp>
      <p:sp>
        <p:nvSpPr>
          <p:cNvPr id="6" name="Θέση κειμένου 5">
            <a:extLst>
              <a:ext uri="{FF2B5EF4-FFF2-40B4-BE49-F238E27FC236}">
                <a16:creationId xmlns:a16="http://schemas.microsoft.com/office/drawing/2014/main" id="{2A93E6F0-5D5B-D747-99E3-EE33FA72E3A5}"/>
              </a:ext>
            </a:extLst>
          </p:cNvPr>
          <p:cNvSpPr>
            <a:spLocks noGrp="1"/>
          </p:cNvSpPr>
          <p:nvPr>
            <p:ph type="body" idx="1"/>
          </p:nvPr>
        </p:nvSpPr>
        <p:spPr>
          <a:xfrm>
            <a:off x="993058" y="2436046"/>
            <a:ext cx="4737182" cy="318243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l"/>
            <a:r>
              <a:rPr lang="en-US" sz="1800" b="0" i="0" u="none" strike="noStrike" baseline="0" dirty="0">
                <a:latin typeface="Segoe UI" panose="020B0502040204020203" pitchFamily="34" charset="0"/>
                <a:cs typeface="Segoe UI" panose="020B0502040204020203" pitchFamily="34" charset="0"/>
              </a:rPr>
              <a:t>Mitigation efforts require measures to address the underlying problem by slowing or stopping the rise in fossil fuel emissions, which could irreversibly and catastrophically raise the Earth’s temperature.</a:t>
            </a:r>
            <a:endParaRPr lang="LID4096" sz="1800" dirty="0">
              <a:latin typeface="Segoe UI" panose="020B0502040204020203" pitchFamily="34" charset="0"/>
              <a:cs typeface="Segoe UI" panose="020B0502040204020203" pitchFamily="34" charset="0"/>
            </a:endParaRPr>
          </a:p>
        </p:txBody>
      </p:sp>
      <p:sp>
        <p:nvSpPr>
          <p:cNvPr id="7" name="Θέση κειμένου 6">
            <a:extLst>
              <a:ext uri="{FF2B5EF4-FFF2-40B4-BE49-F238E27FC236}">
                <a16:creationId xmlns:a16="http://schemas.microsoft.com/office/drawing/2014/main" id="{DE147F33-F03F-AA90-78D9-32357C607CFB}"/>
              </a:ext>
            </a:extLst>
          </p:cNvPr>
          <p:cNvSpPr>
            <a:spLocks noGrp="1"/>
          </p:cNvSpPr>
          <p:nvPr>
            <p:ph type="body" idx="2"/>
          </p:nvPr>
        </p:nvSpPr>
        <p:spPr>
          <a:xfrm>
            <a:off x="5811521" y="2436047"/>
            <a:ext cx="4669668" cy="3182434"/>
          </a:xfrm>
          <a:ln>
            <a:solidFill>
              <a:schemeClr val="accent6">
                <a:lumMod val="60000"/>
                <a:lumOff val="40000"/>
              </a:schemeClr>
            </a:solidFill>
          </a:ln>
        </p:spPr>
        <p:style>
          <a:lnRef idx="2">
            <a:schemeClr val="accent2"/>
          </a:lnRef>
          <a:fillRef idx="1">
            <a:schemeClr val="lt1"/>
          </a:fillRef>
          <a:effectRef idx="0">
            <a:schemeClr val="accent2"/>
          </a:effectRef>
          <a:fontRef idx="minor">
            <a:schemeClr val="dk1"/>
          </a:fontRef>
        </p:style>
        <p:txBody>
          <a:bodyPr>
            <a:normAutofit/>
          </a:bodyPr>
          <a:lstStyle/>
          <a:p>
            <a:pPr algn="l"/>
            <a:r>
              <a:rPr lang="en-US" sz="1800" b="0" i="0" u="none" strike="noStrike" baseline="0" dirty="0">
                <a:latin typeface="Segoe UI" panose="020B0502040204020203" pitchFamily="34" charset="0"/>
                <a:cs typeface="Segoe UI" panose="020B0502040204020203" pitchFamily="34" charset="0"/>
              </a:rPr>
              <a:t>Adaptation is needed to help people and governments withstand and minimize the ravages of climate change that are already here.</a:t>
            </a:r>
            <a:endParaRPr lang="LID4096" sz="1800" dirty="0">
              <a:latin typeface="Segoe UI" panose="020B0502040204020203" pitchFamily="34" charset="0"/>
              <a:cs typeface="Segoe UI" panose="020B0502040204020203" pitchFamily="34" charset="0"/>
            </a:endParaRPr>
          </a:p>
        </p:txBody>
      </p:sp>
      <p:pic>
        <p:nvPicPr>
          <p:cNvPr id="8" name="Εικόνα 7">
            <a:extLst>
              <a:ext uri="{FF2B5EF4-FFF2-40B4-BE49-F238E27FC236}">
                <a16:creationId xmlns:a16="http://schemas.microsoft.com/office/drawing/2014/main" id="{0140AD3D-568F-B383-EA6E-269833FF29B1}"/>
              </a:ext>
            </a:extLst>
          </p:cNvPr>
          <p:cNvPicPr>
            <a:picLocks noChangeAspect="1"/>
          </p:cNvPicPr>
          <p:nvPr/>
        </p:nvPicPr>
        <p:blipFill rotWithShape="1">
          <a:blip r:embed="rId3"/>
          <a:srcRect l="31333" t="85035" r="16916" b="5476"/>
          <a:stretch/>
        </p:blipFill>
        <p:spPr>
          <a:xfrm>
            <a:off x="809605" y="5754941"/>
            <a:ext cx="10003831" cy="963100"/>
          </a:xfrm>
          <a:prstGeom prst="rect">
            <a:avLst/>
          </a:prstGeom>
        </p:spPr>
      </p:pic>
    </p:spTree>
    <p:extLst>
      <p:ext uri="{BB962C8B-B14F-4D97-AF65-F5344CB8AC3E}">
        <p14:creationId xmlns:p14="http://schemas.microsoft.com/office/powerpoint/2010/main" val="1841618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baseline="0" dirty="0">
                <a:solidFill>
                  <a:schemeClr val="bg1"/>
                </a:solidFill>
                <a:latin typeface="Segoe UI" panose="020B0502040204020203" pitchFamily="34" charset="0"/>
                <a:cs typeface="Segoe UI" panose="020B0502040204020203" pitchFamily="34" charset="0"/>
              </a:rPr>
              <a:t>What Is Mitigation vs Adaptation?</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IN" sz="1600" b="1" dirty="0">
                <a:latin typeface="Segoe UI" panose="020B0502040204020203" pitchFamily="34" charset="0"/>
                <a:cs typeface="Segoe UI" panose="020B0502040204020203" pitchFamily="34" charset="0"/>
              </a:rPr>
              <a:t>Mitigation</a:t>
            </a:r>
          </a:p>
          <a:p>
            <a:endParaRPr lang="en-IN"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The challenge for policymakers, however, is how to incentivize and spread the use of clean technologies to power vehicles and produce electricity and, ultimately, make it less economically advantageous </a:t>
            </a:r>
            <a:r>
              <a:rPr lang="en-IN" sz="1600" dirty="0">
                <a:latin typeface="Segoe UI" panose="020B0502040204020203" pitchFamily="34" charset="0"/>
                <a:cs typeface="Segoe UI" panose="020B0502040204020203" pitchFamily="34" charset="0"/>
              </a:rPr>
              <a:t>to use fossil fuels.</a:t>
            </a:r>
          </a:p>
          <a:p>
            <a:pPr marL="285750" indent="-285750">
              <a:buFont typeface="Arial" panose="020B0604020202020204" pitchFamily="34" charset="0"/>
              <a:buChar char="•"/>
            </a:pPr>
            <a:endParaRPr lang="en-IN"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Reducing carbon emissions from burning fossil fuels like coal, oil, and gas won’t happen without some prodding. Just as you might pick the cheaper of two similar items when shopping, people are less likely to choose fossil fuels with an added environmental cost if cleaner alternatives are cheaper.</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Pricing carbon is essentially calculating the cost of releasing another ton of carbon dioxide (CO2) into the air. The use of fossil fuels may create jobs and commerce right now, but they enjoy an implicit subsidy: users don’t have to pay for environmental damages. In economic terms this is known as a “market failure” in which the price of a good or service doesn’t fully reflect all the costs.</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To correct this failure, policymakers have started to rely on two major ways to price carbon:</a:t>
            </a:r>
            <a:endParaRPr lang="en-IN" sz="1600" dirty="0">
              <a:latin typeface="Segoe UI" panose="020B0502040204020203" pitchFamily="34" charset="0"/>
              <a:cs typeface="Segoe UI" panose="020B05020402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2" end="2"/>
                                            </p:txEl>
                                          </p:spTgt>
                                        </p:tgtEl>
                                        <p:attrNameLst>
                                          <p:attrName>style.visibility</p:attrName>
                                        </p:attrNameLst>
                                      </p:cBhvr>
                                      <p:to>
                                        <p:strVal val="visible"/>
                                      </p:to>
                                    </p:set>
                                    <p:animEffect transition="in" filter="fade">
                                      <p:cBhvr>
                                        <p:cTn id="12" dur="1000"/>
                                        <p:tgtEl>
                                          <p:spTgt spid="1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4" end="4"/>
                                            </p:txEl>
                                          </p:spTgt>
                                        </p:tgtEl>
                                        <p:attrNameLst>
                                          <p:attrName>style.visibility</p:attrName>
                                        </p:attrNameLst>
                                      </p:cBhvr>
                                      <p:to>
                                        <p:strVal val="visible"/>
                                      </p:to>
                                    </p:set>
                                    <p:animEffect transition="in" filter="fade">
                                      <p:cBhvr>
                                        <p:cTn id="17" dur="1000"/>
                                        <p:tgtEl>
                                          <p:spTgt spid="158">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6" end="6"/>
                                            </p:txEl>
                                          </p:spTgt>
                                        </p:tgtEl>
                                        <p:attrNameLst>
                                          <p:attrName>style.visibility</p:attrName>
                                        </p:attrNameLst>
                                      </p:cBhvr>
                                      <p:to>
                                        <p:strVal val="visible"/>
                                      </p:to>
                                    </p:set>
                                    <p:animEffect transition="in" filter="fade">
                                      <p:cBhvr>
                                        <p:cTn id="22" dur="1000"/>
                                        <p:tgtEl>
                                          <p:spTgt spid="158">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8" end="8"/>
                                            </p:txEl>
                                          </p:spTgt>
                                        </p:tgtEl>
                                        <p:attrNameLst>
                                          <p:attrName>style.visibility</p:attrName>
                                        </p:attrNameLst>
                                      </p:cBhvr>
                                      <p:to>
                                        <p:strVal val="visible"/>
                                      </p:to>
                                    </p:set>
                                    <p:animEffect transition="in" filter="fade">
                                      <p:cBhvr>
                                        <p:cTn id="27" dur="1000"/>
                                        <p:tgtEl>
                                          <p:spTgt spid="15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baseline="0" dirty="0">
                <a:solidFill>
                  <a:schemeClr val="bg1"/>
                </a:solidFill>
                <a:latin typeface="Segoe UI" panose="020B0502040204020203" pitchFamily="34" charset="0"/>
                <a:cs typeface="Segoe UI" panose="020B0502040204020203" pitchFamily="34" charset="0"/>
              </a:rPr>
              <a:t>What Is Mitigation vs Adaptation?</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US" sz="1600" b="1" dirty="0">
                <a:latin typeface="Segoe UI" panose="020B0502040204020203" pitchFamily="34" charset="0"/>
                <a:cs typeface="Segoe UI" panose="020B0502040204020203" pitchFamily="34" charset="0"/>
              </a:rPr>
              <a:t>Carbon tax: </a:t>
            </a:r>
            <a:r>
              <a:rPr lang="en-US" sz="1600" dirty="0">
                <a:latin typeface="Segoe UI" panose="020B0502040204020203" pitchFamily="34" charset="0"/>
                <a:cs typeface="Segoe UI" panose="020B0502040204020203" pitchFamily="34" charset="0"/>
              </a:rPr>
              <a:t>This sets a direct tax on coal, oil products, natural gas, and other fossil fuels in proportion to their carbon content. The tax is passed from suppliers to consumers in the form of higher prices for electricity, gasoline, heating oil, and other products and services that rely on fossil fuels.</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b="1" dirty="0">
                <a:latin typeface="Segoe UI" panose="020B0502040204020203" pitchFamily="34" charset="0"/>
                <a:cs typeface="Segoe UI" panose="020B0502040204020203" pitchFamily="34" charset="0"/>
              </a:rPr>
              <a:t>Cap-and-trade system: </a:t>
            </a:r>
            <a:r>
              <a:rPr lang="en-US" sz="1600" dirty="0">
                <a:latin typeface="Segoe UI" panose="020B0502040204020203" pitchFamily="34" charset="0"/>
                <a:cs typeface="Segoe UI" panose="020B0502040204020203" pitchFamily="34" charset="0"/>
              </a:rPr>
              <a:t>This sets allowances on the total amount of carbon emissions released each year, creating a market-based system in which the allowances can be traded from less-carbon intensive </a:t>
            </a:r>
            <a:r>
              <a:rPr lang="en-IN" sz="1600" dirty="0">
                <a:latin typeface="Segoe UI" panose="020B0502040204020203" pitchFamily="34" charset="0"/>
                <a:cs typeface="Segoe UI" panose="020B0502040204020203" pitchFamily="34" charset="0"/>
              </a:rPr>
              <a:t>to more-carbon-intensive sectors.</a:t>
            </a:r>
          </a:p>
          <a:p>
            <a:pPr marL="285750" indent="-285750">
              <a:buFont typeface="Arial" panose="020B0604020202020204" pitchFamily="34" charset="0"/>
              <a:buChar char="•"/>
            </a:pPr>
            <a:endParaRPr lang="en-IN"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Carbon taxes are appealing because they can be added to existing taxes on gasoline and other fuels and can help countries meet pledges to reduce emissions under the 2015 Paris Agreement.</a:t>
            </a:r>
            <a:endParaRPr lang="en-IN" sz="16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439227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2" end="2"/>
                                            </p:txEl>
                                          </p:spTgt>
                                        </p:tgtEl>
                                        <p:attrNameLst>
                                          <p:attrName>style.visibility</p:attrName>
                                        </p:attrNameLst>
                                      </p:cBhvr>
                                      <p:to>
                                        <p:strVal val="visible"/>
                                      </p:to>
                                    </p:set>
                                    <p:animEffect transition="in" filter="fade">
                                      <p:cBhvr>
                                        <p:cTn id="12" dur="1000"/>
                                        <p:tgtEl>
                                          <p:spTgt spid="158">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4" end="4"/>
                                            </p:txEl>
                                          </p:spTgt>
                                        </p:tgtEl>
                                        <p:attrNameLst>
                                          <p:attrName>style.visibility</p:attrName>
                                        </p:attrNameLst>
                                      </p:cBhvr>
                                      <p:to>
                                        <p:strVal val="visible"/>
                                      </p:to>
                                    </p:set>
                                    <p:animEffect transition="in" filter="fade">
                                      <p:cBhvr>
                                        <p:cTn id="17" dur="1000"/>
                                        <p:tgtEl>
                                          <p:spTgt spid="15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baseline="0" dirty="0">
                <a:solidFill>
                  <a:schemeClr val="bg1"/>
                </a:solidFill>
                <a:latin typeface="Segoe UI" panose="020B0502040204020203" pitchFamily="34" charset="0"/>
                <a:cs typeface="Segoe UI" panose="020B0502040204020203" pitchFamily="34" charset="0"/>
              </a:rPr>
              <a:t>What Is Mitigation vs Adaptation?</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93059"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IN" sz="1600" b="1" dirty="0">
                <a:latin typeface="Segoe UI" panose="020B0502040204020203" pitchFamily="34" charset="0"/>
                <a:cs typeface="Segoe UI" panose="020B0502040204020203" pitchFamily="34" charset="0"/>
              </a:rPr>
              <a:t>Adaptation</a:t>
            </a: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Adapting to climate change with more resilient infrastructure, securing water resources, improving crop production for dryland farming, protecting coastlines, and other measures can pay a triple dividend. Countries will suffer less from future climate shocks, enjoy greater productivity and growth, and reap social and environmental benefits.</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Takes many forms beyond direct government financing of infrastructure. It involves encouraging the private sector to adapt, social protection after disasters, and a holistic strategy for budgeting and planning that factors in </a:t>
            </a:r>
            <a:r>
              <a:rPr lang="en-IN" sz="1600" dirty="0">
                <a:latin typeface="Segoe UI" panose="020B0502040204020203" pitchFamily="34" charset="0"/>
                <a:cs typeface="Segoe UI" panose="020B0502040204020203" pitchFamily="34" charset="0"/>
              </a:rPr>
              <a:t>climate change.</a:t>
            </a:r>
          </a:p>
          <a:p>
            <a:pPr marL="285750" indent="-285750">
              <a:buFont typeface="Arial" panose="020B0604020202020204" pitchFamily="34" charset="0"/>
              <a:buChar char="•"/>
            </a:pPr>
            <a:endParaRPr lang="en-IN"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Adaptation is smart. Every $1 invested in adaptation could yield up to $10 in net economic benefits, depending on the activity, according to a report from the Global Commission on Adaptation.</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The benefits of adaptation measures are obvious and save money in the long run, but they require up-front costs that are a struggle </a:t>
            </a:r>
            <a:r>
              <a:rPr lang="en-IN" sz="1600" dirty="0">
                <a:latin typeface="Segoe UI" panose="020B0502040204020203" pitchFamily="34" charset="0"/>
                <a:cs typeface="Segoe UI" panose="020B0502040204020203" pitchFamily="34" charset="0"/>
              </a:rPr>
              <a:t>for many developing economies.</a:t>
            </a:r>
          </a:p>
        </p:txBody>
      </p:sp>
    </p:spTree>
    <p:extLst>
      <p:ext uri="{BB962C8B-B14F-4D97-AF65-F5344CB8AC3E}">
        <p14:creationId xmlns:p14="http://schemas.microsoft.com/office/powerpoint/2010/main" val="163861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3" end="3"/>
                                            </p:txEl>
                                          </p:spTgt>
                                        </p:tgtEl>
                                        <p:attrNameLst>
                                          <p:attrName>style.visibility</p:attrName>
                                        </p:attrNameLst>
                                      </p:cBhvr>
                                      <p:to>
                                        <p:strVal val="visible"/>
                                      </p:to>
                                    </p:set>
                                    <p:animEffect transition="in" filter="fade">
                                      <p:cBhvr>
                                        <p:cTn id="17" dur="1000"/>
                                        <p:tgtEl>
                                          <p:spTgt spid="158">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8">
                                            <p:txEl>
                                              <p:pRg st="5" end="5"/>
                                            </p:txEl>
                                          </p:spTgt>
                                        </p:tgtEl>
                                        <p:attrNameLst>
                                          <p:attrName>style.visibility</p:attrName>
                                        </p:attrNameLst>
                                      </p:cBhvr>
                                      <p:to>
                                        <p:strVal val="visible"/>
                                      </p:to>
                                    </p:set>
                                    <p:animEffect transition="in" filter="fade">
                                      <p:cBhvr>
                                        <p:cTn id="22" dur="1000"/>
                                        <p:tgtEl>
                                          <p:spTgt spid="158">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58">
                                            <p:txEl>
                                              <p:pRg st="7" end="7"/>
                                            </p:txEl>
                                          </p:spTgt>
                                        </p:tgtEl>
                                        <p:attrNameLst>
                                          <p:attrName>style.visibility</p:attrName>
                                        </p:attrNameLst>
                                      </p:cBhvr>
                                      <p:to>
                                        <p:strVal val="visible"/>
                                      </p:to>
                                    </p:set>
                                    <p:animEffect transition="in" filter="fade">
                                      <p:cBhvr>
                                        <p:cTn id="27" dur="1000"/>
                                        <p:tgtEl>
                                          <p:spTgt spid="158">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baseline="0" dirty="0">
                <a:solidFill>
                  <a:schemeClr val="bg1"/>
                </a:solidFill>
                <a:latin typeface="Segoe UI" panose="020B0502040204020203" pitchFamily="34" charset="0"/>
                <a:cs typeface="Segoe UI" panose="020B0502040204020203" pitchFamily="34" charset="0"/>
              </a:rPr>
              <a:t>What Is Mitigation vs Adaptation?</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8372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r>
              <a:rPr lang="en-IN" sz="1600" b="1" dirty="0">
                <a:latin typeface="Segoe UI" panose="020B0502040204020203" pitchFamily="34" charset="0"/>
                <a:cs typeface="Segoe UI" panose="020B0502040204020203" pitchFamily="34" charset="0"/>
              </a:rPr>
              <a:t>Adaptation</a:t>
            </a: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Some are caught in a vicious circle: limited fiscal space hinders their ability to adapt to climate change, and worsening climate shocks raise their risk premiums, increasing the cost of borrowing in global financial markets. When debt costs are higher, adaptation measures are less feasible.</a:t>
            </a:r>
          </a:p>
          <a:p>
            <a:pPr marL="285750" indent="-285750">
              <a:buFont typeface="Arial" panose="020B0604020202020204" pitchFamily="34" charset="0"/>
              <a:buChar char="•"/>
            </a:pPr>
            <a:endParaRPr lang="en-US" sz="1600" dirty="0">
              <a:latin typeface="Segoe UI" panose="020B0502040204020203" pitchFamily="34" charset="0"/>
              <a:cs typeface="Segoe UI" panose="020B0502040204020203" pitchFamily="34" charset="0"/>
            </a:endParaRPr>
          </a:p>
          <a:p>
            <a:pPr marL="285750" indent="-285750">
              <a:buFont typeface="Arial" panose="020B0604020202020204" pitchFamily="34" charset="0"/>
              <a:buChar char="•"/>
            </a:pPr>
            <a:r>
              <a:rPr lang="en-US" sz="1600" dirty="0">
                <a:latin typeface="Segoe UI" panose="020B0502040204020203" pitchFamily="34" charset="0"/>
                <a:cs typeface="Segoe UI" panose="020B0502040204020203" pitchFamily="34" charset="0"/>
              </a:rPr>
              <a:t>The world can meet its climate targets, but there’s more work to be done on both mitigation and adaptation. Unlike our metaphorical boat, there is only one Earth: our efforts to keep it afloat are a task of </a:t>
            </a:r>
            <a:r>
              <a:rPr lang="en-IN" sz="1600" dirty="0">
                <a:latin typeface="Segoe UI" panose="020B0502040204020203" pitchFamily="34" charset="0"/>
                <a:cs typeface="Segoe UI" panose="020B0502040204020203" pitchFamily="34" charset="0"/>
              </a:rPr>
              <a:t>existential proportions.</a:t>
            </a:r>
          </a:p>
        </p:txBody>
      </p:sp>
    </p:spTree>
    <p:extLst>
      <p:ext uri="{BB962C8B-B14F-4D97-AF65-F5344CB8AC3E}">
        <p14:creationId xmlns:p14="http://schemas.microsoft.com/office/powerpoint/2010/main" val="331473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58">
                                            <p:txEl>
                                              <p:pRg st="1" end="1"/>
                                            </p:txEl>
                                          </p:spTgt>
                                        </p:tgtEl>
                                        <p:attrNameLst>
                                          <p:attrName>style.visibility</p:attrName>
                                        </p:attrNameLst>
                                      </p:cBhvr>
                                      <p:to>
                                        <p:strVal val="visible"/>
                                      </p:to>
                                    </p:set>
                                    <p:animEffect transition="in" filter="fade">
                                      <p:cBhvr>
                                        <p:cTn id="12" dur="1000"/>
                                        <p:tgtEl>
                                          <p:spTgt spid="1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58">
                                            <p:txEl>
                                              <p:pRg st="3" end="3"/>
                                            </p:txEl>
                                          </p:spTgt>
                                        </p:tgtEl>
                                        <p:attrNameLst>
                                          <p:attrName>style.visibility</p:attrName>
                                        </p:attrNameLst>
                                      </p:cBhvr>
                                      <p:to>
                                        <p:strVal val="visible"/>
                                      </p:to>
                                    </p:set>
                                    <p:animEffect transition="in" filter="fade">
                                      <p:cBhvr>
                                        <p:cTn id="17" dur="1000"/>
                                        <p:tgtEl>
                                          <p:spTgt spid="15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46"/>
          <p:cNvSpPr/>
          <p:nvPr/>
        </p:nvSpPr>
        <p:spPr>
          <a:xfrm>
            <a:off x="993058" y="468080"/>
            <a:ext cx="9488131" cy="400069"/>
          </a:xfrm>
          <a:prstGeom prst="rect">
            <a:avLst/>
          </a:prstGeom>
          <a:solidFill>
            <a:srgbClr val="003399"/>
          </a:solid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FFFFFF"/>
              </a:buClr>
              <a:buSzPts val="2800"/>
              <a:buFont typeface="Arial"/>
              <a:buNone/>
            </a:pPr>
            <a:r>
              <a:rPr lang="en-US" sz="2000" b="0" i="0" u="none" strike="noStrike" baseline="0" dirty="0">
                <a:solidFill>
                  <a:schemeClr val="bg1"/>
                </a:solidFill>
                <a:latin typeface="Segoe UI" panose="020B0502040204020203" pitchFamily="34" charset="0"/>
                <a:cs typeface="Segoe UI" panose="020B0502040204020203" pitchFamily="34" charset="0"/>
              </a:rPr>
              <a:t>Further Reading </a:t>
            </a:r>
            <a:endParaRPr sz="2000" b="0" i="0" u="none" strike="noStrike" cap="none" dirty="0">
              <a:solidFill>
                <a:schemeClr val="bg1"/>
              </a:solidFill>
              <a:latin typeface="Segoe UI" panose="020B0502040204020203" pitchFamily="34" charset="0"/>
              <a:ea typeface="Century Gothic"/>
              <a:cs typeface="Segoe UI" panose="020B0502040204020203" pitchFamily="34" charset="0"/>
              <a:sym typeface="Century Gothic"/>
            </a:endParaRPr>
          </a:p>
        </p:txBody>
      </p:sp>
      <p:sp>
        <p:nvSpPr>
          <p:cNvPr id="158" name="Google Shape;158;p46"/>
          <p:cNvSpPr txBox="1"/>
          <p:nvPr/>
        </p:nvSpPr>
        <p:spPr>
          <a:xfrm>
            <a:off x="983728" y="1592356"/>
            <a:ext cx="9488130" cy="4145491"/>
          </a:xfrm>
          <a:prstGeom prst="rect">
            <a:avLst/>
          </a:prstGeom>
          <a:solidFill>
            <a:schemeClr val="lt1"/>
          </a:solidFill>
          <a:ln w="12700" cap="flat" cmpd="sng">
            <a:solidFill>
              <a:schemeClr val="accent6"/>
            </a:solidFill>
            <a:prstDash val="solid"/>
            <a:miter lim="800000"/>
            <a:headEnd type="none" w="sm" len="sm"/>
            <a:tailEnd type="none" w="sm" len="sm"/>
          </a:ln>
        </p:spPr>
        <p:txBody>
          <a:bodyPr spcFirstLastPara="1" wrap="square" lIns="91425" tIns="45700" rIns="91425" bIns="45700" anchor="t" anchorCtr="0">
            <a:normAutofit/>
          </a:bodyPr>
          <a:lstStyle/>
          <a:p>
            <a:pPr marL="285750" indent="-285750">
              <a:buFont typeface="Arial" panose="020B0604020202020204" pitchFamily="34" charset="0"/>
              <a:buChar char="•"/>
            </a:pPr>
            <a:r>
              <a:rPr lang="en-IN" sz="1600" dirty="0">
                <a:latin typeface="Segoe UI" panose="020B0502040204020203" pitchFamily="34" charset="0"/>
                <a:ea typeface="Sans Serif Collection" panose="020B0502040504020204" pitchFamily="34" charset="0"/>
                <a:cs typeface="Segoe UI" panose="020B0502040204020203" pitchFamily="34" charset="0"/>
              </a:rPr>
              <a:t>Climate Change 2014 Synthesis Report  </a:t>
            </a:r>
            <a:r>
              <a:rPr lang="en-IN" sz="1600" dirty="0">
                <a:latin typeface="Segoe UI" panose="020B0502040204020203" pitchFamily="34" charset="0"/>
                <a:ea typeface="Sans Serif Collection" panose="020B0502040504020204" pitchFamily="34" charset="0"/>
                <a:cs typeface="Segoe UI" panose="020B0502040204020203" pitchFamily="34" charset="0"/>
                <a:hlinkClick r:id="rId3"/>
              </a:rPr>
              <a:t>https://ar5-syr.ipcc.ch/ipcc/ipcc/resources/pdf/IPCC_SynthesisReport.pdf</a:t>
            </a:r>
            <a:r>
              <a:rPr lang="en-IN" sz="1600" dirty="0">
                <a:latin typeface="Segoe UI" panose="020B0502040204020203" pitchFamily="34" charset="0"/>
                <a:ea typeface="Sans Serif Collection" panose="020B0502040504020204" pitchFamily="34" charset="0"/>
                <a:cs typeface="Segoe UI" panose="020B0502040204020203" pitchFamily="34" charset="0"/>
              </a:rPr>
              <a:t> </a:t>
            </a:r>
          </a:p>
          <a:p>
            <a:pPr marL="285750" indent="-285750">
              <a:buFont typeface="Arial" panose="020B0604020202020204" pitchFamily="34" charset="0"/>
              <a:buChar char="•"/>
            </a:pPr>
            <a:endParaRPr lang="en-IN" sz="1600" dirty="0">
              <a:latin typeface="Segoe UI" panose="020B0502040204020203" pitchFamily="34" charset="0"/>
              <a:ea typeface="Sans Serif Collection" panose="020B0502040504020204" pitchFamily="34" charset="0"/>
              <a:cs typeface="Segoe UI" panose="020B0502040204020203" pitchFamily="34" charset="0"/>
            </a:endParaRPr>
          </a:p>
        </p:txBody>
      </p:sp>
    </p:spTree>
    <p:extLst>
      <p:ext uri="{BB962C8B-B14F-4D97-AF65-F5344CB8AC3E}">
        <p14:creationId xmlns:p14="http://schemas.microsoft.com/office/powerpoint/2010/main" val="776398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8">
                                            <p:txEl>
                                              <p:pRg st="0" end="0"/>
                                            </p:txEl>
                                          </p:spTgt>
                                        </p:tgtEl>
                                        <p:attrNameLst>
                                          <p:attrName>style.visibility</p:attrName>
                                        </p:attrNameLst>
                                      </p:cBhvr>
                                      <p:to>
                                        <p:strVal val="visible"/>
                                      </p:to>
                                    </p:set>
                                    <p:animEffect transition="in" filter="fade">
                                      <p:cBhvr>
                                        <p:cTn id="7" dur="1000"/>
                                        <p:tgtEl>
                                          <p:spTgt spid="15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4409</TotalTime>
  <Words>775</Words>
  <Application>Microsoft Office PowerPoint</Application>
  <PresentationFormat>Widescreen</PresentationFormat>
  <Paragraphs>43</Paragraphs>
  <Slides>7</Slides>
  <Notes>7</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7</vt:i4>
      </vt:variant>
    </vt:vector>
  </HeadingPairs>
  <TitlesOfParts>
    <vt:vector size="13" baseType="lpstr">
      <vt:lpstr>Calibri</vt:lpstr>
      <vt:lpstr>Segoe UI</vt:lpstr>
      <vt:lpstr>Century Gothic</vt:lpstr>
      <vt:lpstr>Arial</vt:lpstr>
      <vt:lpstr>Office Theme</vt:lpstr>
      <vt:lpstr>Θέμα του Office</vt:lpstr>
      <vt:lpstr>PowerPoint Presentation</vt:lpstr>
      <vt:lpstr>The world faces a two-front battle to halt global warming and address the effects of climate change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WIN</dc:creator>
  <cp:lastModifiedBy>Rahul Nikam</cp:lastModifiedBy>
  <cp:revision>10</cp:revision>
  <dcterms:created xsi:type="dcterms:W3CDTF">2020-01-02T01:56:26Z</dcterms:created>
  <dcterms:modified xsi:type="dcterms:W3CDTF">2024-06-10T05:19:33Z</dcterms:modified>
</cp:coreProperties>
</file>