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0"/>
  </p:notesMasterIdLst>
  <p:sldIdLst>
    <p:sldId id="256" r:id="rId3"/>
    <p:sldId id="259" r:id="rId4"/>
    <p:sldId id="257" r:id="rId5"/>
    <p:sldId id="260" r:id="rId6"/>
    <p:sldId id="261" r:id="rId7"/>
    <p:sldId id="262" r:id="rId8"/>
    <p:sldId id="263" r:id="rId9"/>
  </p:sldIdLst>
  <p:sldSz cx="12192000" cy="6858000"/>
  <p:notesSz cx="6951663" cy="10082213"/>
  <p:embeddedFontLst>
    <p:embeddedFont>
      <p:font typeface="Century Gothic" panose="020B0502020202020204" pitchFamily="34" charset="0"/>
      <p:regular r:id="rId11"/>
      <p:bold r:id="rId12"/>
      <p:italic r:id="rId13"/>
      <p:boldItalic r:id="rId14"/>
    </p:embeddedFont>
    <p:embeddedFont>
      <p:font typeface="Segoe UI" panose="020B0502040204020203"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Master" Target="slideMasters/slideMaster2.xml"/><Relationship Id="rId16" Type="http://schemas.openxmlformats.org/officeDocument/2006/relationships/font" Target="fonts/font6.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4.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0459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3520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3962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9585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1490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7"/>
        <p:cNvGrpSpPr/>
        <p:nvPr/>
      </p:nvGrpSpPr>
      <p:grpSpPr>
        <a:xfrm>
          <a:off x="0" y="0"/>
          <a:ext cx="0" cy="0"/>
          <a:chOff x="0" y="0"/>
          <a:chExt cx="0" cy="0"/>
        </a:xfrm>
      </p:grpSpPr>
      <p:sp>
        <p:nvSpPr>
          <p:cNvPr id="18" name="Google Shape;18;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hyperlink" Target="https://ar5-syr.ipcc.ch/ipcc/ipcc/resources/pdf/IPCC_SynthesisReport.pdf"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baseline="0" dirty="0">
                <a:solidFill>
                  <a:schemeClr val="bg1"/>
                </a:solidFill>
                <a:latin typeface="Segoe UI" panose="020B0502040204020203" pitchFamily="34" charset="0"/>
                <a:cs typeface="Segoe UI" panose="020B0502040204020203" pitchFamily="34" charset="0"/>
              </a:rPr>
              <a:t>What Is Mitigation vs Adaptation?</a:t>
            </a:r>
            <a:endParaRPr lang="en-US" sz="28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86174" y="1267719"/>
            <a:ext cx="9488131" cy="367376"/>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US" sz="1600" dirty="0">
                <a:latin typeface="Segoe UI" panose="020B0502040204020203" pitchFamily="34" charset="0"/>
                <a:cs typeface="Segoe UI" panose="020B0502040204020203" pitchFamily="34" charset="0"/>
              </a:rPr>
              <a:t>The world faces a two-front battle to halt global warming and address the effects </a:t>
            </a:r>
            <a:r>
              <a:rPr lang="en-IN" sz="1600" dirty="0">
                <a:latin typeface="Segoe UI" panose="020B0502040204020203" pitchFamily="34" charset="0"/>
                <a:cs typeface="Segoe UI" panose="020B0502040204020203" pitchFamily="34" charset="0"/>
              </a:rPr>
              <a:t>of climate change</a:t>
            </a: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2436046"/>
            <a:ext cx="4737182" cy="318243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l"/>
            <a:r>
              <a:rPr lang="en-US" sz="1800" b="0" i="0" u="none" strike="noStrike" baseline="0" dirty="0">
                <a:latin typeface="Segoe UI" panose="020B0502040204020203" pitchFamily="34" charset="0"/>
                <a:cs typeface="Segoe UI" panose="020B0502040204020203" pitchFamily="34" charset="0"/>
              </a:rPr>
              <a:t>Mitigation efforts require measures to address the underlying problem by slowing or stopping the rise in fossil fuel emissions, which could irreversibly and catastrophically raise the Earth’s temperature.</a:t>
            </a:r>
            <a:endParaRPr lang="LID4096" sz="1800" dirty="0">
              <a:latin typeface="Segoe UI" panose="020B0502040204020203" pitchFamily="34" charset="0"/>
              <a:cs typeface="Segoe UI" panose="020B0502040204020203" pitchFamily="34" charset="0"/>
            </a:endParaRPr>
          </a:p>
        </p:txBody>
      </p:sp>
      <p:sp>
        <p:nvSpPr>
          <p:cNvPr id="7" name="Θέση κειμένου 6">
            <a:extLst>
              <a:ext uri="{FF2B5EF4-FFF2-40B4-BE49-F238E27FC236}">
                <a16:creationId xmlns:a16="http://schemas.microsoft.com/office/drawing/2014/main" id="{DE147F33-F03F-AA90-78D9-32357C607CFB}"/>
              </a:ext>
            </a:extLst>
          </p:cNvPr>
          <p:cNvSpPr>
            <a:spLocks noGrp="1"/>
          </p:cNvSpPr>
          <p:nvPr>
            <p:ph type="body" idx="2"/>
          </p:nvPr>
        </p:nvSpPr>
        <p:spPr>
          <a:xfrm>
            <a:off x="5811521" y="2436047"/>
            <a:ext cx="4669668" cy="318243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l"/>
            <a:r>
              <a:rPr lang="en-US" sz="1800" b="0" i="0" u="none" strike="noStrike" baseline="0" dirty="0">
                <a:latin typeface="Segoe UI" panose="020B0502040204020203" pitchFamily="34" charset="0"/>
                <a:cs typeface="Segoe UI" panose="020B0502040204020203" pitchFamily="34" charset="0"/>
              </a:rPr>
              <a:t>Adaptation is needed to help people and governments withstand and minimize the ravages of climate change that are already here.</a:t>
            </a:r>
            <a:endParaRPr lang="LID4096" sz="1800" dirty="0">
              <a:latin typeface="Segoe UI" panose="020B0502040204020203" pitchFamily="34" charset="0"/>
              <a:cs typeface="Segoe UI" panose="020B0502040204020203" pitchFamily="34" charset="0"/>
            </a:endParaRP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809605" y="5754941"/>
            <a:ext cx="10003831" cy="963100"/>
          </a:xfrm>
          <a:prstGeom prst="rect">
            <a:avLst/>
          </a:prstGeom>
        </p:spPr>
      </p:pic>
    </p:spTree>
    <p:extLst>
      <p:ext uri="{BB962C8B-B14F-4D97-AF65-F5344CB8AC3E}">
        <p14:creationId xmlns:p14="http://schemas.microsoft.com/office/powerpoint/2010/main" val="1841618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baseline="0" dirty="0">
                <a:solidFill>
                  <a:schemeClr val="bg1"/>
                </a:solidFill>
                <a:latin typeface="Segoe UI" panose="020B0502040204020203" pitchFamily="34" charset="0"/>
                <a:cs typeface="Segoe UI" panose="020B0502040204020203" pitchFamily="34" charset="0"/>
              </a:rPr>
              <a:t>What Is Mitigation vs Adaptation?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IN" sz="1600" b="1" dirty="0">
                <a:latin typeface="Segoe UI" panose="020B0502040204020203" pitchFamily="34" charset="0"/>
                <a:cs typeface="Segoe UI" panose="020B0502040204020203" pitchFamily="34" charset="0"/>
              </a:rPr>
              <a:t>Mitigation</a:t>
            </a:r>
          </a:p>
          <a:p>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challenge for policymakers, however, is how to incentivize and spread the use of clean technologies to power vehicles and produce electricity and, ultimately, make it less economically advantageous </a:t>
            </a:r>
            <a:r>
              <a:rPr lang="en-IN" sz="1600" dirty="0">
                <a:latin typeface="Segoe UI" panose="020B0502040204020203" pitchFamily="34" charset="0"/>
                <a:cs typeface="Segoe UI" panose="020B0502040204020203" pitchFamily="34" charset="0"/>
              </a:rPr>
              <a:t>to use fossil fuels.</a:t>
            </a:r>
          </a:p>
          <a:p>
            <a:pPr marL="285750" indent="-285750">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Reducing carbon emissions from burning fossil fuels like coal, oil, and gas won’t happen without some prodding. Just as you might pick the cheaper of two similar items when shopping, people are less likely to choose fossil fuels with an added environmental cost if cleaner alternatives are cheaper.</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Pricing carbon is essentially calculating the cost of releasing another ton of carbon dioxide (CO2) into the air. The use of fossil fuels may create jobs and commerce right now, but they enjoy an implicit subsidy: users don’t have to pay for environmental damages. In economic terms this is known as a “market failure” in which the price of a good or service doesn’t fully reflect all the costs.</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To correct this failure, policymakers have started to rely on two major ways to price carbon:</a:t>
            </a:r>
            <a:endParaRPr lang="en-IN" sz="1600" dirty="0">
              <a:latin typeface="Segoe UI" panose="020B0502040204020203" pitchFamily="34" charset="0"/>
              <a:cs typeface="Segoe UI" panose="020B0502040204020203"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4" end="4"/>
                                            </p:txEl>
                                          </p:spTgt>
                                        </p:tgtEl>
                                        <p:attrNameLst>
                                          <p:attrName>style.visibility</p:attrName>
                                        </p:attrNameLst>
                                      </p:cBhvr>
                                      <p:to>
                                        <p:strVal val="visible"/>
                                      </p:to>
                                    </p:set>
                                    <p:animEffect transition="in" filter="fade">
                                      <p:cBhvr>
                                        <p:cTn id="17" dur="1000"/>
                                        <p:tgtEl>
                                          <p:spTgt spid="15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6" end="6"/>
                                            </p:txEl>
                                          </p:spTgt>
                                        </p:tgtEl>
                                        <p:attrNameLst>
                                          <p:attrName>style.visibility</p:attrName>
                                        </p:attrNameLst>
                                      </p:cBhvr>
                                      <p:to>
                                        <p:strVal val="visible"/>
                                      </p:to>
                                    </p:set>
                                    <p:animEffect transition="in" filter="fade">
                                      <p:cBhvr>
                                        <p:cTn id="22" dur="1000"/>
                                        <p:tgtEl>
                                          <p:spTgt spid="15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8" end="8"/>
                                            </p:txEl>
                                          </p:spTgt>
                                        </p:tgtEl>
                                        <p:attrNameLst>
                                          <p:attrName>style.visibility</p:attrName>
                                        </p:attrNameLst>
                                      </p:cBhvr>
                                      <p:to>
                                        <p:strVal val="visible"/>
                                      </p:to>
                                    </p:set>
                                    <p:animEffect transition="in" filter="fade">
                                      <p:cBhvr>
                                        <p:cTn id="27" dur="1000"/>
                                        <p:tgtEl>
                                          <p:spTgt spid="15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baseline="0" dirty="0">
                <a:solidFill>
                  <a:schemeClr val="bg1"/>
                </a:solidFill>
                <a:latin typeface="Segoe UI" panose="020B0502040204020203" pitchFamily="34" charset="0"/>
                <a:cs typeface="Segoe UI" panose="020B0502040204020203" pitchFamily="34" charset="0"/>
              </a:rPr>
              <a:t>What Is Mitigation vs Adaptation?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US" sz="1600" b="1" dirty="0">
                <a:latin typeface="Segoe UI" panose="020B0502040204020203" pitchFamily="34" charset="0"/>
                <a:cs typeface="Segoe UI" panose="020B0502040204020203" pitchFamily="34" charset="0"/>
              </a:rPr>
              <a:t>Carbon tax: </a:t>
            </a:r>
            <a:r>
              <a:rPr lang="en-US" sz="1600" dirty="0">
                <a:latin typeface="Segoe UI" panose="020B0502040204020203" pitchFamily="34" charset="0"/>
                <a:cs typeface="Segoe UI" panose="020B0502040204020203" pitchFamily="34" charset="0"/>
              </a:rPr>
              <a:t>This sets a direct tax on coal, oil products, natural gas, and other fossil fuels in proportion to their carbon content. The tax is passed from suppliers to consumers in the form of higher prices for electricity, gasoline, heating oil, and other products and services that rely on fossil fuels.</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b="1" dirty="0">
                <a:latin typeface="Segoe UI" panose="020B0502040204020203" pitchFamily="34" charset="0"/>
                <a:cs typeface="Segoe UI" panose="020B0502040204020203" pitchFamily="34" charset="0"/>
              </a:rPr>
              <a:t>Cap-and-trade system: </a:t>
            </a:r>
            <a:r>
              <a:rPr lang="en-US" sz="1600" dirty="0">
                <a:latin typeface="Segoe UI" panose="020B0502040204020203" pitchFamily="34" charset="0"/>
                <a:cs typeface="Segoe UI" panose="020B0502040204020203" pitchFamily="34" charset="0"/>
              </a:rPr>
              <a:t>This sets allowances on the total amount of carbon emissions released each year, creating a market-based system in which the allowances can be traded from less-carbon intensive </a:t>
            </a:r>
            <a:r>
              <a:rPr lang="en-IN" sz="1600" dirty="0">
                <a:latin typeface="Segoe UI" panose="020B0502040204020203" pitchFamily="34" charset="0"/>
                <a:cs typeface="Segoe UI" panose="020B0502040204020203" pitchFamily="34" charset="0"/>
              </a:rPr>
              <a:t>to more-carbon-intensive sectors.</a:t>
            </a:r>
          </a:p>
          <a:p>
            <a:pPr marL="285750" indent="-285750">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Carbon taxes are appealing because they can be added to existing taxes on gasoline and other fuels and can help countries meet pledges to reduce emissions under the 2015 Paris Agreement.</a:t>
            </a:r>
            <a:endParaRPr lang="en-IN"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43922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4" end="4"/>
                                            </p:txEl>
                                          </p:spTgt>
                                        </p:tgtEl>
                                        <p:attrNameLst>
                                          <p:attrName>style.visibility</p:attrName>
                                        </p:attrNameLst>
                                      </p:cBhvr>
                                      <p:to>
                                        <p:strVal val="visible"/>
                                      </p:to>
                                    </p:set>
                                    <p:animEffect transition="in" filter="fade">
                                      <p:cBhvr>
                                        <p:cTn id="1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baseline="0" dirty="0">
                <a:solidFill>
                  <a:schemeClr val="bg1"/>
                </a:solidFill>
                <a:latin typeface="Segoe UI" panose="020B0502040204020203" pitchFamily="34" charset="0"/>
                <a:cs typeface="Segoe UI" panose="020B0502040204020203" pitchFamily="34" charset="0"/>
              </a:rPr>
              <a:t>What Is Mitigation vs Adaptation?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IN" sz="1600" b="1" dirty="0">
                <a:latin typeface="Segoe UI" panose="020B0502040204020203" pitchFamily="34" charset="0"/>
                <a:cs typeface="Segoe UI" panose="020B0502040204020203" pitchFamily="34" charset="0"/>
              </a:rPr>
              <a:t>Adaptation</a:t>
            </a: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Adapting to climate change with more resilient infrastructure, securing water resources, improving crop production for dryland farming, protecting coastlines, and other measures can pay a triple dividend. Countries will suffer less from future climate shocks, enjoy greater productivity and growth, and reap social and environmental benefits.</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Takes many forms beyond direct government financing of infrastructure. It involves encouraging the private sector to adapt, social protection after disasters, and a holistic strategy for budgeting and planning that factors in </a:t>
            </a:r>
            <a:r>
              <a:rPr lang="en-IN" sz="1600" dirty="0">
                <a:latin typeface="Segoe UI" panose="020B0502040204020203" pitchFamily="34" charset="0"/>
                <a:cs typeface="Segoe UI" panose="020B0502040204020203" pitchFamily="34" charset="0"/>
              </a:rPr>
              <a:t>climate change.</a:t>
            </a:r>
          </a:p>
          <a:p>
            <a:pPr marL="285750" indent="-285750">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Adaptation is smart. Every $1 invested in adaptation could yield up to $10 in net economic benefits, depending on the activity, according to a report from the Global Commission on Adaptation.</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benefits of adaptation measures are obvious and save money in the long run, but they require up-front costs that are a struggle </a:t>
            </a:r>
            <a:r>
              <a:rPr lang="en-IN" sz="1600" dirty="0">
                <a:latin typeface="Segoe UI" panose="020B0502040204020203" pitchFamily="34" charset="0"/>
                <a:cs typeface="Segoe UI" panose="020B0502040204020203" pitchFamily="34" charset="0"/>
              </a:rPr>
              <a:t>for many developing economies.</a:t>
            </a:r>
          </a:p>
        </p:txBody>
      </p:sp>
    </p:spTree>
    <p:extLst>
      <p:ext uri="{BB962C8B-B14F-4D97-AF65-F5344CB8AC3E}">
        <p14:creationId xmlns:p14="http://schemas.microsoft.com/office/powerpoint/2010/main" val="163861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3" end="3"/>
                                            </p:txEl>
                                          </p:spTgt>
                                        </p:tgtEl>
                                        <p:attrNameLst>
                                          <p:attrName>style.visibility</p:attrName>
                                        </p:attrNameLst>
                                      </p:cBhvr>
                                      <p:to>
                                        <p:strVal val="visible"/>
                                      </p:to>
                                    </p:set>
                                    <p:animEffect transition="in" filter="fade">
                                      <p:cBhvr>
                                        <p:cTn id="17" dur="1000"/>
                                        <p:tgtEl>
                                          <p:spTgt spid="15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5" end="5"/>
                                            </p:txEl>
                                          </p:spTgt>
                                        </p:tgtEl>
                                        <p:attrNameLst>
                                          <p:attrName>style.visibility</p:attrName>
                                        </p:attrNameLst>
                                      </p:cBhvr>
                                      <p:to>
                                        <p:strVal val="visible"/>
                                      </p:to>
                                    </p:set>
                                    <p:animEffect transition="in" filter="fade">
                                      <p:cBhvr>
                                        <p:cTn id="22" dur="1000"/>
                                        <p:tgtEl>
                                          <p:spTgt spid="158">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7" end="7"/>
                                            </p:txEl>
                                          </p:spTgt>
                                        </p:tgtEl>
                                        <p:attrNameLst>
                                          <p:attrName>style.visibility</p:attrName>
                                        </p:attrNameLst>
                                      </p:cBhvr>
                                      <p:to>
                                        <p:strVal val="visible"/>
                                      </p:to>
                                    </p:set>
                                    <p:animEffect transition="in" filter="fade">
                                      <p:cBhvr>
                                        <p:cTn id="27" dur="1000"/>
                                        <p:tgtEl>
                                          <p:spTgt spid="1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baseline="0" dirty="0">
                <a:solidFill>
                  <a:schemeClr val="bg1"/>
                </a:solidFill>
                <a:latin typeface="Segoe UI" panose="020B0502040204020203" pitchFamily="34" charset="0"/>
                <a:cs typeface="Segoe UI" panose="020B0502040204020203" pitchFamily="34" charset="0"/>
              </a:rPr>
              <a:t>What Is Mitigation vs Adaptation?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8372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IN" sz="1600" b="1" dirty="0">
                <a:latin typeface="Segoe UI" panose="020B0502040204020203" pitchFamily="34" charset="0"/>
                <a:cs typeface="Segoe UI" panose="020B0502040204020203" pitchFamily="34" charset="0"/>
              </a:rPr>
              <a:t>Adaptation</a:t>
            </a: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Some are caught in a vicious circle: limited fiscal space hinders their ability to adapt to climate change, and worsening climate shocks raise their risk premiums, increasing the cost of borrowing in global financial markets. When debt costs are higher, adaptation measures are less feasible.</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world can meet its climate targets, but there’s more work to be done on both mitigation and adaptation. Unlike our metaphorical boat, there is only one Earth: our efforts to keep it afloat are a task of </a:t>
            </a:r>
            <a:r>
              <a:rPr lang="en-IN" sz="1600" dirty="0">
                <a:latin typeface="Segoe UI" panose="020B0502040204020203" pitchFamily="34" charset="0"/>
                <a:cs typeface="Segoe UI" panose="020B0502040204020203" pitchFamily="34" charset="0"/>
              </a:rPr>
              <a:t>existential proportions.</a:t>
            </a:r>
          </a:p>
        </p:txBody>
      </p:sp>
    </p:spTree>
    <p:extLst>
      <p:ext uri="{BB962C8B-B14F-4D97-AF65-F5344CB8AC3E}">
        <p14:creationId xmlns:p14="http://schemas.microsoft.com/office/powerpoint/2010/main" val="331473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3" end="3"/>
                                            </p:txEl>
                                          </p:spTgt>
                                        </p:tgtEl>
                                        <p:attrNameLst>
                                          <p:attrName>style.visibility</p:attrName>
                                        </p:attrNameLst>
                                      </p:cBhvr>
                                      <p:to>
                                        <p:strVal val="visible"/>
                                      </p:to>
                                    </p:set>
                                    <p:animEffect transition="in" filter="fade">
                                      <p:cBhvr>
                                        <p:cTn id="17"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baseline="0" dirty="0">
                <a:solidFill>
                  <a:schemeClr val="bg1"/>
                </a:solidFill>
                <a:latin typeface="Segoe UI" panose="020B0502040204020203" pitchFamily="34" charset="0"/>
                <a:cs typeface="Segoe UI" panose="020B0502040204020203" pitchFamily="34" charset="0"/>
              </a:rPr>
              <a:t>Further Reading </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83728"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indent="-285750">
              <a:buFont typeface="Arial" panose="020B0604020202020204" pitchFamily="34" charset="0"/>
              <a:buChar char="•"/>
            </a:pPr>
            <a:r>
              <a:rPr lang="en-IN" sz="1600" dirty="0">
                <a:latin typeface="Segoe UI" panose="020B0502040204020203" pitchFamily="34" charset="0"/>
                <a:ea typeface="Sans Serif Collection" panose="020B0502040504020204" pitchFamily="34" charset="0"/>
                <a:cs typeface="Segoe UI" panose="020B0502040204020203" pitchFamily="34" charset="0"/>
              </a:rPr>
              <a:t>Climate Change 2014 Synthesis Report  </a:t>
            </a:r>
            <a:r>
              <a:rPr lang="en-IN" sz="1600" dirty="0">
                <a:latin typeface="Segoe UI" panose="020B0502040204020203" pitchFamily="34" charset="0"/>
                <a:ea typeface="Sans Serif Collection" panose="020B0502040504020204" pitchFamily="34" charset="0"/>
                <a:cs typeface="Segoe UI" panose="020B0502040204020203" pitchFamily="34" charset="0"/>
                <a:hlinkClick r:id="rId3"/>
              </a:rPr>
              <a:t>https://ar5-syr.ipcc.ch/ipcc/ipcc/resources/pdf/IPCC_SynthesisReport.pdf</a:t>
            </a:r>
            <a:r>
              <a:rPr lang="en-IN" sz="1600" dirty="0">
                <a:latin typeface="Segoe UI" panose="020B0502040204020203" pitchFamily="34" charset="0"/>
                <a:ea typeface="Sans Serif Collection" panose="020B0502040504020204" pitchFamily="34" charset="0"/>
                <a:cs typeface="Segoe UI" panose="020B0502040204020203" pitchFamily="34" charset="0"/>
              </a:rPr>
              <a:t> </a:t>
            </a:r>
          </a:p>
          <a:p>
            <a:pPr marL="285750" indent="-285750">
              <a:buFont typeface="Arial" panose="020B0604020202020204" pitchFamily="34" charset="0"/>
              <a:buChar char="•"/>
            </a:pPr>
            <a:endParaRPr lang="en-IN" sz="1600" dirty="0">
              <a:latin typeface="Segoe UI" panose="020B0502040204020203" pitchFamily="34" charset="0"/>
              <a:ea typeface="Sans Serif Collection" panose="020B0502040504020204" pitchFamily="34" charset="0"/>
              <a:cs typeface="Segoe UI" panose="020B0502040204020203" pitchFamily="34" charset="0"/>
            </a:endParaRPr>
          </a:p>
        </p:txBody>
      </p:sp>
    </p:spTree>
    <p:extLst>
      <p:ext uri="{BB962C8B-B14F-4D97-AF65-F5344CB8AC3E}">
        <p14:creationId xmlns:p14="http://schemas.microsoft.com/office/powerpoint/2010/main" val="77639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4409</TotalTime>
  <Words>775</Words>
  <Application>Microsoft Office PowerPoint</Application>
  <PresentationFormat>Widescreen</PresentationFormat>
  <Paragraphs>43</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Calibri</vt:lpstr>
      <vt:lpstr>Segoe UI</vt:lpstr>
      <vt:lpstr>Century Gothic</vt:lpstr>
      <vt:lpstr>Arial</vt:lpstr>
      <vt:lpstr>Office Theme</vt:lpstr>
      <vt:lpstr>Θέμα του Office</vt:lpstr>
      <vt:lpstr>PowerPoint Presentation</vt:lpstr>
      <vt:lpstr>The world faces a two-front battle to halt global warming and address the effects of climate change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10</cp:revision>
  <dcterms:created xsi:type="dcterms:W3CDTF">2020-01-02T01:56:26Z</dcterms:created>
  <dcterms:modified xsi:type="dcterms:W3CDTF">2024-06-10T05:19:33Z</dcterms:modified>
</cp:coreProperties>
</file>