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9"/>
  </p:notesMasterIdLst>
  <p:sldIdLst>
    <p:sldId id="256" r:id="rId3"/>
    <p:sldId id="257" r:id="rId4"/>
    <p:sldId id="260" r:id="rId5"/>
    <p:sldId id="261" r:id="rId6"/>
    <p:sldId id="262" r:id="rId7"/>
    <p:sldId id="258" r:id="rId8"/>
    <p:sldId id="263" r:id="rId9"/>
    <p:sldId id="265" r:id="rId10"/>
    <p:sldId id="266" r:id="rId11"/>
    <p:sldId id="267" r:id="rId12"/>
    <p:sldId id="268" r:id="rId13"/>
    <p:sldId id="269" r:id="rId14"/>
    <p:sldId id="270" r:id="rId15"/>
    <p:sldId id="271" r:id="rId16"/>
    <p:sldId id="272" r:id="rId17"/>
    <p:sldId id="273" r:id="rId18"/>
  </p:sldIdLst>
  <p:sldSz cx="12192000" cy="6858000"/>
  <p:notesSz cx="6951663" cy="10082213"/>
  <p:embeddedFontLst>
    <p:embeddedFont>
      <p:font typeface="Century Gothic" panose="020B0502020202020204"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658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822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76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849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8687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085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22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949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31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10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4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57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77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69580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000" b="1" i="0" u="none" strike="noStrike" cap="none" dirty="0">
                <a:solidFill>
                  <a:srgbClr val="003399"/>
                </a:solidFill>
                <a:latin typeface="Century Gothic"/>
                <a:ea typeface="Century Gothic"/>
                <a:cs typeface="Century Gothic"/>
                <a:sym typeface="Century Gothic"/>
              </a:rPr>
              <a:t>Subject title:</a:t>
            </a:r>
            <a:r>
              <a:rPr lang="fr-FR" sz="2000" b="1" i="0" u="none" strike="noStrike" cap="none" dirty="0" err="1">
                <a:solidFill>
                  <a:srgbClr val="003399"/>
                </a:solidFill>
                <a:latin typeface="Century Gothic"/>
                <a:ea typeface="Century Gothic"/>
                <a:cs typeface="Century Gothic"/>
                <a:sym typeface="Century Gothic"/>
              </a:rPr>
              <a:t>Climate</a:t>
            </a:r>
            <a:r>
              <a:rPr lang="fr-FR" sz="2000" b="1" i="0" u="none" strike="noStrike" cap="none" dirty="0">
                <a:solidFill>
                  <a:srgbClr val="003399"/>
                </a:solidFill>
                <a:latin typeface="Century Gothic"/>
                <a:ea typeface="Century Gothic"/>
                <a:cs typeface="Century Gothic"/>
                <a:sym typeface="Century Gothic"/>
              </a:rPr>
              <a:t> Change </a:t>
            </a:r>
            <a:r>
              <a:rPr lang="fr-FR" sz="2000" b="1" i="0" u="none" strike="noStrike" cap="none" dirty="0" err="1">
                <a:solidFill>
                  <a:srgbClr val="003399"/>
                </a:solidFill>
                <a:latin typeface="Century Gothic"/>
                <a:ea typeface="Century Gothic"/>
                <a:cs typeface="Century Gothic"/>
                <a:sym typeface="Century Gothic"/>
              </a:rPr>
              <a:t>Litigation</a:t>
            </a:r>
            <a:r>
              <a:rPr lang="fr-FR" sz="2000" b="1" i="0" u="none" strike="noStrike" cap="none" dirty="0">
                <a:solidFill>
                  <a:srgbClr val="003399"/>
                </a:solidFill>
                <a:latin typeface="Century Gothic"/>
                <a:ea typeface="Century Gothic"/>
                <a:cs typeface="Century Gothic"/>
                <a:sym typeface="Century Gothic"/>
              </a:rPr>
              <a:t>: International </a:t>
            </a:r>
            <a:r>
              <a:rPr lang="fr-FR" sz="2000" b="1" i="0" u="none" strike="noStrike" cap="none" dirty="0" err="1">
                <a:solidFill>
                  <a:srgbClr val="003399"/>
                </a:solidFill>
                <a:latin typeface="Century Gothic"/>
                <a:ea typeface="Century Gothic"/>
                <a:cs typeface="Century Gothic"/>
                <a:sym typeface="Century Gothic"/>
              </a:rPr>
              <a:t>judicial</a:t>
            </a:r>
            <a:r>
              <a:rPr lang="fr-FR" sz="2000" b="1" i="0" u="none" strike="noStrike" cap="none" dirty="0">
                <a:solidFill>
                  <a:srgbClr val="003399"/>
                </a:solidFill>
                <a:latin typeface="Century Gothic"/>
                <a:ea typeface="Century Gothic"/>
                <a:cs typeface="Century Gothic"/>
                <a:sym typeface="Century Gothic"/>
              </a:rPr>
              <a:t> institutions</a:t>
            </a:r>
            <a:endParaRPr lang="en-US" sz="20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lang="en-US" sz="20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000" b="1" dirty="0">
                <a:solidFill>
                  <a:srgbClr val="003399"/>
                </a:solidFill>
                <a:latin typeface="Century Gothic"/>
                <a:ea typeface="Century Gothic"/>
                <a:cs typeface="Century Gothic"/>
                <a:sym typeface="Century Gothic"/>
              </a:rPr>
              <a:t>Instructor Name: Dr. Shashikala </a:t>
            </a:r>
            <a:r>
              <a:rPr lang="en-US" sz="2000" b="1" dirty="0" err="1">
                <a:solidFill>
                  <a:srgbClr val="003399"/>
                </a:solidFill>
                <a:latin typeface="Century Gothic"/>
                <a:ea typeface="Century Gothic"/>
                <a:cs typeface="Century Gothic"/>
                <a:sym typeface="Century Gothic"/>
              </a:rPr>
              <a:t>Gurpur</a:t>
            </a:r>
            <a:r>
              <a:rPr lang="en-US" sz="2000" b="1" dirty="0">
                <a:solidFill>
                  <a:srgbClr val="003399"/>
                </a:solidFill>
                <a:latin typeface="Century Gothic"/>
                <a:ea typeface="Century Gothic"/>
                <a:cs typeface="Century Gothic"/>
                <a:sym typeface="Century Gothic"/>
              </a:rPr>
              <a:t>,  </a:t>
            </a:r>
            <a:r>
              <a:rPr lang="en-US" sz="2000" b="1">
                <a:solidFill>
                  <a:srgbClr val="003399"/>
                </a:solidFill>
                <a:latin typeface="Century Gothic"/>
                <a:ea typeface="Century Gothic"/>
                <a:cs typeface="Century Gothic"/>
                <a:sym typeface="Century Gothic"/>
              </a:rPr>
              <a:t>Dr. Sujata </a:t>
            </a:r>
            <a:r>
              <a:rPr lang="en-US" sz="2000" b="1" dirty="0">
                <a:solidFill>
                  <a:srgbClr val="003399"/>
                </a:solidFill>
                <a:latin typeface="Century Gothic"/>
                <a:ea typeface="Century Gothic"/>
                <a:cs typeface="Century Gothic"/>
                <a:sym typeface="Century Gothic"/>
              </a:rPr>
              <a:t>Arya</a:t>
            </a:r>
            <a:endParaRPr sz="20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2023"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000" b="1" dirty="0">
                <a:solidFill>
                  <a:schemeClr val="bg1"/>
                </a:solidFill>
                <a:latin typeface="Times New Roman" panose="02020603050405020304" pitchFamily="18" charset="0"/>
                <a:cs typeface="Times New Roman" panose="02020603050405020304" pitchFamily="18" charset="0"/>
              </a:rPr>
              <a:t>ICJ Advisory Opinion – Vanuatu (2022)</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IN" sz="1900" dirty="0">
                <a:latin typeface="Times New Roman" panose="02020603050405020304" pitchFamily="18" charset="0"/>
                <a:cs typeface="Times New Roman" panose="02020603050405020304" pitchFamily="18" charset="0"/>
              </a:rPr>
              <a:t>Advisory opinion on climate change – A/77/L/58 – initiated by Republic of Vanuatu.</a:t>
            </a:r>
          </a:p>
          <a:p>
            <a:pPr>
              <a:lnSpc>
                <a:spcPct val="150000"/>
              </a:lnSpc>
            </a:pPr>
            <a:r>
              <a:rPr lang="en-IN" sz="1900" dirty="0">
                <a:latin typeface="Times New Roman" panose="02020603050405020304" pitchFamily="18" charset="0"/>
                <a:cs typeface="Times New Roman" panose="02020603050405020304" pitchFamily="18" charset="0"/>
              </a:rPr>
              <a:t>Sought through the United Nations General Assembly route, which requires support from most UN members present and voting.</a:t>
            </a:r>
          </a:p>
          <a:p>
            <a:pPr>
              <a:lnSpc>
                <a:spcPct val="150000"/>
              </a:lnSpc>
            </a:pPr>
            <a:r>
              <a:rPr lang="en-IN" sz="1900" dirty="0">
                <a:latin typeface="Times New Roman" panose="02020603050405020304" pitchFamily="18" charset="0"/>
                <a:cs typeface="Times New Roman" panose="02020603050405020304" pitchFamily="18" charset="0"/>
              </a:rPr>
              <a:t>Questions:</a:t>
            </a:r>
          </a:p>
          <a:p>
            <a:pPr lvl="1">
              <a:lnSpc>
                <a:spcPct val="150000"/>
              </a:lnSpc>
            </a:pPr>
            <a:r>
              <a:rPr lang="en-IN" sz="1900" dirty="0">
                <a:latin typeface="Times New Roman" panose="02020603050405020304" pitchFamily="18" charset="0"/>
                <a:cs typeface="Times New Roman" panose="02020603050405020304" pitchFamily="18" charset="0"/>
              </a:rPr>
              <a:t>What are State obligations under international law to protect the environment for present and future generations?</a:t>
            </a:r>
          </a:p>
          <a:p>
            <a:pPr lvl="1">
              <a:lnSpc>
                <a:spcPct val="150000"/>
              </a:lnSpc>
            </a:pPr>
            <a:r>
              <a:rPr lang="en-IN" sz="1900" dirty="0">
                <a:latin typeface="Times New Roman" panose="02020603050405020304" pitchFamily="18" charset="0"/>
                <a:cs typeface="Times New Roman" panose="02020603050405020304" pitchFamily="18" charset="0"/>
              </a:rPr>
              <a:t>What are the legal consequences for failing to fulfil these obligations, particularly regarding vulnerable States and island communities, and people of present and future generations adversely affected by climate change? </a:t>
            </a:r>
          </a:p>
          <a:p>
            <a:endParaRPr lang="en-US" dirty="0"/>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709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2023"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000" b="1" dirty="0">
                <a:solidFill>
                  <a:schemeClr val="bg1"/>
                </a:solidFill>
                <a:latin typeface="Times New Roman" panose="02020603050405020304" pitchFamily="18" charset="0"/>
                <a:cs typeface="Times New Roman" panose="02020603050405020304" pitchFamily="18" charset="0"/>
              </a:rPr>
              <a:t>Planet v. Bolsonaro (2021)</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IN" dirty="0">
                <a:latin typeface="Times New Roman" panose="02020603050405020304" pitchFamily="18" charset="0"/>
                <a:cs typeface="Times New Roman" panose="02020603050405020304" pitchFamily="18" charset="0"/>
              </a:rPr>
              <a:t>Communication filed with the International Criminal Court seeking an investigation into former President of Brazil Jair Bolsonaro for crimes against humanity relating to deforestation and other activity in the Amazon Rainforest.</a:t>
            </a:r>
          </a:p>
          <a:p>
            <a:pPr>
              <a:lnSpc>
                <a:spcPct val="150000"/>
              </a:lnSpc>
            </a:pPr>
            <a:r>
              <a:rPr lang="en-IN" dirty="0">
                <a:latin typeface="Times New Roman" panose="02020603050405020304" pitchFamily="18" charset="0"/>
                <a:cs typeface="Times New Roman" panose="02020603050405020304" pitchFamily="18" charset="0"/>
              </a:rPr>
              <a:t>The communication, filed under Article 15 of the Rome Statute, argued that the Rainforest was key in global climate efforts and its destruction had turned it into a carbon source instead of a carbon sink. </a:t>
            </a:r>
          </a:p>
          <a:p>
            <a:pPr>
              <a:lnSpc>
                <a:spcPct val="150000"/>
              </a:lnSpc>
            </a:pPr>
            <a:r>
              <a:rPr lang="en-IN" dirty="0">
                <a:latin typeface="Times New Roman" panose="02020603050405020304" pitchFamily="18" charset="0"/>
                <a:cs typeface="Times New Roman" panose="02020603050405020304" pitchFamily="18" charset="0"/>
              </a:rPr>
              <a:t>The Prosecutor must first determine whether the statutory threshold of a ‘reasonable basis to proceed’ has been met. If determined in the positive, this would be the first investigation on crimes against humanity based on environmental harm.</a:t>
            </a:r>
          </a:p>
          <a:p>
            <a:endParaRPr lang="en-US" dirty="0"/>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88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2023"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000" b="1" dirty="0">
                <a:solidFill>
                  <a:schemeClr val="bg1"/>
                </a:solidFill>
                <a:latin typeface="Times New Roman" panose="02020603050405020304" pitchFamily="18" charset="0"/>
                <a:cs typeface="Times New Roman" panose="02020603050405020304" pitchFamily="18" charset="0"/>
              </a:rPr>
              <a:t>ITLOS Advisory Opinion (2021)</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IN" dirty="0">
                <a:latin typeface="Times New Roman" panose="02020603050405020304" pitchFamily="18" charset="0"/>
                <a:cs typeface="Times New Roman" panose="02020603050405020304" pitchFamily="18" charset="0"/>
              </a:rPr>
              <a:t>Sought by the Commission of Small Island States on Climate Change and International Law, a partnership between Tuvalu, Barbuda, and Antigua, on the application of UNCLOS to climate change.</a:t>
            </a:r>
          </a:p>
          <a:p>
            <a:pPr>
              <a:lnSpc>
                <a:spcPct val="150000"/>
              </a:lnSpc>
            </a:pPr>
            <a:r>
              <a:rPr lang="en-IN" dirty="0">
                <a:latin typeface="Times New Roman" panose="02020603050405020304" pitchFamily="18" charset="0"/>
                <a:cs typeface="Times New Roman" panose="02020603050405020304" pitchFamily="18" charset="0"/>
              </a:rPr>
              <a:t>Legal questions asked:</a:t>
            </a:r>
          </a:p>
          <a:p>
            <a:pPr lvl="1">
              <a:lnSpc>
                <a:spcPct val="150000"/>
              </a:lnSpc>
            </a:pPr>
            <a:r>
              <a:rPr lang="en-IN" dirty="0">
                <a:latin typeface="Times New Roman" panose="02020603050405020304" pitchFamily="18" charset="0"/>
                <a:cs typeface="Times New Roman" panose="02020603050405020304" pitchFamily="18" charset="0"/>
              </a:rPr>
              <a:t>What are the specific obligations of States party to UNCLOS, including under Part XII:</a:t>
            </a:r>
          </a:p>
          <a:p>
            <a:pPr marL="274320" lvl="1" indent="0">
              <a:lnSpc>
                <a:spcPct val="150000"/>
              </a:lnSpc>
              <a:buNone/>
            </a:pPr>
            <a:r>
              <a:rPr lang="en-IN"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i</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To control marine pollution in relation to adverse effects resulting from climate change, including through 	sea level rise and ocean acidification that is caused by anthropogenic GHGs into the atmosphere?</a:t>
            </a:r>
          </a:p>
          <a:p>
            <a:pPr marL="274320" lvl="1" indent="0">
              <a:lnSpc>
                <a:spcPct val="150000"/>
              </a:lnSpc>
              <a:buNone/>
            </a:pPr>
            <a:r>
              <a:rPr lang="en-IN" dirty="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ii. </a:t>
            </a:r>
            <a:r>
              <a:rPr lang="en-IN" dirty="0">
                <a:latin typeface="Times New Roman" panose="02020603050405020304" pitchFamily="18" charset="0"/>
                <a:cs typeface="Times New Roman" panose="02020603050405020304" pitchFamily="18" charset="0"/>
              </a:rPr>
              <a:t>To protect the marine environment from climate change impacts such as ocean acidification and sea level 	rise?</a:t>
            </a:r>
            <a:endParaRPr lang="en-IN" b="1" dirty="0">
              <a:latin typeface="Times New Roman" panose="02020603050405020304" pitchFamily="18" charset="0"/>
              <a:cs typeface="Times New Roman" panose="02020603050405020304" pitchFamily="18" charset="0"/>
            </a:endParaRPr>
          </a:p>
          <a:p>
            <a:endParaRPr lang="en-US" dirty="0"/>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93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2023"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000" b="1" dirty="0">
                <a:solidFill>
                  <a:schemeClr val="bg1"/>
                </a:solidFill>
                <a:latin typeface="Times New Roman" panose="02020603050405020304" pitchFamily="18" charset="0"/>
                <a:cs typeface="Times New Roman" panose="02020603050405020304" pitchFamily="18" charset="0"/>
              </a:rPr>
              <a:t>Inter-American Court of Human Rights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lnSpc>
                <a:spcPct val="150000"/>
              </a:lnSpc>
              <a:buAutoNum type="arabicPeriod"/>
            </a:pPr>
            <a:r>
              <a:rPr lang="en-IN" b="1" dirty="0">
                <a:latin typeface="Times New Roman" panose="02020603050405020304" pitchFamily="18" charset="0"/>
                <a:cs typeface="Times New Roman" panose="02020603050405020304" pitchFamily="18" charset="0"/>
              </a:rPr>
              <a:t>Advisory Opinion OC-23/17 (2019) – </a:t>
            </a:r>
            <a:r>
              <a:rPr lang="en-IN" dirty="0">
                <a:latin typeface="Times New Roman" panose="02020603050405020304" pitchFamily="18" charset="0"/>
                <a:cs typeface="Times New Roman" panose="02020603050405020304" pitchFamily="18" charset="0"/>
              </a:rPr>
              <a:t>Recognized healthy environment as a right under the American Convention on Human Rights. Climate change interferes with this right and States have extraterrestrial responsibility for climate harm.</a:t>
            </a:r>
          </a:p>
          <a:p>
            <a:pPr marL="342900" indent="-342900">
              <a:lnSpc>
                <a:spcPct val="150000"/>
              </a:lnSpc>
              <a:buAutoNum type="arabicPeriod"/>
            </a:pPr>
            <a:r>
              <a:rPr lang="en-US" b="1" dirty="0">
                <a:latin typeface="Times New Roman" panose="02020603050405020304" pitchFamily="18" charset="0"/>
                <a:cs typeface="Times New Roman" panose="02020603050405020304" pitchFamily="18" charset="0"/>
              </a:rPr>
              <a:t>Petition to the Inter-American Commission on Human Rights Seeking to Redress Violations of the Rights of Children in </a:t>
            </a:r>
            <a:r>
              <a:rPr lang="en-US" b="1" dirty="0" err="1">
                <a:latin typeface="Times New Roman" panose="02020603050405020304" pitchFamily="18" charset="0"/>
                <a:cs typeface="Times New Roman" panose="02020603050405020304" pitchFamily="18" charset="0"/>
              </a:rPr>
              <a:t>Cité</a:t>
            </a:r>
            <a:r>
              <a:rPr lang="en-US" b="1" dirty="0">
                <a:latin typeface="Times New Roman" panose="02020603050405020304" pitchFamily="18" charset="0"/>
                <a:cs typeface="Times New Roman" panose="02020603050405020304" pitchFamily="18" charset="0"/>
              </a:rPr>
              <a:t> Soleil, Haiti (2021) – </a:t>
            </a:r>
            <a:r>
              <a:rPr lang="en-US" dirty="0">
                <a:latin typeface="Times New Roman" panose="02020603050405020304" pitchFamily="18" charset="0"/>
                <a:cs typeface="Times New Roman" panose="02020603050405020304" pitchFamily="18" charset="0"/>
              </a:rPr>
              <a:t>Petitioners sought investigation of human rights violations due to waste disposal near their residential district. Discusses intensified harm to children’s rights due to climate change caused displacement and waterborne diseases. </a:t>
            </a:r>
          </a:p>
          <a:p>
            <a:pPr marL="342900" indent="-342900">
              <a:lnSpc>
                <a:spcPct val="150000"/>
              </a:lnSpc>
              <a:buAutoNum type="arabicPeriod"/>
            </a:pPr>
            <a:r>
              <a:rPr lang="en-US" b="1" dirty="0">
                <a:latin typeface="Times New Roman" panose="02020603050405020304" pitchFamily="18" charset="0"/>
                <a:cs typeface="Times New Roman" panose="02020603050405020304" pitchFamily="18" charset="0"/>
              </a:rPr>
              <a:t>Resolution No. 3/21, entitled Climate Emergency: Scope of Inter-American Human Rights Obligations – </a:t>
            </a:r>
            <a:r>
              <a:rPr lang="en-US" dirty="0">
                <a:latin typeface="Times New Roman" panose="02020603050405020304" pitchFamily="18" charset="0"/>
                <a:cs typeface="Times New Roman" panose="02020603050405020304" pitchFamily="18" charset="0"/>
              </a:rPr>
              <a:t>Calls on States to move towards clean energy and protect the rights of the most vulnerable, as well as adopt a rights-based approach in public policy. Also calls on companies to reduce GHG emissions. </a:t>
            </a:r>
            <a:endParaRPr lang="en-IN" b="1" dirty="0">
              <a:latin typeface="Times New Roman" panose="02020603050405020304" pitchFamily="18" charset="0"/>
              <a:cs typeface="Times New Roman" panose="02020603050405020304" pitchFamily="18" charset="0"/>
            </a:endParaRPr>
          </a:p>
          <a:p>
            <a:endParaRPr lang="en-US" dirty="0"/>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39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2023"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000" b="1" dirty="0">
                <a:solidFill>
                  <a:schemeClr val="bg1"/>
                </a:solidFill>
                <a:latin typeface="Times New Roman" panose="02020603050405020304" pitchFamily="18" charset="0"/>
                <a:cs typeface="Times New Roman" panose="02020603050405020304" pitchFamily="18" charset="0"/>
              </a:rPr>
              <a:t>European Court of Human Rights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indent="0">
              <a:lnSpc>
                <a:spcPct val="160000"/>
              </a:lnSpc>
              <a:buNone/>
            </a:pPr>
            <a:r>
              <a:rPr lang="en-IN" b="1" dirty="0">
                <a:latin typeface="Times New Roman" panose="02020603050405020304" pitchFamily="18" charset="0"/>
                <a:cs typeface="Times New Roman" panose="02020603050405020304" pitchFamily="18" charset="0"/>
              </a:rPr>
              <a:t>1. Verein </a:t>
            </a:r>
            <a:r>
              <a:rPr lang="en-IN" b="1" dirty="0" err="1">
                <a:latin typeface="Times New Roman" panose="02020603050405020304" pitchFamily="18" charset="0"/>
                <a:cs typeface="Times New Roman" panose="02020603050405020304" pitchFamily="18" charset="0"/>
              </a:rPr>
              <a:t>KlimaSeniorinnen</a:t>
            </a:r>
            <a:r>
              <a:rPr lang="en-IN" b="1" dirty="0">
                <a:latin typeface="Times New Roman" panose="02020603050405020304" pitchFamily="18" charset="0"/>
                <a:cs typeface="Times New Roman" panose="02020603050405020304" pitchFamily="18" charset="0"/>
              </a:rPr>
              <a:t> Schweiz v. Switzerland (2022)</a:t>
            </a:r>
          </a:p>
          <a:p>
            <a:pPr marL="0" indent="0">
              <a:lnSpc>
                <a:spcPct val="160000"/>
              </a:lnSpc>
              <a:buNone/>
            </a:pPr>
            <a:r>
              <a:rPr lang="en-IN" dirty="0">
                <a:latin typeface="Times New Roman" panose="02020603050405020304" pitchFamily="18" charset="0"/>
                <a:cs typeface="Times New Roman" panose="02020603050405020304" pitchFamily="18" charset="0"/>
              </a:rPr>
              <a:t>The </a:t>
            </a:r>
            <a:r>
              <a:rPr lang="en-IN" dirty="0" err="1">
                <a:latin typeface="Times New Roman" panose="02020603050405020304" pitchFamily="18" charset="0"/>
                <a:cs typeface="Times New Roman" panose="02020603050405020304" pitchFamily="18" charset="0"/>
              </a:rPr>
              <a:t>KlimaSeniorinnen</a:t>
            </a:r>
            <a:r>
              <a:rPr lang="en-IN" dirty="0">
                <a:latin typeface="Times New Roman" panose="02020603050405020304" pitchFamily="18" charset="0"/>
                <a:cs typeface="Times New Roman" panose="02020603050405020304" pitchFamily="18" charset="0"/>
              </a:rPr>
              <a:t> is a group of older women – average age 73 – who contend that older women are particularly vulnerable to climate change, and more likely to die during heatwaves. The claim is that the Swiss government has failed in its positive obligation to protect human life, and private and family life.</a:t>
            </a:r>
          </a:p>
          <a:p>
            <a:pPr marL="0" indent="0">
              <a:lnSpc>
                <a:spcPct val="160000"/>
              </a:lnSpc>
              <a:buNone/>
            </a:pPr>
            <a:r>
              <a:rPr lang="en-IN" dirty="0">
                <a:latin typeface="Times New Roman" panose="02020603050405020304" pitchFamily="18" charset="0"/>
                <a:cs typeface="Times New Roman" panose="02020603050405020304" pitchFamily="18" charset="0"/>
              </a:rPr>
              <a:t>The petition was first brought to Switzerland’s domestic courts. The government argued that older women were not the only group affected, and despite the reality of climate change, it could not be directly linked to their health. It further stated that Switzerland’s climate policies were sufficient for its goals.</a:t>
            </a:r>
          </a:p>
          <a:p>
            <a:pPr marL="0" indent="0">
              <a:lnSpc>
                <a:spcPct val="160000"/>
              </a:lnSpc>
              <a:buNone/>
            </a:pP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KlimaSeniorinnen</a:t>
            </a:r>
            <a:r>
              <a:rPr lang="en-US" dirty="0">
                <a:latin typeface="Times New Roman" panose="02020603050405020304" pitchFamily="18" charset="0"/>
                <a:cs typeface="Times New Roman" panose="02020603050405020304" pitchFamily="18" charset="0"/>
              </a:rPr>
              <a:t> are asking for Switzerland to cut its emissions by above 60% below 1990 levels by 2030.</a:t>
            </a:r>
          </a:p>
          <a:p>
            <a:pPr marL="0" indent="0">
              <a:lnSpc>
                <a:spcPct val="160000"/>
              </a:lnSpc>
              <a:buNone/>
            </a:pPr>
            <a:endParaRPr lang="en-IN" dirty="0">
              <a:latin typeface="Times New Roman" panose="02020603050405020304" pitchFamily="18" charset="0"/>
              <a:cs typeface="Times New Roman" panose="02020603050405020304" pitchFamily="18" charset="0"/>
            </a:endParaRPr>
          </a:p>
          <a:p>
            <a:pPr>
              <a:lnSpc>
                <a:spcPct val="160000"/>
              </a:lnSpc>
            </a:pPr>
            <a:endParaRPr lang="en-IN" dirty="0">
              <a:latin typeface="Times New Roman" panose="02020603050405020304" pitchFamily="18" charset="0"/>
              <a:cs typeface="Times New Roman" panose="02020603050405020304" pitchFamily="18" charset="0"/>
            </a:endParaRPr>
          </a:p>
          <a:p>
            <a:endParaRPr lang="en-US" dirty="0"/>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338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2023"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000" b="1" dirty="0">
                <a:solidFill>
                  <a:schemeClr val="bg1"/>
                </a:solidFill>
                <a:latin typeface="Times New Roman" panose="02020603050405020304" pitchFamily="18" charset="0"/>
                <a:cs typeface="Times New Roman" panose="02020603050405020304" pitchFamily="18" charset="0"/>
              </a:rPr>
              <a:t>European Court of Human Rights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indent="0">
              <a:lnSpc>
                <a:spcPct val="150000"/>
              </a:lnSpc>
              <a:buNone/>
            </a:pPr>
            <a:r>
              <a:rPr lang="en-IN" b="1" dirty="0">
                <a:latin typeface="Times New Roman" panose="02020603050405020304" pitchFamily="18" charset="0"/>
                <a:cs typeface="Times New Roman" panose="02020603050405020304" pitchFamily="18" charset="0"/>
              </a:rPr>
              <a:t>2. Duarte Agostinho v. Portugal and 32 Other States </a:t>
            </a:r>
          </a:p>
          <a:p>
            <a:pPr marL="0" indent="0">
              <a:lnSpc>
                <a:spcPct val="150000"/>
              </a:lnSpc>
              <a:buNone/>
            </a:pPr>
            <a:r>
              <a:rPr lang="en-IN" dirty="0">
                <a:latin typeface="Times New Roman" panose="02020603050405020304" pitchFamily="18" charset="0"/>
                <a:cs typeface="Times New Roman" panose="02020603050405020304" pitchFamily="18" charset="0"/>
              </a:rPr>
              <a:t>In this case, six children and young adults from Portugal have argued that the failure of 33 member States of the EU to cut greenhouse gas emissions has led to adverse climate change events such as wildfires, which impacts their physical and mental health, and right to </a:t>
            </a:r>
            <a:r>
              <a:rPr lang="en-IN" dirty="0" err="1">
                <a:latin typeface="Times New Roman" panose="02020603050405020304" pitchFamily="18" charset="0"/>
                <a:cs typeface="Times New Roman" panose="02020603050405020304" pitchFamily="18" charset="0"/>
              </a:rPr>
              <a:t>life.As</a:t>
            </a:r>
            <a:r>
              <a:rPr lang="en-IN" dirty="0">
                <a:latin typeface="Times New Roman" panose="02020603050405020304" pitchFamily="18" charset="0"/>
                <a:cs typeface="Times New Roman" panose="02020603050405020304" pitchFamily="18" charset="0"/>
              </a:rPr>
              <a:t> children, they will have to bear a disproportionate amount of the negative impact, therefore also violating their right to non-discrimination. </a:t>
            </a:r>
          </a:p>
          <a:p>
            <a:pPr marL="0" indent="0">
              <a:lnSpc>
                <a:spcPct val="150000"/>
              </a:lnSpc>
              <a:buNone/>
            </a:pPr>
            <a:r>
              <a:rPr lang="en-IN" dirty="0">
                <a:latin typeface="Times New Roman" panose="02020603050405020304" pitchFamily="18" charset="0"/>
                <a:cs typeface="Times New Roman" panose="02020603050405020304" pitchFamily="18" charset="0"/>
              </a:rPr>
              <a:t>The 32 States other than Portugal have been impleaded as their climate-related activities cause transboundary harm. The applicants in this case seek a recognition by the Court of shared States responsibility for climate action, and an exemption from the requirement to first exhaust domestic remedies in each, due to their financial limitations</a:t>
            </a:r>
          </a:p>
          <a:p>
            <a:pPr marL="0" indent="0">
              <a:lnSpc>
                <a:spcPct val="150000"/>
              </a:lnSpc>
              <a:buNone/>
            </a:pPr>
            <a:endParaRPr lang="en-IN" dirty="0">
              <a:latin typeface="Times New Roman" panose="02020603050405020304" pitchFamily="18" charset="0"/>
              <a:cs typeface="Times New Roman" panose="02020603050405020304" pitchFamily="18" charset="0"/>
            </a:endParaRPr>
          </a:p>
          <a:p>
            <a:endParaRPr lang="en-US" dirty="0"/>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008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2023"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000" b="1" dirty="0">
                <a:solidFill>
                  <a:schemeClr val="bg1"/>
                </a:solidFill>
                <a:latin typeface="Times New Roman" panose="02020603050405020304" pitchFamily="18" charset="0"/>
                <a:cs typeface="Times New Roman" panose="02020603050405020304" pitchFamily="18" charset="0"/>
              </a:rPr>
              <a:t>European Court of Human Rights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indent="0">
              <a:lnSpc>
                <a:spcPct val="150000"/>
              </a:lnSpc>
              <a:buNone/>
            </a:pPr>
            <a:r>
              <a:rPr lang="en-IN" b="1" dirty="0">
                <a:latin typeface="Times New Roman" panose="02020603050405020304" pitchFamily="18" charset="0"/>
                <a:cs typeface="Times New Roman" panose="02020603050405020304" pitchFamily="18" charset="0"/>
              </a:rPr>
              <a:t>3. </a:t>
            </a:r>
            <a:r>
              <a:rPr lang="en-IN" b="1" dirty="0" err="1">
                <a:latin typeface="Times New Roman" panose="02020603050405020304" pitchFamily="18" charset="0"/>
                <a:cs typeface="Times New Roman" panose="02020603050405020304" pitchFamily="18" charset="0"/>
              </a:rPr>
              <a:t>Careme</a:t>
            </a:r>
            <a:r>
              <a:rPr lang="en-IN" b="1" dirty="0">
                <a:latin typeface="Times New Roman" panose="02020603050405020304" pitchFamily="18" charset="0"/>
                <a:cs typeface="Times New Roman" panose="02020603050405020304" pitchFamily="18" charset="0"/>
              </a:rPr>
              <a:t> v. France (2022)</a:t>
            </a:r>
          </a:p>
          <a:p>
            <a:pPr marL="0" indent="0">
              <a:lnSpc>
                <a:spcPct val="150000"/>
              </a:lnSpc>
              <a:buNone/>
            </a:pPr>
            <a:r>
              <a:rPr lang="en-IN" dirty="0">
                <a:latin typeface="Times New Roman" panose="02020603050405020304" pitchFamily="18" charset="0"/>
                <a:cs typeface="Times New Roman" panose="02020603050405020304" pitchFamily="18" charset="0"/>
              </a:rPr>
              <a:t>Damien </a:t>
            </a:r>
            <a:r>
              <a:rPr lang="en-IN" dirty="0" err="1">
                <a:latin typeface="Times New Roman" panose="02020603050405020304" pitchFamily="18" charset="0"/>
                <a:cs typeface="Times New Roman" panose="02020603050405020304" pitchFamily="18" charset="0"/>
              </a:rPr>
              <a:t>Careme</a:t>
            </a:r>
            <a:r>
              <a:rPr lang="en-IN" dirty="0">
                <a:latin typeface="Times New Roman" panose="02020603050405020304" pitchFamily="18" charset="0"/>
                <a:cs typeface="Times New Roman" panose="02020603050405020304" pitchFamily="18" charset="0"/>
              </a:rPr>
              <a:t> first filed an application with the Council of State for cancellation of the French government’s decision to not take additional measures for reducing greenhouse gas emissions by 40% by 2030. He filed the petition as resident, and mayor, of Grande-</a:t>
            </a:r>
            <a:r>
              <a:rPr lang="en-IN" dirty="0" err="1">
                <a:latin typeface="Times New Roman" panose="02020603050405020304" pitchFamily="18" charset="0"/>
                <a:cs typeface="Times New Roman" panose="02020603050405020304" pitchFamily="18" charset="0"/>
              </a:rPr>
              <a:t>Synthe</a:t>
            </a:r>
            <a:r>
              <a:rPr lang="en-IN" dirty="0">
                <a:latin typeface="Times New Roman" panose="02020603050405020304" pitchFamily="18" charset="0"/>
                <a:cs typeface="Times New Roman" panose="02020603050405020304" pitchFamily="18" charset="0"/>
              </a:rPr>
              <a:t> – a municipality considered to be at high risk for climate change impact, especially flooding.</a:t>
            </a:r>
          </a:p>
          <a:p>
            <a:pPr marL="0" indent="0">
              <a:lnSpc>
                <a:spcPct val="150000"/>
              </a:lnSpc>
              <a:buNone/>
            </a:pPr>
            <a:r>
              <a:rPr lang="en-IN" dirty="0">
                <a:latin typeface="Times New Roman" panose="02020603050405020304" pitchFamily="18" charset="0"/>
                <a:cs typeface="Times New Roman" panose="02020603050405020304" pitchFamily="18" charset="0"/>
              </a:rPr>
              <a:t>The Council of State admitted the application, with the Grande-</a:t>
            </a:r>
            <a:r>
              <a:rPr lang="en-IN" dirty="0" err="1">
                <a:latin typeface="Times New Roman" panose="02020603050405020304" pitchFamily="18" charset="0"/>
                <a:cs typeface="Times New Roman" panose="02020603050405020304" pitchFamily="18" charset="0"/>
              </a:rPr>
              <a:t>Synthe</a:t>
            </a:r>
            <a:r>
              <a:rPr lang="en-IN" dirty="0">
                <a:latin typeface="Times New Roman" panose="02020603050405020304" pitchFamily="18" charset="0"/>
                <a:cs typeface="Times New Roman" panose="02020603050405020304" pitchFamily="18" charset="0"/>
              </a:rPr>
              <a:t> municipality, and others, as petitioner, and directed the government to take additional measures by 31</a:t>
            </a:r>
            <a:r>
              <a:rPr lang="en-IN" baseline="30000" dirty="0">
                <a:latin typeface="Times New Roman" panose="02020603050405020304" pitchFamily="18" charset="0"/>
                <a:cs typeface="Times New Roman" panose="02020603050405020304" pitchFamily="18" charset="0"/>
              </a:rPr>
              <a:t>st</a:t>
            </a:r>
            <a:r>
              <a:rPr lang="en-IN" dirty="0">
                <a:latin typeface="Times New Roman" panose="02020603050405020304" pitchFamily="18" charset="0"/>
                <a:cs typeface="Times New Roman" panose="02020603050405020304" pitchFamily="18" charset="0"/>
              </a:rPr>
              <a:t> March, 2022. </a:t>
            </a:r>
          </a:p>
          <a:p>
            <a:pPr marL="0" indent="0">
              <a:lnSpc>
                <a:spcPct val="150000"/>
              </a:lnSpc>
              <a:buNone/>
            </a:pPr>
            <a:r>
              <a:rPr lang="en-IN" dirty="0">
                <a:latin typeface="Times New Roman" panose="02020603050405020304" pitchFamily="18" charset="0"/>
                <a:cs typeface="Times New Roman" panose="02020603050405020304" pitchFamily="18" charset="0"/>
              </a:rPr>
              <a:t>However, </a:t>
            </a:r>
            <a:r>
              <a:rPr lang="en-IN" dirty="0" err="1">
                <a:latin typeface="Times New Roman" panose="02020603050405020304" pitchFamily="18" charset="0"/>
                <a:cs typeface="Times New Roman" panose="02020603050405020304" pitchFamily="18" charset="0"/>
              </a:rPr>
              <a:t>Careme’s</a:t>
            </a:r>
            <a:r>
              <a:rPr lang="en-IN" dirty="0">
                <a:latin typeface="Times New Roman" panose="02020603050405020304" pitchFamily="18" charset="0"/>
                <a:cs typeface="Times New Roman" panose="02020603050405020304" pitchFamily="18" charset="0"/>
              </a:rPr>
              <a:t> stance as an applicant was rejected as the Court found his claim limited to being an individual with a home in an area at risk for flooding. </a:t>
            </a:r>
          </a:p>
          <a:p>
            <a:pPr marL="0" indent="0">
              <a:lnSpc>
                <a:spcPct val="150000"/>
              </a:lnSpc>
              <a:buNone/>
            </a:pPr>
            <a:r>
              <a:rPr lang="en-IN" dirty="0">
                <a:latin typeface="Times New Roman" panose="02020603050405020304" pitchFamily="18" charset="0"/>
                <a:cs typeface="Times New Roman" panose="02020603050405020304" pitchFamily="18" charset="0"/>
              </a:rPr>
              <a:t>In the application filed with the ECtHR, </a:t>
            </a:r>
            <a:r>
              <a:rPr lang="en-IN" dirty="0" err="1">
                <a:latin typeface="Times New Roman" panose="02020603050405020304" pitchFamily="18" charset="0"/>
                <a:cs typeface="Times New Roman" panose="02020603050405020304" pitchFamily="18" charset="0"/>
              </a:rPr>
              <a:t>Careme</a:t>
            </a:r>
            <a:r>
              <a:rPr lang="en-IN" dirty="0">
                <a:latin typeface="Times New Roman" panose="02020603050405020304" pitchFamily="18" charset="0"/>
                <a:cs typeface="Times New Roman" panose="02020603050405020304" pitchFamily="18" charset="0"/>
              </a:rPr>
              <a:t> contends that he is an interested party in the case as his Convention rights have been violated by climate risk caused by inadequate government action.</a:t>
            </a:r>
          </a:p>
          <a:p>
            <a:pPr>
              <a:lnSpc>
                <a:spcPct val="150000"/>
              </a:lnSpc>
            </a:pPr>
            <a:endParaRPr lang="en-IN" dirty="0"/>
          </a:p>
          <a:p>
            <a:endParaRPr lang="en-US" dirty="0"/>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300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Climate Change Litigation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US" dirty="0"/>
              <a:t>Despite three decades of international climate negotiations, progress towards greenhouse gas emission peaking as per the 2015 Paris Agreement has been slow. Nationally determined contributions (NDCs) under the Paris Agreement lack ambition, and implementation is uncertain.</a:t>
            </a:r>
          </a:p>
          <a:p>
            <a:pPr>
              <a:lnSpc>
                <a:spcPct val="150000"/>
              </a:lnSpc>
            </a:pPr>
            <a:endParaRPr lang="en-US" dirty="0"/>
          </a:p>
          <a:p>
            <a:pPr>
              <a:lnSpc>
                <a:spcPct val="150000"/>
              </a:lnSpc>
            </a:pPr>
            <a:r>
              <a:rPr lang="en-US" dirty="0"/>
              <a:t>Advocates are turning to courts for climate action, with successful cases mainly in smaller European countries.</a:t>
            </a:r>
          </a:p>
          <a:p>
            <a:pPr>
              <a:lnSpc>
                <a:spcPct val="150000"/>
              </a:lnSpc>
            </a:pPr>
            <a:r>
              <a:rPr lang="en-US" dirty="0"/>
              <a:t>International litigation is seen as a complement to negotiations and domestic litigation, offering a global perspective and potential for enforcing international norms.</a:t>
            </a:r>
          </a:p>
          <a:p>
            <a:pPr>
              <a:lnSpc>
                <a:spcPct val="150000"/>
              </a:lnSpc>
            </a:pPr>
            <a:r>
              <a:rPr lang="en-US" dirty="0"/>
              <a:t>Recent initiatives include advisory opinions requested from international courts and filings before human rights bodies and economic institutions. However, international litigation poses challenges and may hinder climate action, particularly in investment and trade </a:t>
            </a:r>
            <a:r>
              <a:rPr lang="en-US" dirty="0" err="1"/>
              <a:t>disputes.Questions</a:t>
            </a:r>
            <a:r>
              <a:rPr lang="en-US" dirty="0"/>
              <a:t> remain about the effectiveness and legitimacy of international climate litigation, as well as its impact on state behavior and negotiation credibility.</a:t>
            </a: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kumimoji="0" lang="en-US" altLang="en-US" sz="2800" b="0" i="0" u="none" strike="noStrike" cap="none" normalizeH="0" baseline="0" dirty="0">
                <a:ln>
                  <a:noFill/>
                </a:ln>
                <a:solidFill>
                  <a:schemeClr val="bg1"/>
                </a:solidFill>
                <a:effectLst/>
                <a:latin typeface="Söhne"/>
              </a:rPr>
              <a:t>Bringing Climate Change to International Courts:</a:t>
            </a:r>
          </a:p>
          <a:p>
            <a:pPr marL="0" marR="0" lvl="0" indent="0" algn="ctr" rtl="0">
              <a:lnSpc>
                <a:spcPct val="100000"/>
              </a:lnSpc>
              <a:spcBef>
                <a:spcPts val="0"/>
              </a:spcBef>
              <a:spcAft>
                <a:spcPts val="0"/>
              </a:spcAft>
              <a:buClr>
                <a:srgbClr val="FFFFFF"/>
              </a:buClr>
              <a:buSzPts val="2800"/>
              <a:buFont typeface="Arial"/>
              <a:buNone/>
            </a:pP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4" name="Rectangle 3">
            <a:extLst>
              <a:ext uri="{FF2B5EF4-FFF2-40B4-BE49-F238E27FC236}">
                <a16:creationId xmlns:a16="http://schemas.microsoft.com/office/drawing/2014/main" id="{5EF89A5D-23D8-CACB-7F8A-4BED880FBA93}"/>
              </a:ext>
            </a:extLst>
          </p:cNvPr>
          <p:cNvSpPr>
            <a:spLocks noChangeArrowheads="1"/>
          </p:cNvSpPr>
          <p:nvPr/>
        </p:nvSpPr>
        <p:spPr bwMode="auto">
          <a:xfrm>
            <a:off x="1335741" y="1796228"/>
            <a:ext cx="8507507" cy="37671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mn-lt"/>
              </a:rPr>
              <a:t>Contributions to the special issue explore various avenues for international climate litigation.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mn-lt"/>
              </a:rPr>
              <a:t>Advisory proceedings before international courts like ITLOS, </a:t>
            </a:r>
            <a:r>
              <a:rPr kumimoji="0" lang="en-US" altLang="en-US" sz="1200" b="0" i="0" u="none" strike="noStrike" cap="none" normalizeH="0" baseline="0" dirty="0" err="1">
                <a:ln>
                  <a:noFill/>
                </a:ln>
                <a:solidFill>
                  <a:schemeClr val="tx1"/>
                </a:solidFill>
                <a:effectLst/>
                <a:latin typeface="+mn-lt"/>
              </a:rPr>
              <a:t>IACtHR</a:t>
            </a:r>
            <a:r>
              <a:rPr kumimoji="0" lang="en-US" altLang="en-US" sz="1200" b="0" i="0" u="none" strike="noStrike" cap="none" normalizeH="0" baseline="0" dirty="0">
                <a:ln>
                  <a:noFill/>
                </a:ln>
                <a:solidFill>
                  <a:schemeClr val="tx1"/>
                </a:solidFill>
                <a:effectLst/>
                <a:latin typeface="+mn-lt"/>
              </a:rPr>
              <a:t>, and ICJ have been initiated, raising questions about jurisdiction and potential outcomes.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mn-lt"/>
              </a:rPr>
              <a:t>Some contributors are cautious about the effectiveness of advisory opinions in inducing national governments to act on climate change.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mn-lt"/>
              </a:rPr>
              <a:t>Inter-State contentious cases before courts like the ICJ have received less attention but are not ruled out.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mn-lt"/>
              </a:rPr>
              <a:t>Advisory proceedings are seen as better suited to address the complexity and multilateral nature of climate change compared to contentious cases.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mn-lt"/>
              </a:rPr>
              <a:t>The lack of binding force in advisory opinions may not be a significant barrier, as they could still influence subsequent litigation or negotiations.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mn-lt"/>
              </a:rPr>
              <a:t>However, substantive obstacles related to the complexity of climate change issues remain, raising doubts about the potential impact of advisory proceedings.</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952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Human Rights Institutes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4" name="Rectangle 3">
            <a:extLst>
              <a:ext uri="{FF2B5EF4-FFF2-40B4-BE49-F238E27FC236}">
                <a16:creationId xmlns:a16="http://schemas.microsoft.com/office/drawing/2014/main" id="{5EF89A5D-23D8-CACB-7F8A-4BED880FBA93}"/>
              </a:ext>
            </a:extLst>
          </p:cNvPr>
          <p:cNvSpPr>
            <a:spLocks noChangeArrowheads="1"/>
          </p:cNvSpPr>
          <p:nvPr/>
        </p:nvSpPr>
        <p:spPr bwMode="auto">
          <a:xfrm>
            <a:off x="1244338" y="1444341"/>
            <a:ext cx="8688557" cy="2570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Alongside advisory proceedings, contentious cases and complaints have been filed with human rights institutions, including the ECtHR and UN treaty bodies. These institutions offer accessibility to individual claimants and frame climate action as a matter of rights and justice, contributing to a promising political narrative.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However, obstacles exist in interpreting human rights law as obligating climate change mitigation.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Contributions in the special issue provide overviews of filed cases and potential litigation, highlighting hurdles like exhaustion of domestic remedies and attribution of </a:t>
            </a:r>
            <a:r>
              <a:rPr kumimoji="0" lang="en-US" altLang="en-US" b="0" i="0" u="none" strike="noStrike" cap="none" normalizeH="0" baseline="0" dirty="0" err="1">
                <a:ln>
                  <a:noFill/>
                </a:ln>
                <a:solidFill>
                  <a:schemeClr val="tx1"/>
                </a:solidFill>
                <a:effectLst/>
                <a:latin typeface="Arial" panose="020B0604020202020204" pitchFamily="34" charset="0"/>
              </a:rPr>
              <a:t>harm.Some</a:t>
            </a:r>
            <a:r>
              <a:rPr kumimoji="0" lang="en-US" altLang="en-US" b="0" i="0" u="none" strike="noStrike" cap="none" normalizeH="0" baseline="0" dirty="0">
                <a:ln>
                  <a:noFill/>
                </a:ln>
                <a:solidFill>
                  <a:schemeClr val="tx1"/>
                </a:solidFill>
                <a:effectLst/>
                <a:latin typeface="Arial" panose="020B0604020202020204" pitchFamily="34" charset="0"/>
              </a:rPr>
              <a:t> contributors foresee breaches of human rights obligations when States fail to address climate change, but successful cases have been limited.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Research also delves into the network behind these cases and the unintended human rights impacts of climate action.</a:t>
            </a:r>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58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800" dirty="0">
                <a:solidFill>
                  <a:schemeClr val="bg1"/>
                </a:solidFill>
              </a:rPr>
              <a:t>International Economic Institutions:</a:t>
            </a:r>
          </a:p>
          <a:p>
            <a:pPr marL="0" marR="0" lvl="0" indent="0" algn="ctr" rtl="0">
              <a:lnSpc>
                <a:spcPct val="100000"/>
              </a:lnSpc>
              <a:spcBef>
                <a:spcPts val="0"/>
              </a:spcBef>
              <a:spcAft>
                <a:spcPts val="0"/>
              </a:spcAft>
              <a:buClr>
                <a:srgbClr val="FFFFFF"/>
              </a:buClr>
              <a:buSzPts val="2800"/>
              <a:buFont typeface="Arial"/>
              <a:buNone/>
            </a:pP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200000"/>
              </a:lnSpc>
            </a:pPr>
            <a:r>
              <a:rPr lang="en-US" dirty="0"/>
              <a:t>Concerns arise regarding trade and investment law hindering climate action due to their economic objectives.</a:t>
            </a:r>
          </a:p>
          <a:p>
            <a:pPr>
              <a:lnSpc>
                <a:spcPct val="200000"/>
              </a:lnSpc>
            </a:pPr>
            <a:r>
              <a:rPr lang="en-US" dirty="0"/>
              <a:t>Investment disputes may arise due to transitioning to cleaner economies, with investment treaties protecting fossil fuel investors.</a:t>
            </a:r>
          </a:p>
          <a:p>
            <a:pPr>
              <a:lnSpc>
                <a:spcPct val="200000"/>
              </a:lnSpc>
            </a:pPr>
            <a:r>
              <a:rPr lang="en-US" dirty="0"/>
              <a:t>Climate policy measures may conflict with rules facilitating international trade, posing challenges for climate action.</a:t>
            </a:r>
          </a:p>
          <a:p>
            <a:pPr>
              <a:lnSpc>
                <a:spcPct val="200000"/>
              </a:lnSpc>
            </a:pPr>
            <a:r>
              <a:rPr lang="en-US" dirty="0"/>
              <a:t>Contributors explore minimizing obstacles to climate action within trade and investment law frameworks, suggesting adjustments to valuation methods and arbitration procedures.</a:t>
            </a:r>
          </a:p>
          <a:p>
            <a:pPr>
              <a:lnSpc>
                <a:spcPct val="200000"/>
              </a:lnSpc>
            </a:pPr>
            <a:r>
              <a:rPr lang="en-US" dirty="0"/>
              <a:t>Radical proposals include allowing States to initiate claims against foreign investors, potentially leading to more climate-friendly outcomes in investment disputes.</a:t>
            </a:r>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81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Climate Change Litigation Status around the world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13" name="Picture Placeholder 12">
            <a:extLst>
              <a:ext uri="{FF2B5EF4-FFF2-40B4-BE49-F238E27FC236}">
                <a16:creationId xmlns:a16="http://schemas.microsoft.com/office/drawing/2014/main" id="{13FA24DD-5774-1266-6910-1F7E1971303A}"/>
              </a:ext>
            </a:extLst>
          </p:cNvPr>
          <p:cNvPicPr>
            <a:picLocks noGrp="1" noChangeAspect="1"/>
          </p:cNvPicPr>
          <p:nvPr>
            <p:ph type="pic" idx="2"/>
          </p:nvPr>
        </p:nvPicPr>
        <p:blipFill>
          <a:blip r:embed="rId4"/>
          <a:srcRect t="13866" b="13866"/>
          <a:stretch>
            <a:fillRect/>
          </a:stretch>
        </p:blipFill>
        <p:spPr>
          <a:xfrm>
            <a:off x="924439" y="1162050"/>
            <a:ext cx="9556750" cy="4533900"/>
          </a:xfrm>
        </p:spPr>
      </p:pic>
    </p:spTree>
    <p:extLst>
      <p:ext uri="{BB962C8B-B14F-4D97-AF65-F5344CB8AC3E}">
        <p14:creationId xmlns:p14="http://schemas.microsoft.com/office/powerpoint/2010/main" val="302387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Potential Outcomes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r>
              <a:rPr lang="en-US" b="1" dirty="0"/>
              <a:t>Potential Legal Arguments:</a:t>
            </a:r>
            <a:endParaRPr lang="en-US" dirty="0"/>
          </a:p>
          <a:p>
            <a:r>
              <a:rPr lang="en-US" dirty="0"/>
              <a:t>International climate litigation can rely on various legal arguments, including climate treaties, human rights treaties, customary international law, and general international law. Legal arguments may encompass principles like prevention, human rights obligations, and obligations under the Paris </a:t>
            </a:r>
            <a:r>
              <a:rPr lang="en-US" dirty="0" err="1"/>
              <a:t>Agreement.Innovative</a:t>
            </a:r>
            <a:r>
              <a:rPr lang="en-US" dirty="0"/>
              <a:t> arguments may arise, such as the right to self-determination and attributing greenhouse gas emissions to states.</a:t>
            </a:r>
          </a:p>
          <a:p>
            <a:endParaRPr lang="en-US" dirty="0"/>
          </a:p>
          <a:p>
            <a:r>
              <a:rPr lang="en-US" b="1" dirty="0"/>
              <a:t>Potential Judicial Output:</a:t>
            </a:r>
            <a:endParaRPr lang="en-US" dirty="0"/>
          </a:p>
          <a:p>
            <a:r>
              <a:rPr lang="en-US" dirty="0"/>
              <a:t>Judicial outcomes could range from clarifying specific legal issues to addressing broader questions about state obligations regarding climate change </a:t>
            </a:r>
            <a:r>
              <a:rPr lang="en-US" dirty="0" err="1"/>
              <a:t>mitigation.International</a:t>
            </a:r>
            <a:r>
              <a:rPr lang="en-US" dirty="0"/>
              <a:t> courts and tribunals may clarify human rights obligations, maritime baselines affected by sea-level rise, or state obligations regarding forced </a:t>
            </a:r>
            <a:r>
              <a:rPr lang="en-US" dirty="0" err="1"/>
              <a:t>migrants.However</a:t>
            </a:r>
            <a:r>
              <a:rPr lang="en-US" dirty="0"/>
              <a:t>, resolving broader questions about state obligations regarding climate change mitigation poses challenges due to the complexity and controversy surrounding the issue.</a:t>
            </a:r>
          </a:p>
          <a:p>
            <a:endParaRPr lang="en-US" dirty="0"/>
          </a:p>
          <a:p>
            <a:r>
              <a:rPr lang="en-US" b="1" dirty="0"/>
              <a:t>Potential Real-World Consequences:</a:t>
            </a:r>
            <a:endParaRPr lang="en-US" dirty="0"/>
          </a:p>
          <a:p>
            <a:r>
              <a:rPr lang="en-US" dirty="0"/>
              <a:t>Compliance with judicial decisions favoring enhanced climate action may face challenges due to the lack of an international enforcement mechanism. International judicial decisions could raise awareness and mobilize societal support for climate action, influencing political </a:t>
            </a:r>
            <a:r>
              <a:rPr lang="en-US" dirty="0" err="1"/>
              <a:t>processes.Climate</a:t>
            </a:r>
            <a:r>
              <a:rPr lang="en-US" dirty="0"/>
              <a:t> litigation could promote certain narratives or framings of climate change, potentially shaping public opinion.</a:t>
            </a:r>
          </a:p>
          <a:p>
            <a:r>
              <a:rPr lang="en-US" dirty="0"/>
              <a:t>Unintended effects of international climate litigation include potential disruptions to national climate policies and impacts on international negotiations on climate change.</a:t>
            </a:r>
          </a:p>
          <a:p>
            <a:r>
              <a:rPr lang="en-US" dirty="0"/>
              <a:t>More research is needed to assess the overall impact of international climate litigation on climate action and international cooperation.</a:t>
            </a:r>
          </a:p>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380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2023" y="468080"/>
            <a:ext cx="9488131" cy="461624"/>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400" b="1" dirty="0">
                <a:solidFill>
                  <a:schemeClr val="bg1"/>
                </a:solidFill>
                <a:latin typeface="Times New Roman" panose="02020603050405020304" pitchFamily="18" charset="0"/>
                <a:cs typeface="Times New Roman" panose="02020603050405020304" pitchFamily="18" charset="0"/>
              </a:rPr>
              <a:t>Daniel Billy and Others v. Australia (2022)</a:t>
            </a:r>
            <a:endParaRPr sz="24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dirty="0"/>
              <a:t>A September 2022 decision of the UN Human Rights Committee that found Australia was violating its human rights obligations to Torres Strait Islanders by failing to act on climate change.</a:t>
            </a:r>
          </a:p>
          <a:p>
            <a:endParaRPr lang="en-US" dirty="0"/>
          </a:p>
          <a:p>
            <a:r>
              <a:rPr lang="en-US" dirty="0"/>
              <a:t>Held: their rights to enjoy their culture and be free of arbitrary interference in family, home, and private life are being infringed.</a:t>
            </a:r>
          </a:p>
          <a:p>
            <a:endParaRPr lang="en-US" dirty="0"/>
          </a:p>
          <a:p>
            <a:r>
              <a:rPr lang="en-US" dirty="0"/>
              <a:t>First recognition of right to culture being at risk due to climate change. Also the first time the UN held a government responsible for inadequate climate policy.</a:t>
            </a:r>
          </a:p>
          <a:p>
            <a:endParaRPr lang="en-US" dirty="0"/>
          </a:p>
          <a:p>
            <a:r>
              <a:rPr lang="en-US" dirty="0"/>
              <a:t>A similar petition – Rights of Indigenous People in Addressing Climate Forced Displacement (2020) – was filed by five tribes from the U.S.A. This petition claims the United States violated the rights of the petitioners by failing to address climate displacement. No action has been taken on this petition yet.</a:t>
            </a:r>
          </a:p>
          <a:p>
            <a:endParaRPr lang="en-US" dirty="0"/>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99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2023"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000" b="1" dirty="0" err="1">
                <a:solidFill>
                  <a:schemeClr val="bg1"/>
                </a:solidFill>
                <a:latin typeface="Times New Roman" panose="02020603050405020304" pitchFamily="18" charset="0"/>
                <a:cs typeface="Times New Roman" panose="02020603050405020304" pitchFamily="18" charset="0"/>
              </a:rPr>
              <a:t>Sacchi</a:t>
            </a:r>
            <a:r>
              <a:rPr lang="en-IN" sz="2000" b="1" dirty="0">
                <a:solidFill>
                  <a:schemeClr val="bg1"/>
                </a:solidFill>
                <a:latin typeface="Times New Roman" panose="02020603050405020304" pitchFamily="18" charset="0"/>
                <a:cs typeface="Times New Roman" panose="02020603050405020304" pitchFamily="18" charset="0"/>
              </a:rPr>
              <a:t>, et al. v. Argentina, et. al. (2021)</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76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IN" sz="1900" dirty="0">
                <a:latin typeface="Times New Roman" panose="02020603050405020304" pitchFamily="18" charset="0"/>
                <a:cs typeface="Times New Roman" panose="02020603050405020304" pitchFamily="18" charset="0"/>
              </a:rPr>
              <a:t>Brought before the United Nations Committee on the Rights of the Child in 2016.</a:t>
            </a:r>
          </a:p>
          <a:p>
            <a:pPr>
              <a:lnSpc>
                <a:spcPct val="150000"/>
              </a:lnSpc>
            </a:pPr>
            <a:r>
              <a:rPr lang="en-IN" sz="1900" dirty="0">
                <a:latin typeface="Times New Roman" panose="02020603050405020304" pitchFamily="18" charset="0"/>
                <a:cs typeface="Times New Roman" panose="02020603050405020304" pitchFamily="18" charset="0"/>
              </a:rPr>
              <a:t>Alleged that Argentina, Brazil, France, Germany, and </a:t>
            </a:r>
            <a:r>
              <a:rPr lang="en-IN" sz="1900" dirty="0" err="1">
                <a:latin typeface="Times New Roman" panose="02020603050405020304" pitchFamily="18" charset="0"/>
                <a:cs typeface="Times New Roman" panose="02020603050405020304" pitchFamily="18" charset="0"/>
              </a:rPr>
              <a:t>Turkiye</a:t>
            </a:r>
            <a:r>
              <a:rPr lang="en-IN" sz="1900" dirty="0">
                <a:latin typeface="Times New Roman" panose="02020603050405020304" pitchFamily="18" charset="0"/>
                <a:cs typeface="Times New Roman" panose="02020603050405020304" pitchFamily="18" charset="0"/>
              </a:rPr>
              <a:t> violated rights under the Convention on the Rights of the Child by making insufficient greenhouse gas emissions cuts.</a:t>
            </a:r>
          </a:p>
          <a:p>
            <a:pPr>
              <a:lnSpc>
                <a:spcPct val="150000"/>
              </a:lnSpc>
            </a:pPr>
            <a:r>
              <a:rPr lang="en-IN" sz="1900" dirty="0">
                <a:latin typeface="Times New Roman" panose="02020603050405020304" pitchFamily="18" charset="0"/>
                <a:cs typeface="Times New Roman" panose="02020603050405020304" pitchFamily="18" charset="0"/>
              </a:rPr>
              <a:t>Dismissed as domestic remedies were not exhausted. However, important findings recorded are:</a:t>
            </a:r>
          </a:p>
          <a:p>
            <a:pPr lvl="1">
              <a:lnSpc>
                <a:spcPct val="150000"/>
              </a:lnSpc>
            </a:pPr>
            <a:r>
              <a:rPr lang="en-IN" sz="1900" dirty="0">
                <a:latin typeface="Times New Roman" panose="02020603050405020304" pitchFamily="18" charset="0"/>
                <a:cs typeface="Times New Roman" panose="02020603050405020304" pitchFamily="18" charset="0"/>
              </a:rPr>
              <a:t>States can reasonably foresee the harm caused by their carbon emissions.</a:t>
            </a:r>
          </a:p>
          <a:p>
            <a:pPr lvl="1">
              <a:lnSpc>
                <a:spcPct val="150000"/>
              </a:lnSpc>
            </a:pPr>
            <a:r>
              <a:rPr lang="en-IN" sz="1900" dirty="0">
                <a:latin typeface="Times New Roman" panose="02020603050405020304" pitchFamily="18" charset="0"/>
                <a:cs typeface="Times New Roman" panose="02020603050405020304" pitchFamily="18" charset="0"/>
              </a:rPr>
              <a:t>States’ carbon emissions actively contribute to transboundary climate harm.</a:t>
            </a:r>
          </a:p>
          <a:p>
            <a:pPr lvl="1">
              <a:lnSpc>
                <a:spcPct val="150000"/>
              </a:lnSpc>
            </a:pPr>
            <a:r>
              <a:rPr lang="en-IN" sz="1900" dirty="0">
                <a:latin typeface="Times New Roman" panose="02020603050405020304" pitchFamily="18" charset="0"/>
                <a:cs typeface="Times New Roman" panose="02020603050405020304" pitchFamily="18" charset="0"/>
              </a:rPr>
              <a:t>The petitioners had sufficiently established that violation of their rights under the Convention, due to State activity, was reasonably foreseeable and that they had suffered significant harm.</a:t>
            </a:r>
          </a:p>
          <a:p>
            <a:endParaRPr lang="en-US" dirty="0"/>
          </a:p>
        </p:txBody>
      </p:sp>
      <p:sp>
        <p:nvSpPr>
          <p:cNvPr id="5" name="Rectangle 4">
            <a:extLst>
              <a:ext uri="{FF2B5EF4-FFF2-40B4-BE49-F238E27FC236}">
                <a16:creationId xmlns:a16="http://schemas.microsoft.com/office/drawing/2014/main" id="{50036C93-9AD2-2499-E9A7-CA0D4C13DB1E}"/>
              </a:ext>
            </a:extLst>
          </p:cNvPr>
          <p:cNvSpPr>
            <a:spLocks noChangeArrowheads="1"/>
          </p:cNvSpPr>
          <p:nvPr/>
        </p:nvSpPr>
        <p:spPr bwMode="auto">
          <a:xfrm>
            <a:off x="0" y="0"/>
            <a:ext cx="21780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72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5676</TotalTime>
  <Words>2135</Words>
  <Application>Microsoft Office PowerPoint</Application>
  <PresentationFormat>Widescreen</PresentationFormat>
  <Paragraphs>112</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Segoe UI</vt:lpstr>
      <vt:lpstr>Century Gothic</vt:lpstr>
      <vt:lpstr>Söhne</vt:lpstr>
      <vt:lpstr>Times New Roman</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Alina Pandey</cp:lastModifiedBy>
  <cp:revision>8</cp:revision>
  <dcterms:created xsi:type="dcterms:W3CDTF">2020-01-02T01:56:26Z</dcterms:created>
  <dcterms:modified xsi:type="dcterms:W3CDTF">2024-04-01T11:50:26Z</dcterms:modified>
</cp:coreProperties>
</file>