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1"/>
  </p:notesMasterIdLst>
  <p:sldIdLst>
    <p:sldId id="256" r:id="rId3"/>
    <p:sldId id="257" r:id="rId4"/>
    <p:sldId id="260" r:id="rId5"/>
    <p:sldId id="261" r:id="rId6"/>
    <p:sldId id="262" r:id="rId7"/>
    <p:sldId id="263" r:id="rId8"/>
    <p:sldId id="264" r:id="rId9"/>
    <p:sldId id="265" r:id="rId10"/>
    <p:sldId id="266" r:id="rId11"/>
    <p:sldId id="268" r:id="rId12"/>
    <p:sldId id="269" r:id="rId13"/>
    <p:sldId id="276" r:id="rId14"/>
    <p:sldId id="258" r:id="rId15"/>
    <p:sldId id="271" r:id="rId16"/>
    <p:sldId id="274" r:id="rId17"/>
    <p:sldId id="273" r:id="rId18"/>
    <p:sldId id="275" r:id="rId19"/>
    <p:sldId id="272" r:id="rId20"/>
  </p:sldIdLst>
  <p:sldSz cx="12192000" cy="6858000"/>
  <p:notesSz cx="6951663" cy="10082213"/>
  <p:embeddedFontLst>
    <p:embeddedFont>
      <p:font typeface="Cambria" panose="02040503050406030204" pitchFamily="18"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7" d="100"/>
          <a:sy n="117" d="100"/>
        </p:scale>
        <p:origin x="49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20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73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520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06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98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62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274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1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0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59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61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28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91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7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09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908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4039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 sz="2700" b="1" i="0" u="none" strike="noStrike" cap="none" dirty="0">
                <a:solidFill>
                  <a:srgbClr val="003399"/>
                </a:solidFill>
                <a:latin typeface="Century Gothic"/>
                <a:ea typeface="Century Gothic"/>
                <a:cs typeface="Century Gothic"/>
                <a:sym typeface="Century Gothic"/>
              </a:rPr>
              <a:t>Subject title: </a:t>
            </a:r>
            <a:r>
              <a:rPr lang="en" sz="2700" b="1" i="0" u="none" strike="noStrike" cap="none">
                <a:solidFill>
                  <a:srgbClr val="003399"/>
                </a:solidFill>
                <a:latin typeface="Century Gothic"/>
                <a:ea typeface="Century Gothic"/>
                <a:cs typeface="Century Gothic"/>
                <a:sym typeface="Century Gothic"/>
              </a:rPr>
              <a:t>Topic 8 </a:t>
            </a:r>
            <a:r>
              <a:rPr lang="en" sz="2700" b="1" i="0" u="none" strike="noStrike" cap="none" dirty="0">
                <a:solidFill>
                  <a:srgbClr val="003399"/>
                </a:solidFill>
                <a:latin typeface="Century Gothic"/>
                <a:ea typeface="Century Gothic"/>
                <a:cs typeface="Century Gothic"/>
                <a:sym typeface="Century Gothic"/>
              </a:rPr>
              <a:t>– Climate Change Litigation and Environmental Justice</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 sz="2200" b="1" dirty="0">
                <a:solidFill>
                  <a:srgbClr val="003399"/>
                </a:solidFill>
                <a:latin typeface="Century Gothic"/>
                <a:ea typeface="Century Gothic"/>
                <a:cs typeface="Century Gothic"/>
                <a:sym typeface="Century Gothic"/>
              </a:rPr>
              <a:t>Instructor Name: …</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077178"/>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a:t>
            </a:r>
            <a:r>
              <a:rPr lang="es-ES" sz="1800" b="1" dirty="0" err="1">
                <a:solidFill>
                  <a:schemeClr val="bg1"/>
                </a:solidFill>
              </a:rPr>
              <a:t>Environmental</a:t>
            </a:r>
            <a:r>
              <a:rPr lang="es-ES" sz="1800" b="1" dirty="0">
                <a:solidFill>
                  <a:schemeClr val="bg1"/>
                </a:solidFill>
              </a:rPr>
              <a:t> </a:t>
            </a:r>
            <a:r>
              <a:rPr lang="es-ES" sz="1800" b="1" dirty="0" err="1">
                <a:solidFill>
                  <a:schemeClr val="bg1"/>
                </a:solidFill>
              </a:rPr>
              <a:t>justice</a:t>
            </a:r>
            <a:r>
              <a:rPr lang="es-ES" sz="1800" b="1" dirty="0">
                <a:solidFill>
                  <a:schemeClr val="bg1"/>
                </a:solidFill>
              </a:rPr>
              <a:t> and </a:t>
            </a:r>
            <a:r>
              <a:rPr lang="es-ES" sz="1800" b="1" dirty="0" err="1">
                <a:solidFill>
                  <a:schemeClr val="bg1"/>
                </a:solidFill>
              </a:rPr>
              <a:t>its</a:t>
            </a:r>
            <a:r>
              <a:rPr lang="es-ES" sz="1800" b="1" dirty="0">
                <a:solidFill>
                  <a:schemeClr val="bg1"/>
                </a:solidFill>
              </a:rPr>
              <a:t> </a:t>
            </a:r>
            <a:r>
              <a:rPr lang="es-ES" sz="1800" b="1" dirty="0" err="1">
                <a:solidFill>
                  <a:schemeClr val="bg1"/>
                </a:solidFill>
              </a:rPr>
              <a:t>relationship</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climate</a:t>
            </a:r>
            <a:r>
              <a:rPr lang="es-ES" sz="1800" b="1" dirty="0">
                <a:solidFill>
                  <a:schemeClr val="bg1"/>
                </a:solidFill>
              </a:rPr>
              <a:t> </a:t>
            </a:r>
            <a:r>
              <a:rPr lang="es-ES" sz="1800" b="1" dirty="0" err="1">
                <a:solidFill>
                  <a:schemeClr val="bg1"/>
                </a:solidFill>
              </a:rPr>
              <a:t>change</a:t>
            </a:r>
            <a:r>
              <a:rPr lang="es-ES" sz="1800" b="1" dirty="0">
                <a:solidFill>
                  <a:schemeClr val="bg1"/>
                </a:solidFill>
              </a:rPr>
              <a:t> and </a:t>
            </a:r>
            <a:r>
              <a:rPr lang="es-ES" sz="1800" b="1" dirty="0" err="1">
                <a:solidFill>
                  <a:schemeClr val="bg1"/>
                </a:solidFill>
              </a:rPr>
              <a:t>waste</a:t>
            </a:r>
            <a:r>
              <a:rPr lang="es-ES" sz="1800" b="1" dirty="0">
                <a:solidFill>
                  <a:schemeClr val="bg1"/>
                </a:solidFill>
              </a:rPr>
              <a:t> </a:t>
            </a:r>
            <a:r>
              <a:rPr lang="es-ES" sz="1800" b="1" dirty="0" err="1">
                <a:solidFill>
                  <a:schemeClr val="bg1"/>
                </a:solidFill>
              </a:rPr>
              <a:t>management</a:t>
            </a:r>
            <a:r>
              <a:rPr lang="es-ES" sz="1800" b="1" dirty="0">
                <a:solidFill>
                  <a:schemeClr val="bg1"/>
                </a:solidFill>
              </a:rPr>
              <a:t>.</a:t>
            </a:r>
            <a:endParaRPr lang="en-US" sz="2000" b="1" dirty="0">
              <a:solidFill>
                <a:schemeClr val="bg1"/>
              </a:solidFill>
            </a:endParaRP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lvl="0" indent="-342900" algn="just">
              <a:lnSpc>
                <a:spcPct val="150000"/>
              </a:lnSpc>
              <a:buFont typeface="Arial" panose="020B0604020202020204" pitchFamily="34" charset="0"/>
              <a:buChar char="•"/>
            </a:pPr>
            <a:r>
              <a:rPr lang="en-US" sz="1600" dirty="0">
                <a:latin typeface="+mn-lt"/>
              </a:rPr>
              <a:t>Meaningful participation of people in implementing environmental regulations and policies such as minimizing greenhouse gas emissions, forest protection and development; environmentally friendly consumption, etc. to reduces climate change</a:t>
            </a:r>
          </a:p>
          <a:p>
            <a:pPr marL="342900" lvl="0" indent="-342900" algn="just">
              <a:lnSpc>
                <a:spcPct val="150000"/>
              </a:lnSpc>
              <a:buFont typeface="Arial" panose="020B0604020202020204" pitchFamily="34" charset="0"/>
              <a:buChar char="•"/>
            </a:pPr>
            <a:r>
              <a:rPr lang="en-US" sz="1600" dirty="0">
                <a:latin typeface="+mn-lt"/>
              </a:rPr>
              <a:t>In order for everyone to have the right to be protected from environmental pollution and to live and enjoy a clean environment, waste generators must fulfill their obligations to classify, collect, deliver and treat waste in the most optimal way, with the aim of minimizing negative impacts on the environment and human health caused by waste. Thus, waste management will be carried out effectively.</a:t>
            </a:r>
            <a:endParaRPr lang="vi-VN" sz="1600" b="0" i="0" dirty="0">
              <a:solidFill>
                <a:srgbClr val="1B1B1B"/>
              </a:solidFill>
              <a:effectLst/>
              <a:highlight>
                <a:srgbClr val="FFFFFF"/>
              </a:highlight>
              <a:latin typeface="+mn-lt"/>
            </a:endParaRPr>
          </a:p>
          <a:p>
            <a:pPr lvl="0" algn="just">
              <a:lnSpc>
                <a:spcPct val="150000"/>
              </a:lnSpc>
            </a:pPr>
            <a:endParaRPr lang="en-US" sz="1600" dirty="0">
              <a:latin typeface="+mn-lt"/>
            </a:endParaRPr>
          </a:p>
          <a:p>
            <a:pPr marL="285750" lvl="0" indent="-285750" algn="just">
              <a:lnSpc>
                <a:spcPct val="150000"/>
              </a:lnSpc>
              <a:buFont typeface="Wingdings" panose="05000000000000000000" pitchFamily="2" charset="2"/>
              <a:buChar char="q"/>
            </a:pPr>
            <a:endParaRPr lang="en-US" sz="1600" dirty="0">
              <a:latin typeface="+mn-lt"/>
            </a:endParaRPr>
          </a:p>
          <a:p>
            <a:pPr lvl="0">
              <a:lnSpc>
                <a:spcPct val="150000"/>
              </a:lnSpc>
            </a:pPr>
            <a:endParaRPr lang="vi-VN" sz="1600" dirty="0"/>
          </a:p>
        </p:txBody>
      </p:sp>
    </p:spTree>
    <p:extLst>
      <p:ext uri="{BB962C8B-B14F-4D97-AF65-F5344CB8AC3E}">
        <p14:creationId xmlns:p14="http://schemas.microsoft.com/office/powerpoint/2010/main" val="177900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077178"/>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a:t>
            </a:r>
            <a:r>
              <a:rPr lang="es-ES" sz="1800" b="1" dirty="0" err="1">
                <a:solidFill>
                  <a:schemeClr val="bg1"/>
                </a:solidFill>
              </a:rPr>
              <a:t>Environmental</a:t>
            </a:r>
            <a:r>
              <a:rPr lang="es-ES" sz="1800" b="1" dirty="0">
                <a:solidFill>
                  <a:schemeClr val="bg1"/>
                </a:solidFill>
              </a:rPr>
              <a:t> </a:t>
            </a:r>
            <a:r>
              <a:rPr lang="es-ES" sz="1800" b="1" dirty="0" err="1">
                <a:solidFill>
                  <a:schemeClr val="bg1"/>
                </a:solidFill>
              </a:rPr>
              <a:t>justice</a:t>
            </a:r>
            <a:r>
              <a:rPr lang="es-ES" sz="1800" b="1" dirty="0">
                <a:solidFill>
                  <a:schemeClr val="bg1"/>
                </a:solidFill>
              </a:rPr>
              <a:t> and </a:t>
            </a:r>
            <a:r>
              <a:rPr lang="es-ES" sz="1800" b="1" dirty="0" err="1">
                <a:solidFill>
                  <a:schemeClr val="bg1"/>
                </a:solidFill>
              </a:rPr>
              <a:t>its</a:t>
            </a:r>
            <a:r>
              <a:rPr lang="es-ES" sz="1800" b="1" dirty="0">
                <a:solidFill>
                  <a:schemeClr val="bg1"/>
                </a:solidFill>
              </a:rPr>
              <a:t> </a:t>
            </a:r>
            <a:r>
              <a:rPr lang="es-ES" sz="1800" b="1" dirty="0" err="1">
                <a:solidFill>
                  <a:schemeClr val="bg1"/>
                </a:solidFill>
              </a:rPr>
              <a:t>relationship</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climate</a:t>
            </a:r>
            <a:r>
              <a:rPr lang="es-ES" sz="1800" b="1" dirty="0">
                <a:solidFill>
                  <a:schemeClr val="bg1"/>
                </a:solidFill>
              </a:rPr>
              <a:t> </a:t>
            </a:r>
            <a:r>
              <a:rPr lang="es-ES" sz="1800" b="1" dirty="0" err="1">
                <a:solidFill>
                  <a:schemeClr val="bg1"/>
                </a:solidFill>
              </a:rPr>
              <a:t>change</a:t>
            </a:r>
            <a:r>
              <a:rPr lang="es-ES" sz="1800" b="1" dirty="0">
                <a:solidFill>
                  <a:schemeClr val="bg1"/>
                </a:solidFill>
              </a:rPr>
              <a:t> and </a:t>
            </a:r>
            <a:r>
              <a:rPr lang="es-ES" sz="1800" b="1" dirty="0" err="1">
                <a:solidFill>
                  <a:schemeClr val="bg1"/>
                </a:solidFill>
              </a:rPr>
              <a:t>waste</a:t>
            </a:r>
            <a:r>
              <a:rPr lang="es-ES" sz="1800" b="1" dirty="0">
                <a:solidFill>
                  <a:schemeClr val="bg1"/>
                </a:solidFill>
              </a:rPr>
              <a:t> </a:t>
            </a:r>
            <a:r>
              <a:rPr lang="es-ES" sz="1800" b="1" dirty="0" err="1">
                <a:solidFill>
                  <a:schemeClr val="bg1"/>
                </a:solidFill>
              </a:rPr>
              <a:t>management</a:t>
            </a:r>
            <a:r>
              <a:rPr lang="es-ES" sz="1800" b="1" dirty="0">
                <a:solidFill>
                  <a:schemeClr val="bg1"/>
                </a:solidFill>
              </a:rPr>
              <a:t>.</a:t>
            </a:r>
            <a:endParaRPr lang="en-US" sz="2000" b="1" dirty="0">
              <a:solidFill>
                <a:schemeClr val="bg1"/>
              </a:solidFill>
            </a:endParaRP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lgn="just">
              <a:lnSpc>
                <a:spcPct val="150000"/>
              </a:lnSpc>
            </a:pPr>
            <a:r>
              <a:rPr lang="en-US" sz="1700" dirty="0">
                <a:latin typeface="+mn-lt"/>
              </a:rPr>
              <a:t>Climate change and poor waste management affect ensuring environmental justice:</a:t>
            </a:r>
          </a:p>
          <a:p>
            <a:pPr marL="285750" lvl="0" indent="-285750" algn="just">
              <a:lnSpc>
                <a:spcPct val="150000"/>
              </a:lnSpc>
              <a:buFont typeface="Arial" panose="020B0604020202020204" pitchFamily="34" charset="0"/>
              <a:buChar char="•"/>
            </a:pPr>
            <a:r>
              <a:rPr lang="en-US" sz="1700" dirty="0">
                <a:latin typeface="+mn-lt"/>
              </a:rPr>
              <a:t>Plant and animal systems are affected by climate change or die or have reduced productivity due to waste and environmental pollution, which will affect biodiversity and create difficulties in human life.</a:t>
            </a:r>
          </a:p>
          <a:p>
            <a:pPr marL="285750" lvl="0" indent="-285750" algn="just">
              <a:lnSpc>
                <a:spcPct val="150000"/>
              </a:lnSpc>
              <a:buFont typeface="Arial" panose="020B0604020202020204" pitchFamily="34" charset="0"/>
              <a:buChar char="•"/>
            </a:pPr>
            <a:r>
              <a:rPr lang="en-US" sz="1700" dirty="0">
                <a:latin typeface="+mn-lt"/>
              </a:rPr>
              <a:t>Global warming, environmental incidents as well as environmental pollution and degradation will affect economic and social development activities as well as human health negatively, especially the poor.</a:t>
            </a:r>
            <a:endParaRPr lang="en-US" sz="1600" dirty="0">
              <a:latin typeface="+mn-lt"/>
            </a:endParaRPr>
          </a:p>
          <a:p>
            <a:pPr marL="342900" lvl="0" indent="-342900" algn="just">
              <a:lnSpc>
                <a:spcPct val="150000"/>
              </a:lnSpc>
              <a:buFont typeface="Wingdings" panose="05000000000000000000" pitchFamily="2" charset="2"/>
              <a:buChar char="q"/>
            </a:pPr>
            <a:endParaRPr lang="vi-VN" sz="1600" b="0" i="0" dirty="0">
              <a:solidFill>
                <a:srgbClr val="1B1B1B"/>
              </a:solidFill>
              <a:effectLst/>
              <a:highlight>
                <a:srgbClr val="FFFFFF"/>
              </a:highlight>
              <a:latin typeface="+mn-lt"/>
            </a:endParaRPr>
          </a:p>
          <a:p>
            <a:pPr lvl="0" algn="just">
              <a:lnSpc>
                <a:spcPct val="150000"/>
              </a:lnSpc>
            </a:pPr>
            <a:endParaRPr lang="en-US" sz="1600" dirty="0">
              <a:latin typeface="+mn-lt"/>
            </a:endParaRPr>
          </a:p>
          <a:p>
            <a:pPr marL="285750" lvl="0" indent="-285750" algn="just">
              <a:lnSpc>
                <a:spcPct val="150000"/>
              </a:lnSpc>
              <a:buFont typeface="Wingdings" panose="05000000000000000000" pitchFamily="2" charset="2"/>
              <a:buChar char="q"/>
            </a:pPr>
            <a:endParaRPr lang="en-US" sz="1600" dirty="0">
              <a:latin typeface="+mn-lt"/>
            </a:endParaRPr>
          </a:p>
          <a:p>
            <a:pPr lvl="0">
              <a:lnSpc>
                <a:spcPct val="150000"/>
              </a:lnSpc>
            </a:pPr>
            <a:endParaRPr lang="vi-VN" sz="1600" dirty="0"/>
          </a:p>
        </p:txBody>
      </p:sp>
    </p:spTree>
    <p:extLst>
      <p:ext uri="{BB962C8B-B14F-4D97-AF65-F5344CB8AC3E}">
        <p14:creationId xmlns:p14="http://schemas.microsoft.com/office/powerpoint/2010/main" val="80129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077178"/>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a:t>
            </a:r>
            <a:r>
              <a:rPr lang="es-ES" sz="1800" b="1" dirty="0" err="1">
                <a:solidFill>
                  <a:schemeClr val="bg1"/>
                </a:solidFill>
              </a:rPr>
              <a:t>Environmental</a:t>
            </a:r>
            <a:r>
              <a:rPr lang="es-ES" sz="1800" b="1" dirty="0">
                <a:solidFill>
                  <a:schemeClr val="bg1"/>
                </a:solidFill>
              </a:rPr>
              <a:t> </a:t>
            </a:r>
            <a:r>
              <a:rPr lang="es-ES" sz="1800" b="1" dirty="0" err="1">
                <a:solidFill>
                  <a:schemeClr val="bg1"/>
                </a:solidFill>
              </a:rPr>
              <a:t>justice</a:t>
            </a:r>
            <a:r>
              <a:rPr lang="es-ES" sz="1800" b="1" dirty="0">
                <a:solidFill>
                  <a:schemeClr val="bg1"/>
                </a:solidFill>
              </a:rPr>
              <a:t> and </a:t>
            </a:r>
            <a:r>
              <a:rPr lang="es-ES" sz="1800" b="1" dirty="0" err="1">
                <a:solidFill>
                  <a:schemeClr val="bg1"/>
                </a:solidFill>
              </a:rPr>
              <a:t>its</a:t>
            </a:r>
            <a:r>
              <a:rPr lang="es-ES" sz="1800" b="1" dirty="0">
                <a:solidFill>
                  <a:schemeClr val="bg1"/>
                </a:solidFill>
              </a:rPr>
              <a:t> </a:t>
            </a:r>
            <a:r>
              <a:rPr lang="es-ES" sz="1800" b="1" dirty="0" err="1">
                <a:solidFill>
                  <a:schemeClr val="bg1"/>
                </a:solidFill>
              </a:rPr>
              <a:t>relationship</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climate</a:t>
            </a:r>
            <a:r>
              <a:rPr lang="es-ES" sz="1800" b="1" dirty="0">
                <a:solidFill>
                  <a:schemeClr val="bg1"/>
                </a:solidFill>
              </a:rPr>
              <a:t> </a:t>
            </a:r>
            <a:r>
              <a:rPr lang="es-ES" sz="1800" b="1" dirty="0" err="1">
                <a:solidFill>
                  <a:schemeClr val="bg1"/>
                </a:solidFill>
              </a:rPr>
              <a:t>change</a:t>
            </a:r>
            <a:r>
              <a:rPr lang="es-ES" sz="1800" b="1" dirty="0">
                <a:solidFill>
                  <a:schemeClr val="bg1"/>
                </a:solidFill>
              </a:rPr>
              <a:t> and </a:t>
            </a:r>
            <a:r>
              <a:rPr lang="es-ES" sz="1800" b="1" dirty="0" err="1">
                <a:solidFill>
                  <a:schemeClr val="bg1"/>
                </a:solidFill>
              </a:rPr>
              <a:t>waste</a:t>
            </a:r>
            <a:r>
              <a:rPr lang="es-ES" sz="1800" b="1" dirty="0">
                <a:solidFill>
                  <a:schemeClr val="bg1"/>
                </a:solidFill>
              </a:rPr>
              <a:t> </a:t>
            </a:r>
            <a:r>
              <a:rPr lang="es-ES" sz="1800" b="1" dirty="0" err="1">
                <a:solidFill>
                  <a:schemeClr val="bg1"/>
                </a:solidFill>
              </a:rPr>
              <a:t>management</a:t>
            </a:r>
            <a:r>
              <a:rPr lang="es-ES" sz="1800" b="1" dirty="0">
                <a:solidFill>
                  <a:schemeClr val="bg1"/>
                </a:solidFill>
              </a:rPr>
              <a:t>.</a:t>
            </a:r>
            <a:endParaRPr lang="en-US" sz="2000" b="1" dirty="0">
              <a:solidFill>
                <a:schemeClr val="bg1"/>
              </a:solidFill>
            </a:endParaRP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Font typeface="Arial" panose="020B0604020202020204" pitchFamily="34" charset="0"/>
              <a:buChar char="•"/>
            </a:pPr>
            <a:r>
              <a:rPr lang="en-US" sz="1700" dirty="0">
                <a:latin typeface="+mn-lt"/>
              </a:rPr>
              <a:t>Policies and laws on climate change and waste management will, on the one hand, control and prevent the risk of increasing climate change as well as environmental pollution and degradation of natural resources, thereby ensuring environmental justice; On the other hand, they can have certain impacts on ensuring environmental justice</a:t>
            </a:r>
          </a:p>
          <a:p>
            <a:pPr marL="285750" lvl="0" indent="-285750" algn="just">
              <a:lnSpc>
                <a:spcPct val="150000"/>
              </a:lnSpc>
              <a:buFont typeface="Arial" panose="020B0604020202020204" pitchFamily="34" charset="0"/>
              <a:buChar char="•"/>
            </a:pPr>
            <a:r>
              <a:rPr lang="en-US" sz="1700" dirty="0">
                <a:latin typeface="+mn-lt"/>
              </a:rPr>
              <a:t>Some specific examples of implementing policies and laws on climate change and waste management can have certain impacts on ensuring environmental justice.</a:t>
            </a:r>
          </a:p>
          <a:p>
            <a:pPr marL="342900" lvl="0" indent="-342900" algn="just">
              <a:lnSpc>
                <a:spcPct val="150000"/>
              </a:lnSpc>
              <a:buFont typeface="Wingdings" panose="05000000000000000000" pitchFamily="2" charset="2"/>
              <a:buChar char="q"/>
            </a:pPr>
            <a:endParaRPr lang="en-US" sz="1600" dirty="0">
              <a:latin typeface="+mn-lt"/>
            </a:endParaRPr>
          </a:p>
          <a:p>
            <a:pPr marL="342900" lvl="0" indent="-342900" algn="just">
              <a:lnSpc>
                <a:spcPct val="150000"/>
              </a:lnSpc>
              <a:buFont typeface="Wingdings" panose="05000000000000000000" pitchFamily="2" charset="2"/>
              <a:buChar char="q"/>
            </a:pPr>
            <a:endParaRPr lang="vi-VN" sz="1600" b="0" i="0" dirty="0">
              <a:solidFill>
                <a:srgbClr val="1B1B1B"/>
              </a:solidFill>
              <a:effectLst/>
              <a:highlight>
                <a:srgbClr val="FFFFFF"/>
              </a:highlight>
              <a:latin typeface="+mn-lt"/>
            </a:endParaRPr>
          </a:p>
          <a:p>
            <a:pPr lvl="0" algn="just">
              <a:lnSpc>
                <a:spcPct val="150000"/>
              </a:lnSpc>
            </a:pPr>
            <a:endParaRPr lang="en-US" sz="1600" dirty="0">
              <a:latin typeface="+mn-lt"/>
            </a:endParaRPr>
          </a:p>
          <a:p>
            <a:pPr marL="285750" lvl="0" indent="-285750" algn="just">
              <a:lnSpc>
                <a:spcPct val="150000"/>
              </a:lnSpc>
              <a:buFont typeface="Wingdings" panose="05000000000000000000" pitchFamily="2" charset="2"/>
              <a:buChar char="q"/>
            </a:pPr>
            <a:endParaRPr lang="en-US" sz="1600" dirty="0">
              <a:latin typeface="+mn-lt"/>
            </a:endParaRPr>
          </a:p>
          <a:p>
            <a:pPr lvl="0">
              <a:lnSpc>
                <a:spcPct val="150000"/>
              </a:lnSpc>
            </a:pPr>
            <a:endParaRPr lang="vi-VN" sz="1600" dirty="0"/>
          </a:p>
        </p:txBody>
      </p:sp>
    </p:spTree>
    <p:extLst>
      <p:ext uri="{BB962C8B-B14F-4D97-AF65-F5344CB8AC3E}">
        <p14:creationId xmlns:p14="http://schemas.microsoft.com/office/powerpoint/2010/main" val="292338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79685"/>
            <a:ext cx="9604988" cy="33851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b="1" dirty="0">
                <a:solidFill>
                  <a:schemeClr val="bg1"/>
                </a:solidFill>
              </a:rPr>
              <a:t>2.</a:t>
            </a:r>
            <a:r>
              <a:rPr lang="es-ES" sz="1600" b="1" dirty="0">
                <a:solidFill>
                  <a:schemeClr val="bg1"/>
                </a:solidFill>
              </a:rPr>
              <a:t> </a:t>
            </a:r>
            <a:r>
              <a:rPr lang="es-ES" sz="1600" b="1" dirty="0" err="1">
                <a:solidFill>
                  <a:schemeClr val="bg1"/>
                </a:solidFill>
              </a:rPr>
              <a:t>Environmental</a:t>
            </a:r>
            <a:r>
              <a:rPr lang="es-ES" sz="1600" b="1" dirty="0">
                <a:solidFill>
                  <a:schemeClr val="bg1"/>
                </a:solidFill>
              </a:rPr>
              <a:t> </a:t>
            </a:r>
            <a:r>
              <a:rPr lang="es-ES" sz="1600" b="1" dirty="0" err="1">
                <a:solidFill>
                  <a:schemeClr val="bg1"/>
                </a:solidFill>
              </a:rPr>
              <a:t>justice</a:t>
            </a:r>
            <a:r>
              <a:rPr lang="es-ES" sz="1600" b="1" dirty="0">
                <a:solidFill>
                  <a:schemeClr val="bg1"/>
                </a:solidFill>
              </a:rPr>
              <a:t> and </a:t>
            </a:r>
            <a:r>
              <a:rPr lang="es-ES" sz="1600" b="1" dirty="0" err="1">
                <a:solidFill>
                  <a:schemeClr val="bg1"/>
                </a:solidFill>
              </a:rPr>
              <a:t>its</a:t>
            </a:r>
            <a:r>
              <a:rPr lang="es-ES" sz="1600" b="1" dirty="0">
                <a:solidFill>
                  <a:schemeClr val="bg1"/>
                </a:solidFill>
              </a:rPr>
              <a:t> </a:t>
            </a:r>
            <a:r>
              <a:rPr lang="es-ES" sz="1600" b="1" dirty="0" err="1">
                <a:solidFill>
                  <a:schemeClr val="bg1"/>
                </a:solidFill>
              </a:rPr>
              <a:t>relationship</a:t>
            </a:r>
            <a:r>
              <a:rPr lang="es-ES" sz="1600" b="1" dirty="0">
                <a:solidFill>
                  <a:schemeClr val="bg1"/>
                </a:solidFill>
              </a:rPr>
              <a:t> </a:t>
            </a:r>
            <a:r>
              <a:rPr lang="es-ES" sz="1600" b="1" dirty="0" err="1">
                <a:solidFill>
                  <a:schemeClr val="bg1"/>
                </a:solidFill>
              </a:rPr>
              <a:t>to</a:t>
            </a:r>
            <a:r>
              <a:rPr lang="es-ES" sz="1600" b="1" dirty="0">
                <a:solidFill>
                  <a:schemeClr val="bg1"/>
                </a:solidFill>
              </a:rPr>
              <a:t> </a:t>
            </a:r>
            <a:r>
              <a:rPr lang="es-ES" sz="1600" b="1" dirty="0" err="1">
                <a:solidFill>
                  <a:schemeClr val="bg1"/>
                </a:solidFill>
              </a:rPr>
              <a:t>climate</a:t>
            </a:r>
            <a:r>
              <a:rPr lang="es-ES" sz="1600" b="1" dirty="0">
                <a:solidFill>
                  <a:schemeClr val="bg1"/>
                </a:solidFill>
              </a:rPr>
              <a:t> </a:t>
            </a:r>
            <a:r>
              <a:rPr lang="es-ES" sz="1600" b="1" dirty="0" err="1">
                <a:solidFill>
                  <a:schemeClr val="bg1"/>
                </a:solidFill>
              </a:rPr>
              <a:t>change</a:t>
            </a:r>
            <a:r>
              <a:rPr lang="es-ES" sz="1600" b="1" dirty="0">
                <a:solidFill>
                  <a:schemeClr val="bg1"/>
                </a:solidFill>
              </a:rPr>
              <a:t> and </a:t>
            </a:r>
            <a:r>
              <a:rPr lang="es-ES" sz="1600" b="1" dirty="0" err="1">
                <a:solidFill>
                  <a:schemeClr val="bg1"/>
                </a:solidFill>
              </a:rPr>
              <a:t>waste</a:t>
            </a:r>
            <a:r>
              <a:rPr lang="es-ES" sz="1600" b="1" dirty="0">
                <a:solidFill>
                  <a:schemeClr val="bg1"/>
                </a:solidFill>
              </a:rPr>
              <a:t> </a:t>
            </a:r>
            <a:r>
              <a:rPr lang="es-ES" sz="1600" b="1" dirty="0" err="1">
                <a:solidFill>
                  <a:schemeClr val="bg1"/>
                </a:solidFill>
              </a:rPr>
              <a:t>management</a:t>
            </a:r>
            <a:r>
              <a:rPr lang="es-ES" sz="1600" b="1" dirty="0">
                <a:solidFill>
                  <a:schemeClr val="bg1"/>
                </a:solidFill>
              </a:rPr>
              <a:t>.</a:t>
            </a:r>
            <a:endParaRPr lang="en-US" sz="1800" b="1" dirty="0">
              <a:solidFill>
                <a:schemeClr val="bg1"/>
              </a:solidFill>
            </a:endParaRPr>
          </a:p>
        </p:txBody>
      </p:sp>
      <p:pic>
        <p:nvPicPr>
          <p:cNvPr id="13" name="Picture Placeholder 12" descr="A green logo with a solar panel and wind turbine&#10;&#10;Description automatically generated">
            <a:extLst>
              <a:ext uri="{FF2B5EF4-FFF2-40B4-BE49-F238E27FC236}">
                <a16:creationId xmlns:a16="http://schemas.microsoft.com/office/drawing/2014/main" id="{3D90555B-175E-A313-072E-0015DFE71C52}"/>
              </a:ext>
            </a:extLst>
          </p:cNvPr>
          <p:cNvPicPr>
            <a:picLocks noGrp="1" noChangeAspect="1"/>
          </p:cNvPicPr>
          <p:nvPr>
            <p:ph type="pic" idx="2"/>
          </p:nvPr>
        </p:nvPicPr>
        <p:blipFill>
          <a:blip r:embed="rId3"/>
          <a:srcRect t="7761" b="7761"/>
          <a:stretch>
            <a:fillRect/>
          </a:stretch>
        </p:blipFill>
        <p:spPr>
          <a:xfrm>
            <a:off x="6775554" y="1281057"/>
            <a:ext cx="4073421" cy="4475163"/>
          </a:xfrm>
          <a:ln>
            <a:noFill/>
          </a:ln>
        </p:spPr>
        <p:style>
          <a:lnRef idx="2">
            <a:schemeClr val="accent2"/>
          </a:lnRef>
          <a:fillRef idx="1">
            <a:schemeClr val="lt1"/>
          </a:fillRef>
          <a:effectRef idx="0">
            <a:schemeClr val="accent2"/>
          </a:effectRef>
          <a:fontRef idx="minor">
            <a:schemeClr val="dk1"/>
          </a:fontRef>
        </p:style>
      </p:pic>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4"/>
          <a:srcRect l="31333" t="85035" r="16916" b="5476"/>
          <a:stretch/>
        </p:blipFill>
        <p:spPr>
          <a:xfrm>
            <a:off x="1120875" y="5894278"/>
            <a:ext cx="9950250" cy="957942"/>
          </a:xfrm>
          <a:prstGeom prst="rect">
            <a:avLst/>
          </a:prstGeom>
        </p:spPr>
      </p:pic>
      <p:sp>
        <p:nvSpPr>
          <p:cNvPr id="16" name="TextBox 15">
            <a:extLst>
              <a:ext uri="{FF2B5EF4-FFF2-40B4-BE49-F238E27FC236}">
                <a16:creationId xmlns:a16="http://schemas.microsoft.com/office/drawing/2014/main" id="{E4C62466-F4DF-6272-54D2-E9E9DA2FF8F0}"/>
              </a:ext>
            </a:extLst>
          </p:cNvPr>
          <p:cNvSpPr txBox="1"/>
          <p:nvPr/>
        </p:nvSpPr>
        <p:spPr>
          <a:xfrm>
            <a:off x="993058" y="1374300"/>
            <a:ext cx="5782496" cy="3227807"/>
          </a:xfrm>
          <a:prstGeom prst="rect">
            <a:avLst/>
          </a:prstGeom>
          <a:noFill/>
        </p:spPr>
        <p:txBody>
          <a:bodyPr wrap="square">
            <a:spAutoFit/>
          </a:bodyPr>
          <a:lstStyle/>
          <a:p>
            <a:pPr algn="just">
              <a:lnSpc>
                <a:spcPct val="107000"/>
              </a:lnSpc>
              <a:spcAft>
                <a:spcPts val="2000"/>
              </a:spcAft>
            </a:pPr>
            <a:r>
              <a:rPr lang="en-US" sz="1600" dirty="0">
                <a:solidFill>
                  <a:srgbClr val="212121"/>
                </a:solidFill>
                <a:latin typeface="+mn-lt"/>
                <a:ea typeface="Times New Roman" panose="02020603050405020304" pitchFamily="18" charset="0"/>
                <a:cs typeface="Times New Roman" panose="02020603050405020304" pitchFamily="18" charset="0"/>
              </a:rPr>
              <a:t>Example 1: </a:t>
            </a:r>
          </a:p>
          <a:p>
            <a:pPr algn="just">
              <a:lnSpc>
                <a:spcPct val="107000"/>
              </a:lnSpc>
              <a:spcAft>
                <a:spcPts val="2000"/>
              </a:spcAft>
            </a:pPr>
            <a:r>
              <a:rPr lang="en-US" sz="1600" dirty="0">
                <a:solidFill>
                  <a:srgbClr val="212121"/>
                </a:solidFill>
                <a:latin typeface="+mn-lt"/>
                <a:ea typeface="Times New Roman" panose="02020603050405020304" pitchFamily="18" charset="0"/>
                <a:cs typeface="Times New Roman" panose="02020603050405020304" pitchFamily="18" charset="0"/>
              </a:rPr>
              <a:t>To mitigate climate change, the world must shift from an economy dependent on fossil fuels to an economy based on alternative energy sources such as wind, solar, hydropower, and geothermal or nuclear energy. Therefore, it is necessary to adopt policies that drastically reduce fossil fuel use through strategies such as imposing high taxes on fossil fuels or implementing carbon emission limits and trading system for larger emissions facilities. However, these strategies are likely to significantly increase energy costs and slow economic growth, both of which affect the poor.</a:t>
            </a:r>
            <a:endParaRPr lang="en-US" sz="1600" kern="100" dirty="0">
              <a:effectLst/>
              <a:highlight>
                <a:srgbClr val="FFFFFF"/>
              </a:highligh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2387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077178"/>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a:t>
            </a:r>
            <a:r>
              <a:rPr lang="es-ES" sz="1800" b="1" dirty="0" err="1">
                <a:solidFill>
                  <a:schemeClr val="bg1"/>
                </a:solidFill>
              </a:rPr>
              <a:t>Environmental</a:t>
            </a:r>
            <a:r>
              <a:rPr lang="es-ES" sz="1800" b="1" dirty="0">
                <a:solidFill>
                  <a:schemeClr val="bg1"/>
                </a:solidFill>
              </a:rPr>
              <a:t> </a:t>
            </a:r>
            <a:r>
              <a:rPr lang="es-ES" sz="1800" b="1" dirty="0" err="1">
                <a:solidFill>
                  <a:schemeClr val="bg1"/>
                </a:solidFill>
              </a:rPr>
              <a:t>justice</a:t>
            </a:r>
            <a:r>
              <a:rPr lang="es-ES" sz="1800" b="1" dirty="0">
                <a:solidFill>
                  <a:schemeClr val="bg1"/>
                </a:solidFill>
              </a:rPr>
              <a:t> and </a:t>
            </a:r>
            <a:r>
              <a:rPr lang="es-ES" sz="1800" b="1" dirty="0" err="1">
                <a:solidFill>
                  <a:schemeClr val="bg1"/>
                </a:solidFill>
              </a:rPr>
              <a:t>its</a:t>
            </a:r>
            <a:r>
              <a:rPr lang="es-ES" sz="1800" b="1" dirty="0">
                <a:solidFill>
                  <a:schemeClr val="bg1"/>
                </a:solidFill>
              </a:rPr>
              <a:t> </a:t>
            </a:r>
            <a:r>
              <a:rPr lang="es-ES" sz="1800" b="1" dirty="0" err="1">
                <a:solidFill>
                  <a:schemeClr val="bg1"/>
                </a:solidFill>
              </a:rPr>
              <a:t>relationship</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climate</a:t>
            </a:r>
            <a:r>
              <a:rPr lang="es-ES" sz="1800" b="1" dirty="0">
                <a:solidFill>
                  <a:schemeClr val="bg1"/>
                </a:solidFill>
              </a:rPr>
              <a:t> </a:t>
            </a:r>
            <a:r>
              <a:rPr lang="es-ES" sz="1800" b="1" dirty="0" err="1">
                <a:solidFill>
                  <a:schemeClr val="bg1"/>
                </a:solidFill>
              </a:rPr>
              <a:t>change</a:t>
            </a:r>
            <a:r>
              <a:rPr lang="es-ES" sz="1800" b="1" dirty="0">
                <a:solidFill>
                  <a:schemeClr val="bg1"/>
                </a:solidFill>
              </a:rPr>
              <a:t> and </a:t>
            </a:r>
            <a:r>
              <a:rPr lang="es-ES" sz="1800" b="1" dirty="0" err="1">
                <a:solidFill>
                  <a:schemeClr val="bg1"/>
                </a:solidFill>
              </a:rPr>
              <a:t>waste</a:t>
            </a:r>
            <a:r>
              <a:rPr lang="es-ES" sz="1800" b="1" dirty="0">
                <a:solidFill>
                  <a:schemeClr val="bg1"/>
                </a:solidFill>
              </a:rPr>
              <a:t> </a:t>
            </a:r>
            <a:r>
              <a:rPr lang="es-ES" sz="1800" b="1" dirty="0" err="1">
                <a:solidFill>
                  <a:schemeClr val="bg1"/>
                </a:solidFill>
              </a:rPr>
              <a:t>management</a:t>
            </a:r>
            <a:endParaRPr lang="en-US" sz="2000" b="1" dirty="0">
              <a:solidFill>
                <a:schemeClr val="bg1"/>
              </a:solidFill>
            </a:endParaRP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lvl="0" indent="-285750" algn="just">
              <a:lnSpc>
                <a:spcPct val="150000"/>
              </a:lnSpc>
              <a:buFont typeface="Arial" panose="020B0604020202020204" pitchFamily="34" charset="0"/>
              <a:buChar char="•"/>
            </a:pPr>
            <a:r>
              <a:rPr lang="en-US" sz="1800" dirty="0">
                <a:solidFill>
                  <a:srgbClr val="212121"/>
                </a:solidFill>
                <a:latin typeface="Cambria" panose="02040503050406030204" pitchFamily="18" charset="0"/>
                <a:ea typeface="Times New Roman" panose="02020603050405020304" pitchFamily="18" charset="0"/>
                <a:cs typeface="Times New Roman" panose="02020603050405020304" pitchFamily="18" charset="0"/>
              </a:rPr>
              <a:t>Example 2: Phasing out fossil fuel production, which could cause millions of low-income, low-skilled people to lose their jobs and depress local economies.</a:t>
            </a:r>
          </a:p>
          <a:p>
            <a:pPr marL="285750" lvl="0" indent="-285750" algn="just">
              <a:lnSpc>
                <a:spcPct val="150000"/>
              </a:lnSpc>
              <a:buFont typeface="Arial" panose="020B0604020202020204" pitchFamily="34" charset="0"/>
              <a:buChar char="•"/>
            </a:pPr>
            <a:r>
              <a:rPr lang="en-US" sz="1800" dirty="0">
                <a:solidFill>
                  <a:srgbClr val="212121"/>
                </a:solidFill>
                <a:latin typeface="Cambria" panose="02040503050406030204" pitchFamily="18" charset="0"/>
                <a:ea typeface="Times New Roman" panose="02020603050405020304" pitchFamily="18" charset="0"/>
                <a:cs typeface="Times New Roman" panose="02020603050405020304" pitchFamily="18" charset="0"/>
              </a:rPr>
              <a:t>Example 3: Another solution to mitigate climate change is to increase the use of biofuels derived from corn, soybeans, sugarcane and other crops. However, using agricultural goods to produce fuel can increase food costs, which also significantly affects economic development and the lives of low-income people.</a:t>
            </a:r>
          </a:p>
          <a:p>
            <a:pPr marL="285750" lvl="0" indent="-285750" algn="just">
              <a:lnSpc>
                <a:spcPct val="150000"/>
              </a:lnSpc>
              <a:buFont typeface="Arial" panose="020B0604020202020204" pitchFamily="34" charset="0"/>
              <a:buChar char="•"/>
            </a:pPr>
            <a:r>
              <a:rPr lang="en-US" sz="1800" dirty="0">
                <a:solidFill>
                  <a:srgbClr val="212121"/>
                </a:solidFill>
                <a:latin typeface="Cambria" panose="02040503050406030204" pitchFamily="18" charset="0"/>
                <a:ea typeface="Times New Roman" panose="02020603050405020304" pitchFamily="18" charset="0"/>
                <a:cs typeface="Times New Roman" panose="02020603050405020304" pitchFamily="18" charset="0"/>
              </a:rPr>
              <a:t>Example 4: Building codes designed to protect people from climate change-related disasters can increase housing costs, disproportionately impacting the poor. Green spaces built to combat air pollution or global warming may benefit wealthy neighborhoods more than poor ones, unless they are planned with equity in mind.</a:t>
            </a:r>
            <a:endParaRPr lang="en-US" sz="1600" dirty="0">
              <a:latin typeface="+mn-lt"/>
            </a:endParaRPr>
          </a:p>
          <a:p>
            <a:pPr marL="342900" lvl="0" indent="-342900" algn="just">
              <a:lnSpc>
                <a:spcPct val="150000"/>
              </a:lnSpc>
              <a:buFont typeface="Wingdings" panose="05000000000000000000" pitchFamily="2" charset="2"/>
              <a:buChar char="q"/>
            </a:pPr>
            <a:endParaRPr lang="vi-VN" sz="1600" b="0" i="0" dirty="0">
              <a:solidFill>
                <a:srgbClr val="1B1B1B"/>
              </a:solidFill>
              <a:effectLst/>
              <a:highlight>
                <a:srgbClr val="FFFFFF"/>
              </a:highlight>
              <a:latin typeface="+mn-lt"/>
            </a:endParaRPr>
          </a:p>
          <a:p>
            <a:pPr lvl="0" algn="just">
              <a:lnSpc>
                <a:spcPct val="150000"/>
              </a:lnSpc>
            </a:pPr>
            <a:endParaRPr lang="en-US" sz="1600" dirty="0">
              <a:latin typeface="+mn-lt"/>
            </a:endParaRPr>
          </a:p>
          <a:p>
            <a:pPr marL="285750" lvl="0" indent="-285750" algn="just">
              <a:lnSpc>
                <a:spcPct val="150000"/>
              </a:lnSpc>
              <a:buFont typeface="Wingdings" panose="05000000000000000000" pitchFamily="2" charset="2"/>
              <a:buChar char="q"/>
            </a:pPr>
            <a:endParaRPr lang="en-US" sz="1600" dirty="0">
              <a:latin typeface="+mn-lt"/>
            </a:endParaRPr>
          </a:p>
          <a:p>
            <a:pPr lvl="0">
              <a:lnSpc>
                <a:spcPct val="150000"/>
              </a:lnSpc>
            </a:pPr>
            <a:endParaRPr lang="vi-VN" sz="1600" dirty="0"/>
          </a:p>
        </p:txBody>
      </p:sp>
    </p:spTree>
    <p:extLst>
      <p:ext uri="{BB962C8B-B14F-4D97-AF65-F5344CB8AC3E}">
        <p14:creationId xmlns:p14="http://schemas.microsoft.com/office/powerpoint/2010/main" val="398897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077178"/>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a:t>
            </a:r>
            <a:r>
              <a:rPr lang="es-ES" sz="1800" b="1" dirty="0" err="1">
                <a:solidFill>
                  <a:schemeClr val="bg1"/>
                </a:solidFill>
              </a:rPr>
              <a:t>Environmental</a:t>
            </a:r>
            <a:r>
              <a:rPr lang="es-ES" sz="1800" b="1" dirty="0">
                <a:solidFill>
                  <a:schemeClr val="bg1"/>
                </a:solidFill>
              </a:rPr>
              <a:t> </a:t>
            </a:r>
            <a:r>
              <a:rPr lang="es-ES" sz="1800" b="1" dirty="0" err="1">
                <a:solidFill>
                  <a:schemeClr val="bg1"/>
                </a:solidFill>
              </a:rPr>
              <a:t>justice</a:t>
            </a:r>
            <a:r>
              <a:rPr lang="es-ES" sz="1800" b="1" dirty="0">
                <a:solidFill>
                  <a:schemeClr val="bg1"/>
                </a:solidFill>
              </a:rPr>
              <a:t> and </a:t>
            </a:r>
            <a:r>
              <a:rPr lang="es-ES" sz="1800" b="1" dirty="0" err="1">
                <a:solidFill>
                  <a:schemeClr val="bg1"/>
                </a:solidFill>
              </a:rPr>
              <a:t>its</a:t>
            </a:r>
            <a:r>
              <a:rPr lang="es-ES" sz="1800" b="1" dirty="0">
                <a:solidFill>
                  <a:schemeClr val="bg1"/>
                </a:solidFill>
              </a:rPr>
              <a:t> </a:t>
            </a:r>
            <a:r>
              <a:rPr lang="es-ES" sz="1800" b="1" dirty="0" err="1">
                <a:solidFill>
                  <a:schemeClr val="bg1"/>
                </a:solidFill>
              </a:rPr>
              <a:t>relationship</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climate</a:t>
            </a:r>
            <a:r>
              <a:rPr lang="es-ES" sz="1800" b="1" dirty="0">
                <a:solidFill>
                  <a:schemeClr val="bg1"/>
                </a:solidFill>
              </a:rPr>
              <a:t> </a:t>
            </a:r>
            <a:r>
              <a:rPr lang="es-ES" sz="1800" b="1" dirty="0" err="1">
                <a:solidFill>
                  <a:schemeClr val="bg1"/>
                </a:solidFill>
              </a:rPr>
              <a:t>change</a:t>
            </a:r>
            <a:r>
              <a:rPr lang="es-ES" sz="1800" b="1" dirty="0">
                <a:solidFill>
                  <a:schemeClr val="bg1"/>
                </a:solidFill>
              </a:rPr>
              <a:t> and </a:t>
            </a:r>
            <a:r>
              <a:rPr lang="es-ES" sz="1800" b="1" dirty="0" err="1">
                <a:solidFill>
                  <a:schemeClr val="bg1"/>
                </a:solidFill>
              </a:rPr>
              <a:t>waste</a:t>
            </a:r>
            <a:r>
              <a:rPr lang="es-ES" sz="1800" b="1" dirty="0">
                <a:solidFill>
                  <a:schemeClr val="bg1"/>
                </a:solidFill>
              </a:rPr>
              <a:t> </a:t>
            </a:r>
            <a:r>
              <a:rPr lang="es-ES" sz="1800" b="1" dirty="0" err="1">
                <a:solidFill>
                  <a:schemeClr val="bg1"/>
                </a:solidFill>
              </a:rPr>
              <a:t>management</a:t>
            </a:r>
            <a:r>
              <a:rPr lang="es-ES" sz="1800" b="1" dirty="0">
                <a:solidFill>
                  <a:schemeClr val="bg1"/>
                </a:solidFill>
              </a:rPr>
              <a:t>.</a:t>
            </a:r>
            <a:endParaRPr lang="en-US" sz="2000" b="1" dirty="0">
              <a:solidFill>
                <a:schemeClr val="bg1"/>
              </a:solidFill>
            </a:endParaRP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algn="just">
              <a:lnSpc>
                <a:spcPct val="150000"/>
              </a:lnSpc>
            </a:pPr>
            <a:r>
              <a:rPr lang="en-US" sz="1800" b="1" dirty="0">
                <a:solidFill>
                  <a:srgbClr val="212121"/>
                </a:solidFill>
                <a:latin typeface="Cambria" panose="02040503050406030204" pitchFamily="18" charset="0"/>
                <a:ea typeface="Times New Roman" panose="02020603050405020304" pitchFamily="18" charset="0"/>
                <a:cs typeface="Times New Roman" panose="02020603050405020304" pitchFamily="18" charset="0"/>
              </a:rPr>
              <a:t>Conclusion:</a:t>
            </a:r>
          </a:p>
          <a:p>
            <a:pPr marL="285750" lvl="0" indent="-285750" algn="just">
              <a:lnSpc>
                <a:spcPct val="150000"/>
              </a:lnSpc>
              <a:buFont typeface="Arial" panose="020B0604020202020204" pitchFamily="34" charset="0"/>
              <a:buChar char="•"/>
            </a:pPr>
            <a:r>
              <a:rPr lang="en-US" sz="1800" dirty="0">
                <a:solidFill>
                  <a:srgbClr val="212121"/>
                </a:solidFill>
                <a:latin typeface="Cambria" panose="02040503050406030204" pitchFamily="18" charset="0"/>
                <a:ea typeface="Times New Roman" panose="02020603050405020304" pitchFamily="18" charset="0"/>
                <a:cs typeface="Times New Roman" panose="02020603050405020304" pitchFamily="18" charset="0"/>
              </a:rPr>
              <a:t>There may be some difficulties in formulating and implementing equitable climate adaptation policies, because wealthy and powerful groups may seek to protect their interests at the expense of others socioeconomically disadvantaged groups.</a:t>
            </a:r>
          </a:p>
          <a:p>
            <a:pPr marL="285750" lvl="0" indent="-285750" algn="just">
              <a:lnSpc>
                <a:spcPct val="150000"/>
              </a:lnSpc>
              <a:buFont typeface="Arial" panose="020B0604020202020204" pitchFamily="34" charset="0"/>
              <a:buChar char="•"/>
            </a:pPr>
            <a:r>
              <a:rPr lang="en-US" sz="1800" dirty="0">
                <a:solidFill>
                  <a:srgbClr val="212121"/>
                </a:solidFill>
                <a:latin typeface="Cambria" panose="02040503050406030204" pitchFamily="18" charset="0"/>
                <a:ea typeface="Times New Roman" panose="02020603050405020304" pitchFamily="18" charset="0"/>
                <a:cs typeface="Times New Roman" panose="02020603050405020304" pitchFamily="18" charset="0"/>
              </a:rPr>
              <a:t>Because climate change policies can cause many different economic, social, environmental and public health impacts, with different impacts on communities, populations and countries, it is necessary to identify and describe these impacts and consider the fairness of benefits, burdens, and trade-offs between competing values.</a:t>
            </a:r>
          </a:p>
          <a:p>
            <a:pPr marL="285750" lvl="0" indent="-285750" algn="just">
              <a:lnSpc>
                <a:spcPct val="150000"/>
              </a:lnSpc>
              <a:buFont typeface="Arial" panose="020B0604020202020204" pitchFamily="34" charset="0"/>
              <a:buChar char="•"/>
            </a:pPr>
            <a:r>
              <a:rPr lang="en-US" sz="1800" dirty="0">
                <a:solidFill>
                  <a:srgbClr val="212121"/>
                </a:solidFill>
                <a:latin typeface="Cambria" panose="02040503050406030204" pitchFamily="18" charset="0"/>
                <a:ea typeface="Times New Roman" panose="02020603050405020304" pitchFamily="18" charset="0"/>
                <a:cs typeface="Times New Roman" panose="02020603050405020304" pitchFamily="18" charset="0"/>
              </a:rPr>
              <a:t>To promote environmental justice at the local, national and international levels, policies on climate change and waste management must be developed and implemented in ways that protect the interests of income-generating countries, and low income people in higher income countries.</a:t>
            </a:r>
            <a:endParaRPr lang="en-US" sz="1600" dirty="0">
              <a:latin typeface="+mn-lt"/>
            </a:endParaRPr>
          </a:p>
          <a:p>
            <a:pPr marL="342900" lvl="0" indent="-342900" algn="just">
              <a:lnSpc>
                <a:spcPct val="150000"/>
              </a:lnSpc>
              <a:buFont typeface="Wingdings" panose="05000000000000000000" pitchFamily="2" charset="2"/>
              <a:buChar char="q"/>
            </a:pPr>
            <a:endParaRPr lang="vi-VN" sz="1600" b="0" i="0" dirty="0">
              <a:solidFill>
                <a:srgbClr val="1B1B1B"/>
              </a:solidFill>
              <a:effectLst/>
              <a:highlight>
                <a:srgbClr val="FFFFFF"/>
              </a:highlight>
              <a:latin typeface="+mn-lt"/>
            </a:endParaRPr>
          </a:p>
          <a:p>
            <a:pPr lvl="0" algn="just">
              <a:lnSpc>
                <a:spcPct val="150000"/>
              </a:lnSpc>
            </a:pPr>
            <a:endParaRPr lang="en-US" sz="1600" dirty="0">
              <a:latin typeface="+mn-lt"/>
            </a:endParaRPr>
          </a:p>
          <a:p>
            <a:pPr marL="285750" lvl="0" indent="-285750" algn="just">
              <a:lnSpc>
                <a:spcPct val="150000"/>
              </a:lnSpc>
              <a:buFont typeface="Wingdings" panose="05000000000000000000" pitchFamily="2" charset="2"/>
              <a:buChar char="q"/>
            </a:pPr>
            <a:endParaRPr lang="en-US" sz="1600" dirty="0">
              <a:latin typeface="+mn-lt"/>
            </a:endParaRPr>
          </a:p>
          <a:p>
            <a:pPr lvl="0">
              <a:lnSpc>
                <a:spcPct val="150000"/>
              </a:lnSpc>
            </a:pPr>
            <a:endParaRPr lang="vi-VN" sz="1600" dirty="0"/>
          </a:p>
        </p:txBody>
      </p:sp>
    </p:spTree>
    <p:extLst>
      <p:ext uri="{BB962C8B-B14F-4D97-AF65-F5344CB8AC3E}">
        <p14:creationId xmlns:p14="http://schemas.microsoft.com/office/powerpoint/2010/main" val="71356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b="1" dirty="0">
                <a:solidFill>
                  <a:schemeClr val="bg1"/>
                </a:solidFill>
              </a:rPr>
              <a:t>3. The role of the courts in addressing climate change and waste management challenges</a:t>
            </a:r>
            <a:endParaRPr lang="en-US" sz="24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014120" y="1342631"/>
            <a:ext cx="3894628" cy="5004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600" b="1" dirty="0">
                <a:latin typeface="+mn-lt"/>
              </a:rPr>
              <a:t>Overview of the Court</a:t>
            </a:r>
            <a:endParaRPr lang="LID4096" sz="1600" b="1" dirty="0">
              <a:latin typeface="+mn-lt"/>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8" y="2340258"/>
            <a:ext cx="3915690" cy="267716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85750" indent="-285750" algn="just">
              <a:lnSpc>
                <a:spcPct val="107000"/>
              </a:lnSpc>
              <a:spcBef>
                <a:spcPts val="0"/>
              </a:spcBef>
              <a:spcAft>
                <a:spcPts val="800"/>
              </a:spcAft>
              <a:buSzPts val="1000"/>
              <a:buFont typeface="Wingdings" panose="05000000000000000000" pitchFamily="2" charset="2"/>
              <a:buChar char="q"/>
              <a:tabLst>
                <a:tab pos="457200" algn="l"/>
              </a:tabLst>
            </a:pPr>
            <a:r>
              <a:rPr lang="en-US" dirty="0">
                <a:solidFill>
                  <a:srgbClr val="000000"/>
                </a:solidFill>
                <a:latin typeface="+mn-lt"/>
                <a:ea typeface="Times New Roman" panose="02020603050405020304" pitchFamily="18" charset="0"/>
                <a:cs typeface="Times New Roman" panose="02020603050405020304" pitchFamily="18" charset="0"/>
              </a:rPr>
              <a:t>Courts have a very important position in the state apparatus because exercising judicial power, mainly trial power - one of the very important functions of the State.</a:t>
            </a:r>
          </a:p>
          <a:p>
            <a:pPr marL="285750" indent="-285750" algn="just">
              <a:lnSpc>
                <a:spcPct val="107000"/>
              </a:lnSpc>
              <a:spcBef>
                <a:spcPts val="0"/>
              </a:spcBef>
              <a:spcAft>
                <a:spcPts val="800"/>
              </a:spcAft>
              <a:buSzPts val="1000"/>
              <a:buFont typeface="Wingdings" panose="05000000000000000000" pitchFamily="2" charset="2"/>
              <a:buChar char="q"/>
              <a:tabLst>
                <a:tab pos="457200" algn="l"/>
              </a:tabLst>
            </a:pPr>
            <a:r>
              <a:rPr lang="en-US" dirty="0">
                <a:solidFill>
                  <a:srgbClr val="000000"/>
                </a:solidFill>
                <a:latin typeface="+mn-lt"/>
                <a:ea typeface="Times New Roman" panose="02020603050405020304" pitchFamily="18" charset="0"/>
                <a:cs typeface="Times New Roman" panose="02020603050405020304" pitchFamily="18" charset="0"/>
              </a:rPr>
              <a:t>Courts have a central position in judicial agencies and adjudication is a central activity.</a:t>
            </a:r>
            <a:endParaRPr lang="en-US" kern="100" dirty="0">
              <a:solidFill>
                <a:srgbClr val="000000"/>
              </a:solidFill>
              <a:effectLst/>
              <a:highlight>
                <a:srgbClr val="FFFFFF"/>
              </a:highlight>
              <a:latin typeface="+mn-lt"/>
              <a:ea typeface="Aptos" panose="020B0004020202020204" pitchFamily="34"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026" name="Picture 2" descr="Reporting on Court Cases with a Critical Eye - The Open Notebook">
            <a:extLst>
              <a:ext uri="{FF2B5EF4-FFF2-40B4-BE49-F238E27FC236}">
                <a16:creationId xmlns:a16="http://schemas.microsoft.com/office/drawing/2014/main" id="{4698A66A-629D-84A1-F976-A332341B2EA4}"/>
              </a:ext>
            </a:extLst>
          </p:cNvP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l="7756" r="7756"/>
          <a:stretch>
            <a:fillRect/>
          </a:stretch>
        </p:blipFill>
        <p:spPr bwMode="auto">
          <a:xfrm>
            <a:off x="5737123" y="1310992"/>
            <a:ext cx="4265612" cy="363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1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b="1" dirty="0">
                <a:solidFill>
                  <a:schemeClr val="bg1"/>
                </a:solidFill>
              </a:rPr>
              <a:t>3. The role of the courts in addressing climate change and waste management challenges</a:t>
            </a:r>
            <a:endParaRPr lang="en-US" sz="24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070075" y="1082392"/>
            <a:ext cx="3894628" cy="46988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600" b="1" dirty="0"/>
              <a:t>Overview of the Court</a:t>
            </a:r>
            <a:endParaRPr lang="LID4096" sz="1600" b="1" dirty="0">
              <a:latin typeface="+mn-lt"/>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1049013" y="2026555"/>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342900" lvl="0" indent="-342900" algn="just">
              <a:lnSpc>
                <a:spcPct val="107000"/>
              </a:lnSpc>
              <a:spcBef>
                <a:spcPts val="0"/>
              </a:spcBef>
              <a:spcAft>
                <a:spcPts val="800"/>
              </a:spcAft>
              <a:buSzPts val="1000"/>
              <a:buFont typeface="Wingdings" panose="05000000000000000000" pitchFamily="2" charset="2"/>
              <a:buChar char="q"/>
              <a:tabLst>
                <a:tab pos="457200" algn="l"/>
              </a:tabLst>
            </a:pPr>
            <a:r>
              <a:rPr lang="en-US" kern="100" dirty="0">
                <a:solidFill>
                  <a:srgbClr val="000000"/>
                </a:solidFill>
                <a:latin typeface="+mn-lt"/>
                <a:ea typeface="Aptos" panose="020B0004020202020204" pitchFamily="34" charset="0"/>
                <a:cs typeface="Times New Roman" panose="02020603050405020304" pitchFamily="18" charset="0"/>
              </a:rPr>
              <a:t>The Court plays an important role in maintaining political security, social order and safety, creating a stable environment for economic development, international integration, and building and protecting the Fatherland.</a:t>
            </a:r>
          </a:p>
          <a:p>
            <a:pPr marL="342900" lvl="0" indent="-342900" algn="just">
              <a:lnSpc>
                <a:spcPct val="107000"/>
              </a:lnSpc>
              <a:spcBef>
                <a:spcPts val="0"/>
              </a:spcBef>
              <a:spcAft>
                <a:spcPts val="800"/>
              </a:spcAft>
              <a:buSzPts val="1000"/>
              <a:buFont typeface="Wingdings" panose="05000000000000000000" pitchFamily="2" charset="2"/>
              <a:buChar char="q"/>
              <a:tabLst>
                <a:tab pos="457200" algn="l"/>
              </a:tabLst>
            </a:pPr>
            <a:r>
              <a:rPr lang="en-US" kern="100" dirty="0">
                <a:solidFill>
                  <a:srgbClr val="000000"/>
                </a:solidFill>
                <a:latin typeface="+mn-lt"/>
                <a:ea typeface="Aptos" panose="020B0004020202020204" pitchFamily="34" charset="0"/>
                <a:cs typeface="Times New Roman" panose="02020603050405020304" pitchFamily="18" charset="0"/>
              </a:rPr>
              <a:t>The court is the people's support in protecting justice and human rights, and is also an effective tool to protect the law and effectively fight all types of crimes and violations.</a:t>
            </a:r>
            <a:endParaRPr lang="en-US" kern="100" dirty="0">
              <a:solidFill>
                <a:srgbClr val="000000"/>
              </a:solidFill>
              <a:effectLst/>
              <a:highlight>
                <a:srgbClr val="FFFFFF"/>
              </a:highlight>
              <a:latin typeface="+mn-lt"/>
              <a:ea typeface="Aptos" panose="020B0004020202020204" pitchFamily="34"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026" name="Picture 2" descr="Reporting on Court Cases with a Critical Eye - The Open Notebook">
            <a:extLst>
              <a:ext uri="{FF2B5EF4-FFF2-40B4-BE49-F238E27FC236}">
                <a16:creationId xmlns:a16="http://schemas.microsoft.com/office/drawing/2014/main" id="{4698A66A-629D-84A1-F976-A332341B2EA4}"/>
              </a:ext>
            </a:extLst>
          </p:cNvP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l="7756" r="7756"/>
          <a:stretch>
            <a:fillRect/>
          </a:stretch>
        </p:blipFill>
        <p:spPr bwMode="auto">
          <a:xfrm>
            <a:off x="5815527" y="1621972"/>
            <a:ext cx="4665662" cy="368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8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3. The role of the courts in addressing climate change and waste management challenges</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839449" y="1808256"/>
            <a:ext cx="9788577" cy="45816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pPr>
            <a:r>
              <a:rPr lang="en-US" sz="1800" dirty="0">
                <a:solidFill>
                  <a:srgbClr val="333333"/>
                </a:solidFill>
                <a:latin typeface="+mn-lt"/>
              </a:rPr>
              <a:t>The specific role of the Court in addressing the challenges of climate change and waste management:</a:t>
            </a:r>
          </a:p>
          <a:p>
            <a:pPr marL="285750" indent="-285750" algn="just">
              <a:lnSpc>
                <a:spcPct val="150000"/>
              </a:lnSpc>
              <a:buFont typeface="Arial" panose="020B0604020202020204" pitchFamily="34" charset="0"/>
              <a:buChar char="•"/>
            </a:pPr>
            <a:r>
              <a:rPr lang="en-US" sz="1800" dirty="0">
                <a:solidFill>
                  <a:srgbClr val="333333"/>
                </a:solidFill>
                <a:latin typeface="+mn-lt"/>
              </a:rPr>
              <a:t>Protecting justice in general, protecting environmental justice in particular in relation to climate change and waste management</a:t>
            </a:r>
          </a:p>
          <a:p>
            <a:pPr marL="285750" indent="-285750" algn="just">
              <a:lnSpc>
                <a:spcPct val="150000"/>
              </a:lnSpc>
              <a:buFont typeface="Arial" panose="020B0604020202020204" pitchFamily="34" charset="0"/>
              <a:buChar char="•"/>
            </a:pPr>
            <a:r>
              <a:rPr lang="en-US" sz="1800" dirty="0">
                <a:solidFill>
                  <a:srgbClr val="333333"/>
                </a:solidFill>
                <a:latin typeface="+mn-lt"/>
              </a:rPr>
              <a:t>Protect human rights against the impacts of climate change and waste</a:t>
            </a:r>
          </a:p>
          <a:p>
            <a:pPr marL="285750" indent="-285750" algn="just">
              <a:lnSpc>
                <a:spcPct val="150000"/>
              </a:lnSpc>
              <a:buFont typeface="Arial" panose="020B0604020202020204" pitchFamily="34" charset="0"/>
              <a:buChar char="•"/>
            </a:pPr>
            <a:r>
              <a:rPr lang="en-US" sz="1800" dirty="0">
                <a:solidFill>
                  <a:srgbClr val="333333"/>
                </a:solidFill>
                <a:latin typeface="+mn-lt"/>
              </a:rPr>
              <a:t>Protect the interests of the State, the legitimate rights and interests of organizations and individuals related to climate change and waste.</a:t>
            </a:r>
          </a:p>
          <a:p>
            <a:pPr marL="285750" indent="-285750" algn="just">
              <a:lnSpc>
                <a:spcPct val="150000"/>
              </a:lnSpc>
              <a:buFont typeface="Arial" panose="020B0604020202020204" pitchFamily="34" charset="0"/>
              <a:buChar char="•"/>
            </a:pPr>
            <a:r>
              <a:rPr lang="en-US" sz="1800" dirty="0">
                <a:solidFill>
                  <a:srgbClr val="333333"/>
                </a:solidFill>
                <a:latin typeface="+mn-lt"/>
              </a:rPr>
              <a:t>Contribute to educating citizens to comply with laws on climate change and waste</a:t>
            </a:r>
          </a:p>
          <a:p>
            <a:pPr marL="285750" indent="-285750" algn="just">
              <a:lnSpc>
                <a:spcPct val="150000"/>
              </a:lnSpc>
              <a:buFont typeface="Arial" panose="020B0604020202020204" pitchFamily="34" charset="0"/>
              <a:buChar char="•"/>
            </a:pPr>
            <a:r>
              <a:rPr lang="en-US" sz="1800" dirty="0">
                <a:solidFill>
                  <a:srgbClr val="333333"/>
                </a:solidFill>
                <a:latin typeface="+mn-lt"/>
              </a:rPr>
              <a:t>Contribute to educating citizens to respect the rules of social life, and be aware of the fight against violations of climate change and waste laws</a:t>
            </a:r>
            <a:endParaRPr lang="vi-VN" sz="1800" b="0" i="0" dirty="0">
              <a:solidFill>
                <a:srgbClr val="333333"/>
              </a:solidFill>
              <a:effectLst/>
              <a:highlight>
                <a:srgbClr val="FFFFFF"/>
              </a:highlight>
              <a:latin typeface="+mn-lt"/>
            </a:endParaRPr>
          </a:p>
        </p:txBody>
      </p:sp>
    </p:spTree>
    <p:extLst>
      <p:ext uri="{BB962C8B-B14F-4D97-AF65-F5344CB8AC3E}">
        <p14:creationId xmlns:p14="http://schemas.microsoft.com/office/powerpoint/2010/main" val="225938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 sz="1800" b="1" i="0" u="none" strike="noStrike" dirty="0">
                <a:solidFill>
                  <a:srgbClr val="FFFFFF"/>
                </a:solidFill>
                <a:effectLst/>
                <a:latin typeface="Quattrocento Sans" panose="020B0502050000020003" pitchFamily="34" charset="0"/>
              </a:rPr>
              <a:t>Contents</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lvl="0" indent="-342900">
              <a:lnSpc>
                <a:spcPct val="150000"/>
              </a:lnSpc>
              <a:buFont typeface="+mj-lt"/>
              <a:buAutoNum type="arabicPeriod"/>
            </a:pPr>
            <a:r>
              <a:rPr lang="es-ES" b="1" dirty="0" err="1"/>
              <a:t>Overview</a:t>
            </a:r>
            <a:r>
              <a:rPr lang="es-ES" b="1" dirty="0"/>
              <a:t> </a:t>
            </a:r>
            <a:r>
              <a:rPr lang="es-ES" b="1" dirty="0" err="1"/>
              <a:t>of</a:t>
            </a:r>
            <a:r>
              <a:rPr lang="es-ES" b="1" dirty="0"/>
              <a:t> </a:t>
            </a:r>
            <a:r>
              <a:rPr lang="es-ES" b="1" dirty="0" err="1"/>
              <a:t>climate</a:t>
            </a:r>
            <a:r>
              <a:rPr lang="es-ES" b="1" dirty="0"/>
              <a:t> </a:t>
            </a:r>
            <a:r>
              <a:rPr lang="es-ES" b="1" dirty="0" err="1"/>
              <a:t>change</a:t>
            </a:r>
            <a:r>
              <a:rPr lang="es-ES" b="1" dirty="0"/>
              <a:t> </a:t>
            </a:r>
            <a:r>
              <a:rPr lang="es-ES" b="1" dirty="0" err="1"/>
              <a:t>litigation</a:t>
            </a:r>
            <a:r>
              <a:rPr lang="es-ES" b="1" dirty="0"/>
              <a:t>.</a:t>
            </a:r>
            <a:endParaRPr lang="en-US" sz="1600" b="1" dirty="0"/>
          </a:p>
          <a:p>
            <a:pPr marL="342900" lvl="0" indent="-342900">
              <a:lnSpc>
                <a:spcPct val="150000"/>
              </a:lnSpc>
              <a:buFont typeface="+mj-lt"/>
              <a:buAutoNum type="arabicPeriod"/>
            </a:pPr>
            <a:r>
              <a:rPr lang="es-ES" b="1" dirty="0" err="1"/>
              <a:t>Environmental</a:t>
            </a:r>
            <a:r>
              <a:rPr lang="es-ES" b="1" dirty="0"/>
              <a:t> </a:t>
            </a:r>
            <a:r>
              <a:rPr lang="es-ES" b="1" dirty="0" err="1"/>
              <a:t>justice</a:t>
            </a:r>
            <a:r>
              <a:rPr lang="es-ES" b="1" dirty="0"/>
              <a:t> and </a:t>
            </a:r>
            <a:r>
              <a:rPr lang="es-ES" b="1" dirty="0" err="1"/>
              <a:t>its</a:t>
            </a:r>
            <a:r>
              <a:rPr lang="es-ES" b="1" dirty="0"/>
              <a:t> </a:t>
            </a:r>
            <a:r>
              <a:rPr lang="es-ES" b="1" dirty="0" err="1"/>
              <a:t>relationship</a:t>
            </a:r>
            <a:r>
              <a:rPr lang="es-ES" b="1" dirty="0"/>
              <a:t> </a:t>
            </a:r>
            <a:r>
              <a:rPr lang="es-ES" b="1" dirty="0" err="1"/>
              <a:t>to</a:t>
            </a:r>
            <a:r>
              <a:rPr lang="es-ES" b="1" dirty="0"/>
              <a:t> </a:t>
            </a:r>
            <a:r>
              <a:rPr lang="es-ES" b="1" dirty="0" err="1"/>
              <a:t>climate</a:t>
            </a:r>
            <a:r>
              <a:rPr lang="es-ES" b="1" dirty="0"/>
              <a:t> </a:t>
            </a:r>
            <a:r>
              <a:rPr lang="es-ES" b="1" dirty="0" err="1"/>
              <a:t>change</a:t>
            </a:r>
            <a:r>
              <a:rPr lang="es-ES" b="1" dirty="0"/>
              <a:t> and </a:t>
            </a:r>
            <a:r>
              <a:rPr lang="es-ES" b="1" dirty="0" err="1"/>
              <a:t>waste</a:t>
            </a:r>
            <a:r>
              <a:rPr lang="es-ES" b="1" dirty="0"/>
              <a:t> </a:t>
            </a:r>
            <a:r>
              <a:rPr lang="es-ES" b="1" dirty="0" err="1"/>
              <a:t>management</a:t>
            </a:r>
            <a:r>
              <a:rPr lang="es-ES" b="1" dirty="0"/>
              <a:t>.</a:t>
            </a:r>
            <a:endParaRPr lang="en-US" sz="1600" b="1" dirty="0"/>
          </a:p>
          <a:p>
            <a:pPr marL="342900" lvl="0" indent="-342900">
              <a:lnSpc>
                <a:spcPct val="150000"/>
              </a:lnSpc>
              <a:buFont typeface="+mj-lt"/>
              <a:buAutoNum type="arabicPeriod"/>
            </a:pPr>
            <a:r>
              <a:rPr lang="es-ES" b="1" dirty="0" err="1"/>
              <a:t>The</a:t>
            </a:r>
            <a:r>
              <a:rPr lang="es-ES" b="1" dirty="0"/>
              <a:t> role </a:t>
            </a:r>
            <a:r>
              <a:rPr lang="es-ES" b="1" dirty="0" err="1"/>
              <a:t>of</a:t>
            </a:r>
            <a:r>
              <a:rPr lang="es-ES" b="1" dirty="0"/>
              <a:t> </a:t>
            </a:r>
            <a:r>
              <a:rPr lang="es-ES" b="1" dirty="0" err="1"/>
              <a:t>the</a:t>
            </a:r>
            <a:r>
              <a:rPr lang="es-ES" b="1" dirty="0"/>
              <a:t> </a:t>
            </a:r>
            <a:r>
              <a:rPr lang="es-ES" b="1" dirty="0" err="1"/>
              <a:t>courts</a:t>
            </a:r>
            <a:r>
              <a:rPr lang="es-ES" b="1" dirty="0"/>
              <a:t> in </a:t>
            </a:r>
            <a:r>
              <a:rPr lang="es-ES" b="1" dirty="0" err="1"/>
              <a:t>addressing</a:t>
            </a:r>
            <a:r>
              <a:rPr lang="es-ES" b="1" dirty="0"/>
              <a:t> </a:t>
            </a:r>
            <a:r>
              <a:rPr lang="es-ES" b="1" dirty="0" err="1"/>
              <a:t>climate</a:t>
            </a:r>
            <a:r>
              <a:rPr lang="es-ES" b="1" dirty="0"/>
              <a:t> </a:t>
            </a:r>
            <a:r>
              <a:rPr lang="es-ES" b="1" dirty="0" err="1"/>
              <a:t>change</a:t>
            </a:r>
            <a:r>
              <a:rPr lang="es-ES" b="1" dirty="0"/>
              <a:t> and </a:t>
            </a:r>
            <a:r>
              <a:rPr lang="es-ES" b="1" dirty="0" err="1"/>
              <a:t>waste</a:t>
            </a:r>
            <a:r>
              <a:rPr lang="es-ES" b="1" dirty="0"/>
              <a:t> </a:t>
            </a:r>
            <a:r>
              <a:rPr lang="es-ES" b="1" dirty="0" err="1"/>
              <a:t>management</a:t>
            </a:r>
            <a:r>
              <a:rPr lang="es-ES" b="1" dirty="0"/>
              <a:t> </a:t>
            </a:r>
            <a:r>
              <a:rPr lang="es-ES" b="1" dirty="0" err="1"/>
              <a:t>challenges</a:t>
            </a:r>
            <a:r>
              <a:rPr lang="es-ES" b="1" dirty="0"/>
              <a:t>.</a:t>
            </a:r>
          </a:p>
          <a:p>
            <a:pPr lvl="0">
              <a:lnSpc>
                <a:spcPct val="150000"/>
              </a:lnSpc>
            </a:pP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800179"/>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Overview of climate change litigation </a:t>
            </a:r>
            <a:r>
              <a:rPr lang="en" sz="1800" b="1" dirty="0"/>
              <a:t>.</a:t>
            </a:r>
            <a:endParaRPr lang="en-US" sz="2000" b="1" dirty="0"/>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nSpc>
                <a:spcPct val="150000"/>
              </a:lnSpc>
              <a:buFont typeface="Wingdings" panose="05000000000000000000" pitchFamily="2" charset="2"/>
              <a:buChar char="q"/>
            </a:pPr>
            <a:r>
              <a:rPr lang="en-US" sz="1600" dirty="0"/>
              <a:t>Climate change litigations are conflicts and disagreements between relevant parties about legal rights and interests, in which climate change is considered the source of the dispute.</a:t>
            </a:r>
          </a:p>
          <a:p>
            <a:pPr lvl="0">
              <a:lnSpc>
                <a:spcPct val="150000"/>
              </a:lnSpc>
            </a:pPr>
            <a:endParaRPr lang="en-US" sz="1600" dirty="0"/>
          </a:p>
          <a:p>
            <a:pPr marL="285750" lvl="0" indent="-285750">
              <a:lnSpc>
                <a:spcPct val="150000"/>
              </a:lnSpc>
              <a:buFont typeface="Wingdings" panose="05000000000000000000" pitchFamily="2" charset="2"/>
              <a:buChar char="q"/>
            </a:pPr>
            <a:r>
              <a:rPr lang="en-US" sz="1600" dirty="0"/>
              <a:t>Climate change litigations have the following characteristics:</a:t>
            </a:r>
          </a:p>
          <a:p>
            <a:pPr marL="285750" lvl="0" indent="-285750">
              <a:lnSpc>
                <a:spcPct val="150000"/>
              </a:lnSpc>
              <a:buFont typeface="Arial" panose="020B0604020202020204" pitchFamily="34" charset="0"/>
              <a:buChar char="•"/>
            </a:pPr>
            <a:r>
              <a:rPr lang="en-US" sz="1600" dirty="0"/>
              <a:t>There is a connection between public interests and private interests</a:t>
            </a:r>
          </a:p>
          <a:p>
            <a:pPr marL="285750" lvl="0" indent="-285750">
              <a:lnSpc>
                <a:spcPct val="150000"/>
              </a:lnSpc>
              <a:buFont typeface="Arial" panose="020B0604020202020204" pitchFamily="34" charset="0"/>
              <a:buChar char="•"/>
            </a:pPr>
            <a:r>
              <a:rPr lang="en-US" sz="1600" dirty="0"/>
              <a:t>The positions of the disputing parties are often disproportionate</a:t>
            </a:r>
          </a:p>
          <a:p>
            <a:pPr marL="285750" lvl="0" indent="-285750">
              <a:lnSpc>
                <a:spcPct val="150000"/>
              </a:lnSpc>
              <a:buFont typeface="Arial" panose="020B0604020202020204" pitchFamily="34" charset="0"/>
              <a:buChar char="•"/>
            </a:pPr>
            <a:r>
              <a:rPr lang="en-US" sz="1600" dirty="0"/>
              <a:t>Damages in litigations are often serious and difficult to determine accurately</a:t>
            </a:r>
          </a:p>
          <a:p>
            <a:pPr marL="285750" lvl="0" indent="-285750">
              <a:lnSpc>
                <a:spcPct val="150000"/>
              </a:lnSpc>
              <a:buFont typeface="Arial" panose="020B0604020202020204" pitchFamily="34" charset="0"/>
              <a:buChar char="•"/>
            </a:pPr>
            <a:r>
              <a:rPr lang="en-US" sz="1600" dirty="0"/>
              <a:t>Litigations can arise even before legal rights and interests are violated</a:t>
            </a:r>
            <a:endParaRPr lang="en" sz="1600" dirty="0"/>
          </a:p>
        </p:txBody>
      </p:sp>
    </p:spTree>
    <p:extLst>
      <p:ext uri="{BB962C8B-B14F-4D97-AF65-F5344CB8AC3E}">
        <p14:creationId xmlns:p14="http://schemas.microsoft.com/office/powerpoint/2010/main" val="12180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513050"/>
            <a:ext cx="9488131"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s-ES" sz="1800" b="1" dirty="0">
                <a:solidFill>
                  <a:schemeClr val="bg1"/>
                </a:solidFill>
              </a:rPr>
              <a:t>1. </a:t>
            </a:r>
            <a:r>
              <a:rPr lang="es-ES" sz="1800" b="1" dirty="0" err="1">
                <a:solidFill>
                  <a:schemeClr val="bg1"/>
                </a:solidFill>
              </a:rPr>
              <a:t>Overview</a:t>
            </a:r>
            <a:r>
              <a:rPr lang="es-ES" sz="1800" b="1" dirty="0">
                <a:solidFill>
                  <a:schemeClr val="bg1"/>
                </a:solidFill>
              </a:rPr>
              <a:t> </a:t>
            </a:r>
            <a:r>
              <a:rPr lang="es-ES" sz="1800" b="1" dirty="0" err="1">
                <a:solidFill>
                  <a:schemeClr val="bg1"/>
                </a:solidFill>
              </a:rPr>
              <a:t>of</a:t>
            </a:r>
            <a:r>
              <a:rPr lang="es-ES" sz="1800" b="1" dirty="0">
                <a:solidFill>
                  <a:schemeClr val="bg1"/>
                </a:solidFill>
              </a:rPr>
              <a:t> </a:t>
            </a:r>
            <a:r>
              <a:rPr lang="es-ES" sz="1800" b="1" dirty="0" err="1">
                <a:solidFill>
                  <a:schemeClr val="bg1"/>
                </a:solidFill>
              </a:rPr>
              <a:t>climate</a:t>
            </a:r>
            <a:r>
              <a:rPr lang="es-ES" sz="1800" b="1" dirty="0">
                <a:solidFill>
                  <a:schemeClr val="bg1"/>
                </a:solidFill>
              </a:rPr>
              <a:t> </a:t>
            </a:r>
            <a:r>
              <a:rPr lang="es-ES" sz="1800" b="1" dirty="0" err="1">
                <a:solidFill>
                  <a:schemeClr val="bg1"/>
                </a:solidFill>
              </a:rPr>
              <a:t>change</a:t>
            </a:r>
            <a:r>
              <a:rPr lang="es-ES" sz="1800" b="1" dirty="0">
                <a:solidFill>
                  <a:schemeClr val="bg1"/>
                </a:solidFill>
              </a:rPr>
              <a:t> </a:t>
            </a:r>
            <a:r>
              <a:rPr lang="es-ES" sz="1800" b="1" dirty="0" err="1">
                <a:solidFill>
                  <a:schemeClr val="bg1"/>
                </a:solidFill>
              </a:rPr>
              <a:t>litigation</a:t>
            </a:r>
            <a:r>
              <a:rPr lang="es-ES" sz="1800" b="1" dirty="0"/>
              <a:t>.</a:t>
            </a:r>
            <a:endParaRPr lang="en-US" sz="2000" b="1" dirty="0"/>
          </a:p>
          <a:p>
            <a:pPr>
              <a:buClr>
                <a:srgbClr val="FFFFFF"/>
              </a:buClr>
              <a:buSzPts val="2800"/>
            </a:pPr>
            <a:r>
              <a:rPr lang="en" sz="1800" b="1" dirty="0"/>
              <a:t>.</a:t>
            </a:r>
            <a:endParaRPr lang="en-US" sz="2000" b="1"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nSpc>
                <a:spcPct val="150000"/>
              </a:lnSpc>
              <a:buFont typeface="Wingdings" panose="05000000000000000000" pitchFamily="2" charset="2"/>
              <a:buChar char="q"/>
            </a:pPr>
            <a:r>
              <a:rPr lang="en-US" sz="1600" dirty="0"/>
              <a:t>Resolving climate change litigation is the process of conducting activities to overcome and eliminate litigations that have arisen by using different methods to protect the legitimate rights and interests of the parties to the litigation, and to protect social order and discipline.</a:t>
            </a:r>
          </a:p>
          <a:p>
            <a:pPr lvl="0">
              <a:lnSpc>
                <a:spcPct val="150000"/>
              </a:lnSpc>
            </a:pPr>
            <a:endParaRPr lang="en-US" sz="1600" dirty="0"/>
          </a:p>
          <a:p>
            <a:pPr marL="285750" lvl="0" indent="-285750">
              <a:lnSpc>
                <a:spcPct val="150000"/>
              </a:lnSpc>
              <a:buFont typeface="Wingdings" panose="05000000000000000000" pitchFamily="2" charset="2"/>
              <a:buChar char="q"/>
            </a:pPr>
            <a:r>
              <a:rPr lang="en-US" sz="1600" dirty="0"/>
              <a:t>Requirements for resolving climate change litigations:</a:t>
            </a:r>
          </a:p>
          <a:p>
            <a:pPr marL="285750" lvl="0" indent="-285750">
              <a:lnSpc>
                <a:spcPct val="150000"/>
              </a:lnSpc>
              <a:buFont typeface="Arial" panose="020B0604020202020204" pitchFamily="34" charset="0"/>
              <a:buChar char="•"/>
            </a:pPr>
            <a:r>
              <a:rPr lang="en-US" sz="1600" dirty="0"/>
              <a:t>Resolved quickly and promptly</a:t>
            </a:r>
          </a:p>
          <a:p>
            <a:pPr marL="285750" lvl="0" indent="-285750">
              <a:lnSpc>
                <a:spcPct val="150000"/>
              </a:lnSpc>
              <a:buFont typeface="Arial" panose="020B0604020202020204" pitchFamily="34" charset="0"/>
              <a:buChar char="•"/>
            </a:pPr>
            <a:r>
              <a:rPr lang="en-US" sz="1600" dirty="0"/>
              <a:t>Determine the basis on which the damages occurred </a:t>
            </a:r>
          </a:p>
          <a:p>
            <a:pPr marL="285750" lvl="0" indent="-285750">
              <a:lnSpc>
                <a:spcPct val="150000"/>
              </a:lnSpc>
              <a:buFont typeface="Arial" panose="020B0604020202020204" pitchFamily="34" charset="0"/>
              <a:buChar char="•"/>
            </a:pPr>
            <a:r>
              <a:rPr lang="en-US" sz="1600" dirty="0"/>
              <a:t>Prioritize protecting common interests and ensuring the maintenance of environmental protection relationships between parties</a:t>
            </a:r>
          </a:p>
          <a:p>
            <a:pPr marL="285750" lvl="0" indent="-285750">
              <a:lnSpc>
                <a:spcPct val="150000"/>
              </a:lnSpc>
              <a:buFont typeface="Arial" panose="020B0604020202020204" pitchFamily="34" charset="0"/>
              <a:buChar char="•"/>
            </a:pPr>
            <a:r>
              <a:rPr lang="en-US" sz="1600" dirty="0"/>
              <a:t>Prevent damage to the environment as soon as possible</a:t>
            </a:r>
          </a:p>
          <a:p>
            <a:pPr lvl="0">
              <a:lnSpc>
                <a:spcPct val="150000"/>
              </a:lnSpc>
            </a:pPr>
            <a:endParaRPr lang="vi-VN" sz="1600" dirty="0"/>
          </a:p>
        </p:txBody>
      </p:sp>
    </p:spTree>
    <p:extLst>
      <p:ext uri="{BB962C8B-B14F-4D97-AF65-F5344CB8AC3E}">
        <p14:creationId xmlns:p14="http://schemas.microsoft.com/office/powerpoint/2010/main" val="133673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800179"/>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Overview of climate change litigation </a:t>
            </a:r>
            <a:r>
              <a:rPr lang="en" sz="1800" b="1" dirty="0"/>
              <a:t>.</a:t>
            </a:r>
            <a:endParaRPr lang="en-US" sz="2000" b="1" dirty="0"/>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nSpc>
                <a:spcPct val="150000"/>
              </a:lnSpc>
              <a:buFont typeface="Wingdings" panose="05000000000000000000" pitchFamily="2" charset="2"/>
              <a:buChar char="q"/>
            </a:pPr>
            <a:r>
              <a:rPr lang="en-US" sz="1600" dirty="0"/>
              <a:t>Principles for resolving climate change litigation:</a:t>
            </a:r>
          </a:p>
          <a:p>
            <a:pPr marL="285750" lvl="0" indent="-285750">
              <a:lnSpc>
                <a:spcPct val="150000"/>
              </a:lnSpc>
              <a:buFont typeface="Arial" panose="020B0604020202020204" pitchFamily="34" charset="0"/>
              <a:buChar char="•"/>
            </a:pPr>
            <a:r>
              <a:rPr lang="en-US" sz="1600" dirty="0"/>
              <a:t>Principle of public intervention</a:t>
            </a:r>
          </a:p>
          <a:p>
            <a:pPr marL="285750" lvl="0" indent="-285750">
              <a:lnSpc>
                <a:spcPct val="150000"/>
              </a:lnSpc>
              <a:buFont typeface="Arial" panose="020B0604020202020204" pitchFamily="34" charset="0"/>
              <a:buChar char="•"/>
            </a:pPr>
            <a:r>
              <a:rPr lang="en-US" sz="1600" dirty="0"/>
              <a:t>Principles of cooperation and expert consultation</a:t>
            </a:r>
          </a:p>
          <a:p>
            <a:pPr marL="285750" lvl="0" indent="-285750">
              <a:lnSpc>
                <a:spcPct val="150000"/>
              </a:lnSpc>
              <a:buFont typeface="Arial" panose="020B0604020202020204" pitchFamily="34" charset="0"/>
              <a:buChar char="•"/>
            </a:pPr>
            <a:r>
              <a:rPr lang="en-US" sz="1600" dirty="0"/>
              <a:t>Principle of prevention</a:t>
            </a:r>
          </a:p>
          <a:p>
            <a:pPr marL="285750" lvl="0" indent="-285750">
              <a:lnSpc>
                <a:spcPct val="150000"/>
              </a:lnSpc>
              <a:buFont typeface="Arial" panose="020B0604020202020204" pitchFamily="34" charset="0"/>
              <a:buChar char="•"/>
            </a:pPr>
            <a:r>
              <a:rPr lang="en-US" sz="1600" dirty="0"/>
              <a:t>The polluter pays principle</a:t>
            </a:r>
          </a:p>
          <a:p>
            <a:pPr lvl="0">
              <a:lnSpc>
                <a:spcPct val="150000"/>
              </a:lnSpc>
            </a:pPr>
            <a:endParaRPr lang="vi-VN" sz="1600" dirty="0"/>
          </a:p>
        </p:txBody>
      </p:sp>
    </p:spTree>
    <p:extLst>
      <p:ext uri="{BB962C8B-B14F-4D97-AF65-F5344CB8AC3E}">
        <p14:creationId xmlns:p14="http://schemas.microsoft.com/office/powerpoint/2010/main" val="6393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800179"/>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Overview of climate change litigation </a:t>
            </a:r>
            <a:r>
              <a:rPr lang="en" sz="1800" b="1" dirty="0"/>
              <a:t>.</a:t>
            </a:r>
            <a:endParaRPr lang="en-US" sz="2000" b="1" dirty="0"/>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lnSpc>
                <a:spcPct val="150000"/>
              </a:lnSpc>
            </a:pPr>
            <a:r>
              <a:rPr lang="en-US" sz="1600" dirty="0"/>
              <a:t>Methods to resolve climate change litigation:</a:t>
            </a:r>
          </a:p>
          <a:p>
            <a:pPr marL="285750" lvl="0" indent="-285750">
              <a:lnSpc>
                <a:spcPct val="150000"/>
              </a:lnSpc>
              <a:buFont typeface="Arial" panose="020B0604020202020204" pitchFamily="34" charset="0"/>
              <a:buChar char="•"/>
            </a:pPr>
            <a:r>
              <a:rPr lang="en-US" sz="1600" dirty="0"/>
              <a:t>Resolving climate change litigation outside of court:  </a:t>
            </a:r>
          </a:p>
          <a:p>
            <a:pPr lvl="0">
              <a:lnSpc>
                <a:spcPct val="150000"/>
              </a:lnSpc>
            </a:pPr>
            <a:r>
              <a:rPr lang="en-US" sz="1600" dirty="0"/>
              <a:t>Negotiate  </a:t>
            </a:r>
          </a:p>
          <a:p>
            <a:pPr lvl="0">
              <a:lnSpc>
                <a:spcPct val="150000"/>
              </a:lnSpc>
            </a:pPr>
            <a:r>
              <a:rPr lang="en-US" sz="1600" dirty="0"/>
              <a:t>Reconcile  </a:t>
            </a:r>
          </a:p>
          <a:p>
            <a:pPr lvl="0">
              <a:lnSpc>
                <a:spcPct val="150000"/>
              </a:lnSpc>
            </a:pPr>
            <a:r>
              <a:rPr lang="en-US" sz="1600" dirty="0"/>
              <a:t>Referee</a:t>
            </a:r>
          </a:p>
          <a:p>
            <a:pPr marL="285750" lvl="0" indent="-285750">
              <a:lnSpc>
                <a:spcPct val="150000"/>
              </a:lnSpc>
              <a:buFont typeface="Arial" panose="020B0604020202020204" pitchFamily="34" charset="0"/>
              <a:buChar char="•"/>
            </a:pPr>
            <a:r>
              <a:rPr lang="en-US" sz="1600" dirty="0"/>
              <a:t>Resolving climate change litigation in court</a:t>
            </a:r>
          </a:p>
          <a:p>
            <a:pPr lvl="0">
              <a:lnSpc>
                <a:spcPct val="150000"/>
              </a:lnSpc>
            </a:pPr>
            <a:endParaRPr lang="vi-VN" sz="1600" dirty="0"/>
          </a:p>
        </p:txBody>
      </p:sp>
    </p:spTree>
    <p:extLst>
      <p:ext uri="{BB962C8B-B14F-4D97-AF65-F5344CB8AC3E}">
        <p14:creationId xmlns:p14="http://schemas.microsoft.com/office/powerpoint/2010/main" val="29704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2800" b="1" dirty="0">
                <a:solidFill>
                  <a:schemeClr val="bg1"/>
                </a:solidFill>
              </a:rPr>
              <a:t>1. Overview of climate change litigation </a:t>
            </a:r>
            <a:r>
              <a:rPr lang="en" sz="2800" b="1" dirty="0"/>
              <a:t>.</a:t>
            </a:r>
            <a:endParaRPr lang="en-US" sz="3200" b="1" dirty="0"/>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4"/>
            <a:ext cx="9488131" cy="52318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2400" dirty="0">
                <a:latin typeface="+mn-lt"/>
                <a:cs typeface="Segoe UI" panose="020B0502040204020203" pitchFamily="34" charset="0"/>
              </a:rPr>
              <a:t>Compare methods for resolving climate change litigation</a:t>
            </a:r>
            <a:endParaRPr lang="LID4096" sz="2400" dirty="0">
              <a:latin typeface="+mn-lt"/>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79291" y="2008682"/>
            <a:ext cx="4750949" cy="369553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800" dirty="0">
                <a:latin typeface="+mn-lt"/>
                <a:cs typeface="Segoe UI" panose="020B0502040204020203" pitchFamily="34" charset="0"/>
              </a:rPr>
              <a:t>Resolve climate change litigation in Court</a:t>
            </a:r>
          </a:p>
          <a:p>
            <a:pPr marL="114300" indent="0">
              <a:buNone/>
            </a:pPr>
            <a:r>
              <a:rPr lang="en-US" sz="1800" dirty="0">
                <a:latin typeface="+mn-lt"/>
                <a:cs typeface="Segoe UI" panose="020B0502040204020203" pitchFamily="34" charset="0"/>
              </a:rPr>
              <a:t>The court is the competent authority to resolve all disputes in society, not just climate change disputes. </a:t>
            </a:r>
          </a:p>
          <a:p>
            <a:pPr marL="114300" indent="0">
              <a:buNone/>
            </a:pPr>
            <a:r>
              <a:rPr lang="en-US" sz="1800" dirty="0">
                <a:latin typeface="+mn-lt"/>
                <a:cs typeface="Segoe UI" panose="020B0502040204020203" pitchFamily="34" charset="0"/>
              </a:rPr>
              <a:t>The Court's judgment is binding and enforceable on all parties participating in the proceedings.</a:t>
            </a:r>
            <a:endParaRPr lang="LID4096" sz="1800" dirty="0">
              <a:latin typeface="+mn-lt"/>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730240" y="2008682"/>
            <a:ext cx="4582993" cy="368647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800" dirty="0">
                <a:latin typeface="+mn-lt"/>
                <a:cs typeface="Segoe UI" panose="020B0502040204020203" pitchFamily="34" charset="0"/>
              </a:rPr>
              <a:t>Resolve climate change litigation outside Court</a:t>
            </a:r>
          </a:p>
          <a:p>
            <a:pPr marL="114300" indent="0" algn="just">
              <a:buNone/>
            </a:pPr>
            <a:r>
              <a:rPr lang="en-US" sz="1800" dirty="0">
                <a:latin typeface="+mn-lt"/>
                <a:cs typeface="Segoe UI" panose="020B0502040204020203" pitchFamily="34" charset="0"/>
              </a:rPr>
              <a:t>Out-of-court climate change litigation resolution in a broad sense is understood as an alternative to court proceedings. </a:t>
            </a:r>
          </a:p>
          <a:p>
            <a:pPr marL="114300" indent="0" algn="just">
              <a:buNone/>
            </a:pPr>
            <a:r>
              <a:rPr lang="en-US" sz="1800" dirty="0">
                <a:latin typeface="+mn-lt"/>
                <a:cs typeface="Segoe UI" panose="020B0502040204020203" pitchFamily="34" charset="0"/>
              </a:rPr>
              <a:t>Out-of-court resolution methods include: negotiation, conciliation and arbitration. The method by which litigations are resolved depends on the will of the parties involved in the legal relationship, and in each specific group of disputes, there will be corresponding specific ADR methods.</a:t>
            </a:r>
            <a:endParaRPr lang="LID4096" sz="1800" dirty="0">
              <a:latin typeface="+mn-lt"/>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90977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077178"/>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s-ES" sz="1800" b="1" dirty="0">
                <a:solidFill>
                  <a:schemeClr val="bg1"/>
                </a:solidFill>
              </a:rPr>
              <a:t>2. </a:t>
            </a:r>
            <a:r>
              <a:rPr lang="es-ES" sz="1800" b="1" dirty="0" err="1">
                <a:solidFill>
                  <a:schemeClr val="bg1"/>
                </a:solidFill>
              </a:rPr>
              <a:t>Environmental</a:t>
            </a:r>
            <a:r>
              <a:rPr lang="es-ES" sz="1800" b="1" dirty="0">
                <a:solidFill>
                  <a:schemeClr val="bg1"/>
                </a:solidFill>
              </a:rPr>
              <a:t> </a:t>
            </a:r>
            <a:r>
              <a:rPr lang="es-ES" sz="1800" b="1" dirty="0" err="1">
                <a:solidFill>
                  <a:schemeClr val="bg1"/>
                </a:solidFill>
              </a:rPr>
              <a:t>justice</a:t>
            </a:r>
            <a:r>
              <a:rPr lang="es-ES" sz="1800" b="1" dirty="0">
                <a:solidFill>
                  <a:schemeClr val="bg1"/>
                </a:solidFill>
              </a:rPr>
              <a:t> and </a:t>
            </a:r>
            <a:r>
              <a:rPr lang="es-ES" sz="1800" b="1" dirty="0" err="1">
                <a:solidFill>
                  <a:schemeClr val="bg1"/>
                </a:solidFill>
              </a:rPr>
              <a:t>its</a:t>
            </a:r>
            <a:r>
              <a:rPr lang="es-ES" sz="1800" b="1" dirty="0">
                <a:solidFill>
                  <a:schemeClr val="bg1"/>
                </a:solidFill>
              </a:rPr>
              <a:t> </a:t>
            </a:r>
            <a:r>
              <a:rPr lang="es-ES" sz="1800" b="1" dirty="0" err="1">
                <a:solidFill>
                  <a:schemeClr val="bg1"/>
                </a:solidFill>
              </a:rPr>
              <a:t>relationship</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climate</a:t>
            </a:r>
            <a:r>
              <a:rPr lang="es-ES" sz="1800" b="1" dirty="0">
                <a:solidFill>
                  <a:schemeClr val="bg1"/>
                </a:solidFill>
              </a:rPr>
              <a:t> </a:t>
            </a:r>
            <a:r>
              <a:rPr lang="es-ES" sz="1800" b="1" dirty="0" err="1">
                <a:solidFill>
                  <a:schemeClr val="bg1"/>
                </a:solidFill>
              </a:rPr>
              <a:t>change</a:t>
            </a:r>
            <a:r>
              <a:rPr lang="es-ES" sz="1800" b="1" dirty="0">
                <a:solidFill>
                  <a:schemeClr val="bg1"/>
                </a:solidFill>
              </a:rPr>
              <a:t> and </a:t>
            </a:r>
            <a:r>
              <a:rPr lang="es-ES" sz="1800" b="1" dirty="0" err="1">
                <a:solidFill>
                  <a:schemeClr val="bg1"/>
                </a:solidFill>
              </a:rPr>
              <a:t>waste</a:t>
            </a:r>
            <a:r>
              <a:rPr lang="es-ES" sz="1800" b="1" dirty="0">
                <a:solidFill>
                  <a:schemeClr val="bg1"/>
                </a:solidFill>
              </a:rPr>
              <a:t> </a:t>
            </a:r>
            <a:r>
              <a:rPr lang="es-ES" sz="1800" b="1" dirty="0" err="1">
                <a:solidFill>
                  <a:schemeClr val="bg1"/>
                </a:solidFill>
              </a:rPr>
              <a:t>management</a:t>
            </a:r>
            <a:r>
              <a:rPr lang="es-ES" sz="1800" b="1" dirty="0">
                <a:solidFill>
                  <a:schemeClr val="bg1"/>
                </a:solidFill>
              </a:rPr>
              <a:t>.</a:t>
            </a:r>
            <a:endParaRPr lang="en-US" sz="2000" b="1" dirty="0">
              <a:solidFill>
                <a:schemeClr val="bg1"/>
              </a:solidFill>
            </a:endParaRP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Font typeface="Wingdings" panose="05000000000000000000" pitchFamily="2" charset="2"/>
              <a:buChar char="q"/>
            </a:pPr>
            <a:r>
              <a:rPr lang="en" sz="1600" dirty="0"/>
              <a:t>Environmental </a:t>
            </a:r>
            <a:r>
              <a:rPr lang="en" sz="1600" dirty="0">
                <a:latin typeface="+mn-lt"/>
              </a:rPr>
              <a:t>justice is the fair treatment and meaningful participation of all people regardless of race, color, national origin or income in connection with development, implementation and enforcement the environmental regulations and policies .</a:t>
            </a:r>
          </a:p>
          <a:p>
            <a:pPr marL="285750" lvl="0" indent="-285750" algn="just">
              <a:lnSpc>
                <a:spcPct val="150000"/>
              </a:lnSpc>
              <a:buFont typeface="Wingdings" panose="05000000000000000000" pitchFamily="2" charset="2"/>
              <a:buChar char="q"/>
            </a:pPr>
            <a:r>
              <a:rPr lang="en-US" sz="1600" dirty="0">
                <a:solidFill>
                  <a:srgbClr val="212121"/>
                </a:solidFill>
                <a:latin typeface="+mn-lt"/>
                <a:ea typeface="Times New Roman" panose="02020603050405020304" pitchFamily="18" charset="0"/>
                <a:cs typeface="Times New Roman" panose="02020603050405020304" pitchFamily="18" charset="0"/>
              </a:rPr>
              <a:t>Environmental justice derived from the civil rights movement of the 1960s.  Environmental justice advocates and researchers have focused on local environmental disparities related to race, ethnicity, and income.</a:t>
            </a:r>
          </a:p>
          <a:p>
            <a:pPr marL="285750" lvl="0" indent="-285750" algn="just">
              <a:lnSpc>
                <a:spcPct val="150000"/>
              </a:lnSpc>
              <a:buFont typeface="Wingdings" panose="05000000000000000000" pitchFamily="2" charset="2"/>
              <a:buChar char="q"/>
            </a:pPr>
            <a:r>
              <a:rPr lang="en-US" sz="1600" dirty="0">
                <a:solidFill>
                  <a:srgbClr val="212121"/>
                </a:solidFill>
                <a:latin typeface="+mn-lt"/>
                <a:ea typeface="Times New Roman" panose="02020603050405020304" pitchFamily="18" charset="0"/>
                <a:cs typeface="Times New Roman" panose="02020603050405020304" pitchFamily="18" charset="0"/>
              </a:rPr>
              <a:t>Environmental justice is not an absolute concept, it has certain limits. Accordingly, environmental justice must be consistent with each country's political regime, ensuring the common interests of the majority of that country's citizens as well as the common interests of the majority of people in the world, for good values ​​and long-term values.</a:t>
            </a:r>
            <a:endParaRPr lang="vi-VN" sz="1600" dirty="0"/>
          </a:p>
        </p:txBody>
      </p:sp>
    </p:spTree>
    <p:extLst>
      <p:ext uri="{BB962C8B-B14F-4D97-AF65-F5344CB8AC3E}">
        <p14:creationId xmlns:p14="http://schemas.microsoft.com/office/powerpoint/2010/main" val="176116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077178"/>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a:t>
            </a:r>
            <a:r>
              <a:rPr lang="es-ES" sz="1800" b="1" dirty="0" err="1">
                <a:solidFill>
                  <a:schemeClr val="bg1"/>
                </a:solidFill>
              </a:rPr>
              <a:t>Environmental</a:t>
            </a:r>
            <a:r>
              <a:rPr lang="es-ES" sz="1800" b="1" dirty="0">
                <a:solidFill>
                  <a:schemeClr val="bg1"/>
                </a:solidFill>
              </a:rPr>
              <a:t> </a:t>
            </a:r>
            <a:r>
              <a:rPr lang="es-ES" sz="1800" b="1" dirty="0" err="1">
                <a:solidFill>
                  <a:schemeClr val="bg1"/>
                </a:solidFill>
              </a:rPr>
              <a:t>justice</a:t>
            </a:r>
            <a:r>
              <a:rPr lang="es-ES" sz="1800" b="1" dirty="0">
                <a:solidFill>
                  <a:schemeClr val="bg1"/>
                </a:solidFill>
              </a:rPr>
              <a:t> and </a:t>
            </a:r>
            <a:r>
              <a:rPr lang="es-ES" sz="1800" b="1" dirty="0" err="1">
                <a:solidFill>
                  <a:schemeClr val="bg1"/>
                </a:solidFill>
              </a:rPr>
              <a:t>its</a:t>
            </a:r>
            <a:r>
              <a:rPr lang="es-ES" sz="1800" b="1" dirty="0">
                <a:solidFill>
                  <a:schemeClr val="bg1"/>
                </a:solidFill>
              </a:rPr>
              <a:t> </a:t>
            </a:r>
            <a:r>
              <a:rPr lang="es-ES" sz="1800" b="1" dirty="0" err="1">
                <a:solidFill>
                  <a:schemeClr val="bg1"/>
                </a:solidFill>
              </a:rPr>
              <a:t>relationship</a:t>
            </a:r>
            <a:r>
              <a:rPr lang="es-ES" sz="1800" b="1" dirty="0">
                <a:solidFill>
                  <a:schemeClr val="bg1"/>
                </a:solidFill>
              </a:rPr>
              <a:t> </a:t>
            </a:r>
            <a:r>
              <a:rPr lang="es-ES" sz="1800" b="1" dirty="0" err="1">
                <a:solidFill>
                  <a:schemeClr val="bg1"/>
                </a:solidFill>
              </a:rPr>
              <a:t>to</a:t>
            </a:r>
            <a:r>
              <a:rPr lang="es-ES" sz="1800" b="1" dirty="0">
                <a:solidFill>
                  <a:schemeClr val="bg1"/>
                </a:solidFill>
              </a:rPr>
              <a:t> </a:t>
            </a:r>
            <a:r>
              <a:rPr lang="es-ES" sz="1800" b="1" dirty="0" err="1">
                <a:solidFill>
                  <a:schemeClr val="bg1"/>
                </a:solidFill>
              </a:rPr>
              <a:t>climate</a:t>
            </a:r>
            <a:r>
              <a:rPr lang="es-ES" sz="1800" b="1" dirty="0">
                <a:solidFill>
                  <a:schemeClr val="bg1"/>
                </a:solidFill>
              </a:rPr>
              <a:t> </a:t>
            </a:r>
            <a:r>
              <a:rPr lang="es-ES" sz="1800" b="1" dirty="0" err="1">
                <a:solidFill>
                  <a:schemeClr val="bg1"/>
                </a:solidFill>
              </a:rPr>
              <a:t>change</a:t>
            </a:r>
            <a:r>
              <a:rPr lang="es-ES" sz="1800" b="1" dirty="0">
                <a:solidFill>
                  <a:schemeClr val="bg1"/>
                </a:solidFill>
              </a:rPr>
              <a:t> and </a:t>
            </a:r>
            <a:r>
              <a:rPr lang="es-ES" sz="1800" b="1" dirty="0" err="1">
                <a:solidFill>
                  <a:schemeClr val="bg1"/>
                </a:solidFill>
              </a:rPr>
              <a:t>waste</a:t>
            </a:r>
            <a:r>
              <a:rPr lang="es-ES" sz="1800" b="1" dirty="0">
                <a:solidFill>
                  <a:schemeClr val="bg1"/>
                </a:solidFill>
              </a:rPr>
              <a:t> </a:t>
            </a:r>
            <a:r>
              <a:rPr lang="es-ES" sz="1800" b="1" dirty="0" err="1">
                <a:solidFill>
                  <a:schemeClr val="bg1"/>
                </a:solidFill>
              </a:rPr>
              <a:t>management</a:t>
            </a:r>
            <a:r>
              <a:rPr lang="es-ES" sz="1800" b="1" dirty="0">
                <a:solidFill>
                  <a:schemeClr val="bg1"/>
                </a:solidFill>
              </a:rPr>
              <a:t>.</a:t>
            </a:r>
            <a:endParaRPr lang="en-US" sz="2000" b="1" dirty="0">
              <a:solidFill>
                <a:schemeClr val="bg1"/>
              </a:solidFill>
            </a:endParaRP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lvl="0" indent="-342900" algn="just">
              <a:lnSpc>
                <a:spcPct val="150000"/>
              </a:lnSpc>
              <a:buFont typeface="Wingdings" panose="05000000000000000000" pitchFamily="2" charset="2"/>
              <a:buChar char="q"/>
            </a:pPr>
            <a:r>
              <a:rPr lang="en-US" sz="1700" dirty="0">
                <a:latin typeface="+mn-lt"/>
              </a:rPr>
              <a:t>Environmental justice is implemented based on the principle that everyone has the right to be protected from negative changes in the environment, to live and enjoy the values ​​of the environment.</a:t>
            </a:r>
          </a:p>
          <a:p>
            <a:pPr marL="342900" lvl="0" indent="-342900" algn="just">
              <a:lnSpc>
                <a:spcPct val="150000"/>
              </a:lnSpc>
              <a:buFont typeface="Wingdings" panose="05000000000000000000" pitchFamily="2" charset="2"/>
              <a:buChar char="q"/>
            </a:pPr>
            <a:r>
              <a:rPr lang="en-US" sz="1700" dirty="0">
                <a:latin typeface="+mn-lt"/>
              </a:rPr>
              <a:t>Environmental justice ensures that people can:</a:t>
            </a:r>
          </a:p>
          <a:p>
            <a:pPr marL="285750" lvl="0" indent="-285750" algn="just">
              <a:lnSpc>
                <a:spcPct val="150000"/>
              </a:lnSpc>
              <a:buFont typeface="Arial" panose="020B0604020202020204" pitchFamily="34" charset="0"/>
              <a:buChar char="•"/>
            </a:pPr>
            <a:r>
              <a:rPr lang="en-US" sz="1700" dirty="0">
                <a:latin typeface="+mn-lt"/>
              </a:rPr>
              <a:t>Be protected from health impacts and hazards, including those related to climate change.</a:t>
            </a:r>
          </a:p>
          <a:p>
            <a:pPr marL="285750" lvl="0" indent="-285750" algn="just">
              <a:lnSpc>
                <a:spcPct val="150000"/>
              </a:lnSpc>
              <a:buFont typeface="Arial" panose="020B0604020202020204" pitchFamily="34" charset="0"/>
              <a:buChar char="•"/>
            </a:pPr>
            <a:r>
              <a:rPr lang="en-US" sz="1700" dirty="0">
                <a:latin typeface="+mn-lt"/>
              </a:rPr>
              <a:t>Have equal access to a healthy, sustainable environment to live, play, work, study, develop and participate in economic, cultural and social activities.</a:t>
            </a:r>
            <a:endParaRPr lang="vi-VN" sz="1600" b="0" i="0" dirty="0">
              <a:solidFill>
                <a:srgbClr val="1B1B1B"/>
              </a:solidFill>
              <a:effectLst/>
              <a:highlight>
                <a:srgbClr val="FFFFFF"/>
              </a:highlight>
              <a:latin typeface="+mn-lt"/>
            </a:endParaRPr>
          </a:p>
          <a:p>
            <a:pPr lvl="0" algn="just">
              <a:lnSpc>
                <a:spcPct val="150000"/>
              </a:lnSpc>
            </a:pPr>
            <a:endParaRPr lang="en-US" sz="1600" dirty="0">
              <a:latin typeface="+mn-lt"/>
            </a:endParaRPr>
          </a:p>
          <a:p>
            <a:pPr marL="285750" lvl="0" indent="-285750" algn="just">
              <a:lnSpc>
                <a:spcPct val="150000"/>
              </a:lnSpc>
              <a:buFont typeface="Wingdings" panose="05000000000000000000" pitchFamily="2" charset="2"/>
              <a:buChar char="q"/>
            </a:pPr>
            <a:endParaRPr lang="en-US" sz="1600" dirty="0">
              <a:latin typeface="+mn-lt"/>
            </a:endParaRPr>
          </a:p>
          <a:p>
            <a:pPr lvl="0">
              <a:lnSpc>
                <a:spcPct val="150000"/>
              </a:lnSpc>
            </a:pPr>
            <a:endParaRPr lang="vi-VN" sz="1600" dirty="0"/>
          </a:p>
        </p:txBody>
      </p:sp>
    </p:spTree>
    <p:extLst>
      <p:ext uri="{BB962C8B-B14F-4D97-AF65-F5344CB8AC3E}">
        <p14:creationId xmlns:p14="http://schemas.microsoft.com/office/powerpoint/2010/main" val="8748019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4730</TotalTime>
  <Words>1696</Words>
  <Application>Microsoft Macintosh PowerPoint</Application>
  <PresentationFormat>Widescreen</PresentationFormat>
  <Paragraphs>107</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Century Gothic</vt:lpstr>
      <vt:lpstr>Calibri</vt:lpstr>
      <vt:lpstr>Quattrocento Sans</vt:lpstr>
      <vt:lpstr>Wingdings</vt:lpstr>
      <vt:lpstr>Segoe UI</vt:lpstr>
      <vt:lpstr>Arial</vt:lpstr>
      <vt:lpstr>Cambria</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Compare methods for resolving climate change litigation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the Court</vt:lpstr>
      <vt:lpstr>Overview of the Court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Nguyễn Văn Quang</cp:lastModifiedBy>
  <cp:revision>22</cp:revision>
  <dcterms:created xsi:type="dcterms:W3CDTF">2020-01-02T01:56:26Z</dcterms:created>
  <dcterms:modified xsi:type="dcterms:W3CDTF">2024-08-16T06:31:38Z</dcterms:modified>
</cp:coreProperties>
</file>