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23"/>
  </p:notesMasterIdLst>
  <p:sldIdLst>
    <p:sldId id="256" r:id="rId3"/>
    <p:sldId id="257"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12192000" cy="6858000"/>
  <p:notesSz cx="6951663" cy="10082213"/>
  <p:embeddedFontLst>
    <p:embeddedFont>
      <p:font typeface="Century Gothic" panose="020B0502020202020204" pitchFamily="34" charset="0"/>
      <p:regular r:id="rId24"/>
      <p:bold r:id="rId25"/>
      <p:italic r:id="rId26"/>
      <p:boldItalic r:id="rId27"/>
    </p:embeddedFont>
    <p:embeddedFont>
      <p:font typeface="Segoe UI" panose="020B0502040204020203"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2"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9732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99405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8254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2970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683698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7755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7587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4719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3371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805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8807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4725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29142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9533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4136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7028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8658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1146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imf.org/en/Publications/WP/Issues/2022/07/28/Surging-Energy-Prices-in-Europe-in-the-Aftermath-of-the-War-How-to-Support-the-Vulnerable-521457"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a:t>
            </a:r>
            <a:r>
              <a:rPr lang="en-US" sz="2700" b="1" dirty="0">
                <a:solidFill>
                  <a:srgbClr val="003399"/>
                </a:solidFill>
                <a:latin typeface="Century Gothic"/>
                <a:ea typeface="Century Gothic"/>
                <a:cs typeface="Century Gothic"/>
                <a:sym typeface="Century Gothic"/>
              </a:rPr>
              <a:t>Climate Change Policy</a:t>
            </a: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Impacts Before Revenue Recycling and Responses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CPAT distribution module quantifies the impacts of mitigation policies on firms and households.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distribution module follows a standard, cost-push microsimulation approach, common in the literature.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Data on household budget shares is obtained from HBSs for, so far, over 65 countries.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For ‘direct’ and ‘indirect’ effects, price increases for energy and other goods/services (due to higher energy input prices) are calculated within the module.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Impacts on expenditures can be converted into welfare-equivalent measures, i.e. losses in consumer surplus (‘burdens’).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above approach also allows for the estimation of impacts on industries.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However, by not considering the effects of revenue recycling or behavioral responses, these first-order impacts do not capture welfare effects.</a:t>
            </a:r>
          </a:p>
          <a:p>
            <a:pPr lvl="1" algn="just">
              <a:lnSpc>
                <a:spcPct val="150000"/>
              </a:lnSpc>
              <a:buSzPts val="1600"/>
            </a:pPr>
            <a:endParaRPr lang="en-US" dirty="0">
              <a:latin typeface="Segoe UI" panose="020B0502040204020203" pitchFamily="34" charset="0"/>
              <a:ea typeface="Quattrocento Sans"/>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Distribution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1121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8">
                                            <p:txEl>
                                              <p:pRg st="7" end="7"/>
                                            </p:txEl>
                                          </p:spTgt>
                                        </p:tgtEl>
                                        <p:attrNameLst>
                                          <p:attrName>style.visibility</p:attrName>
                                        </p:attrNameLst>
                                      </p:cBhvr>
                                      <p:to>
                                        <p:strVal val="visible"/>
                                      </p:to>
                                    </p:set>
                                    <p:animEffect transition="in" filter="fade">
                                      <p:cBhvr>
                                        <p:cTn id="42"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Impacts after Revenue Recycling and Responses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distribution module accounts for behavioral responses in two ways- The</a:t>
            </a:r>
            <a:r>
              <a:rPr lang="en-US" dirty="0"/>
              <a:t> first approach adjusts for ‘behavioral and structural change’ in the economy &amp; The second approach adjusts for behavioral responses by considering decile and product-specific price elasticities of demand.</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use of revenues raised or saved is important for comprehensively evaluating the distributional impacts of climate mitigation policies.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Four ‘modes’ of revenue recycling can be simulated. </a:t>
            </a:r>
            <a:r>
              <a:rPr lang="en-US" dirty="0" err="1">
                <a:latin typeface="Segoe UI" panose="020B0502040204020203" pitchFamily="34" charset="0"/>
                <a:ea typeface="Quattrocento Sans"/>
                <a:cs typeface="Segoe UI" panose="020B0502040204020203" pitchFamily="34" charset="0"/>
                <a:sym typeface="Quattrocento Sans"/>
              </a:rPr>
              <a:t>i</a:t>
            </a:r>
            <a:r>
              <a:rPr lang="en-US" dirty="0">
                <a:latin typeface="Segoe UI" panose="020B0502040204020203" pitchFamily="34" charset="0"/>
                <a:ea typeface="Quattrocento Sans"/>
                <a:cs typeface="Segoe UI" panose="020B0502040204020203" pitchFamily="34" charset="0"/>
                <a:sym typeface="Quattrocento Sans"/>
              </a:rPr>
              <a:t>) new or existing targeted transfers (for which the user can decide the targeted percentiles and targeting inefficiency); ii) transfers towards public investment in infrastructure; iii) scaling up an existing social protection scheme; and iv) reducing effective PIT liabilities.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Both (negative) consumption effects, as well as (positive) revenue recycling effects, are expressed as shares of pre-policy consumption and in absolute (monetary) per-capita terms.</a:t>
            </a:r>
          </a:p>
          <a:p>
            <a:pPr lvl="1" algn="just">
              <a:lnSpc>
                <a:spcPct val="150000"/>
              </a:lnSpc>
              <a:buSzPts val="1600"/>
            </a:pPr>
            <a:endParaRPr lang="en-US" dirty="0">
              <a:latin typeface="Segoe UI" panose="020B0502040204020203" pitchFamily="34" charset="0"/>
              <a:ea typeface="Quattrocento Sans"/>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Distribution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108473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Caveats</a:t>
            </a:r>
          </a:p>
          <a:p>
            <a:pPr lvl="1" algn="just">
              <a:lnSpc>
                <a:spcPct val="150000"/>
              </a:lnSpc>
              <a:buSzPts val="1600"/>
            </a:pPr>
            <a:r>
              <a:rPr lang="en-US" dirty="0">
                <a:latin typeface="Segoe UI" panose="020B0502040204020203" pitchFamily="34" charset="0"/>
                <a:ea typeface="Quattrocento Sans"/>
                <a:cs typeface="Segoe UI" panose="020B0502040204020203" pitchFamily="34" charset="0"/>
                <a:sym typeface="Quattrocento Sans"/>
              </a:rPr>
              <a:t>The distribution module is subject to several limitations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Changes in economic structure may not be fully accounted for.</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impacts of imperfect pass-through of changes in input costs to output costs are only partly accounted for.</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Various other channels, not commonly accounted for in cost-push microsimulation models, can affect incidence estimates (including regressivity or progressivity).</a:t>
            </a: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Distribution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2671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Climate mitigation policies have broad impacts beyond carbon emissions, including ancillary benefits (‘co-benefits) for human health and welfare. </a:t>
            </a:r>
            <a:r>
              <a:rPr lang="en-US" dirty="0">
                <a:latin typeface="Segoe UI" panose="020B0502040204020203" pitchFamily="34" charset="0"/>
                <a:ea typeface="Quattrocento Sans"/>
                <a:cs typeface="Segoe UI" panose="020B0502040204020203" pitchFamily="34" charset="0"/>
                <a:sym typeface="Quattrocento Sans"/>
              </a:rPr>
              <a:t>CPAT contains two modules for estimating two of the key co-benefits of climate policy: </a:t>
            </a:r>
            <a:r>
              <a:rPr lang="en-US" dirty="0" err="1">
                <a:latin typeface="Segoe UI" panose="020B0502040204020203" pitchFamily="34" charset="0"/>
                <a:ea typeface="Quattrocento Sans"/>
                <a:cs typeface="Segoe UI" panose="020B0502040204020203" pitchFamily="34" charset="0"/>
                <a:sym typeface="Quattrocento Sans"/>
              </a:rPr>
              <a:t>i</a:t>
            </a:r>
            <a:r>
              <a:rPr lang="en-US" dirty="0">
                <a:latin typeface="Segoe UI" panose="020B0502040204020203" pitchFamily="34" charset="0"/>
                <a:ea typeface="Quattrocento Sans"/>
                <a:cs typeface="Segoe UI" panose="020B0502040204020203" pitchFamily="34" charset="0"/>
                <a:sym typeface="Quattrocento Sans"/>
              </a:rPr>
              <a:t>) health improvements from reductions in local air pollution; and, ii) welfare benefits from reductions in vehicle use in response to higher road fuel prices, via reduced congestion, accidents, and road maintenance costs.</a:t>
            </a: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dirty="0">
                <a:latin typeface="Segoe UI" panose="020B0502040204020203" pitchFamily="34" charset="0"/>
                <a:cs typeface="Segoe UI" panose="020B0502040204020203" pitchFamily="34" charset="0"/>
              </a:rPr>
              <a:t>Development Co-Benefits Modules: Air Pollution</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61567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Air pollution co-benefits module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Burning fossil fuels and biomass emits pollutants that damage human health.</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associated social and health costs are substantial.</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CPAT quantifies the mortality, morbidity, and economic costs of local health damages stemming from fossil fuel use for each country in four main steps.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intake fraction method estimates the portion of PM2.5 that, on average, is inhaled by exposed populations.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TM5-FASST is an emulator of the full TM5-Chemical Transport Model (CTM) that relates emissions from a source to air quality (PM2.5 and ozone) at that and other locations (‘receptors’).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third step is to map population exposure to PM2.5 and low-lying ozone to health burdens.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Fourth, the two approaches are averaged and changes in mortality risk valued.</a:t>
            </a: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dirty="0">
                <a:latin typeface="Segoe UI" panose="020B0502040204020203" pitchFamily="34" charset="0"/>
                <a:cs typeface="Segoe UI" panose="020B0502040204020203" pitchFamily="34" charset="0"/>
              </a:rPr>
              <a:t>Development Co-Benefits Modules: Air Pollution</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61568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8">
                                            <p:txEl>
                                              <p:pRg st="7" end="7"/>
                                            </p:txEl>
                                          </p:spTgt>
                                        </p:tgtEl>
                                        <p:attrNameLst>
                                          <p:attrName>style.visibility</p:attrName>
                                        </p:attrNameLst>
                                      </p:cBhvr>
                                      <p:to>
                                        <p:strVal val="visible"/>
                                      </p:to>
                                    </p:set>
                                    <p:animEffect transition="in" filter="fade">
                                      <p:cBhvr>
                                        <p:cTn id="42"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Air pollution co-benefits module- Caveats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Temporal and geographical scope.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Uncertainty in the relationship between emissions, concentrations, and health impacts</a:t>
            </a: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dirty="0">
                <a:latin typeface="Segoe UI" panose="020B0502040204020203" pitchFamily="34" charset="0"/>
                <a:cs typeface="Segoe UI" panose="020B0502040204020203" pitchFamily="34" charset="0"/>
              </a:rPr>
              <a:t>Development Co-Benefits Modules: Air Pollution</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98226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IN" b="1" dirty="0">
                <a:latin typeface="Segoe UI" panose="020B0502040204020203" pitchFamily="34" charset="0"/>
                <a:cs typeface="Segoe UI" panose="020B0502040204020203" pitchFamily="34" charset="0"/>
              </a:rPr>
              <a:t>Road transport co-benefits module</a:t>
            </a:r>
          </a:p>
          <a:p>
            <a:pPr lvl="1" algn="just">
              <a:lnSpc>
                <a:spcPct val="150000"/>
              </a:lnSpc>
              <a:buSzPts val="1600"/>
            </a:pPr>
            <a:r>
              <a:rPr lang="en-US" b="1" dirty="0">
                <a:latin typeface="Segoe UI" panose="020B0502040204020203" pitchFamily="34" charset="0"/>
                <a:cs typeface="Segoe UI" panose="020B0502040204020203" pitchFamily="34" charset="0"/>
              </a:rPr>
              <a:t>Climate policies can impact human welfare by affecting congestion, road accidents, and road damage. </a:t>
            </a:r>
            <a:r>
              <a:rPr lang="en-US" dirty="0">
                <a:latin typeface="Segoe UI" panose="020B0502040204020203" pitchFamily="34" charset="0"/>
                <a:cs typeface="Segoe UI" panose="020B0502040204020203" pitchFamily="34" charset="0"/>
              </a:rPr>
              <a:t>By raising the costs of gasoline and diesel, climate policies can reduce vehicle kilometers travelled (VKT), by incentivizing public transport, carpooling, trip chaining, and reducing overall travel demand. This has impacts on economically costly congestion, as well as road accidents and wear and tear on roads. Some of these costs are borne by individuals while others are borne by others. External costs are relevant for assessing the welfare impacts of climate policies and the extent to which these policies are in countries’ own domestic interests before counting global climate benefits.87 Policymakers may also be interested in other metrics like total travel delays and road fatalities, not least because they are easier to explain.</a:t>
            </a:r>
            <a:r>
              <a:rPr lang="en-IN" dirty="0">
                <a:latin typeface="Segoe UI" panose="020B0502040204020203" pitchFamily="34" charset="0"/>
                <a:cs typeface="Segoe UI" panose="020B0502040204020203" pitchFamily="34" charset="0"/>
              </a:rPr>
              <a:t> </a:t>
            </a:r>
            <a:endParaRPr lang="en-US" dirty="0">
              <a:latin typeface="Segoe UI" panose="020B0502040204020203" pitchFamily="34" charset="0"/>
              <a:ea typeface="Quattrocento Sans"/>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dirty="0">
                <a:latin typeface="Segoe UI" panose="020B0502040204020203" pitchFamily="34" charset="0"/>
                <a:cs typeface="Segoe UI" panose="020B0502040204020203" pitchFamily="34" charset="0"/>
              </a:rPr>
              <a:t>Development Co-Benefits Modules: Road transport </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617485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Congestion is a major problem in cities across the world</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In the baseline, CPAT forecasts congestion delays using historic congestion growth rates, adjusted for GDP and population growth, and in the policy scenario using elasticity estimates.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Road accidents cause about 1.3 million deaths per year (94 percent in low- and middle-income countries89) and various other costs including injuries, medical burdens, and property damage.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CPAT also provides estimates of the marginal external costs of congestion and accidents and associated welfare benefits.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CPAT also includes estimates of marginal accident externalities per liter of fuel use.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The road transport module also estimates the impacts of changes in VKT on road damage as measured by road maintenance costs.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Finally, VKT itself may be a metric of interest.</a:t>
            </a:r>
            <a:endParaRPr lang="en-IN" dirty="0">
              <a:latin typeface="Segoe UI" panose="020B0502040204020203" pitchFamily="34" charset="0"/>
              <a:cs typeface="Segoe UI" panose="020B0502040204020203" pitchFamily="34" charset="0"/>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dirty="0">
                <a:latin typeface="Segoe UI" panose="020B0502040204020203" pitchFamily="34" charset="0"/>
                <a:cs typeface="Segoe UI" panose="020B0502040204020203" pitchFamily="34" charset="0"/>
              </a:rPr>
              <a:t>Development Co-Benefits Modules: Road transport </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390469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IN" b="1" dirty="0">
                <a:latin typeface="Segoe UI" panose="020B0502040204020203" pitchFamily="34" charset="0"/>
                <a:cs typeface="Segoe UI" panose="020B0502040204020203" pitchFamily="34" charset="0"/>
              </a:rPr>
              <a:t>Caveats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Fuel price elasticity estimates are assumed to be causal</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Data quality may affect the results.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The impacts of electrification of road transport (through plug-in and hybrid electric vehicles, EVs) are not currently modeled explicitly</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Proxy taxes on driving-related externalities in the future may be preferable to road fuel duties for pricing road externalities.</a:t>
            </a:r>
            <a:endParaRPr lang="en-IN" dirty="0">
              <a:latin typeface="Segoe UI" panose="020B0502040204020203" pitchFamily="34" charset="0"/>
              <a:cs typeface="Segoe UI" panose="020B0502040204020203" pitchFamily="34" charset="0"/>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dirty="0">
                <a:latin typeface="Segoe UI" panose="020B0502040204020203" pitchFamily="34" charset="0"/>
                <a:cs typeface="Segoe UI" panose="020B0502040204020203" pitchFamily="34" charset="0"/>
              </a:rPr>
              <a:t>Development Co-Benefits Modules: Road transport </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2681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Stabilizing the global climate requires climate mitigation policy reforms across countries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CPAT can help policymakers in over 200 countries assess, design, and implement reforms that cut GHG emissions while supporting other objectives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To ensure reforms are durable, policymakers should also consider political economy factors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Reforms should include measures to facilitate a ‘just transition’ and ‘deep decarbonization’</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cs typeface="Segoe UI" panose="020B0502040204020203" pitchFamily="34" charset="0"/>
              </a:rPr>
              <a:t>The need for policy packages that accelerate decarbonization has never been so universal nor urgent.</a:t>
            </a:r>
            <a:endParaRPr lang="en-IN" dirty="0">
              <a:latin typeface="Segoe UI" panose="020B0502040204020203" pitchFamily="34" charset="0"/>
              <a:cs typeface="Segoe UI" panose="020B0502040204020203" pitchFamily="34" charset="0"/>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dirty="0">
                <a:latin typeface="Segoe UI" panose="020B0502040204020203" pitchFamily="34" charset="0"/>
                <a:cs typeface="Segoe UI" panose="020B0502040204020203" pitchFamily="34" charset="0"/>
              </a:rPr>
              <a:t>Conclusion </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55781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143286"/>
            <a:ext cx="9488130" cy="3594562"/>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85000" lnSpcReduction="10000"/>
          </a:bodyPr>
          <a:lstStyle/>
          <a:p>
            <a:pPr lvl="1" algn="just">
              <a:lnSpc>
                <a:spcPct val="150000"/>
              </a:lnSpc>
              <a:buSzPts val="1600"/>
            </a:pPr>
            <a:r>
              <a:rPr lang="en-IN" sz="1600" dirty="0">
                <a:latin typeface="Segoe UI" panose="020B0502040204020203" pitchFamily="34" charset="0"/>
                <a:ea typeface="Sans Serif Collection" panose="020B0502040504020204" pitchFamily="34" charset="0"/>
                <a:cs typeface="Segoe UI" panose="020B0502040204020203" pitchFamily="34" charset="0"/>
                <a:sym typeface="Quattrocento Sans"/>
              </a:rPr>
              <a:t>It describes how Business-as-usual (BAU) </a:t>
            </a:r>
            <a:r>
              <a:rPr lang="en-US" sz="1600" dirty="0">
                <a:latin typeface="Segoe UI" panose="020B0502040204020203" pitchFamily="34" charset="0"/>
                <a:ea typeface="Sans Serif Collection" panose="020B0502040504020204" pitchFamily="34" charset="0"/>
                <a:cs typeface="Segoe UI" panose="020B0502040204020203" pitchFamily="34" charset="0"/>
                <a:sym typeface="Quattrocento Sans"/>
              </a:rPr>
              <a:t>and policy scenarios are modeled and impact on key metrics of interest (energy demand, emissions, revenues, GDP, and welfare).</a:t>
            </a:r>
          </a:p>
          <a:p>
            <a:pPr lvl="1" algn="just">
              <a:lnSpc>
                <a:spcPct val="150000"/>
              </a:lnSpc>
              <a:buSzPts val="1600"/>
            </a:pPr>
            <a:endParaRPr lang="en-US" sz="1600" dirty="0">
              <a:latin typeface="Segoe UI" panose="020B0502040204020203" pitchFamily="34" charset="0"/>
              <a:ea typeface="Sans Serif Collection" panose="020B0502040504020204" pitchFamily="34" charset="0"/>
              <a:cs typeface="Segoe UI" panose="020B0502040204020203" pitchFamily="34" charset="0"/>
              <a:sym typeface="Quattrocento Sans"/>
            </a:endParaRPr>
          </a:p>
          <a:p>
            <a:pPr lvl="1" algn="just">
              <a:lnSpc>
                <a:spcPct val="150000"/>
              </a:lnSpc>
              <a:buSzPts val="1600"/>
            </a:pPr>
            <a:r>
              <a:rPr lang="en-US" b="1" dirty="0">
                <a:latin typeface="Segoe UI" panose="020B0502040204020203" pitchFamily="34" charset="0"/>
                <a:ea typeface="Sans Serif Collection" panose="020B0502040504020204" pitchFamily="34" charset="0"/>
                <a:cs typeface="Segoe UI" panose="020B0502040204020203" pitchFamily="34" charset="0"/>
              </a:rPr>
              <a:t>Modeling the BAU and Policy Scenario</a:t>
            </a:r>
          </a:p>
          <a:p>
            <a:pPr lvl="1" algn="just">
              <a:lnSpc>
                <a:spcPct val="150000"/>
              </a:lnSpc>
              <a:buSzPts val="1600"/>
            </a:pPr>
            <a:r>
              <a:rPr lang="en-US" sz="1600" dirty="0">
                <a:latin typeface="Segoe UI" panose="020B0502040204020203" pitchFamily="34" charset="0"/>
                <a:ea typeface="Sans Serif Collection" panose="020B0502040504020204" pitchFamily="34" charset="0"/>
                <a:cs typeface="Segoe UI" panose="020B0502040204020203" pitchFamily="34" charset="0"/>
                <a:sym typeface="Quattrocento Sans"/>
              </a:rPr>
              <a:t>To estimate the impacts of climate policy on metrics of interest, the mitigation module contains a ‘business-as-usual’ (BAU) and policy scenario. </a:t>
            </a:r>
            <a:r>
              <a:rPr lang="en-US" dirty="0">
                <a:latin typeface="Segoe UI" panose="020B0502040204020203" pitchFamily="34" charset="0"/>
                <a:ea typeface="Sans Serif Collection" panose="020B0502040504020204" pitchFamily="34" charset="0"/>
                <a:cs typeface="Segoe UI" panose="020B0502040204020203" pitchFamily="34" charset="0"/>
              </a:rPr>
              <a:t>In both cases, energy consumption is split into 15 fuels and electricity sources produced or consumed by 17 sectors: </a:t>
            </a:r>
          </a:p>
          <a:p>
            <a:pPr marL="285750" lvl="1" indent="-285750" algn="just">
              <a:lnSpc>
                <a:spcPct val="150000"/>
              </a:lnSpc>
              <a:buSzPts val="1600"/>
              <a:buFont typeface="Wingdings" panose="05000000000000000000" pitchFamily="2" charset="2"/>
              <a:buChar char="Ø"/>
            </a:pPr>
            <a:r>
              <a:rPr lang="en-IN" dirty="0">
                <a:latin typeface="Segoe UI" panose="020B0502040204020203" pitchFamily="34" charset="0"/>
                <a:ea typeface="Sans Serif Collection" panose="020B0502040504020204" pitchFamily="34" charset="0"/>
                <a:cs typeface="Segoe UI" panose="020B0502040204020203" pitchFamily="34" charset="0"/>
                <a:sym typeface="Quattrocento Sans"/>
              </a:rPr>
              <a:t>Energy sources – coal, natural gas, gasoline, diesel, kerosene, liquified petroleum gas (LPG), jet fuel, other oil products, electricity, wind, solar, hydro, other renewables, nuclear, and biomass.</a:t>
            </a:r>
          </a:p>
          <a:p>
            <a:pPr marL="285750" lvl="1" indent="-285750" algn="just">
              <a:lnSpc>
                <a:spcPct val="150000"/>
              </a:lnSpc>
              <a:buSzPts val="1600"/>
              <a:buFont typeface="Wingdings" panose="05000000000000000000" pitchFamily="2" charset="2"/>
              <a:buChar char="Ø"/>
            </a:pPr>
            <a:r>
              <a:rPr lang="en-IN" dirty="0">
                <a:latin typeface="Segoe UI" panose="020B0502040204020203" pitchFamily="34" charset="0"/>
                <a:ea typeface="Sans Serif Collection" panose="020B0502040504020204" pitchFamily="34" charset="0"/>
                <a:cs typeface="Segoe UI" panose="020B0502040204020203" pitchFamily="34" charset="0"/>
                <a:sym typeface="Quattrocento Sans"/>
              </a:rPr>
              <a:t>Sectors – consistent with UNFCCC, these include power generation, transport (road, rail, shipping, and aviation, including domestic and international), buildings (residential, food &amp; forestry, public &amp; private services), industries (mining &amp; chemicals, iron &amp; steel, other metals, machinery, cement, other manufacturing, construction, fuel transformation &amp; transport), other energy use and non-energy use</a:t>
            </a:r>
            <a:endParaRPr b="0" i="0" u="none" strike="noStrike" cap="none" dirty="0">
              <a:solidFill>
                <a:srgbClr val="000000"/>
              </a:solidFill>
              <a:latin typeface="Segoe UI" panose="020B0502040204020203" pitchFamily="34" charset="0"/>
              <a:ea typeface="Sans Serif Collection" panose="020B0502040504020204" pitchFamily="34" charset="0"/>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Mitigation Module</a:t>
            </a:r>
            <a:endParaRPr lang="LID4096" sz="2400" dirty="0">
              <a:latin typeface="Segoe UI" panose="020B0502040204020203" pitchFamily="34" charset="0"/>
              <a:cs typeface="Segoe UI" panose="020B0502040204020203"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2" end="2"/>
                                            </p:txEl>
                                          </p:spTgt>
                                        </p:tgtEl>
                                        <p:attrNameLst>
                                          <p:attrName>style.visibility</p:attrName>
                                        </p:attrNameLst>
                                      </p:cBhvr>
                                      <p:to>
                                        <p:strVal val="visible"/>
                                      </p:to>
                                    </p:set>
                                    <p:animEffect transition="in" filter="fade">
                                      <p:cBhvr>
                                        <p:cTn id="12" dur="1000"/>
                                        <p:tgtEl>
                                          <p:spTgt spid="15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3" end="3"/>
                                            </p:txEl>
                                          </p:spTgt>
                                        </p:tgtEl>
                                        <p:attrNameLst>
                                          <p:attrName>style.visibility</p:attrName>
                                        </p:attrNameLst>
                                      </p:cBhvr>
                                      <p:to>
                                        <p:strVal val="visible"/>
                                      </p:to>
                                    </p:set>
                                    <p:animEffect transition="in" filter="fade">
                                      <p:cBhvr>
                                        <p:cTn id="17" dur="1000"/>
                                        <p:tgtEl>
                                          <p:spTgt spid="15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5" end="5"/>
                                            </p:txEl>
                                          </p:spTgt>
                                        </p:tgtEl>
                                        <p:attrNameLst>
                                          <p:attrName>style.visibility</p:attrName>
                                        </p:attrNameLst>
                                      </p:cBhvr>
                                      <p:to>
                                        <p:strVal val="visible"/>
                                      </p:to>
                                    </p:set>
                                    <p:animEffect transition="in" filter="fade">
                                      <p:cBhvr>
                                        <p:cTn id="22" dur="1000"/>
                                        <p:tgtEl>
                                          <p:spTgt spid="158">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Further Reading </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5535"/>
            <a:ext cx="9488130" cy="4072643"/>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Wingdings" panose="05000000000000000000" pitchFamily="2" charset="2"/>
              <a:buChar char="Ø"/>
            </a:pPr>
            <a:r>
              <a:rPr lang="en-IN" sz="1600" b="1">
                <a:latin typeface="Segoe UI" panose="020B0502040204020203" pitchFamily="34" charset="0"/>
                <a:cs typeface="Segoe UI" panose="020B0502040204020203" pitchFamily="34" charset="0"/>
              </a:rPr>
              <a:t>WORKING PAPERS -</a:t>
            </a:r>
            <a:r>
              <a:rPr lang="en-US" sz="1600" b="1">
                <a:latin typeface="Segoe UI" panose="020B0502040204020203" pitchFamily="34" charset="0"/>
                <a:cs typeface="Segoe UI" panose="020B0502040204020203" pitchFamily="34" charset="0"/>
              </a:rPr>
              <a:t>The IMF-World Bank Climate Policy Assessment Tool (CPAT): a Model to Help Countries Mitigate Climate Change </a:t>
            </a:r>
            <a:r>
              <a:rPr lang="en-US" sz="1600">
                <a:latin typeface="Segoe UI" panose="020B0502040204020203" pitchFamily="34" charset="0"/>
                <a:cs typeface="Segoe UI" panose="020B0502040204020203" pitchFamily="34" charset="0"/>
              </a:rPr>
              <a:t>Prepared by Simon Black, Ian Parry, Victor Mylonas, Nate Vernon, and Karlygash Zhunussova</a:t>
            </a:r>
          </a:p>
          <a:p>
            <a:r>
              <a:rPr lang="en-US" sz="1600">
                <a:latin typeface="Segoe UI" panose="020B0502040204020203" pitchFamily="34" charset="0"/>
                <a:cs typeface="Segoe UI" panose="020B0502040204020203" pitchFamily="34" charset="0"/>
                <a:hlinkClick r:id="rId3"/>
              </a:rPr>
              <a:t>https://www.imf.org/en/Publications/WP/Issues/2022/07/28/Surging-Energy-Prices-in-Europe-in-the-Aftermath-of-the-War-How-to-Support-the-Vulnerable-521457</a:t>
            </a:r>
            <a:r>
              <a:rPr lang="en-US" sz="1600">
                <a:latin typeface="Segoe UI" panose="020B0502040204020203" pitchFamily="34" charset="0"/>
                <a:cs typeface="Segoe UI" panose="020B0502040204020203" pitchFamily="34" charset="0"/>
              </a:rPr>
              <a:t> </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51406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316480"/>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dirty="0">
                <a:latin typeface="Segoe UI" panose="020B0502040204020203" pitchFamily="34" charset="0"/>
                <a:ea typeface="Quattrocento Sans"/>
                <a:cs typeface="Segoe UI" panose="020B0502040204020203" pitchFamily="34" charset="0"/>
                <a:sym typeface="Quattrocento Sans"/>
              </a:rPr>
              <a:t>These are projected forward from a base of recently observed fuel and electricity consumption using:</a:t>
            </a:r>
          </a:p>
          <a:p>
            <a:pPr marL="285750" lvl="1" indent="-285750" algn="just">
              <a:lnSpc>
                <a:spcPct val="150000"/>
              </a:lnSpc>
              <a:buSzPts val="1600"/>
              <a:buFont typeface="Wingdings" panose="05000000000000000000" pitchFamily="2" charset="2"/>
              <a:buChar char="Ø"/>
            </a:pPr>
            <a:r>
              <a:rPr lang="en-IN" dirty="0">
                <a:latin typeface="Segoe UI" panose="020B0502040204020203" pitchFamily="34" charset="0"/>
                <a:ea typeface="Quattrocento Sans"/>
                <a:cs typeface="Segoe UI" panose="020B0502040204020203" pitchFamily="34" charset="0"/>
                <a:sym typeface="Quattrocento Sans"/>
              </a:rPr>
              <a:t>GDP projections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Domestic energy prices and projections of future international energy prices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Assumptions about the income elasticity of demand and own-price elasticity of demand for fuels and electricity</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Assumptions on rates of technological change due to exogenous efficiency improvements in fuel-consuming assets and the cost and productivity of key low-carbon technologies like renewables.</a:t>
            </a:r>
          </a:p>
          <a:p>
            <a:pPr marL="285750" lvl="1" indent="-285750" algn="just">
              <a:lnSpc>
                <a:spcPct val="150000"/>
              </a:lnSpc>
              <a:buSzPts val="1600"/>
              <a:buFont typeface="Wingdings" panose="05000000000000000000" pitchFamily="2" charset="2"/>
              <a:buChar char="§"/>
            </a:pPr>
            <a:r>
              <a:rPr lang="en-US" b="1" dirty="0">
                <a:latin typeface="Segoe UI" panose="020B0502040204020203" pitchFamily="34" charset="0"/>
                <a:ea typeface="Quattrocento Sans"/>
                <a:cs typeface="Segoe UI" panose="020B0502040204020203" pitchFamily="34" charset="0"/>
                <a:sym typeface="Quattrocento Sans"/>
              </a:rPr>
              <a:t>The model is parameterized using data compiled from various sources by country and sector.</a:t>
            </a:r>
          </a:p>
          <a:p>
            <a:pPr marL="285750" lvl="1" indent="-285750" algn="just">
              <a:lnSpc>
                <a:spcPct val="150000"/>
              </a:lnSpc>
              <a:buSzPts val="1600"/>
              <a:buFont typeface="Wingdings" panose="05000000000000000000" pitchFamily="2" charset="2"/>
              <a:buChar char="§"/>
            </a:pPr>
            <a:r>
              <a:rPr lang="en-US" b="1" dirty="0">
                <a:latin typeface="Segoe UI" panose="020B0502040204020203" pitchFamily="34" charset="0"/>
                <a:ea typeface="Quattrocento Sans"/>
                <a:cs typeface="Segoe UI" panose="020B0502040204020203" pitchFamily="34" charset="0"/>
                <a:sym typeface="Quattrocento Sans"/>
              </a:rPr>
              <a:t>Given the power sector’s importance for decarbonization, CPAT contains two power supply models.</a:t>
            </a:r>
          </a:p>
          <a:p>
            <a:pPr marL="285750" lvl="1" indent="-285750" algn="just">
              <a:lnSpc>
                <a:spcPct val="150000"/>
              </a:lnSpc>
              <a:buSzPts val="1600"/>
              <a:buFont typeface="Wingdings" panose="05000000000000000000" pitchFamily="2" charset="2"/>
              <a:buChar char="§"/>
            </a:pPr>
            <a:r>
              <a:rPr lang="en-US" b="1" dirty="0">
                <a:latin typeface="Segoe UI" panose="020B0502040204020203" pitchFamily="34" charset="0"/>
                <a:ea typeface="Quattrocento Sans"/>
                <a:cs typeface="Segoe UI" panose="020B0502040204020203" pitchFamily="34" charset="0"/>
                <a:sym typeface="Quattrocento Sans"/>
              </a:rPr>
              <a:t>In the BAU, current fuel taxes/subsidies and carbon pricing are held constant in real term</a:t>
            </a:r>
            <a:endParaRPr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Mitigation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643619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8">
                                            <p:txEl>
                                              <p:pRg st="7" end="7"/>
                                            </p:txEl>
                                          </p:spTgt>
                                        </p:tgtEl>
                                        <p:attrNameLst>
                                          <p:attrName>style.visibility</p:attrName>
                                        </p:attrNameLst>
                                      </p:cBhvr>
                                      <p:to>
                                        <p:strVal val="visible"/>
                                      </p:to>
                                    </p:set>
                                    <p:animEffect transition="in" filter="fade">
                                      <p:cBhvr>
                                        <p:cTn id="42"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81646"/>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In the policy scenario, the user selects from a broad range of mitigation policies, including:</a:t>
            </a:r>
          </a:p>
          <a:p>
            <a:pPr marL="285750" lvl="1" indent="-285750" algn="just">
              <a:lnSpc>
                <a:spcPct val="150000"/>
              </a:lnSpc>
              <a:buSzPts val="1600"/>
              <a:buFont typeface="Wingdings" panose="05000000000000000000" pitchFamily="2" charset="2"/>
              <a:buChar char="Ø"/>
            </a:pPr>
            <a:r>
              <a:rPr lang="en-US" b="1" dirty="0">
                <a:latin typeface="Segoe UI" panose="020B0502040204020203" pitchFamily="34" charset="0"/>
                <a:ea typeface="Quattrocento Sans"/>
                <a:cs typeface="Segoe UI" panose="020B0502040204020203" pitchFamily="34" charset="0"/>
                <a:sym typeface="Quattrocento Sans"/>
              </a:rPr>
              <a:t>Price-based policies – </a:t>
            </a:r>
            <a:r>
              <a:rPr lang="en-US" dirty="0">
                <a:latin typeface="Segoe UI" panose="020B0502040204020203" pitchFamily="34" charset="0"/>
                <a:ea typeface="Quattrocento Sans"/>
                <a:cs typeface="Segoe UI" panose="020B0502040204020203" pitchFamily="34" charset="0"/>
                <a:sym typeface="Quattrocento Sans"/>
              </a:rPr>
              <a:t>such as carbon pricing (carbon taxes and ETSs), fuel and electricity taxes, fossil fuel subsidy reform, energy market reform such as price liberalization, and VAT reform.</a:t>
            </a:r>
          </a:p>
          <a:p>
            <a:pPr marL="285750" lvl="1" indent="-285750" algn="just">
              <a:lnSpc>
                <a:spcPct val="150000"/>
              </a:lnSpc>
              <a:buSzPts val="1600"/>
              <a:buFont typeface="Wingdings" panose="05000000000000000000" pitchFamily="2" charset="2"/>
              <a:buChar char="Ø"/>
            </a:pPr>
            <a:r>
              <a:rPr lang="en-US" b="1" dirty="0">
                <a:latin typeface="Segoe UI" panose="020B0502040204020203" pitchFamily="34" charset="0"/>
                <a:ea typeface="Quattrocento Sans"/>
                <a:cs typeface="Segoe UI" panose="020B0502040204020203" pitchFamily="34" charset="0"/>
                <a:sym typeface="Quattrocento Sans"/>
              </a:rPr>
              <a:t>Renewable subsidies – </a:t>
            </a:r>
            <a:r>
              <a:rPr lang="en-US" dirty="0">
                <a:latin typeface="Segoe UI" panose="020B0502040204020203" pitchFamily="34" charset="0"/>
                <a:ea typeface="Quattrocento Sans"/>
                <a:cs typeface="Segoe UI" panose="020B0502040204020203" pitchFamily="34" charset="0"/>
                <a:sym typeface="Quattrocento Sans"/>
              </a:rPr>
              <a:t>feed-in tariffs (equivalent to a renewable production tax credit) for renewable power generation (to accelerate the adoption of wind and solar).</a:t>
            </a:r>
          </a:p>
          <a:p>
            <a:pPr marL="285750" lvl="1" indent="-285750" algn="just">
              <a:lnSpc>
                <a:spcPct val="150000"/>
              </a:lnSpc>
              <a:buSzPts val="1600"/>
              <a:buFont typeface="Wingdings" panose="05000000000000000000" pitchFamily="2" charset="2"/>
              <a:buChar char="Ø"/>
            </a:pPr>
            <a:r>
              <a:rPr lang="en-US" b="1" dirty="0">
                <a:latin typeface="Segoe UI" panose="020B0502040204020203" pitchFamily="34" charset="0"/>
                <a:ea typeface="Quattrocento Sans"/>
                <a:cs typeface="Segoe UI" panose="020B0502040204020203" pitchFamily="34" charset="0"/>
                <a:sym typeface="Quattrocento Sans"/>
              </a:rPr>
              <a:t>Regulatory policies –</a:t>
            </a:r>
            <a:r>
              <a:rPr lang="en-US" dirty="0">
                <a:latin typeface="Segoe UI" panose="020B0502040204020203" pitchFamily="34" charset="0"/>
                <a:ea typeface="Quattrocento Sans"/>
                <a:cs typeface="Segoe UI" panose="020B0502040204020203" pitchFamily="34" charset="0"/>
                <a:sym typeface="Quattrocento Sans"/>
              </a:rPr>
              <a:t> emission rate standards, energy efficiency standards, and their ‘fee and rebate’ analogs (‘feebates’; taxes on carbon-intensive goods or production used to fund subsidies on low-carbon intensity goods or production).</a:t>
            </a:r>
          </a:p>
          <a:p>
            <a:pPr marL="285750" lvl="1" indent="-285750" algn="just">
              <a:lnSpc>
                <a:spcPct val="150000"/>
              </a:lnSpc>
              <a:buSzPts val="1600"/>
              <a:buFont typeface="Wingdings" panose="05000000000000000000" pitchFamily="2" charset="2"/>
              <a:buChar char="Ø"/>
            </a:pPr>
            <a:r>
              <a:rPr lang="en-US" b="1" dirty="0">
                <a:latin typeface="Segoe UI" panose="020B0502040204020203" pitchFamily="34" charset="0"/>
                <a:ea typeface="Quattrocento Sans"/>
                <a:cs typeface="Segoe UI" panose="020B0502040204020203" pitchFamily="34" charset="0"/>
                <a:sym typeface="Quattrocento Sans"/>
              </a:rPr>
              <a:t>Policy mixes – </a:t>
            </a:r>
            <a:r>
              <a:rPr lang="en-US" dirty="0">
                <a:latin typeface="Segoe UI" panose="020B0502040204020203" pitchFamily="34" charset="0"/>
                <a:ea typeface="Quattrocento Sans"/>
                <a:cs typeface="Segoe UI" panose="020B0502040204020203" pitchFamily="34" charset="0"/>
                <a:sym typeface="Quattrocento Sans"/>
              </a:rPr>
              <a:t>the above can be combined, e.g., a carbon tax with fossil fuel subsidy reform, energy price liberalization, VAT harmonization, and renewable subsidies.</a:t>
            </a:r>
            <a:endParaRPr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Mitigation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13365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4" end="4"/>
                                            </p:txEl>
                                          </p:spTgt>
                                        </p:tgtEl>
                                        <p:attrNameLst>
                                          <p:attrName>style.visibility</p:attrName>
                                        </p:attrNameLst>
                                      </p:cBhvr>
                                      <p:to>
                                        <p:strVal val="visible"/>
                                      </p:to>
                                    </p:set>
                                    <p:animEffect transition="in" filter="fade">
                                      <p:cBhvr>
                                        <p:cTn id="12" dur="1000"/>
                                        <p:tgtEl>
                                          <p:spTgt spid="158">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1" end="1"/>
                                            </p:txEl>
                                          </p:spTgt>
                                        </p:tgtEl>
                                        <p:attrNameLst>
                                          <p:attrName>style.visibility</p:attrName>
                                        </p:attrNameLst>
                                      </p:cBhvr>
                                      <p:to>
                                        <p:strVal val="visible"/>
                                      </p:to>
                                    </p:set>
                                    <p:animEffect transition="in" filter="fade">
                                      <p:cBhvr>
                                        <p:cTn id="17" dur="1000"/>
                                        <p:tgtEl>
                                          <p:spTgt spid="15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2" end="2"/>
                                            </p:txEl>
                                          </p:spTgt>
                                        </p:tgtEl>
                                        <p:attrNameLst>
                                          <p:attrName>style.visibility</p:attrName>
                                        </p:attrNameLst>
                                      </p:cBhvr>
                                      <p:to>
                                        <p:strVal val="visible"/>
                                      </p:to>
                                    </p:set>
                                    <p:animEffect transition="in" filter="fade">
                                      <p:cBhvr>
                                        <p:cTn id="22" dur="1000"/>
                                        <p:tgtEl>
                                          <p:spTgt spid="15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3" end="3"/>
                                            </p:txEl>
                                          </p:spTgt>
                                        </p:tgtEl>
                                        <p:attrNameLst>
                                          <p:attrName>style.visibility</p:attrName>
                                        </p:attrNameLst>
                                      </p:cBhvr>
                                      <p:to>
                                        <p:strVal val="visible"/>
                                      </p:to>
                                    </p:set>
                                    <p:animEffect transition="in" filter="fade">
                                      <p:cBhvr>
                                        <p:cTn id="27"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81646"/>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Impacts of Policies on Energy, Emissions, and Achievement of NDC</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impacts of price-based mitigation policies such as carbon pricing on fuel use and emissions depend on (</a:t>
            </a:r>
            <a:r>
              <a:rPr lang="en-US" dirty="0" err="1">
                <a:latin typeface="Segoe UI" panose="020B0502040204020203" pitchFamily="34" charset="0"/>
                <a:ea typeface="Quattrocento Sans"/>
                <a:cs typeface="Segoe UI" panose="020B0502040204020203" pitchFamily="34" charset="0"/>
                <a:sym typeface="Quattrocento Sans"/>
              </a:rPr>
              <a:t>i</a:t>
            </a:r>
            <a:r>
              <a:rPr lang="en-US" dirty="0">
                <a:latin typeface="Segoe UI" panose="020B0502040204020203" pitchFamily="34" charset="0"/>
                <a:ea typeface="Quattrocento Sans"/>
                <a:cs typeface="Segoe UI" panose="020B0502040204020203" pitchFamily="34" charset="0"/>
                <a:sym typeface="Quattrocento Sans"/>
              </a:rPr>
              <a:t>) impacts on energy prices, and (ii) the price responsiveness of fuels by sector</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Non-price policies such as regulations are modeled using a shadow pricing approach.</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Total GHGs and local air pollutants are estimated via emissions factors by fuel, country, and sector.</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CPAT’s mitigation module also includes non-energy emissions from land use, land use change and forestry (LULUCF); agriculture; industrial processes; waste; and other sources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Using this approach, mitigation pledges in NDCs can be estimated and compared.</a:t>
            </a:r>
            <a:endParaRPr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Mitigation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82667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81646"/>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Impacts on Revenues, GDP, and Welfare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Revenues are estimated by comparing total revenue from fuel and electricity taxes, net of outlays on fuel or renewable subsidies, in the BAU versus the policy scenario</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GDP impacts are estimated for each country and year.</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The impacts of policy reforms on welfare are estimated in several ways.</a:t>
            </a: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Mitigation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36526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2281646"/>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Several caveats to CPAT’s mitigation module</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Non-linear responses to large policy changes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Learning-by-doing spillovers in low-carbon technologies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Feedback from fuel markets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International linkages across countries are limited</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Impacts from policy changes on GDP are simplified</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Sectors are de-coupled at present but will become increasingly integrated in future updates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Lastly, price elasticities used may be too high in the short term and too low in the long term.</a:t>
            </a:r>
          </a:p>
          <a:p>
            <a:pPr lvl="1" algn="just">
              <a:lnSpc>
                <a:spcPct val="150000"/>
              </a:lnSpc>
              <a:buSzPts val="1600"/>
            </a:pPr>
            <a:endParaRPr lang="en-US" dirty="0">
              <a:latin typeface="Segoe UI" panose="020B0502040204020203" pitchFamily="34" charset="0"/>
              <a:ea typeface="Quattrocento Sans"/>
              <a:cs typeface="Segoe UI" panose="020B0502040204020203" pitchFamily="34" charset="0"/>
              <a:sym typeface="Quattrocento Sans"/>
            </a:endParaRP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Mitigation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062291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8">
                                            <p:txEl>
                                              <p:pRg st="7" end="7"/>
                                            </p:txEl>
                                          </p:spTgt>
                                        </p:tgtEl>
                                        <p:attrNameLst>
                                          <p:attrName>style.visibility</p:attrName>
                                        </p:attrNameLst>
                                      </p:cBhvr>
                                      <p:to>
                                        <p:strVal val="visible"/>
                                      </p:to>
                                    </p:set>
                                    <p:animEffect transition="in" filter="fade">
                                      <p:cBhvr>
                                        <p:cTn id="42"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Income inequality and poverty are increasingly important in discussions of climate mitigation policies. </a:t>
            </a:r>
            <a:r>
              <a:rPr lang="en-US" dirty="0">
                <a:latin typeface="Segoe UI" panose="020B0502040204020203" pitchFamily="34" charset="0"/>
                <a:ea typeface="Quattrocento Sans"/>
                <a:cs typeface="Segoe UI" panose="020B0502040204020203" pitchFamily="34" charset="0"/>
                <a:sym typeface="Quattrocento Sans"/>
              </a:rPr>
              <a:t>Given the need for a ‘just transition’ as recognized by Parties to the UNFCCC, the distributional impacts of climate policy have become more relevant to policymakers. Public acceptability can be strongly driven by the level of fairness of reforms, notably their impact on (low-income) households. In addition, policymakers are increasingly interested in the impact of policies on exporting or import-competing firms, especially those in energy-intensive, trade-exposed (EITE) sectors. The impact of policy-induced price changes and use (‘recycling’) of revenues raised or saved on households and industries are crucial design considerations.</a:t>
            </a: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Distribution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71775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Mitigation Module, Distribution Module, and Development Co-Benefits Modules: Air Pollution and Transport</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2246811"/>
            <a:ext cx="9488130" cy="342136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b="1" dirty="0">
                <a:latin typeface="Segoe UI" panose="020B0502040204020203" pitchFamily="34" charset="0"/>
                <a:ea typeface="Quattrocento Sans"/>
                <a:cs typeface="Segoe UI" panose="020B0502040204020203" pitchFamily="34" charset="0"/>
                <a:sym typeface="Quattrocento Sans"/>
              </a:rPr>
              <a:t>The Distributional Impact of Climate Mitigation Policies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Changes in energy prices from climate mitigation policies can have a regressive or progressive effect on households, depending on the country.</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However, for all countries, revenues raised or saved can make reforms pro-poor and equity-enhancing overall.</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Additionally, countries are increasingly interested in the impact of climate mitigation policies on firms.</a:t>
            </a:r>
          </a:p>
          <a:p>
            <a:pPr marL="285750" lvl="1" indent="-285750" algn="just">
              <a:lnSpc>
                <a:spcPct val="150000"/>
              </a:lnSpc>
              <a:buSzPts val="1600"/>
              <a:buFont typeface="Wingdings" panose="05000000000000000000" pitchFamily="2" charset="2"/>
              <a:buChar char="Ø"/>
            </a:pPr>
            <a:r>
              <a:rPr lang="en-US" dirty="0">
                <a:latin typeface="Segoe UI" panose="020B0502040204020203" pitchFamily="34" charset="0"/>
                <a:ea typeface="Quattrocento Sans"/>
                <a:cs typeface="Segoe UI" panose="020B0502040204020203" pitchFamily="34" charset="0"/>
                <a:sym typeface="Quattrocento Sans"/>
              </a:rPr>
              <a:t>CPAT’s distribution module estimates the impacts of climate mitigation policies on 59 non-energy economic sectors across 120 countries.</a:t>
            </a:r>
          </a:p>
        </p:txBody>
      </p:sp>
      <p:sp>
        <p:nvSpPr>
          <p:cNvPr id="2" name="Τίτλος 4">
            <a:extLst>
              <a:ext uri="{FF2B5EF4-FFF2-40B4-BE49-F238E27FC236}">
                <a16:creationId xmlns:a16="http://schemas.microsoft.com/office/drawing/2014/main" id="{7878EC54-7180-9966-9354-562AA085B8E5}"/>
              </a:ext>
            </a:extLst>
          </p:cNvPr>
          <p:cNvSpPr txBox="1">
            <a:spLocks/>
          </p:cNvSpPr>
          <p:nvPr/>
        </p:nvSpPr>
        <p:spPr>
          <a:xfrm>
            <a:off x="993058" y="1545043"/>
            <a:ext cx="9488131" cy="475346"/>
          </a:xfrm>
          <a:prstGeom prst="rect">
            <a:avLst/>
          </a:prstGeom>
          <a:ln w="25400" cap="flat" cmpd="sng" algn="ctr">
            <a:solidFill>
              <a:schemeClr val="accent6">
                <a:lumMod val="60000"/>
                <a:lumOff val="40000"/>
              </a:schemeClr>
            </a:solidFill>
            <a:prstDash val="solid"/>
          </a:ln>
        </p:spPr>
        <p:style>
          <a:lnRef idx="2">
            <a:schemeClr val="accent2"/>
          </a:lnRef>
          <a:fillRef idx="1">
            <a:schemeClr val="lt1"/>
          </a:fillRef>
          <a:effectRef idx="0">
            <a:schemeClr val="accent2"/>
          </a:effectRef>
          <a:fontRef idx="minor">
            <a:schemeClr val="dk1"/>
          </a:fontRef>
        </p:style>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GB" sz="2400" dirty="0">
                <a:latin typeface="Segoe UI" panose="020B0502040204020203" pitchFamily="34" charset="0"/>
                <a:cs typeface="Segoe UI" panose="020B0502040204020203" pitchFamily="34" charset="0"/>
              </a:rPr>
              <a:t>Distribution Module</a:t>
            </a:r>
            <a:endParaRPr lang="LID4096"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7083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4542</TotalTime>
  <Words>2424</Words>
  <Application>Microsoft Office PowerPoint</Application>
  <PresentationFormat>Widescreen</PresentationFormat>
  <Paragraphs>138</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Wingdings</vt: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12</cp:revision>
  <dcterms:created xsi:type="dcterms:W3CDTF">2020-01-02T01:56:26Z</dcterms:created>
  <dcterms:modified xsi:type="dcterms:W3CDTF">2024-06-10T05:03:32Z</dcterms:modified>
</cp:coreProperties>
</file>