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7"/>
  </p:notesMasterIdLst>
  <p:sldIdLst>
    <p:sldId id="256" r:id="rId3"/>
    <p:sldId id="257" r:id="rId4"/>
    <p:sldId id="260" r:id="rId5"/>
    <p:sldId id="261" r:id="rId6"/>
    <p:sldId id="262" r:id="rId7"/>
    <p:sldId id="263" r:id="rId8"/>
    <p:sldId id="264" r:id="rId9"/>
    <p:sldId id="265" r:id="rId10"/>
    <p:sldId id="266" r:id="rId11"/>
    <p:sldId id="267" r:id="rId12"/>
    <p:sldId id="269" r:id="rId13"/>
    <p:sldId id="270" r:id="rId14"/>
    <p:sldId id="271" r:id="rId15"/>
    <p:sldId id="268" r:id="rId16"/>
  </p:sldIdLst>
  <p:sldSz cx="12192000" cy="6858000"/>
  <p:notesSz cx="6951663" cy="10082213"/>
  <p:embeddedFontLst>
    <p:embeddedFont>
      <p:font typeface="Century Gothic" panose="020B0502020202020204" pitchFamily="3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customschemas.google.com/relationships/presentationmetadata" Target="metadata"/><Relationship Id="rId10" Type="http://schemas.openxmlformats.org/officeDocument/2006/relationships/slide" Target="slides/slide8.xml"/><Relationship Id="rId19" Type="http://schemas.openxmlformats.org/officeDocument/2006/relationships/font" Target="fonts/font2.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4850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5719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5836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2769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799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1678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1153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1738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7936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317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3685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5660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8D9EE97B-E0E4-80D0-93EE-2B85CC3DB4ED}"/>
              </a:ext>
            </a:extLst>
          </p:cNvPr>
          <p:cNvPicPr>
            <a:picLocks noChangeAspect="1"/>
          </p:cNvPicPr>
          <p:nvPr/>
        </p:nvPicPr>
        <p:blipFill>
          <a:blip r:embed="rId3"/>
          <a:stretch>
            <a:fillRect/>
          </a:stretch>
        </p:blipFill>
        <p:spPr>
          <a:xfrm>
            <a:off x="1258431" y="2121794"/>
            <a:ext cx="8630635" cy="3099469"/>
          </a:xfrm>
          <a:prstGeom prst="rect">
            <a:avLst/>
          </a:prstGeom>
        </p:spPr>
      </p:pic>
    </p:spTree>
    <p:extLst>
      <p:ext uri="{BB962C8B-B14F-4D97-AF65-F5344CB8AC3E}">
        <p14:creationId xmlns:p14="http://schemas.microsoft.com/office/powerpoint/2010/main" val="1196418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Mitigation and Adaptation in the Paris Regime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Funding Climate Adaptation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Private finance should be attracted to some climate adaptation investments.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This will require mitigation of country-specific risks, allowing private investors to focus on commercial risks.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Investment deals can be structured to reduce or eliminate country-specific risks by involving appropriate third parties. </a:t>
            </a: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19074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Mitigation and Adaptation in the Paris Regime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Investing in Climate Adaptation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Climate adaption investments face large uncertainties, moral-hazard threats, potential opportunity costs, and major equity concerns.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Allocating international funds targeted towards adaptation will require major political trade-offs between the interests of developing countries and donors.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Inconsistence of strict additionality requirements will result in underinvestment. Instead, investments that provide adaptation benefits and help meet infrastructure, development, and social needs should be encouraged. </a:t>
            </a:r>
          </a:p>
          <a:p>
            <a:pPr marL="285750" lvl="1" indent="-285750" algn="just">
              <a:lnSpc>
                <a:spcPct val="150000"/>
              </a:lnSpc>
              <a:buSzPts val="1600"/>
              <a:buFont typeface="Arial" panose="020B0604020202020204" pitchFamily="34" charset="0"/>
              <a:buChar char="•"/>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9952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Mitigation and Adaptation in the Paris Regime</a:t>
            </a:r>
          </a:p>
        </p:txBody>
      </p:sp>
      <p:sp>
        <p:nvSpPr>
          <p:cNvPr id="158" name="Google Shape;158;p46"/>
          <p:cNvSpPr txBox="1"/>
          <p:nvPr/>
        </p:nvSpPr>
        <p:spPr>
          <a:xfrm>
            <a:off x="993058" y="160929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800" b="1" i="0" u="none" strike="noStrike" baseline="0" dirty="0">
                <a:latin typeface="Segoe UI" panose="020B0502040204020203" pitchFamily="34" charset="0"/>
                <a:cs typeface="Segoe UI" panose="020B0502040204020203" pitchFamily="34" charset="0"/>
              </a:rPr>
              <a:t>Forests, Finance, and the Paris Agreement</a:t>
            </a:r>
            <a:endParaRPr lang="en-IN" sz="1600" b="1"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Art. 5 of the Paris Agreement calls for the protection and enhancement of carbon sinks, including forests.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These actions require economic invention because forests are often cleared for higher returns.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Carbon markets were once the primary means proposed to create incentives, but their use has met resistance. The Paris Agreement and separate international aviation policies may create conditions for market-based finance, but will likely be complemented by other means and sources of finance.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Research can inform decisions on how to structure transactions to achieve cost-effective reductions at the national and local levels.  </a:t>
            </a:r>
          </a:p>
          <a:p>
            <a:pPr marL="285750" lvl="1" indent="-285750" algn="just">
              <a:lnSpc>
                <a:spcPct val="150000"/>
              </a:lnSpc>
              <a:buSzPts val="1600"/>
              <a:buFont typeface="Arial" panose="020B0604020202020204" pitchFamily="34" charset="0"/>
              <a:buChar char="•"/>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50337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i="0" u="none" strike="noStrike" baseline="0" dirty="0">
                <a:solidFill>
                  <a:schemeClr val="bg1"/>
                </a:solidFill>
                <a:latin typeface="Segoe UI" panose="020B0502040204020203" pitchFamily="34" charset="0"/>
                <a:cs typeface="Segoe UI" panose="020B0502040204020203" pitchFamily="34" charset="0"/>
              </a:rPr>
              <a:t>Further Reading</a:t>
            </a:r>
          </a:p>
        </p:txBody>
      </p:sp>
      <p:sp>
        <p:nvSpPr>
          <p:cNvPr id="158" name="Google Shape;158;p46"/>
          <p:cNvSpPr txBox="1"/>
          <p:nvPr/>
        </p:nvSpPr>
        <p:spPr>
          <a:xfrm>
            <a:off x="993058" y="1609290"/>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102B75D7-35C9-8274-3B71-DF83283F10C5}"/>
              </a:ext>
            </a:extLst>
          </p:cNvPr>
          <p:cNvPicPr>
            <a:picLocks noChangeAspect="1"/>
          </p:cNvPicPr>
          <p:nvPr/>
        </p:nvPicPr>
        <p:blipFill>
          <a:blip r:embed="rId3"/>
          <a:stretch>
            <a:fillRect/>
          </a:stretch>
        </p:blipFill>
        <p:spPr>
          <a:xfrm>
            <a:off x="1232517" y="2214499"/>
            <a:ext cx="8758149" cy="1256834"/>
          </a:xfrm>
          <a:prstGeom prst="rect">
            <a:avLst/>
          </a:prstGeom>
        </p:spPr>
      </p:pic>
      <p:pic>
        <p:nvPicPr>
          <p:cNvPr id="6" name="Picture 5">
            <a:extLst>
              <a:ext uri="{FF2B5EF4-FFF2-40B4-BE49-F238E27FC236}">
                <a16:creationId xmlns:a16="http://schemas.microsoft.com/office/drawing/2014/main" id="{2BA24AAE-D7EF-6B89-EAD4-88DD3A20611F}"/>
              </a:ext>
            </a:extLst>
          </p:cNvPr>
          <p:cNvPicPr>
            <a:picLocks noChangeAspect="1"/>
          </p:cNvPicPr>
          <p:nvPr/>
        </p:nvPicPr>
        <p:blipFill>
          <a:blip r:embed="rId4"/>
          <a:stretch>
            <a:fillRect/>
          </a:stretch>
        </p:blipFill>
        <p:spPr>
          <a:xfrm>
            <a:off x="1232517" y="3808336"/>
            <a:ext cx="8732108" cy="780597"/>
          </a:xfrm>
          <a:prstGeom prst="rect">
            <a:avLst/>
          </a:prstGeom>
        </p:spPr>
      </p:pic>
    </p:spTree>
    <p:extLst>
      <p:ext uri="{BB962C8B-B14F-4D97-AF65-F5344CB8AC3E}">
        <p14:creationId xmlns:p14="http://schemas.microsoft.com/office/powerpoint/2010/main" val="1864084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Processes and Institutions Complementary to the Paris Agreement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Clubs, R&amp;D, and Climate Finance: Incentives for Ambitious GHG Emission Reductions</a:t>
            </a:r>
          </a:p>
          <a:p>
            <a:pPr marL="285750" lvl="1" indent="-285750" algn="just">
              <a:lnSpc>
                <a:spcPct val="150000"/>
              </a:lnSpc>
              <a:buSzPts val="1600"/>
              <a:buFont typeface="Arial" panose="020B0604020202020204" pitchFamily="34" charset="0"/>
              <a:buChar char="•"/>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Climate clubs, namely subgroups of countries implementing more ambitious and effective climate policies than others, may be the only practical approach to address the lack of incentives to reduce GHG emissions on the part of most if not all, countries.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In climate clubs, incentives to undertake ambitious GHG emission reduction efforts may come from adapting R&amp;D &amp; financial policies that provide benefits exclusively to club members. As they provide innovation to reduce the costs of a unit of abated carbon &amp; financial or insurance schemes to reduce the costs of investing in mitigation. These cost reductions can be designed to </a:t>
            </a:r>
            <a:r>
              <a:rPr lang="en-IN" sz="1600" dirty="0" err="1">
                <a:latin typeface="Segoe UI" panose="020B0502040204020203" pitchFamily="34" charset="0"/>
                <a:ea typeface="Quattrocento Sans"/>
                <a:cs typeface="Segoe UI" panose="020B0502040204020203" pitchFamily="34" charset="0"/>
                <a:sym typeface="Quattrocento Sans"/>
              </a:rPr>
              <a:t>favor</a:t>
            </a:r>
            <a:r>
              <a:rPr lang="en-IN" sz="1600" dirty="0">
                <a:latin typeface="Segoe UI" panose="020B0502040204020203" pitchFamily="34" charset="0"/>
                <a:ea typeface="Quattrocento Sans"/>
                <a:cs typeface="Segoe UI" panose="020B0502040204020203" pitchFamily="34" charset="0"/>
                <a:sym typeface="Quattrocento Sans"/>
              </a:rPr>
              <a:t> club members only. </a:t>
            </a: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DD636F7-82A5-5AB1-AE76-9D3BF1617DF8}"/>
              </a:ext>
            </a:extLst>
          </p:cNvPr>
          <p:cNvPicPr>
            <a:picLocks noChangeAspect="1"/>
          </p:cNvPicPr>
          <p:nvPr/>
        </p:nvPicPr>
        <p:blipFill>
          <a:blip r:embed="rId3"/>
          <a:stretch>
            <a:fillRect/>
          </a:stretch>
        </p:blipFill>
        <p:spPr>
          <a:xfrm>
            <a:off x="1247332" y="1959321"/>
            <a:ext cx="8557068" cy="3507627"/>
          </a:xfrm>
          <a:prstGeom prst="rect">
            <a:avLst/>
          </a:prstGeom>
        </p:spPr>
      </p:pic>
    </p:spTree>
    <p:extLst>
      <p:ext uri="{BB962C8B-B14F-4D97-AF65-F5344CB8AC3E}">
        <p14:creationId xmlns:p14="http://schemas.microsoft.com/office/powerpoint/2010/main" val="3757904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Processes and Institutions Complementary to the Paris Agreement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Paris Agreement: We Can Do (and Have Done) Better</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This assessment &amp; review framework is unlikely to create strong incentives for countries to reduce their emissions relative to the levels that would have resulted without the Agreement.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Montreal Protocol creates very different incentives and has been more successful than any of the climate agreements in reducing greenhouse gas emissions.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Montreal’s success is due to its approach, which asks countries to coordinate their behavior.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 addition to amending Montreal to phase down HFCs, negotiators should pursue other opportunities for coordination, including agreements on technical standards for airplanes and ocean shipping and process standards for the manufacture of aluminum. </a:t>
            </a: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01768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US"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403BFC3-3095-8A3D-0340-46D95C06048C}"/>
              </a:ext>
            </a:extLst>
          </p:cNvPr>
          <p:cNvPicPr>
            <a:picLocks noChangeAspect="1"/>
          </p:cNvPicPr>
          <p:nvPr/>
        </p:nvPicPr>
        <p:blipFill>
          <a:blip r:embed="rId3"/>
          <a:stretch>
            <a:fillRect/>
          </a:stretch>
        </p:blipFill>
        <p:spPr>
          <a:xfrm>
            <a:off x="1191244" y="2077877"/>
            <a:ext cx="8714756" cy="3182206"/>
          </a:xfrm>
          <a:prstGeom prst="rect">
            <a:avLst/>
          </a:prstGeom>
        </p:spPr>
      </p:pic>
    </p:spTree>
    <p:extLst>
      <p:ext uri="{BB962C8B-B14F-4D97-AF65-F5344CB8AC3E}">
        <p14:creationId xmlns:p14="http://schemas.microsoft.com/office/powerpoint/2010/main" val="741209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Processes and Institutions Complementary to the Paris Agreement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Bilateral and Mini-multilateral Agreements after Paris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Bilateral &amp; mini-multilateral agreements can and should be developed to complement and catalyze the UNFCCC process because that process is insufficient and too slow.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Where shared interests exist, agreements among smaller, like-minded sets of countries can be negotiated and implemented more quickly, achieve greater ambition, initiate a virtuous cycle for other countries, and generate momentum in global climate policy.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Each new agreement must represent a measurable, additional improvement on the commitments in participating countries’ INDCs. </a:t>
            </a: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098234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Processes and Institutions Complementary to the Paris Agreement</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Networks and Coordination in Global Climate Governance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UNFCCC is now accompanied by many other initiatives by non-state actors, businesses, cities, and others.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Coordinating across these initiatives can increase ambition and catalyze action to meet the Paris Agreement goals.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Social networks matter to climate governance, by building trust and spreading ideas across various initiatives. </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Understanding networks of actors in climate governance can help identify ways to improve coordination and thus raise ambition. </a:t>
            </a: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89546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240469C7-4DC9-FFD9-4B09-46F94D9A351C}"/>
              </a:ext>
            </a:extLst>
          </p:cNvPr>
          <p:cNvPicPr>
            <a:picLocks noChangeAspect="1"/>
          </p:cNvPicPr>
          <p:nvPr/>
        </p:nvPicPr>
        <p:blipFill>
          <a:blip r:embed="rId3"/>
          <a:stretch>
            <a:fillRect/>
          </a:stretch>
        </p:blipFill>
        <p:spPr>
          <a:xfrm>
            <a:off x="1206058" y="2055238"/>
            <a:ext cx="8701941" cy="891162"/>
          </a:xfrm>
          <a:prstGeom prst="rect">
            <a:avLst/>
          </a:prstGeom>
        </p:spPr>
      </p:pic>
      <p:pic>
        <p:nvPicPr>
          <p:cNvPr id="5" name="Picture 4">
            <a:extLst>
              <a:ext uri="{FF2B5EF4-FFF2-40B4-BE49-F238E27FC236}">
                <a16:creationId xmlns:a16="http://schemas.microsoft.com/office/drawing/2014/main" id="{32D3DFC4-95BB-6FAA-A601-D886545396A1}"/>
              </a:ext>
            </a:extLst>
          </p:cNvPr>
          <p:cNvPicPr>
            <a:picLocks noChangeAspect="1"/>
          </p:cNvPicPr>
          <p:nvPr/>
        </p:nvPicPr>
        <p:blipFill>
          <a:blip r:embed="rId4"/>
          <a:stretch>
            <a:fillRect/>
          </a:stretch>
        </p:blipFill>
        <p:spPr>
          <a:xfrm>
            <a:off x="1206057" y="3116609"/>
            <a:ext cx="8701941" cy="1190119"/>
          </a:xfrm>
          <a:prstGeom prst="rect">
            <a:avLst/>
          </a:prstGeom>
        </p:spPr>
      </p:pic>
    </p:spTree>
    <p:extLst>
      <p:ext uri="{BB962C8B-B14F-4D97-AF65-F5344CB8AC3E}">
        <p14:creationId xmlns:p14="http://schemas.microsoft.com/office/powerpoint/2010/main" val="3971488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Mitigation and Adaptation in the Paris Regime</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The Future of the Financial Mechanism: Analysis and Proposals</a:t>
            </a:r>
            <a:endParaRPr lang="en-IN" sz="1600" b="1"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decentralized and complex nature of the climate finance regime poses challenges but also has advantages that can be enhanced with modest reforms.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Setting uniform standards across climate finance institutions, especially the GEF, GCF, and AF could dramatically reduce the transaction costs of accessing funds and would facilitate information sharing and analysis.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More active coordination across financing mechanisms would promote a more sensible division of </a:t>
            </a:r>
            <a:r>
              <a:rPr lang="en-IN" sz="1600" dirty="0" err="1">
                <a:latin typeface="Segoe UI" panose="020B0502040204020203" pitchFamily="34" charset="0"/>
                <a:ea typeface="Quattrocento Sans"/>
                <a:cs typeface="Segoe UI" panose="020B0502040204020203" pitchFamily="34" charset="0"/>
                <a:sym typeface="Quattrocento Sans"/>
              </a:rPr>
              <a:t>labor</a:t>
            </a:r>
            <a:r>
              <a:rPr lang="en-IN" sz="1600" dirty="0">
                <a:latin typeface="Segoe UI" panose="020B0502040204020203" pitchFamily="34" charset="0"/>
                <a:ea typeface="Quattrocento Sans"/>
                <a:cs typeface="Segoe UI" panose="020B0502040204020203" pitchFamily="34" charset="0"/>
                <a:sym typeface="Quattrocento Sans"/>
              </a:rPr>
              <a:t> and sharing of best practices. </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The financial mechanism should be a major focus of the global stocktake called for in the Paris Agreement. </a:t>
            </a: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186569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4442</TotalTime>
  <Words>908</Words>
  <Application>Microsoft Office PowerPoint</Application>
  <PresentationFormat>Widescreen</PresentationFormat>
  <Paragraphs>59</Paragraphs>
  <Slides>14</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10</cp:revision>
  <dcterms:created xsi:type="dcterms:W3CDTF">2020-01-02T01:56:26Z</dcterms:created>
  <dcterms:modified xsi:type="dcterms:W3CDTF">2024-06-09T15:34:08Z</dcterms:modified>
</cp:coreProperties>
</file>