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8" r:id="rId2"/>
    <p:sldId id="269" r:id="rId3"/>
    <p:sldId id="270" r:id="rId4"/>
    <p:sldId id="271" r:id="rId5"/>
    <p:sldId id="272" r:id="rId6"/>
    <p:sldId id="273" r:id="rId7"/>
    <p:sldId id="274" r:id="rId8"/>
    <p:sldId id="275" r:id="rId9"/>
    <p:sldId id="278" r:id="rId10"/>
    <p:sldId id="277" r:id="rId11"/>
    <p:sldId id="2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27BC55-7A69-5447-975C-EE62EB90E3C5}" v="3" dt="2024-01-07T16:42:39.6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9"/>
  </p:normalViewPr>
  <p:slideViewPr>
    <p:cSldViewPr snapToGrid="0">
      <p:cViewPr>
        <p:scale>
          <a:sx n="97" d="100"/>
          <a:sy n="97" d="100"/>
        </p:scale>
        <p:origin x="1160" y="6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A7B3D5-D6B0-D34D-A43A-805D8994F81B}" type="datetimeFigureOut">
              <a:rPr lang="en-US" smtClean="0"/>
              <a:t>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1F0A2-4118-C842-B32F-9A553B41E1E7}" type="slidenum">
              <a:rPr lang="en-US" smtClean="0"/>
              <a:t>‹#›</a:t>
            </a:fld>
            <a:endParaRPr lang="en-US"/>
          </a:p>
        </p:txBody>
      </p:sp>
    </p:spTree>
    <p:extLst>
      <p:ext uri="{BB962C8B-B14F-4D97-AF65-F5344CB8AC3E}">
        <p14:creationId xmlns:p14="http://schemas.microsoft.com/office/powerpoint/2010/main" val="2502519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8A79B-DF9F-19E1-7EF2-77A0906F9F1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D042117-2749-8F5A-702B-8E06CD09A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19527FA-752A-D01D-D9DA-18E82AA54E03}"/>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32AC1ED7-91AE-F66B-A1B2-30D90F6A8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85556-5F21-09A9-39A4-330574D51676}"/>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09514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90F86-52F2-EB7C-4BD0-AC480CE0662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6BC6935-7FFF-BEB4-3B86-4BB764AD56D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06CC611-62E5-026F-18FA-E6F7AAD5C472}"/>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D05DAD56-4FA2-8C38-A5F6-A341BEF3A9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0BFBA-FF14-A4C9-52A7-2D8D7DF63E5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84167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1754E0-7854-BC9C-B541-DBD53683458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1F68C70-A396-DA0D-518D-0F6AC7A00E4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28FE8C5-E5F0-B299-1C38-DC9B0EFD5D54}"/>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1F983714-C6A5-DA01-C113-3CA5BF57CF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6CCA4B-527F-1AB6-F33B-83BBB8DFCF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1865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6617-91EC-F6DD-7D2E-752FD431C5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1951E2D-4494-03AB-9460-47188B8F80F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ACEF3F-A1AA-541E-69BA-C31F1AA78F7E}"/>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E53805BF-C437-E6CB-BCCE-FDD416365F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3EE705-0628-C1C5-B3BE-C589794D2D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98472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B46E-A537-14A4-7054-BF1893E03A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87C6E34-F193-A39D-16BA-F863AF249C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589C5F-2B0E-EF27-6275-257C651B5012}"/>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A209259C-FF90-2CD9-CE50-248DD3003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036A21-1CFA-B072-2D8D-F260B55C2953}"/>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6331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767D-1EF3-AB0F-1EE2-E893FFF80DF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1010CD-D97A-94C9-0838-7D8AC151AD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6F7DF47-F6CF-4643-F0C9-F7DFAAD026C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6BEDBE-0C4B-9FD1-BD3E-EB798C384341}"/>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6" name="Footer Placeholder 5">
            <a:extLst>
              <a:ext uri="{FF2B5EF4-FFF2-40B4-BE49-F238E27FC236}">
                <a16:creationId xmlns:a16="http://schemas.microsoft.com/office/drawing/2014/main" id="{5E7CA625-23F7-FF6F-6306-4DB2B4C42C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B77F2D-4AEB-541C-9F35-C38451CA381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3713513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44A59-E604-17AA-7E97-AB0536FA280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291ED5-B541-AA50-D464-112DE69B79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7959788-75B4-B1F6-51AB-4CC445CC96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4E1082-A07B-03C1-BDFF-62E51BF2AB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3D8EFE-8526-FA91-B5DA-C44E8C8B072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E161665-D1B4-56A6-CDC8-41ED728F2A4A}"/>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8" name="Footer Placeholder 7">
            <a:extLst>
              <a:ext uri="{FF2B5EF4-FFF2-40B4-BE49-F238E27FC236}">
                <a16:creationId xmlns:a16="http://schemas.microsoft.com/office/drawing/2014/main" id="{4CB95A18-9EA4-A102-AF69-569A38C581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56B7E6-047C-DB51-B452-6363401E5E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65805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290EF-185B-215C-F1F4-6669CDDE390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08FBD04-4B8E-609C-1D1B-A9E028B73226}"/>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4" name="Footer Placeholder 3">
            <a:extLst>
              <a:ext uri="{FF2B5EF4-FFF2-40B4-BE49-F238E27FC236}">
                <a16:creationId xmlns:a16="http://schemas.microsoft.com/office/drawing/2014/main" id="{677DC48C-0F5B-918B-0663-D3B1D78E24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B98911-75A0-2BB5-7DB1-189DA4E7D79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797450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CF602-D5F4-6DAF-8A18-0BC324874C94}"/>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3" name="Footer Placeholder 2">
            <a:extLst>
              <a:ext uri="{FF2B5EF4-FFF2-40B4-BE49-F238E27FC236}">
                <a16:creationId xmlns:a16="http://schemas.microsoft.com/office/drawing/2014/main" id="{455299A3-360D-3765-824E-75229855FE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75F3B5-2E18-C958-D7E2-EE9FB88FFFE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5555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D7C3B-3870-F97E-3786-7EBAA4D5AD6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BC45489-4F42-7BD6-E048-D56F4CD205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12606E9-DA2A-BE7E-D31E-0EB4002AA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98BEA3-BDA5-710E-CB82-14442CDC399F}"/>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6" name="Footer Placeholder 5">
            <a:extLst>
              <a:ext uri="{FF2B5EF4-FFF2-40B4-BE49-F238E27FC236}">
                <a16:creationId xmlns:a16="http://schemas.microsoft.com/office/drawing/2014/main" id="{B98C2FE2-E449-E865-6E08-A7EE431234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B84C3F-410A-BCB8-998E-FFCED42532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562593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C440-1640-3103-A4AD-8888A7E47E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7863BE7-0DA0-D3F5-14BE-FE5511791E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DBDBA4-BA24-483A-9C16-37B358A359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9846852-C187-3423-954D-AE273276898B}"/>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6" name="Footer Placeholder 5">
            <a:extLst>
              <a:ext uri="{FF2B5EF4-FFF2-40B4-BE49-F238E27FC236}">
                <a16:creationId xmlns:a16="http://schemas.microsoft.com/office/drawing/2014/main" id="{CF1E6FCA-685C-A21A-ADA5-503AF45AEA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F9B80-96C9-8F20-9857-DB0C4A908B4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92331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D9C30A-5C5F-22AA-24EC-BCA21C319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375F42-C065-BFDC-F97F-E0AE0CED3A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958486-3C7C-9282-D169-F62C8ADE41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EC680EA9-8DC3-BA4E-5E93-2F1A3A1FF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CF67EB-0C0B-989B-C223-13D0C9022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ACC23-2920-8C49-A001-8CDDF69CB260}" type="slidenum">
              <a:rPr lang="en-US" smtClean="0"/>
              <a:t>‹#›</a:t>
            </a:fld>
            <a:endParaRPr lang="en-US"/>
          </a:p>
        </p:txBody>
      </p:sp>
    </p:spTree>
    <p:extLst>
      <p:ext uri="{BB962C8B-B14F-4D97-AF65-F5344CB8AC3E}">
        <p14:creationId xmlns:p14="http://schemas.microsoft.com/office/powerpoint/2010/main" val="2617140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494504" y="2818002"/>
            <a:ext cx="11150343" cy="251911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lvl="0" algn="ctr">
              <a:lnSpc>
                <a:spcPct val="107000"/>
              </a:lnSpc>
              <a:spcBef>
                <a:spcPts val="800"/>
              </a:spcBef>
              <a:spcAft>
                <a:spcPts val="800"/>
              </a:spcAft>
            </a:pPr>
            <a:r>
              <a:rPr lang="en-MY" sz="2800" kern="100" dirty="0">
                <a:effectLst/>
                <a:latin typeface="+mn-lt"/>
                <a:ea typeface="Calibri" panose="020F0502020204030204" pitchFamily="34" charset="0"/>
                <a:cs typeface="Times New Roman" panose="02020603050405020304" pitchFamily="18" charset="0"/>
              </a:rPr>
              <a:t> Topic 6: </a:t>
            </a:r>
            <a:br>
              <a:rPr lang="en-MY" sz="2800" kern="100" dirty="0">
                <a:effectLst/>
                <a:latin typeface="+mn-lt"/>
                <a:ea typeface="Calibri" panose="020F0502020204030204" pitchFamily="34" charset="0"/>
                <a:cs typeface="Times New Roman" panose="02020603050405020304" pitchFamily="18" charset="0"/>
              </a:rPr>
            </a:br>
            <a:r>
              <a:rPr lang="en-MY" sz="2800" kern="100" dirty="0">
                <a:cs typeface="Times New Roman" panose="02020603050405020304" pitchFamily="18" charset="0"/>
              </a:rPr>
              <a:t>Regulatory and Legal Tools for Mitigation and Adaptation </a:t>
            </a:r>
            <a:endParaRPr lang="en-US" sz="2800" kern="100" dirty="0">
              <a:cs typeface="Times New Roman" panose="02020603050405020304" pitchFamily="18" charset="0"/>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9AEC7-A05A-4C46-A649-5B77B7176D03}"/>
              </a:ext>
            </a:extLst>
          </p:cNvPr>
          <p:cNvSpPr>
            <a:spLocks noGrp="1"/>
          </p:cNvSpPr>
          <p:nvPr>
            <p:ph type="title"/>
          </p:nvPr>
        </p:nvSpPr>
        <p:spPr>
          <a:xfrm>
            <a:off x="1676400" y="20559"/>
            <a:ext cx="10515600" cy="1325563"/>
          </a:xfrm>
        </p:spPr>
        <p:txBody>
          <a:bodyPr/>
          <a:lstStyle/>
          <a:p>
            <a:r>
              <a:rPr lang="en-MY" sz="4400" dirty="0">
                <a:effectLst/>
                <a:latin typeface="Calibri" panose="020F0502020204030204" pitchFamily="34" charset="0"/>
                <a:ea typeface="Calibri" panose="020F0502020204030204" pitchFamily="34" charset="0"/>
                <a:cs typeface="Times New Roman" panose="02020603050405020304" pitchFamily="18" charset="0"/>
              </a:rPr>
              <a:t>Cap and Trade Systems</a:t>
            </a:r>
            <a:endParaRPr lang="en-US" dirty="0"/>
          </a:p>
        </p:txBody>
      </p:sp>
      <p:sp>
        <p:nvSpPr>
          <p:cNvPr id="3" name="Content Placeholder 2">
            <a:extLst>
              <a:ext uri="{FF2B5EF4-FFF2-40B4-BE49-F238E27FC236}">
                <a16:creationId xmlns:a16="http://schemas.microsoft.com/office/drawing/2014/main" id="{746E8A3C-FE75-A481-F7ED-4F2B00BC729D}"/>
              </a:ext>
            </a:extLst>
          </p:cNvPr>
          <p:cNvSpPr>
            <a:spLocks noGrp="1"/>
          </p:cNvSpPr>
          <p:nvPr>
            <p:ph idx="1"/>
          </p:nvPr>
        </p:nvSpPr>
        <p:spPr>
          <a:xfrm>
            <a:off x="1340004" y="1346122"/>
            <a:ext cx="10515600" cy="4693731"/>
          </a:xfrm>
        </p:spPr>
        <p:txBody>
          <a:bodyPr>
            <a:normAutofit/>
          </a:bodyPr>
          <a:lstStyle/>
          <a:p>
            <a:pPr marL="0" indent="0">
              <a:lnSpc>
                <a:spcPct val="100000"/>
              </a:lnSpc>
              <a:spcBef>
                <a:spcPts val="0"/>
              </a:spcBef>
              <a:buNone/>
            </a:pPr>
            <a:r>
              <a:rPr lang="en-MY" sz="1800" dirty="0">
                <a:effectLst/>
                <a:latin typeface="Calibri" panose="020F0502020204030204" pitchFamily="34" charset="0"/>
                <a:ea typeface="Calibri" panose="020F0502020204030204" pitchFamily="34" charset="0"/>
                <a:cs typeface="Times New Roman" panose="02020603050405020304" pitchFamily="18" charset="0"/>
              </a:rPr>
              <a:t>Cap and trade is a market-based approach to controlling pollution.</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How it Works: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Government sets a cap on the total amount of emissions allowed.</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Permits are distributed among entities (industries or companies).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Entities can trade permits based on their emissions.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Encourages emission reductions where costs are lowest.</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Key Components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1. Emission Allowances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Tradable permits representing the right to emit a certain amount.</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Allocated based on historical emissions or auctioned.</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2. Compliance Periods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Timeframes during which entities must meet their emission targets.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Flexibility for entities to comply over time</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3. Monitoring and Reporting</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Rigorous monitoring of emissions by regulatory authorities.</a:t>
            </a:r>
          </a:p>
          <a:p>
            <a:pPr>
              <a:lnSpc>
                <a:spcPct val="100000"/>
              </a:lnSpc>
              <a:spcBef>
                <a:spcPts val="0"/>
              </a:spcBef>
            </a:pPr>
            <a:r>
              <a:rPr lang="en-MY" sz="1800" dirty="0">
                <a:effectLst/>
                <a:latin typeface="Calibri" panose="020F0502020204030204" pitchFamily="34" charset="0"/>
                <a:ea typeface="Calibri" panose="020F0502020204030204" pitchFamily="34" charset="0"/>
                <a:cs typeface="Times New Roman" panose="02020603050405020304" pitchFamily="18" charset="0"/>
              </a:rPr>
              <a:t>   - Transparent reporting to ensure compliance.</a:t>
            </a:r>
            <a:endParaRPr lang="en-US" dirty="0"/>
          </a:p>
        </p:txBody>
      </p:sp>
    </p:spTree>
    <p:extLst>
      <p:ext uri="{BB962C8B-B14F-4D97-AF65-F5344CB8AC3E}">
        <p14:creationId xmlns:p14="http://schemas.microsoft.com/office/powerpoint/2010/main" val="1437556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28880-C6CA-874B-E867-A473ADB61E1E}"/>
              </a:ext>
            </a:extLst>
          </p:cNvPr>
          <p:cNvSpPr>
            <a:spLocks noGrp="1"/>
          </p:cNvSpPr>
          <p:nvPr>
            <p:ph type="title"/>
          </p:nvPr>
        </p:nvSpPr>
        <p:spPr/>
        <p:txBody>
          <a:bodyPr/>
          <a:lstStyle/>
          <a:p>
            <a:r>
              <a:rPr lang="en-MY" sz="4400" kern="100" dirty="0">
                <a:latin typeface="Calibri" panose="020F0502020204030204" pitchFamily="34" charset="0"/>
                <a:ea typeface="Calibri" panose="020F0502020204030204" pitchFamily="34" charset="0"/>
                <a:cs typeface="Times New Roman" panose="02020603050405020304" pitchFamily="18" charset="0"/>
              </a:rPr>
              <a:t>R</a:t>
            </a:r>
            <a:r>
              <a:rPr lang="en-MY" sz="4400" kern="100" dirty="0">
                <a:effectLst/>
                <a:latin typeface="Calibri" panose="020F0502020204030204" pitchFamily="34" charset="0"/>
                <a:ea typeface="Calibri" panose="020F0502020204030204" pitchFamily="34" charset="0"/>
                <a:cs typeface="Times New Roman" panose="02020603050405020304" pitchFamily="18" charset="0"/>
              </a:rPr>
              <a:t>enewable Energy Certificate (REC):</a:t>
            </a:r>
            <a:endParaRPr lang="en-US" dirty="0"/>
          </a:p>
        </p:txBody>
      </p:sp>
      <p:sp>
        <p:nvSpPr>
          <p:cNvPr id="3" name="Content Placeholder 2">
            <a:extLst>
              <a:ext uri="{FF2B5EF4-FFF2-40B4-BE49-F238E27FC236}">
                <a16:creationId xmlns:a16="http://schemas.microsoft.com/office/drawing/2014/main" id="{43DE10CE-5C51-6BA4-A0B4-97DBDDE55AEE}"/>
              </a:ext>
            </a:extLst>
          </p:cNvPr>
          <p:cNvSpPr>
            <a:spLocks noGrp="1"/>
          </p:cNvSpPr>
          <p:nvPr>
            <p:ph idx="1"/>
          </p:nvPr>
        </p:nvSpPr>
        <p:spPr/>
        <p:txBody>
          <a:bodyPr>
            <a:normAutofit/>
          </a:bodyPr>
          <a:lstStyle/>
          <a:p>
            <a:r>
              <a:rPr lang="en-MY" sz="1800" kern="100" dirty="0">
                <a:latin typeface="Calibri" panose="020F0502020204030204" pitchFamily="34" charset="0"/>
                <a:ea typeface="Calibri" panose="020F0502020204030204" pitchFamily="34" charset="0"/>
                <a:cs typeface="Times New Roman" panose="02020603050405020304" pitchFamily="18" charset="0"/>
              </a:rPr>
              <a:t>R</a:t>
            </a: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enewable Energy Certificate (REC): Tradable certificates representing the environmental attributes of one megawatt-hour of electricity generated from a renewable source.</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How RECs Work:</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1. Generation: Renewably sourced electricity is produced.</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2. Certification: RECs are created for each megawatt-hour.</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3. Transaction: RECs are sold separately from the electricity.</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4. Claiming Renewable Energy: Buyers can claim to use renewable energy by owning </a:t>
            </a:r>
            <a:r>
              <a:rPr lang="en-MY" sz="1800" kern="100" dirty="0" err="1">
                <a:effectLst/>
                <a:latin typeface="Calibri" panose="020F0502020204030204" pitchFamily="34" charset="0"/>
                <a:ea typeface="Calibri" panose="020F0502020204030204" pitchFamily="34" charset="0"/>
                <a:cs typeface="Times New Roman" panose="02020603050405020304" pitchFamily="18" charset="0"/>
              </a:rPr>
              <a:t>RECs.</a:t>
            </a:r>
            <a:endParaRPr lang="en-M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Significance:</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Support for Renewables: Provides additional revenue streams for renewable energy producers.</a:t>
            </a:r>
          </a:p>
          <a:p>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Tracking Renewable Energy Usage: Allows businesses and individuals to support and claim the use of renewable energy.</a:t>
            </a:r>
          </a:p>
          <a:p>
            <a:endParaRPr lang="en-US" dirty="0"/>
          </a:p>
        </p:txBody>
      </p:sp>
    </p:spTree>
    <p:extLst>
      <p:ext uri="{BB962C8B-B14F-4D97-AF65-F5344CB8AC3E}">
        <p14:creationId xmlns:p14="http://schemas.microsoft.com/office/powerpoint/2010/main" val="2184253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01302-6BBF-EF2E-088D-61FAD823765F}"/>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E1041A01-AAD2-993C-4622-1E011F591F57}"/>
              </a:ext>
            </a:extLst>
          </p:cNvPr>
          <p:cNvSpPr>
            <a:spLocks noGrp="1"/>
          </p:cNvSpPr>
          <p:nvPr>
            <p:ph idx="1"/>
          </p:nvPr>
        </p:nvSpPr>
        <p:spPr/>
        <p:txBody>
          <a:bodyPr/>
          <a:lstStyle/>
          <a:p>
            <a:r>
              <a:rPr lang="en-US" dirty="0"/>
              <a:t>Regulatory and legal tools for mitigation and adaptation are mechanisms put in place by governments and international bodies to address and respond to climate change. These tools aim to reduce greenhouse gas emissions (mitigation) and enhance resilience to the impacts of climate change (adaptation). </a:t>
            </a:r>
          </a:p>
          <a:p>
            <a:r>
              <a:rPr lang="en-US" dirty="0"/>
              <a:t>These regulatory and legal tools work in tandem to create a comprehensive framework for addressing climate change challenges. Their effectiveness relies on robust enforcement, ongoing evaluation, and adaptation to evolving climate science and societal needs.</a:t>
            </a:r>
          </a:p>
        </p:txBody>
      </p:sp>
    </p:spTree>
    <p:extLst>
      <p:ext uri="{BB962C8B-B14F-4D97-AF65-F5344CB8AC3E}">
        <p14:creationId xmlns:p14="http://schemas.microsoft.com/office/powerpoint/2010/main" val="80951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50937-335B-6713-2693-382DD491BBE9}"/>
              </a:ext>
            </a:extLst>
          </p:cNvPr>
          <p:cNvSpPr>
            <a:spLocks noGrp="1"/>
          </p:cNvSpPr>
          <p:nvPr>
            <p:ph type="title"/>
          </p:nvPr>
        </p:nvSpPr>
        <p:spPr/>
        <p:txBody>
          <a:bodyPr/>
          <a:lstStyle/>
          <a:p>
            <a:r>
              <a:rPr lang="en-MY" b="1" i="0" dirty="0">
                <a:effectLst/>
                <a:latin typeface="Söhne"/>
              </a:rPr>
              <a:t>Mitigation:</a:t>
            </a:r>
            <a:br>
              <a:rPr lang="en-MY" b="1" i="0" dirty="0">
                <a:effectLst/>
                <a:latin typeface="Söhne"/>
              </a:rPr>
            </a:br>
            <a:endParaRPr lang="en-US" dirty="0"/>
          </a:p>
        </p:txBody>
      </p:sp>
      <p:sp>
        <p:nvSpPr>
          <p:cNvPr id="3" name="Content Placeholder 2">
            <a:extLst>
              <a:ext uri="{FF2B5EF4-FFF2-40B4-BE49-F238E27FC236}">
                <a16:creationId xmlns:a16="http://schemas.microsoft.com/office/drawing/2014/main" id="{F0B174CC-9B7A-DAD5-7D0F-F788DCA80338}"/>
              </a:ext>
            </a:extLst>
          </p:cNvPr>
          <p:cNvSpPr>
            <a:spLocks noGrp="1"/>
          </p:cNvSpPr>
          <p:nvPr>
            <p:ph idx="1"/>
          </p:nvPr>
        </p:nvSpPr>
        <p:spPr/>
        <p:txBody>
          <a:bodyPr>
            <a:normAutofit fontScale="92500" lnSpcReduction="10000"/>
          </a:bodyPr>
          <a:lstStyle/>
          <a:p>
            <a:r>
              <a:rPr lang="en-US" b="1" dirty="0"/>
              <a:t>1. Emission Standards and Regulations:</a:t>
            </a:r>
          </a:p>
          <a:p>
            <a:r>
              <a:rPr lang="en-US" dirty="0"/>
              <a:t>Explanation: Governments set limits on the amount of pollutants, including greenhouse gases, that industries and sources can emit. These standards aim to control and reduce overall emissions.</a:t>
            </a:r>
          </a:p>
          <a:p>
            <a:r>
              <a:rPr lang="en-US" dirty="0"/>
              <a:t>Purpose: Encourages the adoption of cleaner technologies and practices, reducing the impact of industrial activities on the environment.</a:t>
            </a:r>
          </a:p>
          <a:p>
            <a:r>
              <a:rPr lang="en-US" b="1" dirty="0"/>
              <a:t>2. Renewable Energy Standards:</a:t>
            </a:r>
          </a:p>
          <a:p>
            <a:r>
              <a:rPr lang="en-US" dirty="0"/>
              <a:t>Explanation: Mandates require a certain percentage of energy production to come from renewable sources, such as wind, solar, and hydro.</a:t>
            </a:r>
          </a:p>
          <a:p>
            <a:r>
              <a:rPr lang="en-US" dirty="0"/>
              <a:t>Purpose: Promotes the transition to cleaner energy sources, diversifying the energy mix and reducing reliance on fossil fuels.</a:t>
            </a:r>
          </a:p>
          <a:p>
            <a:endParaRPr lang="en-US" dirty="0"/>
          </a:p>
          <a:p>
            <a:pPr marL="0" indent="0">
              <a:buNone/>
            </a:pPr>
            <a:endParaRPr lang="en-US" dirty="0"/>
          </a:p>
        </p:txBody>
      </p:sp>
    </p:spTree>
    <p:extLst>
      <p:ext uri="{BB962C8B-B14F-4D97-AF65-F5344CB8AC3E}">
        <p14:creationId xmlns:p14="http://schemas.microsoft.com/office/powerpoint/2010/main" val="226101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E02CEF-1356-D161-E931-397CC68CCAE2}"/>
              </a:ext>
            </a:extLst>
          </p:cNvPr>
          <p:cNvSpPr>
            <a:spLocks noGrp="1"/>
          </p:cNvSpPr>
          <p:nvPr>
            <p:ph idx="1"/>
          </p:nvPr>
        </p:nvSpPr>
        <p:spPr>
          <a:xfrm>
            <a:off x="523875" y="1354931"/>
            <a:ext cx="10515600" cy="4148138"/>
          </a:xfrm>
        </p:spPr>
        <p:txBody>
          <a:bodyPr>
            <a:normAutofit fontScale="85000" lnSpcReduction="20000"/>
          </a:bodyPr>
          <a:lstStyle/>
          <a:p>
            <a:r>
              <a:rPr lang="en-US" b="1" dirty="0"/>
              <a:t>3. Cap-and-Trade Systems:</a:t>
            </a:r>
          </a:p>
          <a:p>
            <a:r>
              <a:rPr lang="en-US" dirty="0"/>
              <a:t>Explanation: Establishes a market for buying and selling emissions allowances. Companies with lower emissions can sell their allowances to those exceeding their limits.</a:t>
            </a:r>
          </a:p>
          <a:p>
            <a:r>
              <a:rPr lang="en-US" dirty="0"/>
              <a:t>Purpose: Creates economic incentives for companies to reduce emissions efficiently and fosters a market-driven approach to emission reduction.</a:t>
            </a:r>
          </a:p>
          <a:p>
            <a:endParaRPr lang="en-US" dirty="0"/>
          </a:p>
          <a:p>
            <a:r>
              <a:rPr lang="en-US" b="1" dirty="0"/>
              <a:t>4. Carbon Pricing Mechanisms:</a:t>
            </a:r>
          </a:p>
          <a:p>
            <a:r>
              <a:rPr lang="en-US" dirty="0"/>
              <a:t>Explanation: Involves putting a price on carbon emissions, either through carbon taxes or cap-and-trade systems.</a:t>
            </a:r>
          </a:p>
          <a:p>
            <a:r>
              <a:rPr lang="en-US" dirty="0"/>
              <a:t>Purpose: Internalizes the cost of carbon emissions, encouraging businesses to reduce their carbon footprint and invest in cleaner technologies.</a:t>
            </a:r>
          </a:p>
          <a:p>
            <a:endParaRPr lang="en-US" dirty="0"/>
          </a:p>
        </p:txBody>
      </p:sp>
    </p:spTree>
    <p:extLst>
      <p:ext uri="{BB962C8B-B14F-4D97-AF65-F5344CB8AC3E}">
        <p14:creationId xmlns:p14="http://schemas.microsoft.com/office/powerpoint/2010/main" val="1419545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6AC8E-7B42-D974-198B-A472E5270F91}"/>
              </a:ext>
            </a:extLst>
          </p:cNvPr>
          <p:cNvSpPr>
            <a:spLocks noGrp="1"/>
          </p:cNvSpPr>
          <p:nvPr>
            <p:ph idx="1"/>
          </p:nvPr>
        </p:nvSpPr>
        <p:spPr>
          <a:xfrm>
            <a:off x="838200" y="1253331"/>
            <a:ext cx="10515600" cy="4351338"/>
          </a:xfrm>
        </p:spPr>
        <p:txBody>
          <a:bodyPr>
            <a:normAutofit fontScale="92500" lnSpcReduction="10000"/>
          </a:bodyPr>
          <a:lstStyle/>
          <a:p>
            <a:r>
              <a:rPr lang="en-US" b="1" dirty="0"/>
              <a:t>5. Energy Efficiency Regulations:</a:t>
            </a:r>
          </a:p>
          <a:p>
            <a:r>
              <a:rPr lang="en-US" dirty="0"/>
              <a:t>Explanation: Sets standards and regulations to improve the energy efficiency of appliances, vehicles, and industrial processes.</a:t>
            </a:r>
          </a:p>
          <a:p>
            <a:r>
              <a:rPr lang="en-US" dirty="0"/>
              <a:t>Purpose: Reduces overall energy consumption and emissions by promoting the use of energy-efficient technologies.</a:t>
            </a:r>
          </a:p>
          <a:p>
            <a:endParaRPr lang="en-US" dirty="0"/>
          </a:p>
          <a:p>
            <a:r>
              <a:rPr lang="en-US" b="1" dirty="0"/>
              <a:t>6. Deforestation Prevention Laws:</a:t>
            </a:r>
          </a:p>
          <a:p>
            <a:r>
              <a:rPr lang="en-US" dirty="0"/>
              <a:t>Explanation: Legislation aimed at preventing deforestation and promoting sustainable land-use practices.</a:t>
            </a:r>
          </a:p>
          <a:p>
            <a:r>
              <a:rPr lang="en-US" dirty="0"/>
              <a:t>Purpose: Mitigates emissions from land-use changes, protects biodiversity, and enhances carbon sequestration.</a:t>
            </a:r>
          </a:p>
          <a:p>
            <a:endParaRPr lang="en-US" dirty="0"/>
          </a:p>
        </p:txBody>
      </p:sp>
    </p:spTree>
    <p:extLst>
      <p:ext uri="{BB962C8B-B14F-4D97-AF65-F5344CB8AC3E}">
        <p14:creationId xmlns:p14="http://schemas.microsoft.com/office/powerpoint/2010/main" val="3509355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EC747-0898-F3B4-0BE4-7B568AB24E30}"/>
              </a:ext>
            </a:extLst>
          </p:cNvPr>
          <p:cNvSpPr>
            <a:spLocks noGrp="1"/>
          </p:cNvSpPr>
          <p:nvPr>
            <p:ph type="title"/>
          </p:nvPr>
        </p:nvSpPr>
        <p:spPr/>
        <p:txBody>
          <a:bodyPr/>
          <a:lstStyle/>
          <a:p>
            <a:r>
              <a:rPr lang="en-MY" b="1" i="0" dirty="0">
                <a:effectLst/>
                <a:latin typeface="Söhne"/>
              </a:rPr>
              <a:t>Adaptation:</a:t>
            </a:r>
            <a:endParaRPr lang="en-US" dirty="0"/>
          </a:p>
        </p:txBody>
      </p:sp>
      <p:sp>
        <p:nvSpPr>
          <p:cNvPr id="3" name="Content Placeholder 2">
            <a:extLst>
              <a:ext uri="{FF2B5EF4-FFF2-40B4-BE49-F238E27FC236}">
                <a16:creationId xmlns:a16="http://schemas.microsoft.com/office/drawing/2014/main" id="{2AD5D284-6D9D-32D8-A645-3478CF5E8FB4}"/>
              </a:ext>
            </a:extLst>
          </p:cNvPr>
          <p:cNvSpPr>
            <a:spLocks noGrp="1"/>
          </p:cNvSpPr>
          <p:nvPr>
            <p:ph idx="1"/>
          </p:nvPr>
        </p:nvSpPr>
        <p:spPr/>
        <p:txBody>
          <a:bodyPr>
            <a:normAutofit fontScale="92500" lnSpcReduction="10000"/>
          </a:bodyPr>
          <a:lstStyle/>
          <a:p>
            <a:r>
              <a:rPr lang="en-US" b="1" dirty="0"/>
              <a:t>1. Building Codes and Zoning Regulations:</a:t>
            </a:r>
          </a:p>
          <a:p>
            <a:r>
              <a:rPr lang="en-US" dirty="0"/>
              <a:t>Explanation: Standards for construction and land use that incorporate climate-resilient design principles to withstand extreme weather events and changing climate conditions.</a:t>
            </a:r>
          </a:p>
          <a:p>
            <a:r>
              <a:rPr lang="en-US" dirty="0"/>
              <a:t>Purpose: Enhances the resilience of buildings and communities to climate impacts.</a:t>
            </a:r>
          </a:p>
          <a:p>
            <a:r>
              <a:rPr lang="en-US" b="1" dirty="0"/>
              <a:t>2. Climate Resilience Planning:</a:t>
            </a:r>
          </a:p>
          <a:p>
            <a:r>
              <a:rPr lang="en-US" dirty="0"/>
              <a:t>Explanation: Comprehensive planning at various levels to identify vulnerabilities and develop strategies to adapt to climate change impacts.</a:t>
            </a:r>
          </a:p>
          <a:p>
            <a:r>
              <a:rPr lang="en-US" dirty="0"/>
              <a:t>Purpose: Prepares communities and ecosystems for the impacts of climate change, ensuring resilience and sustainability.</a:t>
            </a:r>
          </a:p>
          <a:p>
            <a:endParaRPr lang="en-US" dirty="0"/>
          </a:p>
        </p:txBody>
      </p:sp>
    </p:spTree>
    <p:extLst>
      <p:ext uri="{BB962C8B-B14F-4D97-AF65-F5344CB8AC3E}">
        <p14:creationId xmlns:p14="http://schemas.microsoft.com/office/powerpoint/2010/main" val="3216129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853220-9329-97BA-73E3-97843AD24E34}"/>
              </a:ext>
            </a:extLst>
          </p:cNvPr>
          <p:cNvSpPr>
            <a:spLocks noGrp="1"/>
          </p:cNvSpPr>
          <p:nvPr>
            <p:ph idx="1"/>
          </p:nvPr>
        </p:nvSpPr>
        <p:spPr>
          <a:xfrm>
            <a:off x="523875" y="1253331"/>
            <a:ext cx="10515600" cy="4351338"/>
          </a:xfrm>
        </p:spPr>
        <p:txBody>
          <a:bodyPr>
            <a:normAutofit lnSpcReduction="10000"/>
          </a:bodyPr>
          <a:lstStyle/>
          <a:p>
            <a:r>
              <a:rPr lang="en-US" b="1" dirty="0"/>
              <a:t>3. Water Management Regulations:</a:t>
            </a:r>
          </a:p>
          <a:p>
            <a:r>
              <a:rPr lang="en-US" dirty="0"/>
              <a:t>Explanation: Policies governing the use and management of water resources, considering changing climate conditions.</a:t>
            </a:r>
          </a:p>
          <a:p>
            <a:r>
              <a:rPr lang="en-US" dirty="0"/>
              <a:t>Purpose: Ensures sustainable water use and addresses water-related risks such as droughts and floods.</a:t>
            </a:r>
          </a:p>
          <a:p>
            <a:r>
              <a:rPr lang="en-US" b="1" dirty="0"/>
              <a:t>4. Ecosystem Restoration Laws:</a:t>
            </a:r>
          </a:p>
          <a:p>
            <a:r>
              <a:rPr lang="en-US" dirty="0"/>
              <a:t>Explanation: Legislation promoting the restoration and protection of natural ecosystems to enhance their resilience to climate change.</a:t>
            </a:r>
          </a:p>
          <a:p>
            <a:r>
              <a:rPr lang="en-US" dirty="0"/>
              <a:t>Purpose: Preserves biodiversity, strengthens natural buffers against climate impacts, and supports ecosystem services.</a:t>
            </a:r>
          </a:p>
          <a:p>
            <a:endParaRPr lang="en-US" dirty="0"/>
          </a:p>
        </p:txBody>
      </p:sp>
    </p:spTree>
    <p:extLst>
      <p:ext uri="{BB962C8B-B14F-4D97-AF65-F5344CB8AC3E}">
        <p14:creationId xmlns:p14="http://schemas.microsoft.com/office/powerpoint/2010/main" val="3678044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09EAF0-72B7-5081-5D89-11AEE5F0C495}"/>
              </a:ext>
            </a:extLst>
          </p:cNvPr>
          <p:cNvSpPr>
            <a:spLocks noGrp="1"/>
          </p:cNvSpPr>
          <p:nvPr>
            <p:ph idx="1"/>
          </p:nvPr>
        </p:nvSpPr>
        <p:spPr>
          <a:xfrm>
            <a:off x="838200" y="1025525"/>
            <a:ext cx="10515600" cy="5461000"/>
          </a:xfrm>
        </p:spPr>
        <p:txBody>
          <a:bodyPr>
            <a:normAutofit fontScale="85000" lnSpcReduction="20000"/>
          </a:bodyPr>
          <a:lstStyle/>
          <a:p>
            <a:r>
              <a:rPr lang="en-US" b="1" dirty="0"/>
              <a:t>5. Infrastructure Resilience Standards:</a:t>
            </a:r>
          </a:p>
          <a:p>
            <a:r>
              <a:rPr lang="en-US" dirty="0"/>
              <a:t>Explanation: Standards that require infrastructure projects to incorporate climate resilience considerations in design and construction.</a:t>
            </a:r>
          </a:p>
          <a:p>
            <a:r>
              <a:rPr lang="en-US" dirty="0"/>
              <a:t>Purpose: Reduces the vulnerability of critical infrastructure to climate-related hazards such as sea-level rise and extreme weather events.</a:t>
            </a:r>
          </a:p>
          <a:p>
            <a:r>
              <a:rPr lang="en-US" b="1" dirty="0"/>
              <a:t>6. Climate-Ready Agriculture Policies:</a:t>
            </a:r>
          </a:p>
          <a:p>
            <a:r>
              <a:rPr lang="en-US" dirty="0"/>
              <a:t>Explanation: Policies supporting adaptive practices and technologies in agriculture to cope with changing climate conditions.</a:t>
            </a:r>
          </a:p>
          <a:p>
            <a:r>
              <a:rPr lang="en-US" dirty="0"/>
              <a:t>Purpose: Ensures food security and supports farmers in the face of climate variability.</a:t>
            </a:r>
          </a:p>
          <a:p>
            <a:r>
              <a:rPr lang="en-US" b="1" dirty="0"/>
              <a:t>7. Insurance and Risk Transfer Mechanisms:</a:t>
            </a:r>
          </a:p>
          <a:p>
            <a:r>
              <a:rPr lang="en-US" dirty="0"/>
              <a:t>Explanation: Financial instruments, including insurance, designed to help communities and businesses recover from climate-related losses.</a:t>
            </a:r>
          </a:p>
          <a:p>
            <a:r>
              <a:rPr lang="en-US" dirty="0"/>
              <a:t>Purpose: Provides a financial safety net for those affected by climate impacts, facilitating recovery and reconstruction efforts.</a:t>
            </a:r>
          </a:p>
          <a:p>
            <a:endParaRPr lang="en-US" dirty="0"/>
          </a:p>
        </p:txBody>
      </p:sp>
    </p:spTree>
    <p:extLst>
      <p:ext uri="{BB962C8B-B14F-4D97-AF65-F5344CB8AC3E}">
        <p14:creationId xmlns:p14="http://schemas.microsoft.com/office/powerpoint/2010/main" val="2881344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2F88E-C811-1F17-BD9E-C6D9CCF40900}"/>
              </a:ext>
            </a:extLst>
          </p:cNvPr>
          <p:cNvSpPr>
            <a:spLocks noGrp="1"/>
          </p:cNvSpPr>
          <p:nvPr>
            <p:ph type="title"/>
          </p:nvPr>
        </p:nvSpPr>
        <p:spPr/>
        <p:txBody>
          <a:bodyPr>
            <a:normAutofit/>
          </a:bodyPr>
          <a:lstStyle/>
          <a:p>
            <a:r>
              <a:rPr lang="en-MY" sz="4400" kern="100" dirty="0">
                <a:effectLst/>
                <a:latin typeface="Calibri" panose="020F0502020204030204" pitchFamily="34" charset="0"/>
                <a:ea typeface="Calibri" panose="020F0502020204030204" pitchFamily="34" charset="0"/>
                <a:cs typeface="Times New Roman" panose="02020603050405020304" pitchFamily="18" charset="0"/>
              </a:rPr>
              <a:t>Carbon Pricing Mechanisms</a:t>
            </a:r>
            <a:br>
              <a:rPr lang="en-MY" sz="4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9FFBAFB-355B-A3F1-D912-6E5FA2060C9E}"/>
              </a:ext>
            </a:extLst>
          </p:cNvPr>
          <p:cNvSpPr>
            <a:spLocks noGrp="1"/>
          </p:cNvSpPr>
          <p:nvPr>
            <p:ph idx="1"/>
          </p:nvPr>
        </p:nvSpPr>
        <p:spPr>
          <a:xfrm>
            <a:off x="838200" y="1467853"/>
            <a:ext cx="10515600" cy="4709110"/>
          </a:xfrm>
        </p:spPr>
        <p:txBody>
          <a:bodyPr>
            <a:normAutofit/>
          </a:bodyPr>
          <a:lstStyle/>
          <a:p>
            <a:pPr>
              <a:spcBef>
                <a:spcPts val="0"/>
              </a:spcBef>
            </a:pPr>
            <a:r>
              <a:rPr lang="en-MY" sz="1800" b="1" kern="100" dirty="0">
                <a:effectLst/>
                <a:latin typeface="Calibri" panose="020F0502020204030204" pitchFamily="34" charset="0"/>
                <a:ea typeface="Calibri" panose="020F0502020204030204" pitchFamily="34" charset="0"/>
                <a:cs typeface="Times New Roman" panose="02020603050405020304" pitchFamily="18" charset="0"/>
              </a:rPr>
              <a:t>Carbon Tax</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Tax imposed on the carbon content of fuels or the carbon dioxide emitted by industries.</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How It Works:</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 Tax rates set based on the amount of carbon emitted.</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 Provides a direct financial incentive to reduce emissions.</a:t>
            </a:r>
          </a:p>
          <a:p>
            <a:pPr marL="0" indent="0">
              <a:spcBef>
                <a:spcPts val="0"/>
              </a:spcBef>
              <a:buNone/>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MY"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MY" sz="1800" b="1" kern="100" dirty="0">
                <a:effectLst/>
                <a:latin typeface="Calibri" panose="020F0502020204030204" pitchFamily="34" charset="0"/>
                <a:ea typeface="Calibri" panose="020F0502020204030204" pitchFamily="34" charset="0"/>
                <a:cs typeface="Times New Roman" panose="02020603050405020304" pitchFamily="18" charset="0"/>
              </a:rPr>
              <a:t>Emissions Trading Systems (ETS)</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Market-based approach allowing the buying and selling of emission allowances.</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How It Works:</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 Government allocates a certain number of allowances to industries.</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 Industries can buy or sell allowances in a trading market.</a:t>
            </a:r>
          </a:p>
          <a:p>
            <a:pPr>
              <a:spcBef>
                <a:spcPts val="0"/>
              </a:spcBef>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 Encourages emission reductions where cost-effective.</a:t>
            </a:r>
          </a:p>
          <a:p>
            <a:pPr marL="0" indent="0">
              <a:spcBef>
                <a:spcPts val="0"/>
              </a:spcBef>
              <a:buNone/>
            </a:pPr>
            <a:r>
              <a:rPr lang="en-MY"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MY" sz="1800" kern="100"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1252429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722</TotalTime>
  <Words>1133</Words>
  <Application>Microsoft Macintosh PowerPoint</Application>
  <PresentationFormat>Widescreen</PresentationFormat>
  <Paragraphs>94</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Söhne</vt:lpstr>
      <vt:lpstr>Office Theme</vt:lpstr>
      <vt:lpstr>PowerPoint Presentation</vt:lpstr>
      <vt:lpstr>Introduction</vt:lpstr>
      <vt:lpstr>Mitigation: </vt:lpstr>
      <vt:lpstr>PowerPoint Presentation</vt:lpstr>
      <vt:lpstr>PowerPoint Presentation</vt:lpstr>
      <vt:lpstr>Adaptation:</vt:lpstr>
      <vt:lpstr>PowerPoint Presentation</vt:lpstr>
      <vt:lpstr>PowerPoint Presentation</vt:lpstr>
      <vt:lpstr>Carbon Pricing Mechanisms </vt:lpstr>
      <vt:lpstr>Cap and Trade Systems</vt:lpstr>
      <vt:lpstr>Renewable Energy Certificate (REC):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 Zulhafiz Wan Zahari</dc:creator>
  <cp:lastModifiedBy>WAN MOHD. ZULHAFIZ BIN WAN ZAHARI</cp:lastModifiedBy>
  <cp:revision>1</cp:revision>
  <dcterms:created xsi:type="dcterms:W3CDTF">2023-10-11T08:27:37Z</dcterms:created>
  <dcterms:modified xsi:type="dcterms:W3CDTF">2024-01-07T16:43:53Z</dcterms:modified>
</cp:coreProperties>
</file>