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4"/>
  </p:notesMasterIdLst>
  <p:sldIdLst>
    <p:sldId id="293" r:id="rId3"/>
    <p:sldId id="294" r:id="rId4"/>
    <p:sldId id="281" r:id="rId5"/>
    <p:sldId id="290" r:id="rId6"/>
    <p:sldId id="292" r:id="rId7"/>
    <p:sldId id="259" r:id="rId8"/>
    <p:sldId id="291" r:id="rId9"/>
    <p:sldId id="287" r:id="rId10"/>
    <p:sldId id="262" r:id="rId11"/>
    <p:sldId id="288" r:id="rId12"/>
    <p:sldId id="263" r:id="rId13"/>
    <p:sldId id="289" r:id="rId14"/>
    <p:sldId id="264" r:id="rId15"/>
    <p:sldId id="276" r:id="rId16"/>
    <p:sldId id="277" r:id="rId17"/>
    <p:sldId id="279" r:id="rId18"/>
    <p:sldId id="278" r:id="rId19"/>
    <p:sldId id="280" r:id="rId20"/>
    <p:sldId id="283" r:id="rId21"/>
    <p:sldId id="284" r:id="rId22"/>
    <p:sldId id="285" r:id="rId23"/>
  </p:sldIdLst>
  <p:sldSz cx="12192000" cy="6858000"/>
  <p:notesSz cx="6951663" cy="10082213"/>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Quattrocento Sans" panose="020B0604020202020204" charset="0"/>
      <p:regular r:id="rId33"/>
      <p:bold r:id="rId34"/>
    </p:embeddedFont>
    <p:embeddedFont>
      <p:font typeface="Segoe UI" panose="020B050204020402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60" y="3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D196D2-F615-41B3-8B05-8255D7E092F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294EB5-62CA-41A8-839C-55DF7133B5E1}">
      <dgm:prSet phldrT="[Text]"/>
      <dgm:spPr/>
      <dgm:t>
        <a:bodyPr/>
        <a:lstStyle/>
        <a:p>
          <a:r>
            <a:rPr lang="en-US" dirty="0">
              <a:solidFill>
                <a:schemeClr val="tx1"/>
              </a:solidFill>
            </a:rPr>
            <a:t>Environmental protection tax on products and goods whose use causes environmental pollution</a:t>
          </a:r>
        </a:p>
      </dgm:t>
    </dgm:pt>
    <dgm:pt modelId="{F2B9A7BD-BB52-4ECA-9C15-083727694B20}" type="parTrans" cxnId="{3AD683B3-AA9D-43EF-99A0-486AC82181E5}">
      <dgm:prSet/>
      <dgm:spPr/>
      <dgm:t>
        <a:bodyPr/>
        <a:lstStyle/>
        <a:p>
          <a:endParaRPr lang="en-US"/>
        </a:p>
      </dgm:t>
    </dgm:pt>
    <dgm:pt modelId="{6D38D689-25D8-495F-B462-F27283983E81}" type="sibTrans" cxnId="{3AD683B3-AA9D-43EF-99A0-486AC82181E5}">
      <dgm:prSet/>
      <dgm:spPr/>
      <dgm:t>
        <a:bodyPr/>
        <a:lstStyle/>
        <a:p>
          <a:endParaRPr lang="en-US"/>
        </a:p>
      </dgm:t>
    </dgm:pt>
    <dgm:pt modelId="{F07CB4E2-4857-4B19-B4DC-CC5D23102232}">
      <dgm:prSet phldrT="[Text]"/>
      <dgm:spPr/>
      <dgm:t>
        <a:bodyPr/>
        <a:lstStyle/>
        <a:p>
          <a:r>
            <a:rPr lang="en-US" b="0" i="0" dirty="0">
              <a:solidFill>
                <a:schemeClr val="tx1"/>
              </a:solidFill>
            </a:rPr>
            <a:t>Contribute to changing the awareness and behavior of organizations and individuals in the production and consumption of products that cause negative impacts on the environment, thereby raising awareness of environmental protection and changing consumption behavior of environmentally friendly products</a:t>
          </a:r>
          <a:endParaRPr lang="en-US" dirty="0">
            <a:solidFill>
              <a:schemeClr val="tx1"/>
            </a:solidFill>
          </a:endParaRPr>
        </a:p>
      </dgm:t>
    </dgm:pt>
    <dgm:pt modelId="{B5E4C251-78D8-4D41-91D5-3A784384F63D}" type="parTrans" cxnId="{6019D1CB-39FA-46F3-9237-6FD0455D4D2F}">
      <dgm:prSet/>
      <dgm:spPr/>
      <dgm:t>
        <a:bodyPr/>
        <a:lstStyle/>
        <a:p>
          <a:endParaRPr lang="en-US"/>
        </a:p>
      </dgm:t>
    </dgm:pt>
    <dgm:pt modelId="{2E9917B9-3229-42C5-9039-FD51C3B3D6B9}" type="sibTrans" cxnId="{6019D1CB-39FA-46F3-9237-6FD0455D4D2F}">
      <dgm:prSet/>
      <dgm:spPr/>
      <dgm:t>
        <a:bodyPr/>
        <a:lstStyle/>
        <a:p>
          <a:endParaRPr lang="en-US"/>
        </a:p>
      </dgm:t>
    </dgm:pt>
    <dgm:pt modelId="{57B1D3B2-9B66-46D6-81A0-DFF9858A96E9}">
      <dgm:prSet phldrT="[Text]"/>
      <dgm:spPr/>
      <dgm:t>
        <a:bodyPr/>
        <a:lstStyle/>
        <a:p>
          <a:r>
            <a:rPr lang="en-US" b="0" i="0" dirty="0">
              <a:solidFill>
                <a:schemeClr val="tx1"/>
              </a:solidFill>
            </a:rPr>
            <a:t>Manufacturers are more interested in applying clean technologies; research, use, and produce environmentally friendly products and implement pollution control, contributing to reducing emissions and moving towards sustainable business</a:t>
          </a:r>
          <a:endParaRPr lang="en-US" dirty="0">
            <a:solidFill>
              <a:schemeClr val="tx1"/>
            </a:solidFill>
          </a:endParaRPr>
        </a:p>
      </dgm:t>
    </dgm:pt>
    <dgm:pt modelId="{3C8A5D38-E239-4BAE-958D-A4E3D95CCF7B}" type="parTrans" cxnId="{2968BDDF-C6CB-4BE1-A57F-C93F32CF1495}">
      <dgm:prSet/>
      <dgm:spPr/>
      <dgm:t>
        <a:bodyPr/>
        <a:lstStyle/>
        <a:p>
          <a:endParaRPr lang="en-US"/>
        </a:p>
      </dgm:t>
    </dgm:pt>
    <dgm:pt modelId="{7F0853BD-7216-4920-B2EB-09CE79FF32F8}" type="sibTrans" cxnId="{2968BDDF-C6CB-4BE1-A57F-C93F32CF1495}">
      <dgm:prSet/>
      <dgm:spPr/>
      <dgm:t>
        <a:bodyPr/>
        <a:lstStyle/>
        <a:p>
          <a:endParaRPr lang="en-US"/>
        </a:p>
      </dgm:t>
    </dgm:pt>
    <dgm:pt modelId="{60DFD253-2BA0-4A59-9087-57AB291FE432}" type="pres">
      <dgm:prSet presAssocID="{20D196D2-F615-41B3-8B05-8255D7E092F3}" presName="outerComposite" presStyleCnt="0">
        <dgm:presLayoutVars>
          <dgm:chMax val="5"/>
          <dgm:dir/>
          <dgm:resizeHandles val="exact"/>
        </dgm:presLayoutVars>
      </dgm:prSet>
      <dgm:spPr/>
    </dgm:pt>
    <dgm:pt modelId="{E400C7B1-DADC-4CB9-AF50-FAF60951BAB5}" type="pres">
      <dgm:prSet presAssocID="{20D196D2-F615-41B3-8B05-8255D7E092F3}" presName="dummyMaxCanvas" presStyleCnt="0">
        <dgm:presLayoutVars/>
      </dgm:prSet>
      <dgm:spPr/>
    </dgm:pt>
    <dgm:pt modelId="{D67C412D-7ABA-4420-9B65-7DE3792FCFE1}" type="pres">
      <dgm:prSet presAssocID="{20D196D2-F615-41B3-8B05-8255D7E092F3}" presName="ThreeNodes_1" presStyleLbl="node1" presStyleIdx="0" presStyleCnt="3">
        <dgm:presLayoutVars>
          <dgm:bulletEnabled val="1"/>
        </dgm:presLayoutVars>
      </dgm:prSet>
      <dgm:spPr/>
    </dgm:pt>
    <dgm:pt modelId="{899AA917-8475-4A9A-B2BC-E12FD7811739}" type="pres">
      <dgm:prSet presAssocID="{20D196D2-F615-41B3-8B05-8255D7E092F3}" presName="ThreeNodes_2" presStyleLbl="node1" presStyleIdx="1" presStyleCnt="3">
        <dgm:presLayoutVars>
          <dgm:bulletEnabled val="1"/>
        </dgm:presLayoutVars>
      </dgm:prSet>
      <dgm:spPr/>
    </dgm:pt>
    <dgm:pt modelId="{DBEE2002-8B87-43A6-A10C-CAED059F6C84}" type="pres">
      <dgm:prSet presAssocID="{20D196D2-F615-41B3-8B05-8255D7E092F3}" presName="ThreeNodes_3" presStyleLbl="node1" presStyleIdx="2" presStyleCnt="3">
        <dgm:presLayoutVars>
          <dgm:bulletEnabled val="1"/>
        </dgm:presLayoutVars>
      </dgm:prSet>
      <dgm:spPr/>
    </dgm:pt>
    <dgm:pt modelId="{5F3AF94B-874B-4036-A688-E77128FE5931}" type="pres">
      <dgm:prSet presAssocID="{20D196D2-F615-41B3-8B05-8255D7E092F3}" presName="ThreeConn_1-2" presStyleLbl="fgAccFollowNode1" presStyleIdx="0" presStyleCnt="2">
        <dgm:presLayoutVars>
          <dgm:bulletEnabled val="1"/>
        </dgm:presLayoutVars>
      </dgm:prSet>
      <dgm:spPr/>
    </dgm:pt>
    <dgm:pt modelId="{620D090C-CF10-4891-B80B-CE4A32717C1C}" type="pres">
      <dgm:prSet presAssocID="{20D196D2-F615-41B3-8B05-8255D7E092F3}" presName="ThreeConn_2-3" presStyleLbl="fgAccFollowNode1" presStyleIdx="1" presStyleCnt="2">
        <dgm:presLayoutVars>
          <dgm:bulletEnabled val="1"/>
        </dgm:presLayoutVars>
      </dgm:prSet>
      <dgm:spPr/>
    </dgm:pt>
    <dgm:pt modelId="{933F5692-2298-4510-BB2D-8B39414054E3}" type="pres">
      <dgm:prSet presAssocID="{20D196D2-F615-41B3-8B05-8255D7E092F3}" presName="ThreeNodes_1_text" presStyleLbl="node1" presStyleIdx="2" presStyleCnt="3">
        <dgm:presLayoutVars>
          <dgm:bulletEnabled val="1"/>
        </dgm:presLayoutVars>
      </dgm:prSet>
      <dgm:spPr/>
    </dgm:pt>
    <dgm:pt modelId="{57EB7ABB-34B7-4743-919F-D227DD1C4931}" type="pres">
      <dgm:prSet presAssocID="{20D196D2-F615-41B3-8B05-8255D7E092F3}" presName="ThreeNodes_2_text" presStyleLbl="node1" presStyleIdx="2" presStyleCnt="3">
        <dgm:presLayoutVars>
          <dgm:bulletEnabled val="1"/>
        </dgm:presLayoutVars>
      </dgm:prSet>
      <dgm:spPr/>
    </dgm:pt>
    <dgm:pt modelId="{4EC28FB4-EDD7-49DE-AF65-04ACF0580563}" type="pres">
      <dgm:prSet presAssocID="{20D196D2-F615-41B3-8B05-8255D7E092F3}" presName="ThreeNodes_3_text" presStyleLbl="node1" presStyleIdx="2" presStyleCnt="3">
        <dgm:presLayoutVars>
          <dgm:bulletEnabled val="1"/>
        </dgm:presLayoutVars>
      </dgm:prSet>
      <dgm:spPr/>
    </dgm:pt>
  </dgm:ptLst>
  <dgm:cxnLst>
    <dgm:cxn modelId="{D5508909-F784-4160-816E-E3C98E17F368}" type="presOf" srcId="{57B1D3B2-9B66-46D6-81A0-DFF9858A96E9}" destId="{DBEE2002-8B87-43A6-A10C-CAED059F6C84}" srcOrd="0" destOrd="0" presId="urn:microsoft.com/office/officeart/2005/8/layout/vProcess5"/>
    <dgm:cxn modelId="{56248740-3B8E-4FF2-AA88-963A3AC87C51}" type="presOf" srcId="{57B1D3B2-9B66-46D6-81A0-DFF9858A96E9}" destId="{4EC28FB4-EDD7-49DE-AF65-04ACF0580563}" srcOrd="1" destOrd="0" presId="urn:microsoft.com/office/officeart/2005/8/layout/vProcess5"/>
    <dgm:cxn modelId="{E3DDCA4A-5941-4437-A924-05BBCC2653A2}" type="presOf" srcId="{2E9917B9-3229-42C5-9039-FD51C3B3D6B9}" destId="{620D090C-CF10-4891-B80B-CE4A32717C1C}" srcOrd="0" destOrd="0" presId="urn:microsoft.com/office/officeart/2005/8/layout/vProcess5"/>
    <dgm:cxn modelId="{ECF20577-3580-49B1-BC53-1CF3607B7ECE}" type="presOf" srcId="{6D38D689-25D8-495F-B462-F27283983E81}" destId="{5F3AF94B-874B-4036-A688-E77128FE5931}" srcOrd="0" destOrd="0" presId="urn:microsoft.com/office/officeart/2005/8/layout/vProcess5"/>
    <dgm:cxn modelId="{ADAC4195-53AE-4898-AE7D-E36BFCE61E6F}" type="presOf" srcId="{F07CB4E2-4857-4B19-B4DC-CC5D23102232}" destId="{57EB7ABB-34B7-4743-919F-D227DD1C4931}" srcOrd="1" destOrd="0" presId="urn:microsoft.com/office/officeart/2005/8/layout/vProcess5"/>
    <dgm:cxn modelId="{ACE8D995-46EC-456E-9135-8CEFB020F66A}" type="presOf" srcId="{44294EB5-62CA-41A8-839C-55DF7133B5E1}" destId="{D67C412D-7ABA-4420-9B65-7DE3792FCFE1}" srcOrd="0" destOrd="0" presId="urn:microsoft.com/office/officeart/2005/8/layout/vProcess5"/>
    <dgm:cxn modelId="{3F8D0A9C-939B-47BD-8A14-C6FADAD38CB3}" type="presOf" srcId="{20D196D2-F615-41B3-8B05-8255D7E092F3}" destId="{60DFD253-2BA0-4A59-9087-57AB291FE432}" srcOrd="0" destOrd="0" presId="urn:microsoft.com/office/officeart/2005/8/layout/vProcess5"/>
    <dgm:cxn modelId="{3AD683B3-AA9D-43EF-99A0-486AC82181E5}" srcId="{20D196D2-F615-41B3-8B05-8255D7E092F3}" destId="{44294EB5-62CA-41A8-839C-55DF7133B5E1}" srcOrd="0" destOrd="0" parTransId="{F2B9A7BD-BB52-4ECA-9C15-083727694B20}" sibTransId="{6D38D689-25D8-495F-B462-F27283983E81}"/>
    <dgm:cxn modelId="{6019D1CB-39FA-46F3-9237-6FD0455D4D2F}" srcId="{20D196D2-F615-41B3-8B05-8255D7E092F3}" destId="{F07CB4E2-4857-4B19-B4DC-CC5D23102232}" srcOrd="1" destOrd="0" parTransId="{B5E4C251-78D8-4D41-91D5-3A784384F63D}" sibTransId="{2E9917B9-3229-42C5-9039-FD51C3B3D6B9}"/>
    <dgm:cxn modelId="{2968BDDF-C6CB-4BE1-A57F-C93F32CF1495}" srcId="{20D196D2-F615-41B3-8B05-8255D7E092F3}" destId="{57B1D3B2-9B66-46D6-81A0-DFF9858A96E9}" srcOrd="2" destOrd="0" parTransId="{3C8A5D38-E239-4BAE-958D-A4E3D95CCF7B}" sibTransId="{7F0853BD-7216-4920-B2EB-09CE79FF32F8}"/>
    <dgm:cxn modelId="{ABEF73E5-1F31-423F-BBF5-46C5F9DD0B48}" type="presOf" srcId="{44294EB5-62CA-41A8-839C-55DF7133B5E1}" destId="{933F5692-2298-4510-BB2D-8B39414054E3}" srcOrd="1" destOrd="0" presId="urn:microsoft.com/office/officeart/2005/8/layout/vProcess5"/>
    <dgm:cxn modelId="{1A79ACFE-21E7-4708-A941-B3A1B3A78EB1}" type="presOf" srcId="{F07CB4E2-4857-4B19-B4DC-CC5D23102232}" destId="{899AA917-8475-4A9A-B2BC-E12FD7811739}" srcOrd="0" destOrd="0" presId="urn:microsoft.com/office/officeart/2005/8/layout/vProcess5"/>
    <dgm:cxn modelId="{AE964D3E-A82B-4CA0-8A43-D0E6B5965B79}" type="presParOf" srcId="{60DFD253-2BA0-4A59-9087-57AB291FE432}" destId="{E400C7B1-DADC-4CB9-AF50-FAF60951BAB5}" srcOrd="0" destOrd="0" presId="urn:microsoft.com/office/officeart/2005/8/layout/vProcess5"/>
    <dgm:cxn modelId="{8EF8192B-1837-412D-AE44-14996F4B59C8}" type="presParOf" srcId="{60DFD253-2BA0-4A59-9087-57AB291FE432}" destId="{D67C412D-7ABA-4420-9B65-7DE3792FCFE1}" srcOrd="1" destOrd="0" presId="urn:microsoft.com/office/officeart/2005/8/layout/vProcess5"/>
    <dgm:cxn modelId="{9FDBAA7C-6247-4304-A23D-52C7150DD9BA}" type="presParOf" srcId="{60DFD253-2BA0-4A59-9087-57AB291FE432}" destId="{899AA917-8475-4A9A-B2BC-E12FD7811739}" srcOrd="2" destOrd="0" presId="urn:microsoft.com/office/officeart/2005/8/layout/vProcess5"/>
    <dgm:cxn modelId="{B1111A37-11CB-4760-9784-09ED4291F705}" type="presParOf" srcId="{60DFD253-2BA0-4A59-9087-57AB291FE432}" destId="{DBEE2002-8B87-43A6-A10C-CAED059F6C84}" srcOrd="3" destOrd="0" presId="urn:microsoft.com/office/officeart/2005/8/layout/vProcess5"/>
    <dgm:cxn modelId="{7F4C262E-E08C-470D-B205-0B83E40F9CE5}" type="presParOf" srcId="{60DFD253-2BA0-4A59-9087-57AB291FE432}" destId="{5F3AF94B-874B-4036-A688-E77128FE5931}" srcOrd="4" destOrd="0" presId="urn:microsoft.com/office/officeart/2005/8/layout/vProcess5"/>
    <dgm:cxn modelId="{CC5BDF09-982E-417F-A05C-F64875EF041F}" type="presParOf" srcId="{60DFD253-2BA0-4A59-9087-57AB291FE432}" destId="{620D090C-CF10-4891-B80B-CE4A32717C1C}" srcOrd="5" destOrd="0" presId="urn:microsoft.com/office/officeart/2005/8/layout/vProcess5"/>
    <dgm:cxn modelId="{315D71BD-34B4-4E67-90C1-D2FEB819C0BC}" type="presParOf" srcId="{60DFD253-2BA0-4A59-9087-57AB291FE432}" destId="{933F5692-2298-4510-BB2D-8B39414054E3}" srcOrd="6" destOrd="0" presId="urn:microsoft.com/office/officeart/2005/8/layout/vProcess5"/>
    <dgm:cxn modelId="{3DE9A690-9D7F-4155-9CE3-0C5EF683A124}" type="presParOf" srcId="{60DFD253-2BA0-4A59-9087-57AB291FE432}" destId="{57EB7ABB-34B7-4743-919F-D227DD1C4931}" srcOrd="7" destOrd="0" presId="urn:microsoft.com/office/officeart/2005/8/layout/vProcess5"/>
    <dgm:cxn modelId="{2DA83EA8-A411-4123-ADD4-3F141708C66C}" type="presParOf" srcId="{60DFD253-2BA0-4A59-9087-57AB291FE432}" destId="{4EC28FB4-EDD7-49DE-AF65-04ACF058056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D196D2-F615-41B3-8B05-8255D7E092F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294EB5-62CA-41A8-839C-55DF7133B5E1}">
      <dgm:prSet phldrT="[Text]"/>
      <dgm:spPr/>
      <dgm:t>
        <a:bodyPr/>
        <a:lstStyle/>
        <a:p>
          <a:r>
            <a:rPr lang="en-US" dirty="0">
              <a:solidFill>
                <a:schemeClr val="bg1"/>
              </a:solidFill>
            </a:rPr>
            <a:t>Create beneficial economic leverage to stimulate business entities to invest in the production of environmentally friendly products</a:t>
          </a:r>
        </a:p>
      </dgm:t>
    </dgm:pt>
    <dgm:pt modelId="{F2B9A7BD-BB52-4ECA-9C15-083727694B20}" type="parTrans" cxnId="{3AD683B3-AA9D-43EF-99A0-486AC82181E5}">
      <dgm:prSet/>
      <dgm:spPr/>
      <dgm:t>
        <a:bodyPr/>
        <a:lstStyle/>
        <a:p>
          <a:endParaRPr lang="en-US"/>
        </a:p>
      </dgm:t>
    </dgm:pt>
    <dgm:pt modelId="{6D38D689-25D8-495F-B462-F27283983E81}" type="sibTrans" cxnId="{3AD683B3-AA9D-43EF-99A0-486AC82181E5}">
      <dgm:prSet/>
      <dgm:spPr/>
      <dgm:t>
        <a:bodyPr/>
        <a:lstStyle/>
        <a:p>
          <a:endParaRPr lang="en-US"/>
        </a:p>
      </dgm:t>
    </dgm:pt>
    <dgm:pt modelId="{F07CB4E2-4857-4B19-B4DC-CC5D23102232}">
      <dgm:prSet phldrT="[Text]"/>
      <dgm:spPr/>
      <dgm:t>
        <a:bodyPr/>
        <a:lstStyle/>
        <a:p>
          <a:r>
            <a:rPr lang="en-US" dirty="0">
              <a:solidFill>
                <a:schemeClr val="bg1"/>
              </a:solidFill>
            </a:rPr>
            <a:t>Create motivation to develop sustainable business activities</a:t>
          </a:r>
        </a:p>
      </dgm:t>
    </dgm:pt>
    <dgm:pt modelId="{B5E4C251-78D8-4D41-91D5-3A784384F63D}" type="parTrans" cxnId="{6019D1CB-39FA-46F3-9237-6FD0455D4D2F}">
      <dgm:prSet/>
      <dgm:spPr/>
      <dgm:t>
        <a:bodyPr/>
        <a:lstStyle/>
        <a:p>
          <a:endParaRPr lang="en-US"/>
        </a:p>
      </dgm:t>
    </dgm:pt>
    <dgm:pt modelId="{2E9917B9-3229-42C5-9039-FD51C3B3D6B9}" type="sibTrans" cxnId="{6019D1CB-39FA-46F3-9237-6FD0455D4D2F}">
      <dgm:prSet/>
      <dgm:spPr/>
      <dgm:t>
        <a:bodyPr/>
        <a:lstStyle/>
        <a:p>
          <a:endParaRPr lang="en-US"/>
        </a:p>
      </dgm:t>
    </dgm:pt>
    <dgm:pt modelId="{57B1D3B2-9B66-46D6-81A0-DFF9858A96E9}">
      <dgm:prSet phldrT="[Text]"/>
      <dgm:spPr/>
      <dgm:t>
        <a:bodyPr/>
        <a:lstStyle/>
        <a:p>
          <a:r>
            <a:rPr lang="en-US" dirty="0">
              <a:solidFill>
                <a:schemeClr val="bg1"/>
              </a:solidFill>
            </a:rPr>
            <a:t>Create great motivation for investors to develop sustainable business activities</a:t>
          </a:r>
        </a:p>
      </dgm:t>
    </dgm:pt>
    <dgm:pt modelId="{3C8A5D38-E239-4BAE-958D-A4E3D95CCF7B}" type="parTrans" cxnId="{2968BDDF-C6CB-4BE1-A57F-C93F32CF1495}">
      <dgm:prSet/>
      <dgm:spPr/>
      <dgm:t>
        <a:bodyPr/>
        <a:lstStyle/>
        <a:p>
          <a:endParaRPr lang="en-US"/>
        </a:p>
      </dgm:t>
    </dgm:pt>
    <dgm:pt modelId="{7F0853BD-7216-4920-B2EB-09CE79FF32F8}" type="sibTrans" cxnId="{2968BDDF-C6CB-4BE1-A57F-C93F32CF1495}">
      <dgm:prSet/>
      <dgm:spPr/>
      <dgm:t>
        <a:bodyPr/>
        <a:lstStyle/>
        <a:p>
          <a:endParaRPr lang="en-US"/>
        </a:p>
      </dgm:t>
    </dgm:pt>
    <dgm:pt modelId="{60DFD253-2BA0-4A59-9087-57AB291FE432}" type="pres">
      <dgm:prSet presAssocID="{20D196D2-F615-41B3-8B05-8255D7E092F3}" presName="outerComposite" presStyleCnt="0">
        <dgm:presLayoutVars>
          <dgm:chMax val="5"/>
          <dgm:dir/>
          <dgm:resizeHandles val="exact"/>
        </dgm:presLayoutVars>
      </dgm:prSet>
      <dgm:spPr/>
    </dgm:pt>
    <dgm:pt modelId="{E400C7B1-DADC-4CB9-AF50-FAF60951BAB5}" type="pres">
      <dgm:prSet presAssocID="{20D196D2-F615-41B3-8B05-8255D7E092F3}" presName="dummyMaxCanvas" presStyleCnt="0">
        <dgm:presLayoutVars/>
      </dgm:prSet>
      <dgm:spPr/>
    </dgm:pt>
    <dgm:pt modelId="{D67C412D-7ABA-4420-9B65-7DE3792FCFE1}" type="pres">
      <dgm:prSet presAssocID="{20D196D2-F615-41B3-8B05-8255D7E092F3}" presName="ThreeNodes_1" presStyleLbl="node1" presStyleIdx="0" presStyleCnt="3">
        <dgm:presLayoutVars>
          <dgm:bulletEnabled val="1"/>
        </dgm:presLayoutVars>
      </dgm:prSet>
      <dgm:spPr/>
    </dgm:pt>
    <dgm:pt modelId="{899AA917-8475-4A9A-B2BC-E12FD7811739}" type="pres">
      <dgm:prSet presAssocID="{20D196D2-F615-41B3-8B05-8255D7E092F3}" presName="ThreeNodes_2" presStyleLbl="node1" presStyleIdx="1" presStyleCnt="3">
        <dgm:presLayoutVars>
          <dgm:bulletEnabled val="1"/>
        </dgm:presLayoutVars>
      </dgm:prSet>
      <dgm:spPr/>
    </dgm:pt>
    <dgm:pt modelId="{DBEE2002-8B87-43A6-A10C-CAED059F6C84}" type="pres">
      <dgm:prSet presAssocID="{20D196D2-F615-41B3-8B05-8255D7E092F3}" presName="ThreeNodes_3" presStyleLbl="node1" presStyleIdx="2" presStyleCnt="3" custLinFactNeighborX="-201" custLinFactNeighborY="-1232">
        <dgm:presLayoutVars>
          <dgm:bulletEnabled val="1"/>
        </dgm:presLayoutVars>
      </dgm:prSet>
      <dgm:spPr/>
    </dgm:pt>
    <dgm:pt modelId="{5F3AF94B-874B-4036-A688-E77128FE5931}" type="pres">
      <dgm:prSet presAssocID="{20D196D2-F615-41B3-8B05-8255D7E092F3}" presName="ThreeConn_1-2" presStyleLbl="fgAccFollowNode1" presStyleIdx="0" presStyleCnt="2">
        <dgm:presLayoutVars>
          <dgm:bulletEnabled val="1"/>
        </dgm:presLayoutVars>
      </dgm:prSet>
      <dgm:spPr/>
    </dgm:pt>
    <dgm:pt modelId="{620D090C-CF10-4891-B80B-CE4A32717C1C}" type="pres">
      <dgm:prSet presAssocID="{20D196D2-F615-41B3-8B05-8255D7E092F3}" presName="ThreeConn_2-3" presStyleLbl="fgAccFollowNode1" presStyleIdx="1" presStyleCnt="2">
        <dgm:presLayoutVars>
          <dgm:bulletEnabled val="1"/>
        </dgm:presLayoutVars>
      </dgm:prSet>
      <dgm:spPr/>
    </dgm:pt>
    <dgm:pt modelId="{933F5692-2298-4510-BB2D-8B39414054E3}" type="pres">
      <dgm:prSet presAssocID="{20D196D2-F615-41B3-8B05-8255D7E092F3}" presName="ThreeNodes_1_text" presStyleLbl="node1" presStyleIdx="2" presStyleCnt="3">
        <dgm:presLayoutVars>
          <dgm:bulletEnabled val="1"/>
        </dgm:presLayoutVars>
      </dgm:prSet>
      <dgm:spPr/>
    </dgm:pt>
    <dgm:pt modelId="{57EB7ABB-34B7-4743-919F-D227DD1C4931}" type="pres">
      <dgm:prSet presAssocID="{20D196D2-F615-41B3-8B05-8255D7E092F3}" presName="ThreeNodes_2_text" presStyleLbl="node1" presStyleIdx="2" presStyleCnt="3">
        <dgm:presLayoutVars>
          <dgm:bulletEnabled val="1"/>
        </dgm:presLayoutVars>
      </dgm:prSet>
      <dgm:spPr/>
    </dgm:pt>
    <dgm:pt modelId="{4EC28FB4-EDD7-49DE-AF65-04ACF0580563}" type="pres">
      <dgm:prSet presAssocID="{20D196D2-F615-41B3-8B05-8255D7E092F3}" presName="ThreeNodes_3_text" presStyleLbl="node1" presStyleIdx="2" presStyleCnt="3">
        <dgm:presLayoutVars>
          <dgm:bulletEnabled val="1"/>
        </dgm:presLayoutVars>
      </dgm:prSet>
      <dgm:spPr/>
    </dgm:pt>
  </dgm:ptLst>
  <dgm:cxnLst>
    <dgm:cxn modelId="{D5508909-F784-4160-816E-E3C98E17F368}" type="presOf" srcId="{57B1D3B2-9B66-46D6-81A0-DFF9858A96E9}" destId="{DBEE2002-8B87-43A6-A10C-CAED059F6C84}" srcOrd="0" destOrd="0" presId="urn:microsoft.com/office/officeart/2005/8/layout/vProcess5"/>
    <dgm:cxn modelId="{56248740-3B8E-4FF2-AA88-963A3AC87C51}" type="presOf" srcId="{57B1D3B2-9B66-46D6-81A0-DFF9858A96E9}" destId="{4EC28FB4-EDD7-49DE-AF65-04ACF0580563}" srcOrd="1" destOrd="0" presId="urn:microsoft.com/office/officeart/2005/8/layout/vProcess5"/>
    <dgm:cxn modelId="{E3DDCA4A-5941-4437-A924-05BBCC2653A2}" type="presOf" srcId="{2E9917B9-3229-42C5-9039-FD51C3B3D6B9}" destId="{620D090C-CF10-4891-B80B-CE4A32717C1C}" srcOrd="0" destOrd="0" presId="urn:microsoft.com/office/officeart/2005/8/layout/vProcess5"/>
    <dgm:cxn modelId="{ECF20577-3580-49B1-BC53-1CF3607B7ECE}" type="presOf" srcId="{6D38D689-25D8-495F-B462-F27283983E81}" destId="{5F3AF94B-874B-4036-A688-E77128FE5931}" srcOrd="0" destOrd="0" presId="urn:microsoft.com/office/officeart/2005/8/layout/vProcess5"/>
    <dgm:cxn modelId="{ADAC4195-53AE-4898-AE7D-E36BFCE61E6F}" type="presOf" srcId="{F07CB4E2-4857-4B19-B4DC-CC5D23102232}" destId="{57EB7ABB-34B7-4743-919F-D227DD1C4931}" srcOrd="1" destOrd="0" presId="urn:microsoft.com/office/officeart/2005/8/layout/vProcess5"/>
    <dgm:cxn modelId="{ACE8D995-46EC-456E-9135-8CEFB020F66A}" type="presOf" srcId="{44294EB5-62CA-41A8-839C-55DF7133B5E1}" destId="{D67C412D-7ABA-4420-9B65-7DE3792FCFE1}" srcOrd="0" destOrd="0" presId="urn:microsoft.com/office/officeart/2005/8/layout/vProcess5"/>
    <dgm:cxn modelId="{3F8D0A9C-939B-47BD-8A14-C6FADAD38CB3}" type="presOf" srcId="{20D196D2-F615-41B3-8B05-8255D7E092F3}" destId="{60DFD253-2BA0-4A59-9087-57AB291FE432}" srcOrd="0" destOrd="0" presId="urn:microsoft.com/office/officeart/2005/8/layout/vProcess5"/>
    <dgm:cxn modelId="{3AD683B3-AA9D-43EF-99A0-486AC82181E5}" srcId="{20D196D2-F615-41B3-8B05-8255D7E092F3}" destId="{44294EB5-62CA-41A8-839C-55DF7133B5E1}" srcOrd="0" destOrd="0" parTransId="{F2B9A7BD-BB52-4ECA-9C15-083727694B20}" sibTransId="{6D38D689-25D8-495F-B462-F27283983E81}"/>
    <dgm:cxn modelId="{6019D1CB-39FA-46F3-9237-6FD0455D4D2F}" srcId="{20D196D2-F615-41B3-8B05-8255D7E092F3}" destId="{F07CB4E2-4857-4B19-B4DC-CC5D23102232}" srcOrd="1" destOrd="0" parTransId="{B5E4C251-78D8-4D41-91D5-3A784384F63D}" sibTransId="{2E9917B9-3229-42C5-9039-FD51C3B3D6B9}"/>
    <dgm:cxn modelId="{2968BDDF-C6CB-4BE1-A57F-C93F32CF1495}" srcId="{20D196D2-F615-41B3-8B05-8255D7E092F3}" destId="{57B1D3B2-9B66-46D6-81A0-DFF9858A96E9}" srcOrd="2" destOrd="0" parTransId="{3C8A5D38-E239-4BAE-958D-A4E3D95CCF7B}" sibTransId="{7F0853BD-7216-4920-B2EB-09CE79FF32F8}"/>
    <dgm:cxn modelId="{ABEF73E5-1F31-423F-BBF5-46C5F9DD0B48}" type="presOf" srcId="{44294EB5-62CA-41A8-839C-55DF7133B5E1}" destId="{933F5692-2298-4510-BB2D-8B39414054E3}" srcOrd="1" destOrd="0" presId="urn:microsoft.com/office/officeart/2005/8/layout/vProcess5"/>
    <dgm:cxn modelId="{1A79ACFE-21E7-4708-A941-B3A1B3A78EB1}" type="presOf" srcId="{F07CB4E2-4857-4B19-B4DC-CC5D23102232}" destId="{899AA917-8475-4A9A-B2BC-E12FD7811739}" srcOrd="0" destOrd="0" presId="urn:microsoft.com/office/officeart/2005/8/layout/vProcess5"/>
    <dgm:cxn modelId="{AE964D3E-A82B-4CA0-8A43-D0E6B5965B79}" type="presParOf" srcId="{60DFD253-2BA0-4A59-9087-57AB291FE432}" destId="{E400C7B1-DADC-4CB9-AF50-FAF60951BAB5}" srcOrd="0" destOrd="0" presId="urn:microsoft.com/office/officeart/2005/8/layout/vProcess5"/>
    <dgm:cxn modelId="{8EF8192B-1837-412D-AE44-14996F4B59C8}" type="presParOf" srcId="{60DFD253-2BA0-4A59-9087-57AB291FE432}" destId="{D67C412D-7ABA-4420-9B65-7DE3792FCFE1}" srcOrd="1" destOrd="0" presId="urn:microsoft.com/office/officeart/2005/8/layout/vProcess5"/>
    <dgm:cxn modelId="{9FDBAA7C-6247-4304-A23D-52C7150DD9BA}" type="presParOf" srcId="{60DFD253-2BA0-4A59-9087-57AB291FE432}" destId="{899AA917-8475-4A9A-B2BC-E12FD7811739}" srcOrd="2" destOrd="0" presId="urn:microsoft.com/office/officeart/2005/8/layout/vProcess5"/>
    <dgm:cxn modelId="{B1111A37-11CB-4760-9784-09ED4291F705}" type="presParOf" srcId="{60DFD253-2BA0-4A59-9087-57AB291FE432}" destId="{DBEE2002-8B87-43A6-A10C-CAED059F6C84}" srcOrd="3" destOrd="0" presId="urn:microsoft.com/office/officeart/2005/8/layout/vProcess5"/>
    <dgm:cxn modelId="{7F4C262E-E08C-470D-B205-0B83E40F9CE5}" type="presParOf" srcId="{60DFD253-2BA0-4A59-9087-57AB291FE432}" destId="{5F3AF94B-874B-4036-A688-E77128FE5931}" srcOrd="4" destOrd="0" presId="urn:microsoft.com/office/officeart/2005/8/layout/vProcess5"/>
    <dgm:cxn modelId="{CC5BDF09-982E-417F-A05C-F64875EF041F}" type="presParOf" srcId="{60DFD253-2BA0-4A59-9087-57AB291FE432}" destId="{620D090C-CF10-4891-B80B-CE4A32717C1C}" srcOrd="5" destOrd="0" presId="urn:microsoft.com/office/officeart/2005/8/layout/vProcess5"/>
    <dgm:cxn modelId="{315D71BD-34B4-4E67-90C1-D2FEB819C0BC}" type="presParOf" srcId="{60DFD253-2BA0-4A59-9087-57AB291FE432}" destId="{933F5692-2298-4510-BB2D-8B39414054E3}" srcOrd="6" destOrd="0" presId="urn:microsoft.com/office/officeart/2005/8/layout/vProcess5"/>
    <dgm:cxn modelId="{3DE9A690-9D7F-4155-9CE3-0C5EF683A124}" type="presParOf" srcId="{60DFD253-2BA0-4A59-9087-57AB291FE432}" destId="{57EB7ABB-34B7-4743-919F-D227DD1C4931}" srcOrd="7" destOrd="0" presId="urn:microsoft.com/office/officeart/2005/8/layout/vProcess5"/>
    <dgm:cxn modelId="{2DA83EA8-A411-4123-ADD4-3F141708C66C}" type="presParOf" srcId="{60DFD253-2BA0-4A59-9087-57AB291FE432}" destId="{4EC28FB4-EDD7-49DE-AF65-04ACF058056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196D2-F615-41B3-8B05-8255D7E092F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294EB5-62CA-41A8-839C-55DF7133B5E1}">
      <dgm:prSet phldrT="[Text]"/>
      <dgm:spPr/>
      <dgm:t>
        <a:bodyPr/>
        <a:lstStyle/>
        <a:p>
          <a:r>
            <a:rPr lang="en-US" dirty="0">
              <a:solidFill>
                <a:schemeClr val="tx1"/>
              </a:solidFill>
            </a:rPr>
            <a:t>Create an ecosystem that support for sustainable business activities. Attract legal resources, especially from the business community, to implement initiatives towards sustainable business.</a:t>
          </a:r>
        </a:p>
      </dgm:t>
    </dgm:pt>
    <dgm:pt modelId="{F2B9A7BD-BB52-4ECA-9C15-083727694B20}" type="parTrans" cxnId="{3AD683B3-AA9D-43EF-99A0-486AC82181E5}">
      <dgm:prSet/>
      <dgm:spPr/>
      <dgm:t>
        <a:bodyPr/>
        <a:lstStyle/>
        <a:p>
          <a:endParaRPr lang="en-US"/>
        </a:p>
      </dgm:t>
    </dgm:pt>
    <dgm:pt modelId="{6D38D689-25D8-495F-B462-F27283983E81}" type="sibTrans" cxnId="{3AD683B3-AA9D-43EF-99A0-486AC82181E5}">
      <dgm:prSet/>
      <dgm:spPr/>
      <dgm:t>
        <a:bodyPr/>
        <a:lstStyle/>
        <a:p>
          <a:endParaRPr lang="en-US"/>
        </a:p>
      </dgm:t>
    </dgm:pt>
    <dgm:pt modelId="{F07CB4E2-4857-4B19-B4DC-CC5D23102232}">
      <dgm:prSet phldrT="[Text]"/>
      <dgm:spPr/>
      <dgm:t>
        <a:bodyPr/>
        <a:lstStyle/>
        <a:p>
          <a:r>
            <a:rPr lang="en-US" dirty="0">
              <a:solidFill>
                <a:schemeClr val="tx1"/>
              </a:solidFill>
            </a:rPr>
            <a:t>Create motivation to promote sustainable production and business; Raise awareness of the private sector business community about the role, meaning and importance of sustainable business.</a:t>
          </a:r>
        </a:p>
      </dgm:t>
    </dgm:pt>
    <dgm:pt modelId="{B5E4C251-78D8-4D41-91D5-3A784384F63D}" type="parTrans" cxnId="{6019D1CB-39FA-46F3-9237-6FD0455D4D2F}">
      <dgm:prSet/>
      <dgm:spPr/>
      <dgm:t>
        <a:bodyPr/>
        <a:lstStyle/>
        <a:p>
          <a:endParaRPr lang="en-US"/>
        </a:p>
      </dgm:t>
    </dgm:pt>
    <dgm:pt modelId="{2E9917B9-3229-42C5-9039-FD51C3B3D6B9}" type="sibTrans" cxnId="{6019D1CB-39FA-46F3-9237-6FD0455D4D2F}">
      <dgm:prSet/>
      <dgm:spPr/>
      <dgm:t>
        <a:bodyPr/>
        <a:lstStyle/>
        <a:p>
          <a:endParaRPr lang="en-US"/>
        </a:p>
      </dgm:t>
    </dgm:pt>
    <dgm:pt modelId="{57B1D3B2-9B66-46D6-81A0-DFF9858A96E9}">
      <dgm:prSet phldrT="[Text]"/>
      <dgm:spPr/>
      <dgm:t>
        <a:bodyPr/>
        <a:lstStyle/>
        <a:p>
          <a:r>
            <a:rPr lang="en-US" dirty="0">
              <a:solidFill>
                <a:schemeClr val="tx1"/>
              </a:solidFill>
            </a:rPr>
            <a:t>Create a support network to promote sustainable business</a:t>
          </a:r>
        </a:p>
      </dgm:t>
    </dgm:pt>
    <dgm:pt modelId="{3C8A5D38-E239-4BAE-958D-A4E3D95CCF7B}" type="parTrans" cxnId="{2968BDDF-C6CB-4BE1-A57F-C93F32CF1495}">
      <dgm:prSet/>
      <dgm:spPr/>
      <dgm:t>
        <a:bodyPr/>
        <a:lstStyle/>
        <a:p>
          <a:endParaRPr lang="en-US"/>
        </a:p>
      </dgm:t>
    </dgm:pt>
    <dgm:pt modelId="{7F0853BD-7216-4920-B2EB-09CE79FF32F8}" type="sibTrans" cxnId="{2968BDDF-C6CB-4BE1-A57F-C93F32CF1495}">
      <dgm:prSet/>
      <dgm:spPr/>
      <dgm:t>
        <a:bodyPr/>
        <a:lstStyle/>
        <a:p>
          <a:endParaRPr lang="en-US"/>
        </a:p>
      </dgm:t>
    </dgm:pt>
    <dgm:pt modelId="{60DFD253-2BA0-4A59-9087-57AB291FE432}" type="pres">
      <dgm:prSet presAssocID="{20D196D2-F615-41B3-8B05-8255D7E092F3}" presName="outerComposite" presStyleCnt="0">
        <dgm:presLayoutVars>
          <dgm:chMax val="5"/>
          <dgm:dir/>
          <dgm:resizeHandles val="exact"/>
        </dgm:presLayoutVars>
      </dgm:prSet>
      <dgm:spPr/>
    </dgm:pt>
    <dgm:pt modelId="{E400C7B1-DADC-4CB9-AF50-FAF60951BAB5}" type="pres">
      <dgm:prSet presAssocID="{20D196D2-F615-41B3-8B05-8255D7E092F3}" presName="dummyMaxCanvas" presStyleCnt="0">
        <dgm:presLayoutVars/>
      </dgm:prSet>
      <dgm:spPr/>
    </dgm:pt>
    <dgm:pt modelId="{D67C412D-7ABA-4420-9B65-7DE3792FCFE1}" type="pres">
      <dgm:prSet presAssocID="{20D196D2-F615-41B3-8B05-8255D7E092F3}" presName="ThreeNodes_1" presStyleLbl="node1" presStyleIdx="0" presStyleCnt="3">
        <dgm:presLayoutVars>
          <dgm:bulletEnabled val="1"/>
        </dgm:presLayoutVars>
      </dgm:prSet>
      <dgm:spPr/>
    </dgm:pt>
    <dgm:pt modelId="{899AA917-8475-4A9A-B2BC-E12FD7811739}" type="pres">
      <dgm:prSet presAssocID="{20D196D2-F615-41B3-8B05-8255D7E092F3}" presName="ThreeNodes_2" presStyleLbl="node1" presStyleIdx="1" presStyleCnt="3">
        <dgm:presLayoutVars>
          <dgm:bulletEnabled val="1"/>
        </dgm:presLayoutVars>
      </dgm:prSet>
      <dgm:spPr/>
    </dgm:pt>
    <dgm:pt modelId="{DBEE2002-8B87-43A6-A10C-CAED059F6C84}" type="pres">
      <dgm:prSet presAssocID="{20D196D2-F615-41B3-8B05-8255D7E092F3}" presName="ThreeNodes_3" presStyleLbl="node1" presStyleIdx="2" presStyleCnt="3">
        <dgm:presLayoutVars>
          <dgm:bulletEnabled val="1"/>
        </dgm:presLayoutVars>
      </dgm:prSet>
      <dgm:spPr/>
    </dgm:pt>
    <dgm:pt modelId="{5F3AF94B-874B-4036-A688-E77128FE5931}" type="pres">
      <dgm:prSet presAssocID="{20D196D2-F615-41B3-8B05-8255D7E092F3}" presName="ThreeConn_1-2" presStyleLbl="fgAccFollowNode1" presStyleIdx="0" presStyleCnt="2">
        <dgm:presLayoutVars>
          <dgm:bulletEnabled val="1"/>
        </dgm:presLayoutVars>
      </dgm:prSet>
      <dgm:spPr/>
    </dgm:pt>
    <dgm:pt modelId="{620D090C-CF10-4891-B80B-CE4A32717C1C}" type="pres">
      <dgm:prSet presAssocID="{20D196D2-F615-41B3-8B05-8255D7E092F3}" presName="ThreeConn_2-3" presStyleLbl="fgAccFollowNode1" presStyleIdx="1" presStyleCnt="2">
        <dgm:presLayoutVars>
          <dgm:bulletEnabled val="1"/>
        </dgm:presLayoutVars>
      </dgm:prSet>
      <dgm:spPr/>
    </dgm:pt>
    <dgm:pt modelId="{933F5692-2298-4510-BB2D-8B39414054E3}" type="pres">
      <dgm:prSet presAssocID="{20D196D2-F615-41B3-8B05-8255D7E092F3}" presName="ThreeNodes_1_text" presStyleLbl="node1" presStyleIdx="2" presStyleCnt="3">
        <dgm:presLayoutVars>
          <dgm:bulletEnabled val="1"/>
        </dgm:presLayoutVars>
      </dgm:prSet>
      <dgm:spPr/>
    </dgm:pt>
    <dgm:pt modelId="{57EB7ABB-34B7-4743-919F-D227DD1C4931}" type="pres">
      <dgm:prSet presAssocID="{20D196D2-F615-41B3-8B05-8255D7E092F3}" presName="ThreeNodes_2_text" presStyleLbl="node1" presStyleIdx="2" presStyleCnt="3">
        <dgm:presLayoutVars>
          <dgm:bulletEnabled val="1"/>
        </dgm:presLayoutVars>
      </dgm:prSet>
      <dgm:spPr/>
    </dgm:pt>
    <dgm:pt modelId="{4EC28FB4-EDD7-49DE-AF65-04ACF0580563}" type="pres">
      <dgm:prSet presAssocID="{20D196D2-F615-41B3-8B05-8255D7E092F3}" presName="ThreeNodes_3_text" presStyleLbl="node1" presStyleIdx="2" presStyleCnt="3">
        <dgm:presLayoutVars>
          <dgm:bulletEnabled val="1"/>
        </dgm:presLayoutVars>
      </dgm:prSet>
      <dgm:spPr/>
    </dgm:pt>
  </dgm:ptLst>
  <dgm:cxnLst>
    <dgm:cxn modelId="{D5508909-F784-4160-816E-E3C98E17F368}" type="presOf" srcId="{57B1D3B2-9B66-46D6-81A0-DFF9858A96E9}" destId="{DBEE2002-8B87-43A6-A10C-CAED059F6C84}" srcOrd="0" destOrd="0" presId="urn:microsoft.com/office/officeart/2005/8/layout/vProcess5"/>
    <dgm:cxn modelId="{56248740-3B8E-4FF2-AA88-963A3AC87C51}" type="presOf" srcId="{57B1D3B2-9B66-46D6-81A0-DFF9858A96E9}" destId="{4EC28FB4-EDD7-49DE-AF65-04ACF0580563}" srcOrd="1" destOrd="0" presId="urn:microsoft.com/office/officeart/2005/8/layout/vProcess5"/>
    <dgm:cxn modelId="{E3DDCA4A-5941-4437-A924-05BBCC2653A2}" type="presOf" srcId="{2E9917B9-3229-42C5-9039-FD51C3B3D6B9}" destId="{620D090C-CF10-4891-B80B-CE4A32717C1C}" srcOrd="0" destOrd="0" presId="urn:microsoft.com/office/officeart/2005/8/layout/vProcess5"/>
    <dgm:cxn modelId="{ECF20577-3580-49B1-BC53-1CF3607B7ECE}" type="presOf" srcId="{6D38D689-25D8-495F-B462-F27283983E81}" destId="{5F3AF94B-874B-4036-A688-E77128FE5931}" srcOrd="0" destOrd="0" presId="urn:microsoft.com/office/officeart/2005/8/layout/vProcess5"/>
    <dgm:cxn modelId="{ADAC4195-53AE-4898-AE7D-E36BFCE61E6F}" type="presOf" srcId="{F07CB4E2-4857-4B19-B4DC-CC5D23102232}" destId="{57EB7ABB-34B7-4743-919F-D227DD1C4931}" srcOrd="1" destOrd="0" presId="urn:microsoft.com/office/officeart/2005/8/layout/vProcess5"/>
    <dgm:cxn modelId="{ACE8D995-46EC-456E-9135-8CEFB020F66A}" type="presOf" srcId="{44294EB5-62CA-41A8-839C-55DF7133B5E1}" destId="{D67C412D-7ABA-4420-9B65-7DE3792FCFE1}" srcOrd="0" destOrd="0" presId="urn:microsoft.com/office/officeart/2005/8/layout/vProcess5"/>
    <dgm:cxn modelId="{3F8D0A9C-939B-47BD-8A14-C6FADAD38CB3}" type="presOf" srcId="{20D196D2-F615-41B3-8B05-8255D7E092F3}" destId="{60DFD253-2BA0-4A59-9087-57AB291FE432}" srcOrd="0" destOrd="0" presId="urn:microsoft.com/office/officeart/2005/8/layout/vProcess5"/>
    <dgm:cxn modelId="{3AD683B3-AA9D-43EF-99A0-486AC82181E5}" srcId="{20D196D2-F615-41B3-8B05-8255D7E092F3}" destId="{44294EB5-62CA-41A8-839C-55DF7133B5E1}" srcOrd="0" destOrd="0" parTransId="{F2B9A7BD-BB52-4ECA-9C15-083727694B20}" sibTransId="{6D38D689-25D8-495F-B462-F27283983E81}"/>
    <dgm:cxn modelId="{6019D1CB-39FA-46F3-9237-6FD0455D4D2F}" srcId="{20D196D2-F615-41B3-8B05-8255D7E092F3}" destId="{F07CB4E2-4857-4B19-B4DC-CC5D23102232}" srcOrd="1" destOrd="0" parTransId="{B5E4C251-78D8-4D41-91D5-3A784384F63D}" sibTransId="{2E9917B9-3229-42C5-9039-FD51C3B3D6B9}"/>
    <dgm:cxn modelId="{2968BDDF-C6CB-4BE1-A57F-C93F32CF1495}" srcId="{20D196D2-F615-41B3-8B05-8255D7E092F3}" destId="{57B1D3B2-9B66-46D6-81A0-DFF9858A96E9}" srcOrd="2" destOrd="0" parTransId="{3C8A5D38-E239-4BAE-958D-A4E3D95CCF7B}" sibTransId="{7F0853BD-7216-4920-B2EB-09CE79FF32F8}"/>
    <dgm:cxn modelId="{ABEF73E5-1F31-423F-BBF5-46C5F9DD0B48}" type="presOf" srcId="{44294EB5-62CA-41A8-839C-55DF7133B5E1}" destId="{933F5692-2298-4510-BB2D-8B39414054E3}" srcOrd="1" destOrd="0" presId="urn:microsoft.com/office/officeart/2005/8/layout/vProcess5"/>
    <dgm:cxn modelId="{1A79ACFE-21E7-4708-A941-B3A1B3A78EB1}" type="presOf" srcId="{F07CB4E2-4857-4B19-B4DC-CC5D23102232}" destId="{899AA917-8475-4A9A-B2BC-E12FD7811739}" srcOrd="0" destOrd="0" presId="urn:microsoft.com/office/officeart/2005/8/layout/vProcess5"/>
    <dgm:cxn modelId="{AE964D3E-A82B-4CA0-8A43-D0E6B5965B79}" type="presParOf" srcId="{60DFD253-2BA0-4A59-9087-57AB291FE432}" destId="{E400C7B1-DADC-4CB9-AF50-FAF60951BAB5}" srcOrd="0" destOrd="0" presId="urn:microsoft.com/office/officeart/2005/8/layout/vProcess5"/>
    <dgm:cxn modelId="{8EF8192B-1837-412D-AE44-14996F4B59C8}" type="presParOf" srcId="{60DFD253-2BA0-4A59-9087-57AB291FE432}" destId="{D67C412D-7ABA-4420-9B65-7DE3792FCFE1}" srcOrd="1" destOrd="0" presId="urn:microsoft.com/office/officeart/2005/8/layout/vProcess5"/>
    <dgm:cxn modelId="{9FDBAA7C-6247-4304-A23D-52C7150DD9BA}" type="presParOf" srcId="{60DFD253-2BA0-4A59-9087-57AB291FE432}" destId="{899AA917-8475-4A9A-B2BC-E12FD7811739}" srcOrd="2" destOrd="0" presId="urn:microsoft.com/office/officeart/2005/8/layout/vProcess5"/>
    <dgm:cxn modelId="{B1111A37-11CB-4760-9784-09ED4291F705}" type="presParOf" srcId="{60DFD253-2BA0-4A59-9087-57AB291FE432}" destId="{DBEE2002-8B87-43A6-A10C-CAED059F6C84}" srcOrd="3" destOrd="0" presId="urn:microsoft.com/office/officeart/2005/8/layout/vProcess5"/>
    <dgm:cxn modelId="{7F4C262E-E08C-470D-B205-0B83E40F9CE5}" type="presParOf" srcId="{60DFD253-2BA0-4A59-9087-57AB291FE432}" destId="{5F3AF94B-874B-4036-A688-E77128FE5931}" srcOrd="4" destOrd="0" presId="urn:microsoft.com/office/officeart/2005/8/layout/vProcess5"/>
    <dgm:cxn modelId="{CC5BDF09-982E-417F-A05C-F64875EF041F}" type="presParOf" srcId="{60DFD253-2BA0-4A59-9087-57AB291FE432}" destId="{620D090C-CF10-4891-B80B-CE4A32717C1C}" srcOrd="5" destOrd="0" presId="urn:microsoft.com/office/officeart/2005/8/layout/vProcess5"/>
    <dgm:cxn modelId="{315D71BD-34B4-4E67-90C1-D2FEB819C0BC}" type="presParOf" srcId="{60DFD253-2BA0-4A59-9087-57AB291FE432}" destId="{933F5692-2298-4510-BB2D-8B39414054E3}" srcOrd="6" destOrd="0" presId="urn:microsoft.com/office/officeart/2005/8/layout/vProcess5"/>
    <dgm:cxn modelId="{3DE9A690-9D7F-4155-9CE3-0C5EF683A124}" type="presParOf" srcId="{60DFD253-2BA0-4A59-9087-57AB291FE432}" destId="{57EB7ABB-34B7-4743-919F-D227DD1C4931}" srcOrd="7" destOrd="0" presId="urn:microsoft.com/office/officeart/2005/8/layout/vProcess5"/>
    <dgm:cxn modelId="{2DA83EA8-A411-4123-ADD4-3F141708C66C}" type="presParOf" srcId="{60DFD253-2BA0-4A59-9087-57AB291FE432}" destId="{4EC28FB4-EDD7-49DE-AF65-04ACF058056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C412D-7ABA-4420-9B65-7DE3792FCFE1}">
      <dsp:nvSpPr>
        <dsp:cNvPr id="0" name=""/>
        <dsp:cNvSpPr/>
      </dsp:nvSpPr>
      <dsp:spPr>
        <a:xfrm>
          <a:off x="0" y="0"/>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Environmental protection tax on products and goods whose use causes environmental pollution</a:t>
          </a:r>
        </a:p>
      </dsp:txBody>
      <dsp:txXfrm>
        <a:off x="32930" y="32930"/>
        <a:ext cx="5695565" cy="1058465"/>
      </dsp:txXfrm>
    </dsp:sp>
    <dsp:sp modelId="{899AA917-8475-4A9A-B2BC-E12FD7811739}">
      <dsp:nvSpPr>
        <dsp:cNvPr id="0" name=""/>
        <dsp:cNvSpPr/>
      </dsp:nvSpPr>
      <dsp:spPr>
        <a:xfrm>
          <a:off x="609599" y="1311713"/>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rPr>
            <a:t>Contribute to changing the awareness and behavior of organizations and individuals in the production and consumption of products that cause negative impacts on the environment, thereby raising awareness of environmental protection and changing consumption behavior of environmentally friendly products</a:t>
          </a:r>
          <a:endParaRPr lang="en-US" sz="1400" kern="1200" dirty="0">
            <a:solidFill>
              <a:schemeClr val="tx1"/>
            </a:solidFill>
          </a:endParaRPr>
        </a:p>
      </dsp:txBody>
      <dsp:txXfrm>
        <a:off x="642529" y="1344643"/>
        <a:ext cx="5502528" cy="1058465"/>
      </dsp:txXfrm>
    </dsp:sp>
    <dsp:sp modelId="{DBEE2002-8B87-43A6-A10C-CAED059F6C84}">
      <dsp:nvSpPr>
        <dsp:cNvPr id="0" name=""/>
        <dsp:cNvSpPr/>
      </dsp:nvSpPr>
      <dsp:spPr>
        <a:xfrm>
          <a:off x="1219199" y="2623426"/>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rPr>
            <a:t>Manufacturers are more interested in applying clean technologies; research, use, and produce environmentally friendly products and implement pollution control, contributing to reducing emissions and moving towards sustainable business</a:t>
          </a:r>
          <a:endParaRPr lang="en-US" sz="1400" kern="1200" dirty="0">
            <a:solidFill>
              <a:schemeClr val="tx1"/>
            </a:solidFill>
          </a:endParaRPr>
        </a:p>
      </dsp:txBody>
      <dsp:txXfrm>
        <a:off x="1252129" y="2656356"/>
        <a:ext cx="5502528" cy="1058465"/>
      </dsp:txXfrm>
    </dsp:sp>
    <dsp:sp modelId="{5F3AF94B-874B-4036-A688-E77128FE5931}">
      <dsp:nvSpPr>
        <dsp:cNvPr id="0" name=""/>
        <dsp:cNvSpPr/>
      </dsp:nvSpPr>
      <dsp:spPr>
        <a:xfrm>
          <a:off x="6177988" y="852613"/>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342420" y="852613"/>
        <a:ext cx="401947" cy="549935"/>
      </dsp:txXfrm>
    </dsp:sp>
    <dsp:sp modelId="{620D090C-CF10-4891-B80B-CE4A32717C1C}">
      <dsp:nvSpPr>
        <dsp:cNvPr id="0" name=""/>
        <dsp:cNvSpPr/>
      </dsp:nvSpPr>
      <dsp:spPr>
        <a:xfrm>
          <a:off x="6787588" y="2156831"/>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952020" y="2156831"/>
        <a:ext cx="401947" cy="549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C412D-7ABA-4420-9B65-7DE3792FCFE1}">
      <dsp:nvSpPr>
        <dsp:cNvPr id="0" name=""/>
        <dsp:cNvSpPr/>
      </dsp:nvSpPr>
      <dsp:spPr>
        <a:xfrm>
          <a:off x="0" y="0"/>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Create beneficial economic leverage to stimulate business entities to invest in the production of environmentally friendly products</a:t>
          </a:r>
        </a:p>
      </dsp:txBody>
      <dsp:txXfrm>
        <a:off x="32930" y="32930"/>
        <a:ext cx="5695565" cy="1058465"/>
      </dsp:txXfrm>
    </dsp:sp>
    <dsp:sp modelId="{899AA917-8475-4A9A-B2BC-E12FD7811739}">
      <dsp:nvSpPr>
        <dsp:cNvPr id="0" name=""/>
        <dsp:cNvSpPr/>
      </dsp:nvSpPr>
      <dsp:spPr>
        <a:xfrm>
          <a:off x="609599" y="1311713"/>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Create motivation to develop sustainable business activities</a:t>
          </a:r>
        </a:p>
      </dsp:txBody>
      <dsp:txXfrm>
        <a:off x="642529" y="1344643"/>
        <a:ext cx="5502528" cy="1058465"/>
      </dsp:txXfrm>
    </dsp:sp>
    <dsp:sp modelId="{DBEE2002-8B87-43A6-A10C-CAED059F6C84}">
      <dsp:nvSpPr>
        <dsp:cNvPr id="0" name=""/>
        <dsp:cNvSpPr/>
      </dsp:nvSpPr>
      <dsp:spPr>
        <a:xfrm>
          <a:off x="1205313" y="2609574"/>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bg1"/>
              </a:solidFill>
            </a:rPr>
            <a:t>Create great motivation for investors to develop sustainable business activities</a:t>
          </a:r>
        </a:p>
      </dsp:txBody>
      <dsp:txXfrm>
        <a:off x="1238243" y="2642504"/>
        <a:ext cx="5502528" cy="1058465"/>
      </dsp:txXfrm>
    </dsp:sp>
    <dsp:sp modelId="{5F3AF94B-874B-4036-A688-E77128FE5931}">
      <dsp:nvSpPr>
        <dsp:cNvPr id="0" name=""/>
        <dsp:cNvSpPr/>
      </dsp:nvSpPr>
      <dsp:spPr>
        <a:xfrm>
          <a:off x="6177988" y="852613"/>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342420" y="852613"/>
        <a:ext cx="401947" cy="549935"/>
      </dsp:txXfrm>
    </dsp:sp>
    <dsp:sp modelId="{620D090C-CF10-4891-B80B-CE4A32717C1C}">
      <dsp:nvSpPr>
        <dsp:cNvPr id="0" name=""/>
        <dsp:cNvSpPr/>
      </dsp:nvSpPr>
      <dsp:spPr>
        <a:xfrm>
          <a:off x="6787588" y="2156831"/>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952020" y="2156831"/>
        <a:ext cx="401947" cy="549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C412D-7ABA-4420-9B65-7DE3792FCFE1}">
      <dsp:nvSpPr>
        <dsp:cNvPr id="0" name=""/>
        <dsp:cNvSpPr/>
      </dsp:nvSpPr>
      <dsp:spPr>
        <a:xfrm>
          <a:off x="0" y="0"/>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Create an ecosystem that support for sustainable business activities. Attract legal resources, especially from the business community, to implement initiatives towards sustainable business.</a:t>
          </a:r>
        </a:p>
      </dsp:txBody>
      <dsp:txXfrm>
        <a:off x="32930" y="32930"/>
        <a:ext cx="5695565" cy="1058465"/>
      </dsp:txXfrm>
    </dsp:sp>
    <dsp:sp modelId="{899AA917-8475-4A9A-B2BC-E12FD7811739}">
      <dsp:nvSpPr>
        <dsp:cNvPr id="0" name=""/>
        <dsp:cNvSpPr/>
      </dsp:nvSpPr>
      <dsp:spPr>
        <a:xfrm>
          <a:off x="609599" y="1311713"/>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Create motivation to promote sustainable production and business; Raise awareness of the private sector business community about the role, meaning and importance of sustainable business.</a:t>
          </a:r>
        </a:p>
      </dsp:txBody>
      <dsp:txXfrm>
        <a:off x="642529" y="1344643"/>
        <a:ext cx="5502528" cy="1058465"/>
      </dsp:txXfrm>
    </dsp:sp>
    <dsp:sp modelId="{DBEE2002-8B87-43A6-A10C-CAED059F6C84}">
      <dsp:nvSpPr>
        <dsp:cNvPr id="0" name=""/>
        <dsp:cNvSpPr/>
      </dsp:nvSpPr>
      <dsp:spPr>
        <a:xfrm>
          <a:off x="1219199" y="2623426"/>
          <a:ext cx="6908800" cy="11243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Create a support network to promote sustainable business</a:t>
          </a:r>
        </a:p>
      </dsp:txBody>
      <dsp:txXfrm>
        <a:off x="1252129" y="2656356"/>
        <a:ext cx="5502528" cy="1058465"/>
      </dsp:txXfrm>
    </dsp:sp>
    <dsp:sp modelId="{5F3AF94B-874B-4036-A688-E77128FE5931}">
      <dsp:nvSpPr>
        <dsp:cNvPr id="0" name=""/>
        <dsp:cNvSpPr/>
      </dsp:nvSpPr>
      <dsp:spPr>
        <a:xfrm>
          <a:off x="6177988" y="852613"/>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342420" y="852613"/>
        <a:ext cx="401947" cy="549935"/>
      </dsp:txXfrm>
    </dsp:sp>
    <dsp:sp modelId="{620D090C-CF10-4891-B80B-CE4A32717C1C}">
      <dsp:nvSpPr>
        <dsp:cNvPr id="0" name=""/>
        <dsp:cNvSpPr/>
      </dsp:nvSpPr>
      <dsp:spPr>
        <a:xfrm>
          <a:off x="6787588" y="2156831"/>
          <a:ext cx="730811" cy="73081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6952020" y="2156831"/>
        <a:ext cx="401947" cy="54993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31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201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964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73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30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43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07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2239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658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43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248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17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99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183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36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1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26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38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ό" type="blank">
  <p:cSld name="Κενό">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extLst>
      <p:ext uri="{BB962C8B-B14F-4D97-AF65-F5344CB8AC3E}">
        <p14:creationId xmlns:p14="http://schemas.microsoft.com/office/powerpoint/2010/main" val="23487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505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40395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 sz="2700" b="1" i="0" u="none" strike="noStrike" cap="none" dirty="0">
                <a:solidFill>
                  <a:srgbClr val="003399"/>
                </a:solidFill>
                <a:latin typeface="Century Gothic"/>
                <a:ea typeface="Century Gothic"/>
                <a:cs typeface="Century Gothic"/>
                <a:sym typeface="Century Gothic"/>
              </a:rPr>
              <a:t>Subject title: Topic 12 – </a:t>
            </a:r>
            <a:r>
              <a:rPr lang="en" sz="2700" b="1" dirty="0">
                <a:solidFill>
                  <a:schemeClr val="accent5">
                    <a:lumMod val="75000"/>
                  </a:schemeClr>
                </a:solidFill>
                <a:effectLst/>
                <a:latin typeface="Century Gothic" panose="020B0502020202020204" pitchFamily="34" charset="0"/>
                <a:ea typeface="Calibri" panose="020F0502020204030204" pitchFamily="34" charset="0"/>
              </a:rPr>
              <a:t>Green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Public</a:t>
            </a:r>
            <a:r>
              <a:rPr lang="en" sz="2700" b="1" dirty="0">
                <a:solidFill>
                  <a:schemeClr val="accent5">
                    <a:lumMod val="75000"/>
                  </a:schemeClr>
                </a:solidFill>
                <a:effectLst/>
                <a:latin typeface="Century Gothic" panose="020B0502020202020204" pitchFamily="34" charset="0"/>
                <a:ea typeface="Calibri" panose="020F0502020204030204" pitchFamily="34" charset="0"/>
              </a:rPr>
              <a:t>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Procurement </a:t>
            </a:r>
            <a:r>
              <a:rPr lang="en" sz="2700" b="1" dirty="0">
                <a:solidFill>
                  <a:schemeClr val="accent5">
                    <a:lumMod val="75000"/>
                  </a:schemeClr>
                </a:solidFill>
                <a:effectLst/>
                <a:latin typeface="Century Gothic" panose="020B0502020202020204" pitchFamily="34" charset="0"/>
                <a:ea typeface="Calibri" panose="020F0502020204030204" pitchFamily="34" charset="0"/>
              </a:rPr>
              <a:t>and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Sustainable </a:t>
            </a:r>
            <a:r>
              <a:rPr lang="en" sz="2700" b="1" dirty="0">
                <a:solidFill>
                  <a:schemeClr val="accent5">
                    <a:lumMod val="75000"/>
                  </a:schemeClr>
                </a:solidFill>
                <a:effectLst/>
                <a:latin typeface="Century Gothic" panose="020B0502020202020204" pitchFamily="34" charset="0"/>
                <a:ea typeface="Calibri" panose="020F0502020204030204" pitchFamily="34" charset="0"/>
              </a:rPr>
              <a:t>Business </a:t>
            </a:r>
            <a:r>
              <a:rPr lang="en" sz="2700" b="1" dirty="0" err="1">
                <a:solidFill>
                  <a:schemeClr val="accent5">
                    <a:lumMod val="75000"/>
                  </a:schemeClr>
                </a:solidFill>
                <a:effectLst/>
                <a:latin typeface="Century Gothic" panose="020B0502020202020204" pitchFamily="34" charset="0"/>
                <a:ea typeface="Calibri" panose="020F0502020204030204" pitchFamily="34" charset="0"/>
              </a:rPr>
              <a:t>Practices</a:t>
            </a:r>
            <a:endParaRPr lang="en-US" sz="2700" b="1" dirty="0">
              <a:solidFill>
                <a:schemeClr val="accent5">
                  <a:lumMod val="75000"/>
                </a:schemeClr>
              </a:solidFill>
              <a:latin typeface="Century Gothic" panose="020B0502020202020204" pitchFamily="34" charset="0"/>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4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02469"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bg1"/>
                </a:solidFill>
              </a:rPr>
              <a:t>2. </a:t>
            </a:r>
            <a:r>
              <a:rPr lang="en" sz="2800" b="1" dirty="0">
                <a:solidFill>
                  <a:schemeClr val="bg1"/>
                </a:solidFill>
              </a:rPr>
              <a:t>Legal frameworks for promoting sustainable business practices and theirs effectiveness.</a:t>
            </a:r>
            <a:endParaRPr lang="en-US" sz="2800"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498500"/>
            <a:ext cx="9920168" cy="311997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71500" lvl="0" indent="-342900" algn="just">
              <a:buFont typeface="Wingdings" panose="05000000000000000000" pitchFamily="2" charset="2"/>
              <a:buChar char="Ø"/>
            </a:pPr>
            <a:r>
              <a:rPr lang="en-US" sz="2400" dirty="0">
                <a:solidFill>
                  <a:schemeClr val="tx1"/>
                </a:solidFill>
              </a:rPr>
              <a:t>Reduce waste at source; Reduce energy and raw material usage</a:t>
            </a:r>
          </a:p>
          <a:p>
            <a:pPr marL="571500" lvl="0" indent="-342900" algn="just">
              <a:buFont typeface="Wingdings" panose="05000000000000000000" pitchFamily="2" charset="2"/>
              <a:buChar char="Ø"/>
            </a:pPr>
            <a:r>
              <a:rPr lang="en-US" sz="2400" dirty="0">
                <a:solidFill>
                  <a:schemeClr val="tx1"/>
                </a:solidFill>
              </a:rPr>
              <a:t>Open up new market opportunities and produce higher quality products that can be sold at higher prices</a:t>
            </a:r>
          </a:p>
          <a:p>
            <a:pPr marL="571500" lvl="0" indent="-342900" algn="just">
              <a:buFont typeface="Wingdings" panose="05000000000000000000" pitchFamily="2" charset="2"/>
              <a:buChar char="Ø"/>
            </a:pPr>
            <a:r>
              <a:rPr lang="en-US" sz="2400" dirty="0">
                <a:solidFill>
                  <a:schemeClr val="tx1"/>
                </a:solidFill>
              </a:rPr>
              <a:t>Reflecting and improving the general image of the business with a green image will be accepted more easily by both society and relevant agencies, and will have more advantages.</a:t>
            </a:r>
            <a:endParaRPr lang="en-US" sz="2000" dirty="0">
              <a:solidFill>
                <a:schemeClr val="tx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5"/>
            <a:ext cx="4533363" cy="5247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400" b="1" dirty="0">
                <a:latin typeface="Segoe UI" panose="020B0502040204020203" pitchFamily="34" charset="0"/>
                <a:cs typeface="Segoe UI" panose="020B0502040204020203" pitchFamily="34" charset="0"/>
              </a:rPr>
              <a:t>The effect of cleaner production</a:t>
            </a:r>
            <a:endParaRPr lang="LID4096"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9794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b="1" dirty="0">
                <a:solidFill>
                  <a:schemeClr val="bg1"/>
                </a:solidFill>
              </a:rPr>
              <a:t>2. Legal frameworks for promoting sustainable business practices and theirs effectiveness. </a:t>
            </a:r>
            <a:endParaRPr lang="en-US" sz="2800"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8" y="2498500"/>
            <a:ext cx="9817137" cy="378639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indent="0" algn="just"/>
            <a:endParaRPr lang="en-US" dirty="0">
              <a:latin typeface="+mj-lt"/>
            </a:endParaRPr>
          </a:p>
          <a:p>
            <a:pPr marL="514350" indent="-285750"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An ecolabel is an official symbol that shows that a product has been designed to be less harmful to the environment than other similar products</a:t>
            </a:r>
          </a:p>
          <a:p>
            <a:pPr marL="514350" indent="-285750"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Being labeled with an eco label is an affirmation of the reputation of the product and the manufacturer. Eco-labeled products often have high competitive power and market prices are often higher than similar products.</a:t>
            </a:r>
          </a:p>
          <a:p>
            <a:pPr marL="514350" indent="-285750" algn="just">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This is an economic tool that impacts manufacturers through customer reactions and psychology. Many manufacturers have been investing to have their products recognized as environmentally friendly green products to improve their product competitiveness.</a:t>
            </a:r>
          </a:p>
          <a:p>
            <a:pPr algn="just"/>
            <a:endParaRPr lang="en-US" sz="3200" b="1"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8"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5"/>
            <a:ext cx="4533363" cy="5247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latin typeface="Segoe UI" panose="020B0502040204020203" pitchFamily="34" charset="0"/>
                <a:cs typeface="Segoe UI" panose="020B0502040204020203" pitchFamily="34" charset="0"/>
              </a:rPr>
              <a:t>Eco-label regulations</a:t>
            </a:r>
            <a:endParaRPr lang="LID4096"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582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b="1" dirty="0">
                <a:solidFill>
                  <a:schemeClr val="bg1"/>
                </a:solidFill>
              </a:rPr>
              <a:t>2. Legal frameworks for promoting sustainable business practices and theirs effectiveness.</a:t>
            </a:r>
            <a:endParaRPr lang="en-US" sz="2800"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8" y="2498500"/>
            <a:ext cx="9817137" cy="378639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indent="0" algn="just"/>
            <a:endParaRPr lang="en-US" sz="1800" dirty="0">
              <a:latin typeface="+mj-lt"/>
            </a:endParaRPr>
          </a:p>
          <a:p>
            <a:pPr marL="514350" lvl="0" indent="-285750">
              <a:buFont typeface="Wingdings" panose="05000000000000000000" pitchFamily="2" charset="2"/>
              <a:buChar char="Ø"/>
            </a:pPr>
            <a:r>
              <a:rPr lang="en-US" sz="1800" dirty="0">
                <a:solidFill>
                  <a:schemeClr val="tx1"/>
                </a:solidFill>
              </a:rPr>
              <a:t>Create a tool to recognize environmentally friendly products and services</a:t>
            </a:r>
          </a:p>
          <a:p>
            <a:pPr marL="514350" lvl="0" indent="-285750">
              <a:buFont typeface="Wingdings" panose="05000000000000000000" pitchFamily="2" charset="2"/>
              <a:buChar char="Ø"/>
            </a:pPr>
            <a:r>
              <a:rPr lang="en-US" sz="1800" dirty="0">
                <a:solidFill>
                  <a:schemeClr val="tx1"/>
                </a:solidFill>
              </a:rPr>
              <a:t>Impact on manufacturers to encourage investors to improve products to be recognized and labeled with eco-labels, thereby promoting sustainable business activities</a:t>
            </a:r>
          </a:p>
          <a:p>
            <a:pPr marL="514350" lvl="0" indent="-285750">
              <a:buFont typeface="Wingdings" panose="05000000000000000000" pitchFamily="2" charset="2"/>
              <a:buChar char="Ø"/>
            </a:pPr>
            <a:r>
              <a:rPr lang="en-US" sz="1800" dirty="0">
                <a:solidFill>
                  <a:schemeClr val="tx1"/>
                </a:solidFill>
              </a:rPr>
              <a:t>Raise community awareness about sustainable business</a:t>
            </a:r>
            <a:endParaRPr lang="en-US" sz="1800" dirty="0">
              <a:latin typeface="Times New Roman" panose="02020603050405020304" pitchFamily="18" charset="0"/>
              <a:cs typeface="Times New Roman" panose="02020603050405020304" pitchFamily="18" charset="0"/>
            </a:endParaRPr>
          </a:p>
          <a:p>
            <a:pPr algn="just"/>
            <a:endParaRPr lang="en-US" sz="1800" b="1"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8"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5"/>
            <a:ext cx="4533363" cy="5247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400" b="1" dirty="0">
                <a:latin typeface="Segoe UI" panose="020B0502040204020203" pitchFamily="34" charset="0"/>
                <a:cs typeface="Segoe UI" panose="020B0502040204020203" pitchFamily="34" charset="0"/>
              </a:rPr>
              <a:t>The effectiveness of eco-labels</a:t>
            </a:r>
            <a:endParaRPr lang="LID4096"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802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078067"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bg1"/>
                </a:solidFill>
              </a:rPr>
              <a:t>2. </a:t>
            </a:r>
            <a:r>
              <a:rPr lang="en" sz="2800" b="1" dirty="0">
                <a:solidFill>
                  <a:schemeClr val="bg1"/>
                </a:solidFill>
              </a:rPr>
              <a:t>Legal frameworks for promoting sustainable business practices and theirs effectiveness.</a:t>
            </a:r>
            <a:endParaRPr lang="en-US" sz="2800"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498500"/>
            <a:ext cx="10078067" cy="311997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143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Environmental protection tax is levied on goods and products that have a negative impact on the environment.</a:t>
            </a:r>
          </a:p>
          <a:p>
            <a:pPr marL="5143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biggest goal of the environmental protection tax is to create revenue for the state budget to invest in environmental protection, limit the use, production and trade of products that are not environmentally friendly.</a:t>
            </a:r>
          </a:p>
          <a:p>
            <a:pPr marL="514350" indent="-285750"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Environmental protection tax is a solution to limit the production and use of goods that cause negative impacts on the environment, promote businesses to research and apply clean technology to production, and research to use raw materials to replace raw materials. fossil fuels to produce environmentally friendly products to replace products that pollute the environment, thereby meeting the requirements of green and sustainable growth.</a:t>
            </a:r>
            <a:endParaRPr lang="en-US" sz="3200" b="1"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5"/>
            <a:ext cx="6416996" cy="5247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US" sz="2400" b="1" dirty="0">
                <a:latin typeface="Segoe UI" panose="020B0502040204020203" pitchFamily="34" charset="0"/>
                <a:cs typeface="Segoe UI" panose="020B0502040204020203" pitchFamily="34" charset="0"/>
              </a:rPr>
              <a:t>Regulations on Environmental Protection Tax</a:t>
            </a:r>
            <a:endParaRPr lang="LID4096"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38386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30956"/>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400" b="1" dirty="0">
                <a:solidFill>
                  <a:srgbClr val="FFFFFF"/>
                </a:solidFill>
                <a:latin typeface="Segoe UI" panose="020B0502040204020203" pitchFamily="34" charset="0"/>
                <a:ea typeface="Century Gothic"/>
                <a:cs typeface="Segoe UI" panose="020B0502040204020203" pitchFamily="34" charset="0"/>
                <a:sym typeface="Century Gothic"/>
              </a:rPr>
              <a:t>The effectiveness of environmental protection tax regulations in promoting sustainable business activities</a:t>
            </a:r>
            <a:endParaRPr sz="24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Diagram 1"/>
          <p:cNvGraphicFramePr/>
          <p:nvPr>
            <p:extLst>
              <p:ext uri="{D42A27DB-BD31-4B8C-83A1-F6EECF244321}">
                <p14:modId xmlns:p14="http://schemas.microsoft.com/office/powerpoint/2010/main" val="3638786820"/>
              </p:ext>
            </p:extLst>
          </p:nvPr>
        </p:nvGraphicFramePr>
        <p:xfrm>
          <a:off x="2032000" y="1738648"/>
          <a:ext cx="8128000" cy="374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97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US" sz="2800" dirty="0">
                <a:solidFill>
                  <a:schemeClr val="bg1"/>
                </a:solidFill>
              </a:rPr>
              <a:t>Legal framework to promote sustainable business practices and their effectiveness</a:t>
            </a: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4"/>
            <a:ext cx="6336406" cy="80055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a:r>
              <a:rPr lang="en-US" sz="2400" dirty="0">
                <a:latin typeface="Times New Roman" panose="02020603050405020304" pitchFamily="18" charset="0"/>
                <a:cs typeface="Times New Roman" panose="02020603050405020304" pitchFamily="18" charset="0"/>
              </a:rPr>
              <a:t>Regulations on incentives and support for environmentally friendly products and services</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923308"/>
            <a:ext cx="10293655" cy="297096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715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Environmentally friendly products and services will receive incentives and support from state management agencies such as: industries and professions on collecting, treating, recycling or reusing waste; manufacturing and supplying technology, equipment, products and services to serve environmental protection requirements.</a:t>
            </a:r>
          </a:p>
          <a:p>
            <a:pPr marL="5715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Incentives can be very diverse such as: tax incentives, capital incentives, land incentives, product subsidies</a:t>
            </a:r>
            <a:endParaRPr lang="LID4096" sz="2800" b="1" dirty="0">
              <a:latin typeface="Times New Roman" panose="02020603050405020304" pitchFamily="18" charset="0"/>
              <a:cs typeface="Times New Roman" panose="02020603050405020304" pitchFamily="18" charset="0"/>
            </a:endParaRPr>
          </a:p>
          <a:p>
            <a:pPr algn="just"/>
            <a:endParaRPr lang="en-US" sz="2800" b="1" dirty="0">
              <a:latin typeface="Times New Roman" panose="02020603050405020304" pitchFamily="18" charset="0"/>
              <a:cs typeface="Times New Roman" panose="02020603050405020304" pitchFamily="18" charset="0"/>
            </a:endParaRPr>
          </a:p>
          <a:p>
            <a:pPr algn="just"/>
            <a:endParaRPr lang="LID4096" sz="2000" b="1"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22360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707846"/>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000" b="1" dirty="0">
                <a:solidFill>
                  <a:schemeClr val="bg1"/>
                </a:solidFill>
                <a:latin typeface="Times New Roman" panose="02020603050405020304" pitchFamily="18" charset="0"/>
                <a:ea typeface="Century Gothic"/>
                <a:cs typeface="Times New Roman" panose="02020603050405020304" pitchFamily="18" charset="0"/>
                <a:sym typeface="Century Gothic"/>
              </a:rPr>
              <a:t>The effectiveness of regulations on incentives and support for environmentally friendly products and services in promoting sustainable business activities</a:t>
            </a:r>
            <a:endParaRPr sz="24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Diagram 1"/>
          <p:cNvGraphicFramePr/>
          <p:nvPr>
            <p:extLst>
              <p:ext uri="{D42A27DB-BD31-4B8C-83A1-F6EECF244321}">
                <p14:modId xmlns:p14="http://schemas.microsoft.com/office/powerpoint/2010/main" val="3933944623"/>
              </p:ext>
            </p:extLst>
          </p:nvPr>
        </p:nvGraphicFramePr>
        <p:xfrm>
          <a:off x="2032000" y="1738648"/>
          <a:ext cx="8128000" cy="374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13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50250"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bg1"/>
                </a:solidFill>
              </a:rPr>
              <a:t>2.</a:t>
            </a:r>
            <a:r>
              <a:rPr lang="en" sz="2800" b="1" dirty="0">
                <a:solidFill>
                  <a:schemeClr val="bg1"/>
                </a:solidFill>
              </a:rPr>
              <a:t> </a:t>
            </a:r>
            <a:r>
              <a:rPr lang="en" sz="2800" dirty="0">
                <a:solidFill>
                  <a:schemeClr val="bg1"/>
                </a:solidFill>
              </a:rPr>
              <a:t>Legal frameworks for promoting sustainable business practices and theirs effectiveness.</a:t>
            </a:r>
            <a:endParaRPr lang="en-US" sz="2800" dirty="0">
              <a:solidFill>
                <a:schemeClr val="bg1"/>
              </a:solidFill>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571224"/>
            <a:ext cx="5267459" cy="75985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a:r>
              <a:rPr lang="en-US" sz="2400" dirty="0">
                <a:latin typeface="Times New Roman" panose="02020603050405020304" pitchFamily="18" charset="0"/>
                <a:cs typeface="Times New Roman" panose="02020603050405020304" pitchFamily="18" charset="0"/>
              </a:rPr>
              <a:t>Regulations on ecosystem development to support sustainable business</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498500"/>
            <a:ext cx="9623954" cy="339577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514350" indent="-285750">
              <a:lnSpc>
                <a:spcPct val="150000"/>
              </a:lnSpc>
              <a:buFont typeface="Wingdings" panose="05000000000000000000" pitchFamily="2" charset="2"/>
              <a:buChar char="Ø"/>
            </a:pPr>
            <a:r>
              <a:rPr lang="en-US" sz="1800" dirty="0" err="1">
                <a:latin typeface="Times New Roman" panose="02020603050405020304" pitchFamily="18" charset="0"/>
                <a:cs typeface="Times New Roman" panose="02020603050405020304" pitchFamily="18" charset="0"/>
              </a:rPr>
              <a:t>Develope</a:t>
            </a:r>
            <a:r>
              <a:rPr lang="en-US" sz="1800" dirty="0">
                <a:latin typeface="Times New Roman" panose="02020603050405020304" pitchFamily="18" charset="0"/>
                <a:cs typeface="Times New Roman" panose="02020603050405020304" pitchFamily="18" charset="0"/>
              </a:rPr>
              <a:t> an ecosystem to support sustainable businesses, making a positive contribution to creating jobs, improving living standards for low-income and disadvantaged people, protecting the environment and responding to climate change.</a:t>
            </a:r>
          </a:p>
          <a:p>
            <a:pPr marL="514350" indent="-285750">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Support organizations promoting sustainable business development to research, develop and apply solutions and tools to measure, evaluate and recognize sustainable business enterprises. </a:t>
            </a:r>
          </a:p>
          <a:p>
            <a:pPr marL="514350" indent="-285750" algn="just">
              <a:lnSpc>
                <a:spcPct val="15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Organize conferences, seminars, and discussions to share information, experiences, and good practices on sustainable business models; measurement solutions and tools; evaluating and recognizing sustainable businesses;</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23818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830956"/>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400" b="1" dirty="0">
                <a:solidFill>
                  <a:schemeClr val="bg1"/>
                </a:solidFill>
                <a:latin typeface="Times New Roman" panose="02020603050405020304" pitchFamily="18" charset="0"/>
                <a:ea typeface="Century Gothic"/>
                <a:cs typeface="Times New Roman" panose="02020603050405020304" pitchFamily="18" charset="0"/>
                <a:sym typeface="Century Gothic"/>
              </a:rPr>
              <a:t>The effectiveness of regulations on developing a sustainable business support ecosystem in promoting sustainable business activities</a:t>
            </a:r>
            <a:endParaRPr sz="24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457200" marR="0" lvl="1" indent="0" algn="just" rtl="0">
              <a:lnSpc>
                <a:spcPct val="150000"/>
              </a:lnSpc>
              <a:spcBef>
                <a:spcPts val="0"/>
              </a:spcBef>
              <a:spcAft>
                <a:spcPts val="0"/>
              </a:spcAft>
              <a:buClr>
                <a:srgbClr val="000000"/>
              </a:buClr>
              <a:buSzPts val="1600"/>
              <a:buFont typeface="Arial"/>
              <a:buNone/>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graphicFrame>
        <p:nvGraphicFramePr>
          <p:cNvPr id="2" name="Diagram 1"/>
          <p:cNvGraphicFramePr/>
          <p:nvPr>
            <p:extLst>
              <p:ext uri="{D42A27DB-BD31-4B8C-83A1-F6EECF244321}">
                <p14:modId xmlns:p14="http://schemas.microsoft.com/office/powerpoint/2010/main" val="749694494"/>
              </p:ext>
            </p:extLst>
          </p:nvPr>
        </p:nvGraphicFramePr>
        <p:xfrm>
          <a:off x="2032000" y="1738648"/>
          <a:ext cx="8128000" cy="3747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2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850953" cy="1152583"/>
          </a:xfrm>
          <a:prstGeom prst="rect">
            <a:avLst/>
          </a:prstGeom>
          <a:solidFill>
            <a:srgbClr val="003399"/>
          </a:solidFill>
          <a:ln>
            <a:noFill/>
          </a:ln>
        </p:spPr>
        <p:txBody>
          <a:bodyPr spcFirstLastPara="1" wrap="square" lIns="91425" tIns="45700" rIns="91425" bIns="45700" anchor="t" anchorCtr="0">
            <a:spAutoFit/>
          </a:bodyPr>
          <a:lstStyle/>
          <a:p>
            <a:pPr lvl="0" algn="just">
              <a:lnSpc>
                <a:spcPct val="130000"/>
              </a:lnSpc>
            </a:pPr>
            <a:r>
              <a:rPr lang="en" sz="2800" b="1" dirty="0">
                <a:solidFill>
                  <a:schemeClr val="bg1"/>
                </a:solidFill>
              </a:rPr>
              <a:t>3. </a:t>
            </a:r>
            <a:r>
              <a:rPr lang="es-ES" sz="2500" b="1" dirty="0">
                <a:solidFill>
                  <a:schemeClr val="bg1"/>
                </a:solidFill>
              </a:rPr>
              <a:t>Case </a:t>
            </a:r>
            <a:r>
              <a:rPr lang="es-ES" sz="2500" b="1" dirty="0" err="1">
                <a:solidFill>
                  <a:schemeClr val="bg1"/>
                </a:solidFill>
              </a:rPr>
              <a:t>studies</a:t>
            </a:r>
            <a:r>
              <a:rPr lang="es-ES" sz="2500" b="1" dirty="0">
                <a:solidFill>
                  <a:schemeClr val="bg1"/>
                </a:solidFill>
              </a:rPr>
              <a:t> </a:t>
            </a:r>
            <a:r>
              <a:rPr lang="es-ES" sz="2500" b="1" dirty="0" err="1">
                <a:solidFill>
                  <a:schemeClr val="bg1"/>
                </a:solidFill>
              </a:rPr>
              <a:t>on</a:t>
            </a:r>
            <a:r>
              <a:rPr lang="es-ES" sz="2500" b="1" dirty="0">
                <a:solidFill>
                  <a:schemeClr val="bg1"/>
                </a:solidFill>
              </a:rPr>
              <a:t> </a:t>
            </a:r>
            <a:r>
              <a:rPr lang="es-ES" sz="2500" b="1" dirty="0" err="1">
                <a:solidFill>
                  <a:schemeClr val="bg1"/>
                </a:solidFill>
              </a:rPr>
              <a:t>successful</a:t>
            </a:r>
            <a:r>
              <a:rPr lang="es-ES" sz="2500" b="1" dirty="0">
                <a:solidFill>
                  <a:schemeClr val="bg1"/>
                </a:solidFill>
              </a:rPr>
              <a:t> </a:t>
            </a:r>
            <a:r>
              <a:rPr lang="es-ES" sz="2500" b="1" dirty="0" err="1">
                <a:solidFill>
                  <a:schemeClr val="bg1"/>
                </a:solidFill>
              </a:rPr>
              <a:t>implementation</a:t>
            </a:r>
            <a:r>
              <a:rPr lang="es-ES" sz="2500" b="1" dirty="0">
                <a:solidFill>
                  <a:schemeClr val="bg1"/>
                </a:solidFill>
              </a:rPr>
              <a:t> </a:t>
            </a:r>
            <a:r>
              <a:rPr lang="es-ES" sz="2500" b="1" dirty="0" err="1">
                <a:solidFill>
                  <a:schemeClr val="bg1"/>
                </a:solidFill>
              </a:rPr>
              <a:t>of</a:t>
            </a:r>
            <a:r>
              <a:rPr lang="es-ES" sz="2500" b="1" dirty="0">
                <a:solidFill>
                  <a:schemeClr val="bg1"/>
                </a:solidFill>
              </a:rPr>
              <a:t> </a:t>
            </a:r>
            <a:r>
              <a:rPr lang="es-ES" sz="2500" b="1" dirty="0" err="1">
                <a:solidFill>
                  <a:schemeClr val="bg1"/>
                </a:solidFill>
              </a:rPr>
              <a:t>green</a:t>
            </a:r>
            <a:r>
              <a:rPr lang="es-ES" sz="2500" b="1" dirty="0">
                <a:solidFill>
                  <a:schemeClr val="bg1"/>
                </a:solidFill>
              </a:rPr>
              <a:t> </a:t>
            </a:r>
            <a:r>
              <a:rPr lang="es-ES" sz="2500" b="1" dirty="0" err="1">
                <a:solidFill>
                  <a:schemeClr val="bg1"/>
                </a:solidFill>
              </a:rPr>
              <a:t>public</a:t>
            </a:r>
            <a:r>
              <a:rPr lang="es-ES" sz="2500" b="1" dirty="0">
                <a:solidFill>
                  <a:schemeClr val="bg1"/>
                </a:solidFill>
              </a:rPr>
              <a:t> </a:t>
            </a:r>
            <a:r>
              <a:rPr lang="es-ES" sz="2500" b="1" dirty="0" err="1">
                <a:solidFill>
                  <a:schemeClr val="bg1"/>
                </a:solidFill>
              </a:rPr>
              <a:t>procurement</a:t>
            </a:r>
            <a:r>
              <a:rPr lang="es-ES" sz="2500" b="1" dirty="0">
                <a:solidFill>
                  <a:schemeClr val="bg1"/>
                </a:solidFill>
              </a:rPr>
              <a:t> and </a:t>
            </a:r>
            <a:r>
              <a:rPr lang="es-ES" sz="2500" b="1" dirty="0" err="1">
                <a:solidFill>
                  <a:schemeClr val="bg1"/>
                </a:solidFill>
              </a:rPr>
              <a:t>sustainable</a:t>
            </a:r>
            <a:r>
              <a:rPr lang="es-ES" sz="2500" b="1" dirty="0">
                <a:solidFill>
                  <a:schemeClr val="bg1"/>
                </a:solidFill>
              </a:rPr>
              <a:t> </a:t>
            </a:r>
            <a:r>
              <a:rPr lang="es-ES" sz="2500" b="1" dirty="0" err="1">
                <a:solidFill>
                  <a:schemeClr val="bg1"/>
                </a:solidFill>
              </a:rPr>
              <a:t>business</a:t>
            </a:r>
            <a:r>
              <a:rPr lang="es-ES" sz="2500" b="1" dirty="0">
                <a:solidFill>
                  <a:schemeClr val="bg1"/>
                </a:solidFill>
              </a:rPr>
              <a:t> </a:t>
            </a:r>
            <a:r>
              <a:rPr lang="es-ES" sz="2500" b="1" dirty="0" err="1">
                <a:solidFill>
                  <a:schemeClr val="bg1"/>
                </a:solidFill>
              </a:rPr>
              <a:t>practices</a:t>
            </a:r>
            <a:r>
              <a:rPr lang="es-ES" sz="2500" dirty="0">
                <a:solidFill>
                  <a:schemeClr val="bg1"/>
                </a:solidFill>
              </a:rPr>
              <a:t>.</a:t>
            </a:r>
            <a:endParaRPr lang="en-US" sz="2500" dirty="0">
              <a:solidFill>
                <a:schemeClr val="bg1"/>
              </a:solidFill>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rot="10800000" flipV="1">
            <a:off x="975357" y="1725110"/>
            <a:ext cx="4871649" cy="644018"/>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algn="just"/>
            <a:r>
              <a:rPr lang="en" sz="2400" b="1" dirty="0">
                <a:latin typeface="Times New Roman" panose="02020603050405020304" pitchFamily="18" charset="0"/>
                <a:cs typeface="Times New Roman" panose="02020603050405020304" pitchFamily="18" charset="0"/>
              </a:rPr>
              <a:t>TH True Milk group</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485623"/>
            <a:ext cx="9868652" cy="3606083"/>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indent="-285750">
              <a:lnSpc>
                <a:spcPct val="150000"/>
              </a:lnSpc>
              <a:buFont typeface="Wingdings" panose="05000000000000000000" pitchFamily="2" charset="2"/>
              <a:buChar char="Ø"/>
            </a:pPr>
            <a:r>
              <a:rPr lang="en" sz="1400" dirty="0">
                <a:latin typeface="+mj-lt"/>
              </a:rPr>
              <a:t>As a pioneer and typical economic group in sustainable development with the goal of achieving zero emissions in the future, TH Group identifies a green economy and circular economy as a consistent direction for sustainable development of the business.</a:t>
            </a:r>
            <a:endParaRPr lang="en-US" sz="1400" dirty="0">
              <a:latin typeface="+mj-lt"/>
            </a:endParaRPr>
          </a:p>
          <a:p>
            <a:pPr marL="514350" indent="-285750">
              <a:lnSpc>
                <a:spcPct val="150000"/>
              </a:lnSpc>
              <a:buFont typeface="Wingdings" panose="05000000000000000000" pitchFamily="2" charset="2"/>
              <a:buChar char="Ø"/>
            </a:pPr>
            <a:r>
              <a:rPr lang="en" sz="1400" dirty="0">
                <a:latin typeface="+mj-lt"/>
                <a:cs typeface="Times New Roman" panose="02020603050405020304" pitchFamily="18" charset="0"/>
              </a:rPr>
              <a:t>T</a:t>
            </a:r>
            <a:r>
              <a:rPr lang="en" sz="1400" dirty="0">
                <a:latin typeface="+mj-lt"/>
              </a:rPr>
              <a:t>H </a:t>
            </a:r>
            <a:r>
              <a:rPr lang="en-US" sz="1400" dirty="0">
                <a:latin typeface="+mj-lt"/>
              </a:rPr>
              <a:t>Group </a:t>
            </a:r>
            <a:r>
              <a:rPr lang="en" sz="1400" dirty="0">
                <a:latin typeface="+mj-lt"/>
              </a:rPr>
              <a:t>continuously promotes environmental protection activities and achieves </a:t>
            </a:r>
            <a:r>
              <a:rPr lang="en-US" sz="1400" dirty="0">
                <a:latin typeface="+mj-lt"/>
              </a:rPr>
              <a:t>good </a:t>
            </a:r>
            <a:r>
              <a:rPr lang="en" sz="1400" dirty="0">
                <a:latin typeface="+mj-lt"/>
              </a:rPr>
              <a:t>results in many areas: Waste and wastewater treatment, clean energy production, biodiversity conservation, waste reduction, promoting environmentally friendly consumer solutions, spreading and encouraging a "green" lifestyle.</a:t>
            </a:r>
            <a:endParaRPr lang="en-US" sz="1400" dirty="0">
              <a:latin typeface="+mj-lt"/>
            </a:endParaRPr>
          </a:p>
          <a:p>
            <a:pPr marL="514350" indent="-285750">
              <a:lnSpc>
                <a:spcPct val="150000"/>
              </a:lnSpc>
              <a:buFont typeface="Wingdings" panose="05000000000000000000" pitchFamily="2" charset="2"/>
              <a:buChar char="Ø"/>
            </a:pPr>
            <a:r>
              <a:rPr lang="en-US" sz="1400" dirty="0">
                <a:latin typeface="+mj-lt"/>
              </a:rPr>
              <a:t>In the circular production chain at TH Group, byproducts and waste from one process become input materials for another process aimed at minimizing waste and limiting negative impacts on the environment.</a:t>
            </a: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910949"/>
            <a:ext cx="9950250" cy="957942"/>
          </a:xfrm>
          <a:prstGeom prst="rect">
            <a:avLst/>
          </a:prstGeom>
        </p:spPr>
      </p:pic>
    </p:spTree>
    <p:extLst>
      <p:ext uri="{BB962C8B-B14F-4D97-AF65-F5344CB8AC3E}">
        <p14:creationId xmlns:p14="http://schemas.microsoft.com/office/powerpoint/2010/main" val="384283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 sz="2400" b="1" i="0" u="none" strike="noStrike" dirty="0">
                <a:solidFill>
                  <a:srgbClr val="FFFFFF"/>
                </a:solidFill>
                <a:effectLst/>
                <a:latin typeface="Quattrocento Sans" panose="020B0502050000020003" pitchFamily="34" charset="0"/>
              </a:rPr>
              <a:t>Contents</a:t>
            </a:r>
            <a:endParaRPr sz="36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lvl="0" indent="-342900" algn="just">
              <a:lnSpc>
                <a:spcPct val="150000"/>
              </a:lnSpc>
              <a:buFont typeface="+mj-lt"/>
              <a:buAutoNum type="arabicPeriod"/>
            </a:pPr>
            <a:r>
              <a:rPr lang="en" sz="1800" b="1" dirty="0"/>
              <a:t>The concept of green public procurement and its role in promoting sustainable consumption and production.</a:t>
            </a:r>
            <a:endParaRPr lang="en-US" sz="1800" b="1" dirty="0"/>
          </a:p>
          <a:p>
            <a:pPr marL="342900" lvl="0" indent="-342900" algn="just">
              <a:lnSpc>
                <a:spcPct val="150000"/>
              </a:lnSpc>
              <a:buFont typeface="+mj-lt"/>
              <a:buAutoNum type="arabicPeriod"/>
            </a:pPr>
            <a:r>
              <a:rPr lang="en" sz="1800" b="1" dirty="0"/>
              <a:t>Legal frameworks for promoting sustainable business practices and theirs effectiveness.</a:t>
            </a:r>
            <a:endParaRPr lang="en-US" sz="1800" b="1" dirty="0"/>
          </a:p>
          <a:p>
            <a:pPr marL="342900" lvl="0" indent="-342900" algn="just">
              <a:lnSpc>
                <a:spcPct val="150000"/>
              </a:lnSpc>
              <a:buFont typeface="+mj-lt"/>
              <a:buAutoNum type="arabicPeriod"/>
            </a:pPr>
            <a:r>
              <a:rPr lang="en" sz="1800" b="1" dirty="0"/>
              <a:t>Case studies on successful implementation of green public procurement and sustainability business practices </a:t>
            </a:r>
            <a:r>
              <a:rPr lang="en" dirty="0"/>
              <a:t>.</a:t>
            </a:r>
            <a:endParaRPr lang="en-US" dirty="0"/>
          </a:p>
          <a:p>
            <a:pPr lvl="0">
              <a:lnSpc>
                <a:spcPct val="150000"/>
              </a:lnSpc>
            </a:pPr>
            <a:r>
              <a:rPr lang="en" b="1" dirty="0"/>
              <a:t>       </a:t>
            </a:r>
            <a:endParaRPr lang="en-US" sz="1600" b="1" dirty="0"/>
          </a:p>
        </p:txBody>
      </p:sp>
    </p:spTree>
    <p:extLst>
      <p:ext uri="{BB962C8B-B14F-4D97-AF65-F5344CB8AC3E}">
        <p14:creationId xmlns:p14="http://schemas.microsoft.com/office/powerpoint/2010/main" val="37203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950250"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b="1" dirty="0">
                <a:solidFill>
                  <a:schemeClr val="bg1"/>
                </a:solidFill>
              </a:rPr>
              <a:t>3. </a:t>
            </a:r>
            <a:r>
              <a:rPr lang="es-ES" sz="2800" b="1" dirty="0">
                <a:solidFill>
                  <a:schemeClr val="bg1"/>
                </a:solidFill>
              </a:rPr>
              <a:t>Case </a:t>
            </a:r>
            <a:r>
              <a:rPr lang="es-ES" sz="2800" b="1" dirty="0" err="1">
                <a:solidFill>
                  <a:schemeClr val="bg1"/>
                </a:solidFill>
              </a:rPr>
              <a:t>studies</a:t>
            </a:r>
            <a:r>
              <a:rPr lang="es-ES" sz="2800" b="1" dirty="0">
                <a:solidFill>
                  <a:schemeClr val="bg1"/>
                </a:solidFill>
              </a:rPr>
              <a:t> </a:t>
            </a:r>
            <a:r>
              <a:rPr lang="es-ES" sz="2800" b="1" dirty="0" err="1">
                <a:solidFill>
                  <a:schemeClr val="bg1"/>
                </a:solidFill>
              </a:rPr>
              <a:t>on</a:t>
            </a:r>
            <a:r>
              <a:rPr lang="es-ES" sz="2800" b="1" dirty="0">
                <a:solidFill>
                  <a:schemeClr val="bg1"/>
                </a:solidFill>
              </a:rPr>
              <a:t> </a:t>
            </a:r>
            <a:r>
              <a:rPr lang="es-ES" sz="2800" b="1" dirty="0" err="1">
                <a:solidFill>
                  <a:schemeClr val="bg1"/>
                </a:solidFill>
              </a:rPr>
              <a:t>successful</a:t>
            </a:r>
            <a:r>
              <a:rPr lang="es-ES" sz="2800" b="1" dirty="0">
                <a:solidFill>
                  <a:schemeClr val="bg1"/>
                </a:solidFill>
              </a:rPr>
              <a:t> </a:t>
            </a:r>
            <a:r>
              <a:rPr lang="es-ES" sz="2800" b="1" dirty="0" err="1">
                <a:solidFill>
                  <a:schemeClr val="bg1"/>
                </a:solidFill>
              </a:rPr>
              <a:t>implementation</a:t>
            </a:r>
            <a:r>
              <a:rPr lang="es-ES" sz="2800" b="1" dirty="0">
                <a:solidFill>
                  <a:schemeClr val="bg1"/>
                </a:solidFill>
              </a:rPr>
              <a:t> </a:t>
            </a:r>
            <a:r>
              <a:rPr lang="es-ES" sz="2800" b="1" dirty="0" err="1">
                <a:solidFill>
                  <a:schemeClr val="bg1"/>
                </a:solidFill>
              </a:rPr>
              <a:t>of</a:t>
            </a:r>
            <a:r>
              <a:rPr lang="es-ES" sz="2800" b="1" dirty="0">
                <a:solidFill>
                  <a:schemeClr val="bg1"/>
                </a:solidFill>
              </a:rPr>
              <a:t> </a:t>
            </a:r>
            <a:r>
              <a:rPr lang="es-ES" sz="2800" b="1" dirty="0" err="1">
                <a:solidFill>
                  <a:schemeClr val="bg1"/>
                </a:solidFill>
              </a:rPr>
              <a:t>green</a:t>
            </a:r>
            <a:r>
              <a:rPr lang="es-ES" sz="2800" b="1" dirty="0">
                <a:solidFill>
                  <a:schemeClr val="bg1"/>
                </a:solidFill>
              </a:rPr>
              <a:t> </a:t>
            </a:r>
            <a:r>
              <a:rPr lang="es-ES" sz="2800" b="1" dirty="0" err="1">
                <a:solidFill>
                  <a:schemeClr val="bg1"/>
                </a:solidFill>
              </a:rPr>
              <a:t>public</a:t>
            </a:r>
            <a:r>
              <a:rPr lang="es-ES" sz="2800" b="1" dirty="0">
                <a:solidFill>
                  <a:schemeClr val="bg1"/>
                </a:solidFill>
              </a:rPr>
              <a:t> </a:t>
            </a:r>
            <a:r>
              <a:rPr lang="es-ES" sz="2800" b="1" dirty="0" err="1">
                <a:solidFill>
                  <a:schemeClr val="bg1"/>
                </a:solidFill>
              </a:rPr>
              <a:t>procurement</a:t>
            </a:r>
            <a:r>
              <a:rPr lang="es-ES" sz="2800" b="1" dirty="0">
                <a:solidFill>
                  <a:schemeClr val="bg1"/>
                </a:solidFill>
              </a:rPr>
              <a:t> and </a:t>
            </a:r>
            <a:r>
              <a:rPr lang="es-ES" sz="2800" b="1" dirty="0" err="1">
                <a:solidFill>
                  <a:schemeClr val="bg1"/>
                </a:solidFill>
              </a:rPr>
              <a:t>sustainable</a:t>
            </a:r>
            <a:r>
              <a:rPr lang="es-ES" sz="2800" b="1" dirty="0">
                <a:solidFill>
                  <a:schemeClr val="bg1"/>
                </a:solidFill>
              </a:rPr>
              <a:t> </a:t>
            </a:r>
            <a:r>
              <a:rPr lang="es-ES" sz="2800" b="1" dirty="0" err="1">
                <a:solidFill>
                  <a:schemeClr val="bg1"/>
                </a:solidFill>
              </a:rPr>
              <a:t>business</a:t>
            </a:r>
            <a:r>
              <a:rPr lang="es-ES" sz="2800" b="1" dirty="0">
                <a:solidFill>
                  <a:schemeClr val="bg1"/>
                </a:solidFill>
              </a:rPr>
              <a:t> </a:t>
            </a:r>
            <a:r>
              <a:rPr lang="es-ES" sz="2800" b="1" dirty="0" err="1">
                <a:solidFill>
                  <a:schemeClr val="bg1"/>
                </a:solidFill>
              </a:rPr>
              <a:t>practices</a:t>
            </a:r>
            <a:r>
              <a:rPr lang="es-ES" sz="2800" dirty="0">
                <a:solidFill>
                  <a:schemeClr val="bg1"/>
                </a:solidFill>
              </a:rPr>
              <a:t>.</a:t>
            </a:r>
            <a:endParaRPr lang="en-US" sz="2800" b="1" dirty="0">
              <a:solidFill>
                <a:schemeClr val="bg1"/>
              </a:solidFill>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571224"/>
            <a:ext cx="5267459" cy="75985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algn="just"/>
            <a:r>
              <a:rPr lang="en" sz="2400" b="1" dirty="0">
                <a:latin typeface="Times New Roman" panose="02020603050405020304" pitchFamily="18" charset="0"/>
                <a:cs typeface="Times New Roman" panose="02020603050405020304" pitchFamily="18" charset="0"/>
              </a:rPr>
              <a:t>Toyota group</a:t>
            </a: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331077"/>
            <a:ext cx="10289672" cy="381520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indent="-285750">
              <a:lnSpc>
                <a:spcPct val="150000"/>
              </a:lnSpc>
              <a:buFont typeface="Wingdings" panose="05000000000000000000" pitchFamily="2" charset="2"/>
              <a:buChar char="Ø"/>
            </a:pPr>
            <a:r>
              <a:rPr lang="en-US" sz="1500" dirty="0">
                <a:latin typeface="+mj-lt"/>
              </a:rPr>
              <a:t>Toyota is one of the leading examples of sustainable business in the automotive industry. They have implemented various strategies to reduce waste and resource consumption, while increasing efficiency and profits.</a:t>
            </a:r>
          </a:p>
          <a:p>
            <a:pPr marL="514350" indent="-285750">
              <a:lnSpc>
                <a:spcPct val="150000"/>
              </a:lnSpc>
              <a:buFont typeface="Wingdings" panose="05000000000000000000" pitchFamily="2" charset="2"/>
              <a:buChar char="Ø"/>
            </a:pPr>
            <a:r>
              <a:rPr lang="en-US" sz="1500" dirty="0">
                <a:latin typeface="+mj-lt"/>
              </a:rPr>
              <a:t>One of their key initiatives is a closed-loop recycling program for end-of-life vehicles. Toyota ensures that as many parts as possible are recycled and reused in the production of new vehicles. They have also developed a network of recycling partners to help them recover rare metals and other valuable materials from end-of-life vehicles.</a:t>
            </a:r>
          </a:p>
          <a:p>
            <a:pPr marL="514350" indent="-285750">
              <a:lnSpc>
                <a:spcPct val="150000"/>
              </a:lnSpc>
              <a:buFont typeface="Wingdings" panose="05000000000000000000" pitchFamily="2" charset="2"/>
              <a:buChar char="Ø"/>
            </a:pPr>
            <a:r>
              <a:rPr lang="en-US" sz="1500" dirty="0">
                <a:latin typeface="+mj-lt"/>
              </a:rPr>
              <a:t>Toyota is also incorporating recycled materials into new vehicle production. They are using a variety of recycled materials, such as recycled plastics, metals and glass, to reduce their dependence on </a:t>
            </a:r>
            <a:r>
              <a:rPr lang="en-US" dirty="0">
                <a:latin typeface="+mj-lt"/>
              </a:rPr>
              <a:t>virgin materials.</a:t>
            </a:r>
            <a:endParaRPr lang="en-US" sz="1400" dirty="0">
              <a:latin typeface="+mj-lt"/>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1164448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868652"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b="1" dirty="0">
                <a:solidFill>
                  <a:schemeClr val="bg1"/>
                </a:solidFill>
              </a:rPr>
              <a:t>3. </a:t>
            </a:r>
            <a:r>
              <a:rPr lang="es-ES" sz="2800" b="1" dirty="0">
                <a:solidFill>
                  <a:schemeClr val="bg1"/>
                </a:solidFill>
              </a:rPr>
              <a:t>Case </a:t>
            </a:r>
            <a:r>
              <a:rPr lang="es-ES" sz="2800" b="1" dirty="0" err="1">
                <a:solidFill>
                  <a:schemeClr val="bg1"/>
                </a:solidFill>
              </a:rPr>
              <a:t>studies</a:t>
            </a:r>
            <a:r>
              <a:rPr lang="es-ES" sz="2800" b="1" dirty="0">
                <a:solidFill>
                  <a:schemeClr val="bg1"/>
                </a:solidFill>
              </a:rPr>
              <a:t> </a:t>
            </a:r>
            <a:r>
              <a:rPr lang="es-ES" sz="2800" b="1" dirty="0" err="1">
                <a:solidFill>
                  <a:schemeClr val="bg1"/>
                </a:solidFill>
              </a:rPr>
              <a:t>on</a:t>
            </a:r>
            <a:r>
              <a:rPr lang="es-ES" sz="2800" b="1" dirty="0">
                <a:solidFill>
                  <a:schemeClr val="bg1"/>
                </a:solidFill>
              </a:rPr>
              <a:t> </a:t>
            </a:r>
            <a:r>
              <a:rPr lang="es-ES" sz="2800" b="1" dirty="0" err="1">
                <a:solidFill>
                  <a:schemeClr val="bg1"/>
                </a:solidFill>
              </a:rPr>
              <a:t>successful</a:t>
            </a:r>
            <a:r>
              <a:rPr lang="es-ES" sz="2800" b="1" dirty="0">
                <a:solidFill>
                  <a:schemeClr val="bg1"/>
                </a:solidFill>
              </a:rPr>
              <a:t> </a:t>
            </a:r>
            <a:r>
              <a:rPr lang="es-ES" sz="2800" b="1" dirty="0" err="1">
                <a:solidFill>
                  <a:schemeClr val="bg1"/>
                </a:solidFill>
              </a:rPr>
              <a:t>implementation</a:t>
            </a:r>
            <a:r>
              <a:rPr lang="es-ES" sz="2800" b="1" dirty="0">
                <a:solidFill>
                  <a:schemeClr val="bg1"/>
                </a:solidFill>
              </a:rPr>
              <a:t> </a:t>
            </a:r>
            <a:r>
              <a:rPr lang="es-ES" sz="2800" b="1" dirty="0" err="1">
                <a:solidFill>
                  <a:schemeClr val="bg1"/>
                </a:solidFill>
              </a:rPr>
              <a:t>of</a:t>
            </a:r>
            <a:r>
              <a:rPr lang="es-ES" sz="2800" b="1" dirty="0">
                <a:solidFill>
                  <a:schemeClr val="bg1"/>
                </a:solidFill>
              </a:rPr>
              <a:t> </a:t>
            </a:r>
            <a:r>
              <a:rPr lang="es-ES" sz="2800" b="1" dirty="0" err="1">
                <a:solidFill>
                  <a:schemeClr val="bg1"/>
                </a:solidFill>
              </a:rPr>
              <a:t>green</a:t>
            </a:r>
            <a:r>
              <a:rPr lang="es-ES" sz="2800" b="1" dirty="0">
                <a:solidFill>
                  <a:schemeClr val="bg1"/>
                </a:solidFill>
              </a:rPr>
              <a:t> </a:t>
            </a:r>
            <a:r>
              <a:rPr lang="es-ES" sz="2800" b="1" dirty="0" err="1">
                <a:solidFill>
                  <a:schemeClr val="bg1"/>
                </a:solidFill>
              </a:rPr>
              <a:t>public</a:t>
            </a:r>
            <a:r>
              <a:rPr lang="es-ES" sz="2800" b="1" dirty="0">
                <a:solidFill>
                  <a:schemeClr val="bg1"/>
                </a:solidFill>
              </a:rPr>
              <a:t> </a:t>
            </a:r>
            <a:r>
              <a:rPr lang="es-ES" sz="2800" b="1" dirty="0" err="1">
                <a:solidFill>
                  <a:schemeClr val="bg1"/>
                </a:solidFill>
              </a:rPr>
              <a:t>procurement</a:t>
            </a:r>
            <a:r>
              <a:rPr lang="es-ES" sz="2800" b="1" dirty="0">
                <a:solidFill>
                  <a:schemeClr val="bg1"/>
                </a:solidFill>
              </a:rPr>
              <a:t> and </a:t>
            </a:r>
            <a:r>
              <a:rPr lang="es-ES" sz="2800" b="1" dirty="0" err="1">
                <a:solidFill>
                  <a:schemeClr val="bg1"/>
                </a:solidFill>
              </a:rPr>
              <a:t>sustainable</a:t>
            </a:r>
            <a:r>
              <a:rPr lang="es-ES" sz="2800" b="1" dirty="0">
                <a:solidFill>
                  <a:schemeClr val="bg1"/>
                </a:solidFill>
              </a:rPr>
              <a:t> </a:t>
            </a:r>
            <a:r>
              <a:rPr lang="es-ES" sz="2800" b="1" dirty="0" err="1">
                <a:solidFill>
                  <a:schemeClr val="bg1"/>
                </a:solidFill>
              </a:rPr>
              <a:t>business</a:t>
            </a:r>
            <a:r>
              <a:rPr lang="es-ES" sz="2800" b="1" dirty="0">
                <a:solidFill>
                  <a:schemeClr val="bg1"/>
                </a:solidFill>
              </a:rPr>
              <a:t> </a:t>
            </a:r>
            <a:r>
              <a:rPr lang="es-ES" sz="2800" b="1" dirty="0" err="1">
                <a:solidFill>
                  <a:schemeClr val="bg1"/>
                </a:solidFill>
              </a:rPr>
              <a:t>practices</a:t>
            </a:r>
            <a:r>
              <a:rPr lang="es-ES" sz="2800" dirty="0">
                <a:solidFill>
                  <a:schemeClr val="bg1"/>
                </a:solidFill>
              </a:rPr>
              <a:t>.</a:t>
            </a:r>
            <a:endParaRPr lang="en-US" sz="2800" b="1" dirty="0">
              <a:solidFill>
                <a:schemeClr val="bg1"/>
              </a:solidFill>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571223"/>
            <a:ext cx="6624815" cy="95406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228600" algn="just"/>
            <a:r>
              <a:rPr lang="en-US" sz="2400" b="1" dirty="0">
                <a:latin typeface="Times New Roman" panose="02020603050405020304" pitchFamily="18" charset="0"/>
                <a:cs typeface="Times New Roman" panose="02020603050405020304" pitchFamily="18" charset="0"/>
              </a:rPr>
              <a:t>Site Zero waste power project in Sweden</a:t>
            </a:r>
            <a:br>
              <a:rPr lang="en-US" sz="2400" b="1" dirty="0">
                <a:latin typeface="Times New Roman" panose="02020603050405020304" pitchFamily="18" charset="0"/>
                <a:cs typeface="Times New Roman" panose="02020603050405020304" pitchFamily="18" charset="0"/>
              </a:rPr>
            </a:br>
            <a:r>
              <a:rPr lang="en" sz="2400" dirty="0"/>
              <a:t>     </a:t>
            </a:r>
            <a:endParaRPr lang="LID4096" sz="2400" b="1" dirty="0">
              <a:latin typeface="Times New Roman" panose="02020603050405020304" pitchFamily="18" charset="0"/>
              <a:cs typeface="Times New Roman" panose="02020603050405020304" pitchFamily="18"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715491"/>
            <a:ext cx="9868652" cy="337621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14350" indent="-285750">
              <a:lnSpc>
                <a:spcPct val="150000"/>
              </a:lnSpc>
              <a:buFont typeface="Wingdings" panose="05000000000000000000" pitchFamily="2" charset="2"/>
              <a:buChar char="Ø"/>
            </a:pPr>
            <a:r>
              <a:rPr lang="en-US" dirty="0">
                <a:latin typeface="+mj-lt"/>
              </a:rPr>
              <a:t>Located outside the town of </a:t>
            </a:r>
            <a:r>
              <a:rPr lang="en-US" dirty="0" err="1">
                <a:latin typeface="+mj-lt"/>
              </a:rPr>
              <a:t>Motala</a:t>
            </a:r>
            <a:r>
              <a:rPr lang="en-US" dirty="0">
                <a:latin typeface="+mj-lt"/>
              </a:rPr>
              <a:t>, about 200km southwest of Stockholm, the Site Zero Factory has been in operation since late 2023 and is considered the world's largest and most modern plastic recycling facility by a plastics industry non-profit organization Swedish Plastic Recycling.</a:t>
            </a:r>
          </a:p>
          <a:p>
            <a:pPr marL="514350" indent="-285750">
              <a:lnSpc>
                <a:spcPct val="150000"/>
              </a:lnSpc>
              <a:buFont typeface="Wingdings" panose="05000000000000000000" pitchFamily="2" charset="2"/>
              <a:buChar char="Ø"/>
            </a:pPr>
            <a:r>
              <a:rPr lang="en-US" dirty="0">
                <a:latin typeface="+mj-lt"/>
              </a:rPr>
              <a:t>Capable of processing 200,000 tons of waste per year, the fully </a:t>
            </a:r>
            <a:r>
              <a:rPr lang="en-US">
                <a:latin typeface="+mj-lt"/>
              </a:rPr>
              <a:t>automated factory </a:t>
            </a:r>
            <a:r>
              <a:rPr lang="en-US" dirty="0">
                <a:latin typeface="+mj-lt"/>
              </a:rPr>
              <a:t>can sort 12 different types of plastic compared to just four in conventional facilities. This facility can even classify two types of flexible plastics, PVC and PS, that previously could not be reused in new products.</a:t>
            </a:r>
            <a:endParaRPr lang="en-US" sz="1400" dirty="0">
              <a:latin typeface="+mj-lt"/>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03740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82786" y="468080"/>
            <a:ext cx="10267896" cy="954067"/>
          </a:xfrm>
          <a:prstGeom prst="rect">
            <a:avLst/>
          </a:prstGeom>
          <a:solidFill>
            <a:srgbClr val="003399"/>
          </a:solidFill>
          <a:ln>
            <a:noFill/>
          </a:ln>
        </p:spPr>
        <p:txBody>
          <a:bodyPr spcFirstLastPara="1" wrap="square" lIns="91425" tIns="45700" rIns="91425" bIns="45700" anchor="t" anchorCtr="0">
            <a:spAutoFit/>
          </a:bodyPr>
          <a:lstStyle/>
          <a:p>
            <a:pPr algn="ctr"/>
            <a:r>
              <a:rPr lang="en" sz="2800" dirty="0">
                <a:solidFill>
                  <a:schemeClr val="tx2"/>
                </a:solidFill>
              </a:rPr>
              <a:t>1. </a:t>
            </a:r>
            <a:r>
              <a:rPr lang="en" sz="2800" b="1" dirty="0">
                <a:solidFill>
                  <a:schemeClr val="bg1"/>
                </a:solidFill>
              </a:rPr>
              <a:t>The concept of green public procurement and its role in promoting sustainable consumption and production.</a:t>
            </a:r>
            <a:endParaRPr lang="en-US" sz="2800" b="1"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682785" y="1778576"/>
            <a:ext cx="10267896" cy="399838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571500" indent="-342900" algn="just">
              <a:lnSpc>
                <a:spcPct val="170000"/>
              </a:lnSpc>
              <a:spcBef>
                <a:spcPts val="0"/>
              </a:spcBef>
              <a:buFont typeface="Wingdings" panose="05000000000000000000" pitchFamily="2" charset="2"/>
              <a:buChar char="Ø"/>
            </a:pPr>
            <a:r>
              <a:rPr lang="en" sz="1200" b="0" i="0" dirty="0">
                <a:solidFill>
                  <a:srgbClr val="212529"/>
                </a:solidFill>
                <a:effectLst/>
                <a:highlight>
                  <a:srgbClr val="FFFFFF"/>
                </a:highlight>
                <a:latin typeface="+mn-lt"/>
              </a:rPr>
              <a:t> </a:t>
            </a:r>
            <a:r>
              <a:rPr lang="en" b="0" i="0" dirty="0">
                <a:solidFill>
                  <a:srgbClr val="212529"/>
                </a:solidFill>
                <a:effectLst/>
                <a:highlight>
                  <a:srgbClr val="FFFFFF"/>
                </a:highlight>
                <a:latin typeface="+mn-lt"/>
              </a:rPr>
              <a:t>Green public procurement is defined as “the process by which public agencies procure products and services that have a lower impact on the environment throughout their life cycle compared to products and services with similar purposes.” </a:t>
            </a:r>
            <a:endParaRPr lang="en" dirty="0">
              <a:latin typeface="+mn-lt"/>
              <a:cs typeface="Times New Roman" panose="02020603050405020304" pitchFamily="18" charset="0"/>
            </a:endParaRPr>
          </a:p>
          <a:p>
            <a:pPr marL="571500" indent="-342900" algn="just">
              <a:lnSpc>
                <a:spcPct val="170000"/>
              </a:lnSpc>
              <a:spcBef>
                <a:spcPts val="0"/>
              </a:spcBef>
              <a:buFont typeface="Wingdings" panose="05000000000000000000" pitchFamily="2" charset="2"/>
              <a:buChar char="Ø"/>
            </a:pPr>
            <a:r>
              <a:rPr lang="en-US" dirty="0">
                <a:latin typeface="+mn-lt"/>
                <a:cs typeface="Times New Roman" panose="02020603050405020304" pitchFamily="18" charset="0"/>
              </a:rPr>
              <a:t>Centralized procurement methods can be effective, creating large enough orders and promoting the power of public procurement to direct the goods and services market into a greener and more sustainable production environment.</a:t>
            </a:r>
          </a:p>
          <a:p>
            <a:pPr marL="571500" indent="-342900" algn="just">
              <a:lnSpc>
                <a:spcPct val="170000"/>
              </a:lnSpc>
              <a:spcBef>
                <a:spcPts val="0"/>
              </a:spcBef>
              <a:buFont typeface="Wingdings" panose="05000000000000000000" pitchFamily="2" charset="2"/>
              <a:buChar char="Ø"/>
            </a:pPr>
            <a:r>
              <a:rPr lang="en-US" dirty="0">
                <a:latin typeface="+mn-lt"/>
                <a:cs typeface="Times New Roman" panose="02020603050405020304" pitchFamily="18" charset="0"/>
              </a:rPr>
              <a:t>Prioritize green procurement for investment projects and tasks using state budget according to Government regulations.</a:t>
            </a:r>
          </a:p>
          <a:p>
            <a:pPr marL="571500" indent="-342900" algn="just">
              <a:lnSpc>
                <a:spcPct val="170000"/>
              </a:lnSpc>
              <a:spcBef>
                <a:spcPts val="0"/>
              </a:spcBef>
              <a:buFont typeface="Wingdings" panose="05000000000000000000" pitchFamily="2" charset="2"/>
              <a:buChar char="Ø"/>
            </a:pPr>
            <a:r>
              <a:rPr lang="en-US" dirty="0">
                <a:latin typeface="+mn-lt"/>
                <a:cs typeface="Times New Roman" panose="02020603050405020304" pitchFamily="18" charset="0"/>
              </a:rPr>
              <a:t>Public procurement or government procurement is understood as procurement activities carried out by the government and agencies using state budget to purchase goods and services to serve regular and investment activities and implement of State functions.</a:t>
            </a:r>
          </a:p>
          <a:p>
            <a:pPr marL="571500" indent="-342900" algn="just">
              <a:lnSpc>
                <a:spcPct val="170000"/>
              </a:lnSpc>
              <a:spcBef>
                <a:spcPts val="0"/>
              </a:spcBef>
              <a:buFont typeface="Wingdings" panose="05000000000000000000" pitchFamily="2" charset="2"/>
              <a:buChar char="Ø"/>
            </a:pPr>
            <a:r>
              <a:rPr lang="en-US" dirty="0">
                <a:latin typeface="+mn-lt"/>
                <a:cs typeface="Times New Roman" panose="02020603050405020304" pitchFamily="18" charset="0"/>
              </a:rPr>
              <a:t>When state agencies purchase products and services that have little impact on the environment, prioritizing environmentally friendly products, will have a huge positive impact.</a:t>
            </a:r>
            <a:endParaRPr lang="en-US" sz="1100" dirty="0">
              <a:latin typeface="Times New Roman" panose="02020603050405020304" pitchFamily="18" charset="0"/>
              <a:cs typeface="Times New Roman" panose="02020603050405020304" pitchFamily="18" charset="0"/>
            </a:endParaRPr>
          </a:p>
          <a:p>
            <a:pPr marL="571500" indent="-342900" algn="just">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571500" indent="-342900" algn="just">
              <a:buFont typeface="Wingdings" panose="05000000000000000000" pitchFamily="2" charset="2"/>
              <a:buChar char="Ø"/>
            </a:pPr>
            <a:endParaRPr lang="LID4096" sz="1100"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55676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078067"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tx2"/>
                </a:solidFill>
              </a:rPr>
              <a:t>1. </a:t>
            </a:r>
            <a:r>
              <a:rPr lang="en" sz="2800" b="1" dirty="0">
                <a:solidFill>
                  <a:schemeClr val="bg1"/>
                </a:solidFill>
              </a:rPr>
              <a:t>The concept of green public procurement and its role in promoting sustainable consumption and production.</a:t>
            </a:r>
            <a:endParaRPr lang="en-US" sz="2800" dirty="0">
              <a:solidFill>
                <a:schemeClr val="tx2"/>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803229" y="1787300"/>
            <a:ext cx="10267896" cy="395310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0" algn="just" fontAlgn="base">
              <a:lnSpc>
                <a:spcPct val="120000"/>
              </a:lnSpc>
              <a:spcBef>
                <a:spcPts val="0"/>
              </a:spcBef>
              <a:spcAft>
                <a:spcPts val="600"/>
              </a:spcAft>
            </a:pPr>
            <a:r>
              <a:rPr lang="en-US" sz="2900" dirty="0">
                <a:solidFill>
                  <a:srgbClr val="000000"/>
                </a:solidFill>
                <a:latin typeface="+mn-lt"/>
                <a:ea typeface="Times New Roman" panose="02020603050405020304" pitchFamily="18" charset="0"/>
              </a:rPr>
              <a:t>Four basic principles of green procurement:</a:t>
            </a:r>
          </a:p>
          <a:p>
            <a:pPr marL="228600" indent="-457200" algn="just" fontAlgn="base">
              <a:lnSpc>
                <a:spcPct val="120000"/>
              </a:lnSpc>
              <a:spcBef>
                <a:spcPts val="0"/>
              </a:spcBef>
              <a:spcAft>
                <a:spcPts val="600"/>
              </a:spcAft>
              <a:buFont typeface="Courier New" panose="02070309020205020404" pitchFamily="49" charset="0"/>
              <a:buChar char="o"/>
            </a:pPr>
            <a:r>
              <a:rPr lang="en-US" sz="2900" dirty="0">
                <a:solidFill>
                  <a:srgbClr val="000000"/>
                </a:solidFill>
                <a:latin typeface="+mn-lt"/>
                <a:ea typeface="Times New Roman" panose="02020603050405020304" pitchFamily="18" charset="0"/>
              </a:rPr>
              <a:t>The need to buy new products. The first step when shopping is to carefully consider whether the product or service is necessary or not. Repairing or changing products in use should be carefully considered. Besides, the solution of renting or leasing should also be considered. In case of having to buy new products, only buy enough to meet usage needs.</a:t>
            </a:r>
          </a:p>
          <a:p>
            <a:pPr marL="228600" indent="-457200" algn="just" fontAlgn="base">
              <a:lnSpc>
                <a:spcPct val="120000"/>
              </a:lnSpc>
              <a:spcBef>
                <a:spcPts val="0"/>
              </a:spcBef>
              <a:spcAft>
                <a:spcPts val="600"/>
              </a:spcAft>
              <a:buFont typeface="Courier New" panose="02070309020205020404" pitchFamily="49" charset="0"/>
              <a:buChar char="o"/>
            </a:pPr>
            <a:r>
              <a:rPr lang="en-US" sz="2900" dirty="0">
                <a:solidFill>
                  <a:srgbClr val="000000"/>
                </a:solidFill>
                <a:latin typeface="+mn-lt"/>
                <a:ea typeface="Times New Roman" panose="02020603050405020304" pitchFamily="18" charset="0"/>
              </a:rPr>
              <a:t>Consider the product life cycle. When deciding to purchase a product, consumers need to consider the various environmental impacts throughout the product's life cycle. From raw material procurement to product disposal. Specifically, minimizing toxic substances; efficient use of resources and energy; sustainable use of natural resources; increased durability; design for reuse; designed for recycling; the product contains recycled materials;</a:t>
            </a:r>
          </a:p>
          <a:p>
            <a:pPr marL="228600" indent="-457200" algn="just" fontAlgn="base">
              <a:lnSpc>
                <a:spcPct val="120000"/>
              </a:lnSpc>
              <a:spcBef>
                <a:spcPts val="0"/>
              </a:spcBef>
              <a:spcAft>
                <a:spcPts val="600"/>
              </a:spcAft>
              <a:buFont typeface="Courier New" panose="02070309020205020404" pitchFamily="49" charset="0"/>
              <a:buChar char="o"/>
            </a:pPr>
            <a:r>
              <a:rPr lang="en-US" sz="2900" dirty="0">
                <a:solidFill>
                  <a:srgbClr val="000000"/>
                </a:solidFill>
                <a:latin typeface="+mn-lt"/>
                <a:ea typeface="Times New Roman" panose="02020603050405020304" pitchFamily="18" charset="0"/>
              </a:rPr>
              <a:t>Consider the supplier's efforts to protect the environment. In addition to evaluating products, consumers need to evaluate the environmental protection activities of suppliers such as: does the business apply environmental protection policies? Are appropriate environmental management measures implemented? Or do you actively participate in environmental protection work?</a:t>
            </a:r>
          </a:p>
          <a:p>
            <a:pPr marL="228600" indent="-457200" algn="just" fontAlgn="base">
              <a:lnSpc>
                <a:spcPct val="120000"/>
              </a:lnSpc>
              <a:spcBef>
                <a:spcPts val="0"/>
              </a:spcBef>
              <a:spcAft>
                <a:spcPts val="600"/>
              </a:spcAft>
              <a:buFont typeface="Courier New" panose="02070309020205020404" pitchFamily="49" charset="0"/>
              <a:buChar char="o"/>
            </a:pPr>
            <a:r>
              <a:rPr lang="en-US" sz="2900" dirty="0">
                <a:solidFill>
                  <a:srgbClr val="000000"/>
                </a:solidFill>
                <a:latin typeface="+mn-lt"/>
                <a:ea typeface="Times New Roman" panose="02020603050405020304" pitchFamily="18" charset="0"/>
              </a:rPr>
              <a:t>Collect information about the environment. Before deciding to buy a product, consumers should pay attention to some environmental information, such as environmental labels, business information on the product or website. In addition, consumers can also ask distributors to provide more detailed information about the environment of that product.</a:t>
            </a:r>
            <a:endParaRPr lang="en-US" sz="2000" dirty="0">
              <a:latin typeface="Times New Roman" panose="02020603050405020304" pitchFamily="18" charset="0"/>
              <a:cs typeface="Times New Roman" panose="02020603050405020304" pitchFamily="18" charset="0"/>
            </a:endParaRPr>
          </a:p>
          <a:p>
            <a:pPr marL="571500" indent="-342900" algn="just">
              <a:buFont typeface="Wingdings" panose="05000000000000000000" pitchFamily="2" charset="2"/>
              <a:buChar char="Ø"/>
            </a:pPr>
            <a:endParaRPr lang="LID4096" sz="2000"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19459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078067"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tx2"/>
                </a:solidFill>
              </a:rPr>
              <a:t>1. </a:t>
            </a:r>
            <a:r>
              <a:rPr lang="en" sz="2800" b="1" dirty="0">
                <a:solidFill>
                  <a:schemeClr val="bg1"/>
                </a:solidFill>
              </a:rPr>
              <a:t>The concept of green public procurement and its role in promoting sustainable consumption and production.</a:t>
            </a:r>
            <a:endParaRPr lang="en-US" sz="2800" dirty="0">
              <a:solidFill>
                <a:schemeClr val="tx2"/>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803229" y="1787299"/>
            <a:ext cx="10267896" cy="4377973"/>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marL="0" algn="just" fontAlgn="base">
              <a:lnSpc>
                <a:spcPct val="120000"/>
              </a:lnSpc>
              <a:spcBef>
                <a:spcPts val="0"/>
              </a:spcBef>
              <a:spcAft>
                <a:spcPts val="600"/>
              </a:spcAft>
            </a:pPr>
            <a:r>
              <a:rPr lang="en-US" dirty="0">
                <a:solidFill>
                  <a:srgbClr val="000000"/>
                </a:solidFill>
                <a:latin typeface="+mn-lt"/>
                <a:ea typeface="Times New Roman" panose="02020603050405020304" pitchFamily="18" charset="0"/>
              </a:rPr>
              <a:t>Measures to promote green public procurement:</a:t>
            </a:r>
          </a:p>
          <a:p>
            <a:pPr marL="57150" indent="-285750" algn="just" fontAlgn="base">
              <a:lnSpc>
                <a:spcPct val="120000"/>
              </a:lnSpc>
              <a:spcBef>
                <a:spcPts val="0"/>
              </a:spcBef>
              <a:spcAft>
                <a:spcPts val="600"/>
              </a:spcAft>
              <a:buFont typeface="Arial" panose="020B0604020202020204" pitchFamily="34" charset="0"/>
              <a:buChar char="•"/>
            </a:pPr>
            <a:r>
              <a:rPr lang="en-US" dirty="0">
                <a:solidFill>
                  <a:srgbClr val="000000"/>
                </a:solidFill>
                <a:latin typeface="+mn-lt"/>
                <a:ea typeface="Times New Roman" panose="02020603050405020304" pitchFamily="18" charset="0"/>
              </a:rPr>
              <a:t>Complete regulatory documents on public procurement and regulatory documents on environmental protection and sustainable development to build a legal framework on green public procurement, as well as integrate environmental criteria into procurement process. </a:t>
            </a:r>
          </a:p>
          <a:p>
            <a:pPr marL="57150" indent="-285750" algn="just" fontAlgn="base">
              <a:lnSpc>
                <a:spcPct val="120000"/>
              </a:lnSpc>
              <a:spcBef>
                <a:spcPts val="0"/>
              </a:spcBef>
              <a:spcAft>
                <a:spcPts val="600"/>
              </a:spcAft>
              <a:buFont typeface="Arial" panose="020B0604020202020204" pitchFamily="34" charset="0"/>
              <a:buChar char="•"/>
            </a:pPr>
            <a:r>
              <a:rPr lang="en-US" dirty="0">
                <a:solidFill>
                  <a:srgbClr val="000000"/>
                </a:solidFill>
                <a:latin typeface="+mn-lt"/>
                <a:ea typeface="Times New Roman" panose="02020603050405020304" pitchFamily="18" charset="0"/>
              </a:rPr>
              <a:t>Build and gradually expand a campaign to raise awareness about green procurement, especially focusing on training procurement officers in state agencies on green public procurement through training classes and workshops. For example, include training content on green public procurement integrated into training courses on bidding certification, etc.</a:t>
            </a:r>
          </a:p>
          <a:p>
            <a:pPr marL="57150" indent="-285750" algn="just" fontAlgn="base">
              <a:lnSpc>
                <a:spcPct val="120000"/>
              </a:lnSpc>
              <a:spcBef>
                <a:spcPts val="0"/>
              </a:spcBef>
              <a:spcAft>
                <a:spcPts val="600"/>
              </a:spcAft>
              <a:buFont typeface="Arial" panose="020B0604020202020204" pitchFamily="34" charset="0"/>
              <a:buChar char="•"/>
            </a:pPr>
            <a:r>
              <a:rPr lang="en-US" dirty="0">
                <a:solidFill>
                  <a:srgbClr val="000000"/>
                </a:solidFill>
                <a:latin typeface="+mn-lt"/>
                <a:ea typeface="Times New Roman" panose="02020603050405020304" pitchFamily="18" charset="0"/>
              </a:rPr>
              <a:t>Issue preferential policies for businesses producing environmentally friendly products to encourage and expand the scale of production and business of these products such as: Services (construction, tourism) that meet the needs of green economy standards, ensure standards for using energy and materials, design appropriately for ecological conditions, and take into account the impacts of climate change; Motor vehicles purchased with public funds must meet emission standards, with priority given to vehicles using clean fuels (electricity, liquefied petroleum gas) and hybrid vehicles; Goods and products with eco-labels, energy-saving labels, and recyclable goods</a:t>
            </a:r>
            <a:endParaRPr lang="en-US" sz="2900" dirty="0">
              <a:latin typeface="+mn-lt"/>
              <a:cs typeface="Times New Roman" panose="02020603050405020304" pitchFamily="18" charset="0"/>
            </a:endParaRPr>
          </a:p>
          <a:p>
            <a:pPr marL="571500" indent="-342900" algn="just">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71500" indent="-342900" algn="just">
              <a:buFont typeface="Wingdings" panose="05000000000000000000" pitchFamily="2" charset="2"/>
              <a:buChar char="Ø"/>
            </a:pPr>
            <a:endParaRPr lang="LID4096" sz="2000"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58802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b="1" dirty="0">
                <a:solidFill>
                  <a:schemeClr val="bg1"/>
                </a:solidFill>
              </a:rPr>
              <a:t>Green procurement role in promoting sustainable consumption and production.</a:t>
            </a:r>
            <a:endParaRPr lang="en-US" sz="2800" b="1" dirty="0">
              <a:solidFill>
                <a:schemeClr val="bg1"/>
              </a:solidFill>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993058" y="2436046"/>
            <a:ext cx="4737182"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Ø"/>
            </a:pPr>
            <a:r>
              <a:rPr lang="en" sz="2000" dirty="0">
                <a:latin typeface="Times New Roman" panose="02020603050405020304" pitchFamily="18" charset="0"/>
                <a:cs typeface="Times New Roman" panose="02020603050405020304" pitchFamily="18" charset="0"/>
              </a:rPr>
              <a:t>Improve safety and health for people and communities</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 sz="2000" dirty="0">
                <a:latin typeface="Times New Roman" panose="02020603050405020304" pitchFamily="18" charset="0"/>
                <a:cs typeface="Times New Roman" panose="02020603050405020304" pitchFamily="18" charset="0"/>
              </a:rPr>
              <a:t>Minimize use of energy and natural resources</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 sz="2000" dirty="0">
                <a:latin typeface="Times New Roman" panose="02020603050405020304" pitchFamily="18" charset="0"/>
                <a:cs typeface="Times New Roman" panose="02020603050405020304" pitchFamily="18" charset="0"/>
              </a:rPr>
              <a:t>Develop new, </a:t>
            </a:r>
            <a:r>
              <a:rPr lang="en-US" sz="2000" dirty="0">
                <a:latin typeface="Times New Roman" panose="02020603050405020304" pitchFamily="18" charset="0"/>
                <a:cs typeface="Times New Roman" panose="02020603050405020304" pitchFamily="18" charset="0"/>
              </a:rPr>
              <a:t>and </a:t>
            </a:r>
            <a:r>
              <a:rPr lang="en" sz="2000" dirty="0">
                <a:latin typeface="Times New Roman" panose="02020603050405020304" pitchFamily="18" charset="0"/>
                <a:cs typeface="Times New Roman" panose="02020603050405020304" pitchFamily="18" charset="0"/>
              </a:rPr>
              <a:t>environmentally friendly products </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Saving on procurement and usage costs promotes sustainable production and consumption</a:t>
            </a:r>
            <a:endParaRPr lang="LID4096" sz="2000" dirty="0">
              <a:latin typeface="Times New Roman" panose="02020603050405020304" pitchFamily="18"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5811521" y="2436047"/>
            <a:ext cx="4669668" cy="31824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Stimulate the formation of new markets for recycled materials</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Raise awareness about environmental protection</a:t>
            </a:r>
          </a:p>
          <a:p>
            <a:pP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Promote sustainable business</a:t>
            </a:r>
            <a:endParaRPr lang="LID4096" sz="2000" dirty="0">
              <a:latin typeface="Times New Roman" panose="02020603050405020304" pitchFamily="18" charset="0"/>
              <a:cs typeface="Times New Roman" panose="02020603050405020304" pitchFamily="18"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lvl="0" algn="ctr"/>
            <a:r>
              <a:rPr lang="en" sz="1600" b="1" dirty="0">
                <a:solidFill>
                  <a:schemeClr val="bg1"/>
                </a:solidFill>
              </a:rPr>
              <a:t>Green </a:t>
            </a:r>
            <a:r>
              <a:rPr lang="en-US" sz="1600" b="1" dirty="0">
                <a:solidFill>
                  <a:schemeClr val="bg1"/>
                </a:solidFill>
              </a:rPr>
              <a:t>public </a:t>
            </a:r>
            <a:r>
              <a:rPr lang="en" sz="1600" b="1" dirty="0">
                <a:solidFill>
                  <a:schemeClr val="bg1"/>
                </a:solidFill>
              </a:rPr>
              <a:t>procurement role in promoting sustainable consumption and production.</a:t>
            </a:r>
            <a:endParaRPr lang="en-US" sz="1600" b="1" dirty="0">
              <a:solidFill>
                <a:schemeClr val="bg1"/>
              </a:solidFill>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1635581" y="1846123"/>
            <a:ext cx="4408253" cy="3508653"/>
          </a:xfrm>
          <a:prstGeom prst="rect">
            <a:avLst/>
          </a:prstGeom>
          <a:noFill/>
        </p:spPr>
        <p:txBody>
          <a:bodyPr wrap="square">
            <a:spAutoFit/>
          </a:bodyPr>
          <a:lstStyle/>
          <a:p>
            <a:pPr marL="285750" lvl="0" indent="-285750" algn="just">
              <a:buFont typeface="Courier New" panose="02070309020205020404" pitchFamily="49" charset="0"/>
              <a:buChar char="o"/>
            </a:pPr>
            <a:r>
              <a:rPr lang="en-US" sz="1800" dirty="0">
                <a:solidFill>
                  <a:schemeClr val="tx1"/>
                </a:solidFill>
              </a:rPr>
              <a:t>Create motivation for innovation and development of new environmentally friendly products.</a:t>
            </a:r>
          </a:p>
          <a:p>
            <a:pPr marL="285750" lvl="0" indent="-285750" algn="just">
              <a:buFont typeface="Courier New" panose="02070309020205020404" pitchFamily="49" charset="0"/>
              <a:buChar char="o"/>
            </a:pPr>
            <a:r>
              <a:rPr lang="en-US" sz="1800" dirty="0">
                <a:solidFill>
                  <a:schemeClr val="tx1"/>
                </a:solidFill>
              </a:rPr>
              <a:t>Contribute to promoting the shift to more sustainable production and consumption chains</a:t>
            </a:r>
          </a:p>
          <a:p>
            <a:pPr marL="285750" lvl="0" indent="-285750" algn="just">
              <a:buFont typeface="Courier New" panose="02070309020205020404" pitchFamily="49" charset="0"/>
              <a:buChar char="o"/>
            </a:pPr>
            <a:r>
              <a:rPr lang="en-US" sz="1800" dirty="0">
                <a:solidFill>
                  <a:schemeClr val="tx1"/>
                </a:solidFill>
              </a:rPr>
              <a:t>Save on procurement costs and support the implementation of international goals and agreements on the environment and sustainable development.</a:t>
            </a:r>
          </a:p>
          <a:p>
            <a:pPr marL="342900" lvl="0" indent="-342900" algn="just">
              <a:buFont typeface="Courier New" panose="02070309020205020404" pitchFamily="49" charset="0"/>
              <a:buChar char="o"/>
            </a:pPr>
            <a:endParaRPr lang="en-US" sz="2400" dirty="0">
              <a:solidFill>
                <a:schemeClr val="tx1"/>
              </a:solidFill>
            </a:endParaRPr>
          </a:p>
        </p:txBody>
      </p:sp>
      <p:pic>
        <p:nvPicPr>
          <p:cNvPr id="1026" name="Picture 2" descr="ENVIS CPCB | Control of Pollution">
            <a:extLst>
              <a:ext uri="{FF2B5EF4-FFF2-40B4-BE49-F238E27FC236}">
                <a16:creationId xmlns:a16="http://schemas.microsoft.com/office/drawing/2014/main" id="{C99474E3-17E4-C079-C326-2AE56EA2B044}"/>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2569" r="2569"/>
          <a:stretch>
            <a:fillRect/>
          </a:stretch>
        </p:blipFill>
        <p:spPr bwMode="auto">
          <a:xfrm>
            <a:off x="6597353" y="1422400"/>
            <a:ext cx="4803179" cy="3792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8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10339960" cy="954067"/>
          </a:xfrm>
          <a:prstGeom prst="rect">
            <a:avLst/>
          </a:prstGeom>
          <a:solidFill>
            <a:srgbClr val="003399"/>
          </a:solidFill>
          <a:ln>
            <a:noFill/>
          </a:ln>
        </p:spPr>
        <p:txBody>
          <a:bodyPr spcFirstLastPara="1" wrap="square" lIns="91425" tIns="45700" rIns="91425" bIns="45700" anchor="t" anchorCtr="0">
            <a:spAutoFit/>
          </a:bodyPr>
          <a:lstStyle/>
          <a:p>
            <a:pPr algn="ctr"/>
            <a:r>
              <a:rPr lang="en" sz="2800" dirty="0">
                <a:solidFill>
                  <a:schemeClr val="bg1"/>
                </a:solidFill>
              </a:rPr>
              <a:t>2. </a:t>
            </a:r>
            <a:r>
              <a:rPr lang="en" sz="2800" b="1" dirty="0">
                <a:solidFill>
                  <a:schemeClr val="bg1"/>
                </a:solidFill>
              </a:rPr>
              <a:t>Legal frameworks for promoting sustainable business practices and theirs effectiveness.</a:t>
            </a:r>
            <a:endParaRPr lang="en-US" sz="2800" b="1" dirty="0">
              <a:solidFill>
                <a:schemeClr val="bg1"/>
              </a:solidFill>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609601" y="1593272"/>
            <a:ext cx="4503312" cy="595745"/>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latin typeface="Segoe UI" panose="020B0502040204020203" pitchFamily="34" charset="0"/>
                <a:cs typeface="Segoe UI" panose="020B0502040204020203" pitchFamily="34" charset="0"/>
              </a:rPr>
              <a:t>Legal frameworks</a:t>
            </a:r>
            <a:endParaRPr lang="LID4096" sz="2400" b="1" dirty="0">
              <a:latin typeface="Segoe UI" panose="020B0502040204020203" pitchFamily="34" charset="0"/>
              <a:cs typeface="Segoe UI" panose="020B0502040204020203"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8" y="2446986"/>
            <a:ext cx="10095767" cy="344729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715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Regulations on cleaner production</a:t>
            </a:r>
          </a:p>
          <a:p>
            <a:pPr marL="5715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Regulations on Ecolabels</a:t>
            </a:r>
          </a:p>
          <a:p>
            <a:pPr marL="5715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Regulations on Environmental Protection Tax</a:t>
            </a:r>
          </a:p>
          <a:p>
            <a:pPr marL="5715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Regulations on incentives and support for environmentally friendly products and services</a:t>
            </a:r>
          </a:p>
          <a:p>
            <a:pPr marL="5715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Regulations on ecosystem development to support sustainable business</a:t>
            </a:r>
          </a:p>
          <a:p>
            <a:pPr marL="571500" indent="-342900" algn="just">
              <a:buFontTx/>
              <a:buChar char="-"/>
            </a:pPr>
            <a:endParaRPr lang="en-US" sz="2400" dirty="0">
              <a:latin typeface="Times New Roman" panose="02020603050405020304" pitchFamily="18" charset="0"/>
              <a:cs typeface="Times New Roman" panose="02020603050405020304" pitchFamily="18" charset="0"/>
            </a:endParaRPr>
          </a:p>
          <a:p>
            <a:pPr algn="just"/>
            <a:endParaRPr lang="LID4096" sz="2400" dirty="0">
              <a:latin typeface="Times New Roman" panose="02020603050405020304" pitchFamily="18" charset="0"/>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142279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lvl="0" algn="ctr"/>
            <a:r>
              <a:rPr lang="en" sz="2800" dirty="0">
                <a:solidFill>
                  <a:schemeClr val="bg1"/>
                </a:solidFill>
              </a:rPr>
              <a:t>2. </a:t>
            </a:r>
            <a:r>
              <a:rPr lang="en" sz="2800" b="1" dirty="0">
                <a:solidFill>
                  <a:schemeClr val="bg1"/>
                </a:solidFill>
              </a:rPr>
              <a:t>Legal frameworks for promoting sustainable business practices and theirs effectiveness.</a:t>
            </a:r>
            <a:endParaRPr lang="en-US" sz="2800" dirty="0">
              <a:solidFill>
                <a:schemeClr val="bg1"/>
              </a:solidFill>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75359" y="2498500"/>
            <a:ext cx="9920168" cy="311997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marL="5715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Cleaner production is the continuous application of an integrated preventative environmental strategy to production processes, products and services to reduce risks to people and the environment.</a:t>
            </a:r>
          </a:p>
          <a:p>
            <a:pPr marL="5715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Enterprises applying cleaner production have reduced the loss of raw materials and products, thus achieving higher output, stable quality, total economic income as well as higher competitiveness.</a:t>
            </a:r>
          </a:p>
          <a:p>
            <a:pPr marL="571500" indent="-34290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goal of cleaner production is to avoid pollution by using resources, materials and energy in the most efficient way.</a:t>
            </a:r>
            <a:endParaRPr lang="en-US" sz="1800" dirty="0">
              <a:latin typeface="+mj-lt"/>
              <a:cs typeface="Times New Roman" panose="02020603050405020304" pitchFamily="18"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7" name="Τίτλος 1">
            <a:extLst>
              <a:ext uri="{FF2B5EF4-FFF2-40B4-BE49-F238E27FC236}">
                <a16:creationId xmlns:a16="http://schemas.microsoft.com/office/drawing/2014/main" id="{0C3FFF94-3A35-03DF-16F5-D36007A58D3D}"/>
              </a:ext>
            </a:extLst>
          </p:cNvPr>
          <p:cNvSpPr>
            <a:spLocks noGrp="1"/>
          </p:cNvSpPr>
          <p:nvPr>
            <p:ph type="title"/>
          </p:nvPr>
        </p:nvSpPr>
        <p:spPr>
          <a:xfrm>
            <a:off x="579549" y="1697945"/>
            <a:ext cx="4533363" cy="524756"/>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r>
              <a:rPr lang="en-US" sz="2400" b="1" dirty="0">
                <a:latin typeface="Times New Roman" panose="02020603050405020304" pitchFamily="18" charset="0"/>
                <a:cs typeface="Times New Roman" panose="02020603050405020304" pitchFamily="18" charset="0"/>
              </a:rPr>
              <a:t>Cleaner production</a:t>
            </a:r>
            <a:endParaRPr lang="LID4096"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366430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4966</TotalTime>
  <Words>2262</Words>
  <Application>Microsoft Office PowerPoint</Application>
  <PresentationFormat>Widescreen</PresentationFormat>
  <Paragraphs>111</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Century Gothic</vt:lpstr>
      <vt:lpstr>Times New Roman</vt:lpstr>
      <vt:lpstr>Wingdings</vt:lpstr>
      <vt:lpstr>Quattrocento Sans</vt:lpstr>
      <vt:lpstr>Calibri</vt:lpstr>
      <vt:lpstr>Segoe UI</vt:lpstr>
      <vt:lpstr>Arial</vt:lpstr>
      <vt:lpstr>Courier New</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Legal frameworks</vt:lpstr>
      <vt:lpstr>Cleaner production</vt:lpstr>
      <vt:lpstr>The effect of cleaner production</vt:lpstr>
      <vt:lpstr>Eco-label regulations</vt:lpstr>
      <vt:lpstr>The effectiveness of eco-labels</vt:lpstr>
      <vt:lpstr>Regulations on Environmental Protection Tax</vt:lpstr>
      <vt:lpstr>PowerPoint Presentation</vt:lpstr>
      <vt:lpstr>Regulations on incentives and support for environmentally friendly products and services</vt:lpstr>
      <vt:lpstr>PowerPoint Presentation</vt:lpstr>
      <vt:lpstr>Regulations on ecosystem development to support sustainable business</vt:lpstr>
      <vt:lpstr>PowerPoint Presentation</vt:lpstr>
      <vt:lpstr>TH True Milk group</vt:lpstr>
      <vt:lpstr>Toyota group</vt:lpstr>
      <vt:lpstr>Site Zero waste power project in Sweden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55</cp:revision>
  <dcterms:created xsi:type="dcterms:W3CDTF">2020-01-02T01:56:26Z</dcterms:created>
  <dcterms:modified xsi:type="dcterms:W3CDTF">2024-06-27T15:50:47Z</dcterms:modified>
</cp:coreProperties>
</file>