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0"/>
  </p:notesMasterIdLst>
  <p:sldIdLst>
    <p:sldId id="256" r:id="rId3"/>
    <p:sldId id="258" r:id="rId4"/>
    <p:sldId id="257" r:id="rId5"/>
    <p:sldId id="260" r:id="rId6"/>
    <p:sldId id="261" r:id="rId7"/>
    <p:sldId id="262" r:id="rId8"/>
    <p:sldId id="263" r:id="rId9"/>
  </p:sldIdLst>
  <p:sldSz cx="12192000" cy="6858000"/>
  <p:notesSz cx="6951663" cy="10082213"/>
  <p:embeddedFontLst>
    <p:embeddedFont>
      <p:font typeface="Century Gothic" panose="020B0502020202020204" pitchFamily="34" charset="0"/>
      <p:regular r:id="rId11"/>
      <p:bold r:id="rId12"/>
      <p:italic r:id="rId13"/>
      <p:boldItalic r:id="rId14"/>
    </p:embeddedFont>
    <p:embeddedFont>
      <p:font typeface="Segoe UI" panose="020B0502040204020203"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39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64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55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21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wilsoncenter.org/publication/21st-century-diplomacy-foreign-policy-climate-policy-full-repor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Introduction-Geopolitics of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60" y="1127762"/>
            <a:ext cx="3915690" cy="449071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5143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Climate Superpowers, Equity &amp; the Future of Democracy, New Modes of Multilateralism</a:t>
            </a:r>
          </a:p>
          <a:p>
            <a:pPr marL="514350" indent="-285750">
              <a:buFont typeface="Arial" panose="020B0604020202020204" pitchFamily="34" charset="0"/>
              <a:buChar char="•"/>
            </a:pPr>
            <a:r>
              <a:rPr lang="en-IN" sz="1800" dirty="0">
                <a:latin typeface="Segoe UI" panose="020B0502040204020203" pitchFamily="34" charset="0"/>
                <a:cs typeface="Segoe UI" panose="020B0502040204020203" pitchFamily="34" charset="0"/>
              </a:rPr>
              <a:t>Climate Change &amp; Financial Stability</a:t>
            </a:r>
          </a:p>
          <a:p>
            <a:pPr marL="5143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The Geopolitics of Decarbonization, Migration &amp; Displacement</a:t>
            </a:r>
          </a:p>
          <a:p>
            <a:pPr marL="514350" indent="-285750">
              <a:buFont typeface="Arial" panose="020B0604020202020204" pitchFamily="34" charset="0"/>
              <a:buChar char="•"/>
            </a:pPr>
            <a:r>
              <a:rPr lang="en-US" sz="1800" dirty="0">
                <a:latin typeface="Segoe UI" panose="020B0502040204020203" pitchFamily="34" charset="0"/>
                <a:cs typeface="Segoe UI" panose="020B0502040204020203" pitchFamily="34" charset="0"/>
              </a:rPr>
              <a:t>Geoengineering: Intervention in the Earth System</a:t>
            </a:r>
            <a:endParaRPr lang="LID4096" sz="1800" dirty="0">
              <a:latin typeface="Segoe UI" panose="020B0502040204020203" pitchFamily="34" charset="0"/>
              <a:cs typeface="Segoe UI" panose="020B0502040204020203"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5" name="Picture 14">
            <a:extLst>
              <a:ext uri="{FF2B5EF4-FFF2-40B4-BE49-F238E27FC236}">
                <a16:creationId xmlns:a16="http://schemas.microsoft.com/office/drawing/2014/main" id="{95E21389-41BB-7997-250A-0CD3B169EC57}"/>
              </a:ext>
            </a:extLst>
          </p:cNvPr>
          <p:cNvPicPr>
            <a:picLocks noChangeAspect="1"/>
          </p:cNvPicPr>
          <p:nvPr/>
        </p:nvPicPr>
        <p:blipFill>
          <a:blip r:embed="rId4"/>
          <a:stretch>
            <a:fillRect/>
          </a:stretch>
        </p:blipFill>
        <p:spPr>
          <a:xfrm>
            <a:off x="5109633" y="1127762"/>
            <a:ext cx="5371556" cy="4490718"/>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baseline="0" dirty="0">
                <a:solidFill>
                  <a:schemeClr val="bg1"/>
                </a:solidFill>
                <a:latin typeface="Segoe UI" panose="020B0502040204020203" pitchFamily="34" charset="0"/>
                <a:ea typeface="SimHei" panose="02010609060101010101" pitchFamily="49" charset="-122"/>
                <a:cs typeface="Segoe UI" panose="020B0502040204020203" pitchFamily="34" charset="0"/>
              </a:rPr>
              <a:t>Setting the Scene</a:t>
            </a:r>
            <a:endParaRPr sz="2800" b="0" i="0" u="none" strike="noStrike" cap="none" dirty="0">
              <a:solidFill>
                <a:schemeClr val="bg1"/>
              </a:solidFill>
              <a:latin typeface="Segoe UI" panose="020B0502040204020203" pitchFamily="34" charset="0"/>
              <a:ea typeface="SimHei" panose="02010609060101010101" pitchFamily="49" charset="-122"/>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2007 has also been the year when climate change was raised to the top of the agenda of mainstream politics, on national and on </a:t>
            </a:r>
            <a:r>
              <a:rPr lang="en-IN" sz="1600" dirty="0">
                <a:latin typeface="Segoe UI" panose="020B0502040204020203" pitchFamily="34" charset="0"/>
                <a:cs typeface="Segoe UI" panose="020B0502040204020203" pitchFamily="34" charset="0"/>
              </a:rPr>
              <a:t>global levels.</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The </a:t>
            </a:r>
            <a:r>
              <a:rPr lang="en-US" sz="1600" dirty="0">
                <a:latin typeface="Segoe UI" panose="020B0502040204020203" pitchFamily="34" charset="0"/>
                <a:cs typeface="Segoe UI" panose="020B0502040204020203" pitchFamily="34" charset="0"/>
              </a:rPr>
              <a:t>issue has also been debated in the Security Council of the United Nations(UNSC) as well as in the smaller circle of the G8.</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latest reports of the United Nations Intergovernmental Panel on Climate Change, (IPCC), have now reached a state of unprecedented accuracy and certainty in their conclusions that the climate of the planet is changing.</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What now remains is further perfection of knowledge and </a:t>
            </a:r>
            <a:r>
              <a:rPr lang="en-IN" sz="1600" dirty="0">
                <a:latin typeface="Segoe UI" panose="020B0502040204020203" pitchFamily="34" charset="0"/>
                <a:cs typeface="Segoe UI" panose="020B0502040204020203" pitchFamily="34" charset="0"/>
              </a:rPr>
              <a:t>political action.</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This uncertainty and lack of clarity, or indeed lack of an analytical framework with which clarity could be produced, is particularly pronounced in the interface between climate change and international security.</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baseline="0" dirty="0">
                <a:solidFill>
                  <a:schemeClr val="bg1"/>
                </a:solidFill>
                <a:latin typeface="Segoe UI" panose="020B0502040204020203" pitchFamily="34" charset="0"/>
                <a:ea typeface="SimHei" panose="02010609060101010101" pitchFamily="49" charset="-122"/>
                <a:cs typeface="Segoe UI" panose="020B0502040204020203" pitchFamily="34" charset="0"/>
              </a:rPr>
              <a:t>Setting the Scene</a:t>
            </a:r>
            <a:endParaRPr sz="2800" b="0" i="0" u="none" strike="noStrike" cap="none" dirty="0">
              <a:solidFill>
                <a:schemeClr val="bg1"/>
              </a:solidFill>
              <a:latin typeface="Segoe UI" panose="020B0502040204020203" pitchFamily="34" charset="0"/>
              <a:ea typeface="SimHei" panose="02010609060101010101" pitchFamily="49" charset="-122"/>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dirty="0">
                <a:latin typeface="Segoe UI" panose="020B0502040204020203" pitchFamily="34" charset="0"/>
                <a:ea typeface="Sans Serif Collection" panose="020B0502040504020204" pitchFamily="34" charset="0"/>
                <a:cs typeface="Segoe UI" panose="020B0502040204020203" pitchFamily="34" charset="0"/>
              </a:rPr>
              <a:t>Aims to provide a framework for understanding and further researching and debating the security impacts of climate change, as well as describing the current state of research, in order to provide a map of possible consequences and to discuss the specifically political dynamics of security in </a:t>
            </a:r>
            <a:r>
              <a:rPr lang="en-IN" sz="1600" dirty="0">
                <a:latin typeface="Segoe UI" panose="020B0502040204020203" pitchFamily="34" charset="0"/>
                <a:ea typeface="Sans Serif Collection" panose="020B0502040504020204" pitchFamily="34" charset="0"/>
                <a:cs typeface="Segoe UI" panose="020B0502040204020203" pitchFamily="34" charset="0"/>
              </a:rPr>
              <a:t>relation to climate change.</a:t>
            </a:r>
          </a:p>
          <a:p>
            <a:pPr marL="285750" indent="-285750">
              <a:buFont typeface="Arial" panose="020B0604020202020204" pitchFamily="34" charset="0"/>
              <a:buChar char="•"/>
            </a:pPr>
            <a:endParaRPr lang="en-IN" sz="1600" dirty="0">
              <a:latin typeface="Segoe UI" panose="020B0502040204020203" pitchFamily="34" charset="0"/>
              <a:ea typeface="Sans Serif Collection" panose="020B0502040504020204"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ans Serif Collection" panose="020B0502040504020204" pitchFamily="34" charset="0"/>
                <a:cs typeface="Segoe UI" panose="020B0502040204020203" pitchFamily="34" charset="0"/>
              </a:rPr>
              <a:t>Specifically, the report addresses the following research questions:</a:t>
            </a:r>
          </a:p>
          <a:p>
            <a:pPr marL="285750" indent="-285750">
              <a:buFont typeface="Arial" panose="020B0604020202020204" pitchFamily="34" charset="0"/>
              <a:buChar char="•"/>
            </a:pPr>
            <a:endParaRPr lang="en-US" sz="1600" dirty="0">
              <a:latin typeface="Segoe UI" panose="020B0502040204020203" pitchFamily="34" charset="0"/>
              <a:ea typeface="Sans Serif Collection" panose="020B0502040504020204"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ans Serif Collection" panose="020B0502040504020204" pitchFamily="34" charset="0"/>
                <a:cs typeface="Segoe UI" panose="020B0502040204020203" pitchFamily="34" charset="0"/>
              </a:rPr>
              <a:t>Will climate change have a significant impact on world politics and affect </a:t>
            </a:r>
            <a:r>
              <a:rPr lang="en-IN" sz="1600" dirty="0">
                <a:latin typeface="Segoe UI" panose="020B0502040204020203" pitchFamily="34" charset="0"/>
                <a:ea typeface="Sans Serif Collection" panose="020B0502040504020204" pitchFamily="34" charset="0"/>
                <a:cs typeface="Segoe UI" panose="020B0502040204020203" pitchFamily="34" charset="0"/>
              </a:rPr>
              <a:t>global security politics?</a:t>
            </a:r>
          </a:p>
          <a:p>
            <a:pPr marL="285750" indent="-285750">
              <a:buFont typeface="Arial" panose="020B0604020202020204" pitchFamily="34" charset="0"/>
              <a:buChar char="•"/>
            </a:pPr>
            <a:endParaRPr lang="en-IN" sz="1600" dirty="0">
              <a:latin typeface="Segoe UI" panose="020B0502040204020203" pitchFamily="34" charset="0"/>
              <a:ea typeface="Sans Serif Collection" panose="020B0502040504020204"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ans Serif Collection" panose="020B0502040504020204" pitchFamily="34" charset="0"/>
                <a:cs typeface="Segoe UI" panose="020B0502040204020203" pitchFamily="34" charset="0"/>
              </a:rPr>
              <a:t>Will climate change have a significant impact on politics in regions of the world and affect regional security politics? If so which regions are likely to be </a:t>
            </a:r>
            <a:r>
              <a:rPr lang="en-IN" sz="1600" dirty="0">
                <a:latin typeface="Segoe UI" panose="020B0502040204020203" pitchFamily="34" charset="0"/>
                <a:ea typeface="Sans Serif Collection" panose="020B0502040504020204" pitchFamily="34" charset="0"/>
                <a:cs typeface="Segoe UI" panose="020B0502040204020203" pitchFamily="34" charset="0"/>
              </a:rPr>
              <a:t>affected?</a:t>
            </a:r>
          </a:p>
          <a:p>
            <a:pPr marL="285750" indent="-285750">
              <a:buFont typeface="Arial" panose="020B0604020202020204" pitchFamily="34" charset="0"/>
              <a:buChar char="•"/>
            </a:pPr>
            <a:endParaRPr lang="en-IN" sz="1600" dirty="0">
              <a:latin typeface="Segoe UI" panose="020B0502040204020203" pitchFamily="34" charset="0"/>
              <a:ea typeface="Sans Serif Collection" panose="020B0502040504020204"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ea typeface="Sans Serif Collection" panose="020B0502040504020204" pitchFamily="34" charset="0"/>
                <a:cs typeface="Segoe UI" panose="020B0502040204020203" pitchFamily="34" charset="0"/>
              </a:rPr>
              <a:t>Will climate change have a significant impact on politics within states and affect their internal and external security politics?</a:t>
            </a:r>
            <a:endParaRPr lang="en-IN" sz="1600" dirty="0">
              <a:latin typeface="Segoe UI" panose="020B0502040204020203" pitchFamily="34" charset="0"/>
              <a:ea typeface="Sans Serif Collection" panose="020B0502040504020204" pitchFamily="34" charset="0"/>
              <a:cs typeface="Segoe UI" panose="020B0502040204020203" pitchFamily="34" charset="0"/>
            </a:endParaRPr>
          </a:p>
          <a:p>
            <a:pPr marL="285750" indent="-285750">
              <a:buFont typeface="Arial" panose="020B0604020202020204" pitchFamily="34" charset="0"/>
              <a:buChar char="•"/>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873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400" b="0" i="0" u="none" strike="noStrike" baseline="0" dirty="0">
                <a:solidFill>
                  <a:schemeClr val="bg1"/>
                </a:solidFill>
                <a:latin typeface="Segoe UI" panose="020B0502040204020203" pitchFamily="34" charset="0"/>
                <a:cs typeface="Segoe UI" panose="020B0502040204020203" pitchFamily="34" charset="0"/>
              </a:rPr>
              <a:t>The Theoretical Framework of the Study</a:t>
            </a:r>
            <a:endParaRPr sz="2400" b="0" i="0" u="none" strike="noStrike" cap="none" dirty="0">
              <a:solidFill>
                <a:schemeClr val="bg1"/>
              </a:solidFill>
              <a:latin typeface="Segoe UI" panose="020B0502040204020203" pitchFamily="34" charset="0"/>
              <a:ea typeface="SimHei" panose="02010609060101010101" pitchFamily="49" charset="-122"/>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It combines a number of theoretical perspectives in order to provide a comprehensive understanding of the interlinkage between climate change and </a:t>
            </a:r>
            <a:r>
              <a:rPr lang="en-IN" sz="1600" dirty="0">
                <a:latin typeface="Segoe UI" panose="020B0502040204020203" pitchFamily="34" charset="0"/>
                <a:cs typeface="Segoe UI" panose="020B0502040204020203" pitchFamily="34" charset="0"/>
              </a:rPr>
              <a:t>international politics / international security.</a:t>
            </a:r>
          </a:p>
          <a:p>
            <a:pPr marL="285750" indent="-285750">
              <a:buFont typeface="Arial" panose="020B0604020202020204" pitchFamily="34" charset="0"/>
              <a:buChar char="•"/>
            </a:pPr>
            <a:endParaRPr lang="en-IN"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For a disciplinary point of view the study is grounded in International Relations (IR) theory but it makes no claim to exclusively be based on one school rather than another, e.g. it does not take sides in the long-standing debates on the relative merits of Realism as opposed to liberalism but rather includes factors that two camps tend to </a:t>
            </a:r>
            <a:r>
              <a:rPr lang="en-US" sz="1600" dirty="0" err="1">
                <a:latin typeface="Segoe UI" panose="020B0502040204020203" pitchFamily="34" charset="0"/>
                <a:cs typeface="Segoe UI" panose="020B0502040204020203" pitchFamily="34" charset="0"/>
              </a:rPr>
              <a:t>emphasise</a:t>
            </a:r>
            <a:r>
              <a:rPr lang="en-US" sz="1600" dirty="0">
                <a:latin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 </a:t>
            </a: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It also considers trade and economy as highly important factors in determining whether the relations between states of a certain region will be </a:t>
            </a:r>
            <a:r>
              <a:rPr lang="en-IN" sz="1600" dirty="0">
                <a:latin typeface="Segoe UI" panose="020B0502040204020203" pitchFamily="34" charset="0"/>
                <a:cs typeface="Segoe UI" panose="020B0502040204020203" pitchFamily="34" charset="0"/>
              </a:rPr>
              <a:t>bellicose or not.</a:t>
            </a:r>
          </a:p>
          <a:p>
            <a:pPr marL="285750" indent="-285750">
              <a:buFont typeface="Arial" panose="020B0604020202020204" pitchFamily="34" charset="0"/>
              <a:buChar char="•"/>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Within the theoretical repertoire of IR theory, the study seeks to cover as broad a spectrum as possible in order to avoid the respective biases of the different </a:t>
            </a:r>
            <a:r>
              <a:rPr lang="en-IN" sz="1600" dirty="0">
                <a:latin typeface="Segoe UI" panose="020B0502040204020203" pitchFamily="34" charset="0"/>
                <a:cs typeface="Segoe UI" panose="020B0502040204020203" pitchFamily="34" charset="0"/>
              </a:rPr>
              <a:t>traditions.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1599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baseline="0" dirty="0">
                <a:solidFill>
                  <a:schemeClr val="bg1"/>
                </a:solidFill>
                <a:latin typeface="Segoe UI" panose="020B0502040204020203" pitchFamily="34" charset="0"/>
                <a:cs typeface="Segoe UI" panose="020B0502040204020203" pitchFamily="34" charset="0"/>
              </a:rPr>
              <a:t>The Theoretical Framework of the Study</a:t>
            </a:r>
            <a:endParaRPr lang="en-US" sz="2800" b="0" i="0" u="none" strike="noStrike" cap="none" dirty="0">
              <a:solidFill>
                <a:schemeClr val="bg1"/>
              </a:solidFill>
              <a:latin typeface="Segoe UI" panose="020B0502040204020203" pitchFamily="34" charset="0"/>
              <a:ea typeface="SimHei" panose="02010609060101010101" pitchFamily="49" charset="-122"/>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In the study, this is done within a larger sociological framework that focuses on the generation of social action, again a highly Weberian trait that was reinforced and explicitly outlined in the works of Talcott Parsons. </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one aspect of the study that breaks with the Weberian-</a:t>
            </a:r>
            <a:r>
              <a:rPr lang="en-US" sz="1600" dirty="0" err="1">
                <a:latin typeface="Segoe UI" panose="020B0502040204020203" pitchFamily="34" charset="0"/>
                <a:cs typeface="Segoe UI" panose="020B0502040204020203" pitchFamily="34" charset="0"/>
              </a:rPr>
              <a:t>Parsonian</a:t>
            </a:r>
            <a:r>
              <a:rPr lang="en-US" sz="1600" dirty="0">
                <a:latin typeface="Segoe UI" panose="020B0502040204020203" pitchFamily="34" charset="0"/>
                <a:cs typeface="Segoe UI" panose="020B0502040204020203" pitchFamily="34" charset="0"/>
              </a:rPr>
              <a:t> heritage of the study is the use of Niklas </a:t>
            </a:r>
            <a:r>
              <a:rPr lang="en-US" sz="1600" dirty="0" err="1">
                <a:latin typeface="Segoe UI" panose="020B0502040204020203" pitchFamily="34" charset="0"/>
                <a:cs typeface="Segoe UI" panose="020B0502040204020203" pitchFamily="34" charset="0"/>
              </a:rPr>
              <a:t>Luhmanns</a:t>
            </a:r>
            <a:r>
              <a:rPr lang="en-US" sz="1600" dirty="0">
                <a:latin typeface="Segoe UI" panose="020B0502040204020203" pitchFamily="34" charset="0"/>
                <a:cs typeface="Segoe UI" panose="020B0502040204020203" pitchFamily="34" charset="0"/>
              </a:rPr>
              <a:t> Modern Systems Theory (MST) to </a:t>
            </a:r>
            <a:r>
              <a:rPr lang="en-US" sz="1600" dirty="0" err="1">
                <a:latin typeface="Segoe UI" panose="020B0502040204020203" pitchFamily="34" charset="0"/>
                <a:cs typeface="Segoe UI" panose="020B0502040204020203" pitchFamily="34" charset="0"/>
              </a:rPr>
              <a:t>conceptualise</a:t>
            </a:r>
            <a:r>
              <a:rPr lang="en-US" sz="1600" dirty="0">
                <a:latin typeface="Segoe UI" panose="020B0502040204020203" pitchFamily="34" charset="0"/>
                <a:cs typeface="Segoe UI" panose="020B0502040204020203" pitchFamily="34" charset="0"/>
              </a:rPr>
              <a:t> the bridge between natural systems, such as the climate system and social systems, such as the international political system. </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err="1">
                <a:latin typeface="Segoe UI" panose="020B0502040204020203" pitchFamily="34" charset="0"/>
                <a:cs typeface="Segoe UI" panose="020B0502040204020203" pitchFamily="34" charset="0"/>
              </a:rPr>
              <a:t>Luhmanns</a:t>
            </a:r>
            <a:r>
              <a:rPr lang="en-US" sz="1600" dirty="0">
                <a:latin typeface="Segoe UI" panose="020B0502040204020203" pitchFamily="34" charset="0"/>
                <a:cs typeface="Segoe UI" panose="020B0502040204020203" pitchFamily="34" charset="0"/>
              </a:rPr>
              <a:t> sociology departs from the classical sociological heritage in many ways, most notably for the peripheral part that agency plays in it. This study does not use MST to </a:t>
            </a:r>
            <a:r>
              <a:rPr lang="en-US" sz="1600" dirty="0" err="1">
                <a:latin typeface="Segoe UI" panose="020B0502040204020203" pitchFamily="34" charset="0"/>
                <a:cs typeface="Segoe UI" panose="020B0502040204020203" pitchFamily="34" charset="0"/>
              </a:rPr>
              <a:t>conceptualise</a:t>
            </a:r>
            <a:r>
              <a:rPr lang="en-US" sz="1600" dirty="0">
                <a:latin typeface="Segoe UI" panose="020B0502040204020203" pitchFamily="34" charset="0"/>
                <a:cs typeface="Segoe UI" panose="020B0502040204020203" pitchFamily="34" charset="0"/>
              </a:rPr>
              <a:t> phenomena on the level of action which avoids inconsistencies. </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Consequently, these combinations of the three main orientations within IR theory as well as the two principal strands in contemporary sociology, sociology of action and MST, have been chosen and designed to avoid biases and the partiality that any single one perspective would have entailed.</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778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baseline="0">
                <a:solidFill>
                  <a:schemeClr val="bg1"/>
                </a:solidFill>
                <a:latin typeface="Segoe UI" panose="020B0502040204020203" pitchFamily="34" charset="0"/>
                <a:cs typeface="Segoe UI" panose="020B0502040204020203" pitchFamily="34" charset="0"/>
              </a:rPr>
              <a:t>Further Reading </a:t>
            </a:r>
            <a:endParaRPr lang="en-US" sz="2800" b="0" i="0" u="none" strike="noStrike" cap="none" dirty="0">
              <a:solidFill>
                <a:schemeClr val="bg1"/>
              </a:solidFill>
              <a:latin typeface="Segoe UI" panose="020B0502040204020203" pitchFamily="34" charset="0"/>
              <a:ea typeface="SimHei" panose="02010609060101010101" pitchFamily="49" charset="-122"/>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21st Century Diplomacy: Foreign Policy is Climate Policy Full Report </a:t>
            </a:r>
            <a:r>
              <a:rPr lang="en-US" sz="1600" dirty="0">
                <a:latin typeface="Segoe UI" panose="020B0502040204020203" pitchFamily="34" charset="0"/>
                <a:ea typeface="Quattrocento Sans"/>
                <a:cs typeface="Segoe UI" panose="020B0502040204020203" pitchFamily="34" charset="0"/>
                <a:sym typeface="Quattrocento Sans"/>
                <a:hlinkClick r:id="rId3"/>
              </a:rPr>
              <a:t>https://www.wilsoncenter.org/publication/21st-century-diplomacy-foreign-policy-climate-policy-full-report</a:t>
            </a:r>
            <a:r>
              <a:rPr lang="en-US"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0182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4438</TotalTime>
  <Words>760</Words>
  <Application>Microsoft Office PowerPoint</Application>
  <PresentationFormat>Widescreen</PresentationFormat>
  <Paragraphs>50</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11</cp:revision>
  <dcterms:created xsi:type="dcterms:W3CDTF">2020-01-02T01:56:26Z</dcterms:created>
  <dcterms:modified xsi:type="dcterms:W3CDTF">2024-06-10T05:10:26Z</dcterms:modified>
</cp:coreProperties>
</file>