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2"/>
  </p:notesMasterIdLst>
  <p:sldIdLst>
    <p:sldId id="256" r:id="rId3"/>
    <p:sldId id="257"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60" r:id="rId21"/>
  </p:sldIdLst>
  <p:sldSz cx="12192000" cy="6858000"/>
  <p:notesSz cx="6951663" cy="10082213"/>
  <p:embeddedFontLst>
    <p:embeddedFont>
      <p:font typeface="Century Gothic" panose="020B0502020202020204" pitchFamily="34" charset="0"/>
      <p:regular r:id="rId23"/>
      <p:bold r:id="rId24"/>
      <p:italic r:id="rId25"/>
      <p:boldItalic r:id="rId26"/>
    </p:embeddedFont>
    <p:embeddedFont>
      <p:font typeface="Segoe UI" panose="020B05020402040202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6086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6583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54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9419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7579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3887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1931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6058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9763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8340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0459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9268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5386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4938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856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3982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6285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europarc.org/communication-skills/pdf/Negotiation%20Skills.pdf"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Negotiations and Resolving Conflicts: An Overview</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85333"/>
            <a:ext cx="9488130" cy="45525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8532C9C5-C618-E6CF-2F3F-1EFB36098DAB}"/>
              </a:ext>
            </a:extLst>
          </p:cNvPr>
          <p:cNvPicPr>
            <a:picLocks noChangeAspect="1"/>
          </p:cNvPicPr>
          <p:nvPr/>
        </p:nvPicPr>
        <p:blipFill>
          <a:blip r:embed="rId3"/>
          <a:stretch>
            <a:fillRect/>
          </a:stretch>
        </p:blipFill>
        <p:spPr>
          <a:xfrm>
            <a:off x="1365022" y="1404279"/>
            <a:ext cx="9116167" cy="2422653"/>
          </a:xfrm>
          <a:prstGeom prst="rect">
            <a:avLst/>
          </a:prstGeom>
        </p:spPr>
      </p:pic>
    </p:spTree>
    <p:extLst>
      <p:ext uri="{BB962C8B-B14F-4D97-AF65-F5344CB8AC3E}">
        <p14:creationId xmlns:p14="http://schemas.microsoft.com/office/powerpoint/2010/main" val="291914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Negotiations and Resolving Conflicts: An Overview</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85333"/>
            <a:ext cx="9488130" cy="45525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The Two Most Important Kinds of Bargaining:  Distributive (win-lose) vs. Integrative (win-win)</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All bargaining situations can be divided into two categories:</a:t>
            </a:r>
          </a:p>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r>
              <a:rPr lang="en-US" b="1" dirty="0">
                <a:latin typeface="Segoe UI" panose="020B0502040204020203" pitchFamily="34" charset="0"/>
                <a:ea typeface="Sans Serif Collection" panose="020B0502040504020204" pitchFamily="34" charset="0"/>
                <a:cs typeface="Segoe UI" panose="020B0502040204020203" pitchFamily="34" charset="0"/>
              </a:rPr>
              <a:t>Distributive (also called competitive, zero sum, win-lose or claiming value).</a:t>
            </a:r>
          </a:p>
          <a:p>
            <a:pPr marL="285750" indent="-285750">
              <a:buFont typeface="Arial" panose="020B0604020202020204" pitchFamily="34" charset="0"/>
              <a:buChar char="•"/>
            </a:pPr>
            <a:r>
              <a:rPr lang="en-US" dirty="0">
                <a:latin typeface="Segoe UI" panose="020B0502040204020203" pitchFamily="34" charset="0"/>
                <a:ea typeface="Sans Serif Collection" panose="020B0502040504020204" pitchFamily="34" charset="0"/>
                <a:cs typeface="Segoe UI" panose="020B0502040204020203" pitchFamily="34" charset="0"/>
              </a:rPr>
              <a:t>In this kind of bargaining, one side "wins" and one side "loses." </a:t>
            </a:r>
          </a:p>
          <a:p>
            <a:pPr marL="285750" indent="-285750">
              <a:buFont typeface="Arial" panose="020B0604020202020204" pitchFamily="34" charset="0"/>
              <a:buChar char="•"/>
            </a:pPr>
            <a:r>
              <a:rPr lang="en-US" dirty="0">
                <a:latin typeface="Segoe UI" panose="020B0502040204020203" pitchFamily="34" charset="0"/>
                <a:ea typeface="Sans Serif Collection" panose="020B0502040504020204" pitchFamily="34" charset="0"/>
                <a:cs typeface="Segoe UI" panose="020B0502040204020203" pitchFamily="34" charset="0"/>
              </a:rPr>
              <a:t>There are fixed resources to be divided so that the more one gets, the less the other gets. </a:t>
            </a:r>
          </a:p>
          <a:p>
            <a:pPr marL="285750" indent="-285750">
              <a:buFont typeface="Arial" panose="020B0604020202020204" pitchFamily="34" charset="0"/>
              <a:buChar char="•"/>
            </a:pPr>
            <a:r>
              <a:rPr lang="en-US" dirty="0">
                <a:latin typeface="Segoe UI" panose="020B0502040204020203" pitchFamily="34" charset="0"/>
                <a:ea typeface="Sans Serif Collection" panose="020B0502040504020204" pitchFamily="34" charset="0"/>
                <a:cs typeface="Segoe UI" panose="020B0502040204020203" pitchFamily="34" charset="0"/>
              </a:rPr>
              <a:t>One person's interests oppose the others. In many "buying" situations, the more the other person gets of your money, the less you have left. </a:t>
            </a:r>
          </a:p>
          <a:p>
            <a:pPr marL="285750" indent="-285750">
              <a:buFont typeface="Arial" panose="020B0604020202020204" pitchFamily="34" charset="0"/>
              <a:buChar char="•"/>
            </a:pPr>
            <a:r>
              <a:rPr lang="en-US" dirty="0">
                <a:latin typeface="Segoe UI" panose="020B0502040204020203" pitchFamily="34" charset="0"/>
                <a:ea typeface="Sans Serif Collection" panose="020B0502040504020204" pitchFamily="34" charset="0"/>
                <a:cs typeface="Segoe UI" panose="020B0502040204020203" pitchFamily="34" charset="0"/>
              </a:rPr>
              <a:t>The dominant concern in this type of bargaining is usually maximizing one's own interests. </a:t>
            </a:r>
          </a:p>
          <a:p>
            <a:pPr marL="285750" indent="-285750">
              <a:buFont typeface="Arial" panose="020B0604020202020204" pitchFamily="34" charset="0"/>
              <a:buChar char="•"/>
            </a:pPr>
            <a:r>
              <a:rPr lang="en-US" dirty="0">
                <a:latin typeface="Segoe UI" panose="020B0502040204020203" pitchFamily="34" charset="0"/>
                <a:ea typeface="Sans Serif Collection" panose="020B0502040504020204" pitchFamily="34" charset="0"/>
                <a:cs typeface="Segoe UI" panose="020B0502040204020203" pitchFamily="34" charset="0"/>
              </a:rPr>
              <a:t>Dominant strategies in this mode include manipulation, forcing, and withholding information. </a:t>
            </a:r>
          </a:p>
          <a:p>
            <a:pPr marL="285750" indent="-285750">
              <a:buFont typeface="Arial" panose="020B0604020202020204" pitchFamily="34" charset="0"/>
              <a:buChar char="•"/>
            </a:pPr>
            <a:r>
              <a:rPr lang="en-US" dirty="0">
                <a:latin typeface="Segoe UI" panose="020B0502040204020203" pitchFamily="34" charset="0"/>
                <a:ea typeface="Sans Serif Collection" panose="020B0502040504020204" pitchFamily="34" charset="0"/>
                <a:cs typeface="Segoe UI" panose="020B0502040204020203" pitchFamily="34" charset="0"/>
              </a:rPr>
              <a:t>This version is also called "claiming value" since the goal in this type of situation is to increase your own value and decrease your </a:t>
            </a:r>
            <a:r>
              <a:rPr lang="en-IN" dirty="0">
                <a:latin typeface="Segoe UI" panose="020B0502040204020203" pitchFamily="34" charset="0"/>
                <a:ea typeface="Sans Serif Collection" panose="020B0502040504020204" pitchFamily="34" charset="0"/>
                <a:cs typeface="Segoe UI" panose="020B0502040204020203" pitchFamily="34" charset="0"/>
              </a:rPr>
              <a:t>opponent’s.</a:t>
            </a:r>
          </a:p>
          <a:p>
            <a:endParaRPr lang="en-IN" dirty="0">
              <a:latin typeface="Segoe UI" panose="020B0502040204020203" pitchFamily="34" charset="0"/>
              <a:ea typeface="Sans Serif Collection" panose="020B0502040504020204"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Integrative (collaborative, win-win or creating value).</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In this kind of bargaining, there is a variable amount of resources to be divided and both sides can "win." </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The dominant concern here is to maximize joint outcomes. </a:t>
            </a:r>
          </a:p>
          <a:p>
            <a:pPr marL="285750" indent="-285750">
              <a:buFont typeface="Arial" panose="020B0604020202020204" pitchFamily="34" charset="0"/>
              <a:buChar char="•"/>
            </a:pPr>
            <a:r>
              <a:rPr lang="en-IN" dirty="0">
                <a:latin typeface="Segoe UI" panose="020B0502040204020203" pitchFamily="34" charset="0"/>
                <a:cs typeface="Segoe UI" panose="020B0502040204020203" pitchFamily="34" charset="0"/>
              </a:rPr>
              <a:t>Dominant strategies </a:t>
            </a:r>
            <a:r>
              <a:rPr lang="en-US" dirty="0">
                <a:latin typeface="Segoe UI" panose="020B0502040204020203" pitchFamily="34" charset="0"/>
                <a:cs typeface="Segoe UI" panose="020B0502040204020203" pitchFamily="34" charset="0"/>
              </a:rPr>
              <a:t>in this mode include cooperation, sharing information, and mutual problem solving. </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This type is also called "creating value" since the goal here is to have both sides leave the negotiating feeling they had greater value </a:t>
            </a:r>
            <a:r>
              <a:rPr lang="en-IN" dirty="0">
                <a:latin typeface="Segoe UI" panose="020B0502040204020203" pitchFamily="34" charset="0"/>
                <a:cs typeface="Segoe UI" panose="020B0502040204020203" pitchFamily="34" charset="0"/>
              </a:rPr>
              <a:t>than before.</a:t>
            </a:r>
            <a:endParaRPr lang="en-IN" dirty="0">
              <a:latin typeface="Segoe UI" panose="020B0502040204020203" pitchFamily="34" charset="0"/>
              <a:ea typeface="Sans Serif Collection" panose="020B0502040504020204" pitchFamily="34" charset="0"/>
              <a:cs typeface="Segoe UI" panose="020B0502040204020203" pitchFamily="34" charset="0"/>
            </a:endParaRPr>
          </a:p>
          <a:p>
            <a:endParaRPr sz="2000" b="0" i="0" u="none" strike="noStrike" cap="none" dirty="0">
              <a:solidFill>
                <a:srgbClr val="000000"/>
              </a:solidFill>
              <a:latin typeface="Segoe UI" panose="020B0502040204020203" pitchFamily="34" charset="0"/>
              <a:ea typeface="Sans Serif Collection" panose="020B0502040504020204" pitchFamily="34" charset="0"/>
              <a:cs typeface="Segoe UI" panose="020B0502040204020203" pitchFamily="34" charset="0"/>
              <a:sym typeface="Quattrocento Sans"/>
            </a:endParaRPr>
          </a:p>
        </p:txBody>
      </p:sp>
    </p:spTree>
    <p:extLst>
      <p:ext uri="{BB962C8B-B14F-4D97-AF65-F5344CB8AC3E}">
        <p14:creationId xmlns:p14="http://schemas.microsoft.com/office/powerpoint/2010/main" val="294934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9" end="9"/>
                                            </p:txEl>
                                          </p:spTgt>
                                        </p:tgtEl>
                                        <p:attrNameLst>
                                          <p:attrName>style.visibility</p:attrName>
                                        </p:attrNameLst>
                                      </p:cBhvr>
                                      <p:to>
                                        <p:strVal val="visible"/>
                                      </p:to>
                                    </p:set>
                                    <p:animEffect transition="in" filter="fade">
                                      <p:cBhvr>
                                        <p:cTn id="47" dur="1000"/>
                                        <p:tgtEl>
                                          <p:spTgt spid="15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11" end="11"/>
                                            </p:txEl>
                                          </p:spTgt>
                                        </p:tgtEl>
                                        <p:attrNameLst>
                                          <p:attrName>style.visibility</p:attrName>
                                        </p:attrNameLst>
                                      </p:cBhvr>
                                      <p:to>
                                        <p:strVal val="visible"/>
                                      </p:to>
                                    </p:set>
                                    <p:animEffect transition="in" filter="fade">
                                      <p:cBhvr>
                                        <p:cTn id="52" dur="1000"/>
                                        <p:tgtEl>
                                          <p:spTgt spid="158">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8">
                                            <p:txEl>
                                              <p:pRg st="12" end="12"/>
                                            </p:txEl>
                                          </p:spTgt>
                                        </p:tgtEl>
                                        <p:attrNameLst>
                                          <p:attrName>style.visibility</p:attrName>
                                        </p:attrNameLst>
                                      </p:cBhvr>
                                      <p:to>
                                        <p:strVal val="visible"/>
                                      </p:to>
                                    </p:set>
                                    <p:animEffect transition="in" filter="fade">
                                      <p:cBhvr>
                                        <p:cTn id="57" dur="1000"/>
                                        <p:tgtEl>
                                          <p:spTgt spid="158">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8">
                                            <p:txEl>
                                              <p:pRg st="13" end="13"/>
                                            </p:txEl>
                                          </p:spTgt>
                                        </p:tgtEl>
                                        <p:attrNameLst>
                                          <p:attrName>style.visibility</p:attrName>
                                        </p:attrNameLst>
                                      </p:cBhvr>
                                      <p:to>
                                        <p:strVal val="visible"/>
                                      </p:to>
                                    </p:set>
                                    <p:animEffect transition="in" filter="fade">
                                      <p:cBhvr>
                                        <p:cTn id="62" dur="1000"/>
                                        <p:tgtEl>
                                          <p:spTgt spid="158">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8">
                                            <p:txEl>
                                              <p:pRg st="14" end="14"/>
                                            </p:txEl>
                                          </p:spTgt>
                                        </p:tgtEl>
                                        <p:attrNameLst>
                                          <p:attrName>style.visibility</p:attrName>
                                        </p:attrNameLst>
                                      </p:cBhvr>
                                      <p:to>
                                        <p:strVal val="visible"/>
                                      </p:to>
                                    </p:set>
                                    <p:animEffect transition="in" filter="fade">
                                      <p:cBhvr>
                                        <p:cTn id="67" dur="1000"/>
                                        <p:tgtEl>
                                          <p:spTgt spid="158">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58">
                                            <p:txEl>
                                              <p:pRg st="15" end="15"/>
                                            </p:txEl>
                                          </p:spTgt>
                                        </p:tgtEl>
                                        <p:attrNameLst>
                                          <p:attrName>style.visibility</p:attrName>
                                        </p:attrNameLst>
                                      </p:cBhvr>
                                      <p:to>
                                        <p:strVal val="visible"/>
                                      </p:to>
                                    </p:set>
                                    <p:animEffect transition="in" filter="fade">
                                      <p:cBhvr>
                                        <p:cTn id="72" dur="1000"/>
                                        <p:tgtEl>
                                          <p:spTgt spid="15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Negotiations and Resolving Conflicts: An Overview</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85333"/>
            <a:ext cx="9488130" cy="45525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1600" b="1" dirty="0">
                <a:latin typeface="Segoe UI" panose="020B0502040204020203" pitchFamily="34" charset="0"/>
                <a:cs typeface="Segoe UI" panose="020B0502040204020203" pitchFamily="34" charset="0"/>
              </a:rPr>
              <a:t>Integrative or Win-Win Bargaining: The Critical Points</a:t>
            </a:r>
          </a:p>
          <a:p>
            <a:endParaRPr lang="en-US" sz="1600" b="1"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 Plan and have a </a:t>
            </a:r>
            <a:r>
              <a:rPr lang="en-US" sz="1600" b="1" dirty="0">
                <a:latin typeface="Segoe UI" panose="020B0502040204020203" pitchFamily="34" charset="0"/>
                <a:cs typeface="Segoe UI" panose="020B0502040204020203" pitchFamily="34" charset="0"/>
              </a:rPr>
              <a:t>concrete strategy: </a:t>
            </a:r>
            <a:r>
              <a:rPr lang="en-US" sz="1600" dirty="0">
                <a:latin typeface="Segoe UI" panose="020B0502040204020203" pitchFamily="34" charset="0"/>
                <a:cs typeface="Segoe UI" panose="020B0502040204020203" pitchFamily="34" charset="0"/>
              </a:rPr>
              <a:t>Be clear on what is important to you</a:t>
            </a:r>
          </a:p>
          <a:p>
            <a:r>
              <a:rPr lang="en-US" sz="1600" dirty="0">
                <a:latin typeface="Segoe UI" panose="020B0502040204020203" pitchFamily="34" charset="0"/>
                <a:cs typeface="Segoe UI" panose="020B0502040204020203" pitchFamily="34" charset="0"/>
              </a:rPr>
              <a:t> Separate </a:t>
            </a:r>
            <a:r>
              <a:rPr lang="en-US" sz="1600" b="1" dirty="0">
                <a:latin typeface="Segoe UI" panose="020B0502040204020203" pitchFamily="34" charset="0"/>
                <a:cs typeface="Segoe UI" panose="020B0502040204020203" pitchFamily="34" charset="0"/>
              </a:rPr>
              <a:t>people </a:t>
            </a:r>
            <a:r>
              <a:rPr lang="en-US" sz="1600" dirty="0">
                <a:latin typeface="Segoe UI" panose="020B0502040204020203" pitchFamily="34" charset="0"/>
                <a:cs typeface="Segoe UI" panose="020B0502040204020203" pitchFamily="34" charset="0"/>
              </a:rPr>
              <a:t>from the problem</a:t>
            </a:r>
          </a:p>
          <a:p>
            <a:r>
              <a:rPr lang="en-IN" sz="1600" dirty="0">
                <a:latin typeface="Segoe UI" panose="020B0502040204020203" pitchFamily="34" charset="0"/>
                <a:cs typeface="Segoe UI" panose="020B0502040204020203" pitchFamily="34" charset="0"/>
              </a:rPr>
              <a:t> Emphasize </a:t>
            </a:r>
            <a:r>
              <a:rPr lang="en-IN" sz="1600" b="1" dirty="0">
                <a:latin typeface="Segoe UI" panose="020B0502040204020203" pitchFamily="34" charset="0"/>
                <a:cs typeface="Segoe UI" panose="020B0502040204020203" pitchFamily="34" charset="0"/>
              </a:rPr>
              <a:t>win-win </a:t>
            </a:r>
            <a:r>
              <a:rPr lang="en-IN" sz="1600" dirty="0">
                <a:latin typeface="Segoe UI" panose="020B0502040204020203" pitchFamily="34" charset="0"/>
                <a:cs typeface="Segoe UI" panose="020B0502040204020203" pitchFamily="34" charset="0"/>
              </a:rPr>
              <a:t>solutions:</a:t>
            </a:r>
          </a:p>
          <a:p>
            <a:r>
              <a:rPr lang="en-US" sz="1600" dirty="0">
                <a:latin typeface="Segoe UI" panose="020B0502040204020203" pitchFamily="34" charset="0"/>
                <a:cs typeface="Segoe UI" panose="020B0502040204020203" pitchFamily="34" charset="0"/>
              </a:rPr>
              <a:t> Focus on </a:t>
            </a:r>
            <a:r>
              <a:rPr lang="en-US" sz="1600" b="1" dirty="0">
                <a:latin typeface="Segoe UI" panose="020B0502040204020203" pitchFamily="34" charset="0"/>
                <a:cs typeface="Segoe UI" panose="020B0502040204020203" pitchFamily="34" charset="0"/>
              </a:rPr>
              <a:t>interests</a:t>
            </a:r>
            <a:r>
              <a:rPr lang="en-US" sz="1600" dirty="0">
                <a:latin typeface="Segoe UI" panose="020B0502040204020203" pitchFamily="34" charset="0"/>
                <a:cs typeface="Segoe UI" panose="020B0502040204020203" pitchFamily="34" charset="0"/>
              </a:rPr>
              <a:t>, not positions</a:t>
            </a:r>
          </a:p>
          <a:p>
            <a:r>
              <a:rPr lang="en-US" sz="1600" dirty="0">
                <a:latin typeface="Segoe UI" panose="020B0502040204020203" pitchFamily="34" charset="0"/>
                <a:cs typeface="Segoe UI" panose="020B0502040204020203" pitchFamily="34" charset="0"/>
              </a:rPr>
              <a:t> </a:t>
            </a:r>
            <a:r>
              <a:rPr lang="en-US" sz="1600" b="1" dirty="0">
                <a:latin typeface="Segoe UI" panose="020B0502040204020203" pitchFamily="34" charset="0"/>
                <a:cs typeface="Segoe UI" panose="020B0502040204020203" pitchFamily="34" charset="0"/>
              </a:rPr>
              <a:t>Create Options </a:t>
            </a:r>
            <a:r>
              <a:rPr lang="en-US" sz="1600" dirty="0">
                <a:latin typeface="Segoe UI" panose="020B0502040204020203" pitchFamily="34" charset="0"/>
                <a:cs typeface="Segoe UI" panose="020B0502040204020203" pitchFamily="34" charset="0"/>
              </a:rPr>
              <a:t>for Mutual Gain: Generate a variety of possibilities before deciding what to do</a:t>
            </a:r>
          </a:p>
          <a:p>
            <a:r>
              <a:rPr lang="en-US" sz="1600" dirty="0">
                <a:latin typeface="Segoe UI" panose="020B0502040204020203" pitchFamily="34" charset="0"/>
                <a:cs typeface="Segoe UI" panose="020B0502040204020203" pitchFamily="34" charset="0"/>
              </a:rPr>
              <a:t> Aim for an outcome be based on some </a:t>
            </a:r>
            <a:r>
              <a:rPr lang="en-US" sz="1600" b="1" dirty="0">
                <a:latin typeface="Segoe UI" panose="020B0502040204020203" pitchFamily="34" charset="0"/>
                <a:cs typeface="Segoe UI" panose="020B0502040204020203" pitchFamily="34" charset="0"/>
              </a:rPr>
              <a:t>objective standard</a:t>
            </a:r>
          </a:p>
          <a:p>
            <a:r>
              <a:rPr lang="en-US" sz="1600" dirty="0">
                <a:latin typeface="Segoe UI" panose="020B0502040204020203" pitchFamily="34" charset="0"/>
                <a:cs typeface="Segoe UI" panose="020B0502040204020203" pitchFamily="34" charset="0"/>
              </a:rPr>
              <a:t> Consider the other party's </a:t>
            </a:r>
            <a:r>
              <a:rPr lang="en-US" sz="1600" b="1" dirty="0">
                <a:latin typeface="Segoe UI" panose="020B0502040204020203" pitchFamily="34" charset="0"/>
                <a:cs typeface="Segoe UI" panose="020B0502040204020203" pitchFamily="34" charset="0"/>
              </a:rPr>
              <a:t>situation</a:t>
            </a:r>
            <a:r>
              <a:rPr lang="en-US" sz="1600" dirty="0">
                <a:latin typeface="Segoe UI" panose="020B0502040204020203" pitchFamily="34" charset="0"/>
                <a:cs typeface="Segoe UI" panose="020B0502040204020203" pitchFamily="34" charset="0"/>
              </a:rPr>
              <a:t>:</a:t>
            </a:r>
          </a:p>
          <a:p>
            <a:r>
              <a:rPr lang="en-US" sz="1600" dirty="0">
                <a:latin typeface="Segoe UI" panose="020B0502040204020203" pitchFamily="34" charset="0"/>
                <a:cs typeface="Segoe UI" panose="020B0502040204020203" pitchFamily="34" charset="0"/>
              </a:rPr>
              <a:t> Know your </a:t>
            </a:r>
            <a:r>
              <a:rPr lang="en-US" sz="1600" b="1" dirty="0">
                <a:latin typeface="Segoe UI" panose="020B0502040204020203" pitchFamily="34" charset="0"/>
                <a:cs typeface="Segoe UI" panose="020B0502040204020203" pitchFamily="34" charset="0"/>
              </a:rPr>
              <a:t>BATNA </a:t>
            </a:r>
            <a:r>
              <a:rPr lang="en-US" sz="1600" dirty="0">
                <a:latin typeface="Segoe UI" panose="020B0502040204020203" pitchFamily="34" charset="0"/>
                <a:cs typeface="Segoe UI" panose="020B0502040204020203" pitchFamily="34" charset="0"/>
              </a:rPr>
              <a:t>(Best Alternative to a Negotiated Alternative)</a:t>
            </a:r>
          </a:p>
          <a:p>
            <a:r>
              <a:rPr lang="en-US" sz="1600" dirty="0">
                <a:latin typeface="Segoe UI" panose="020B0502040204020203" pitchFamily="34" charset="0"/>
                <a:cs typeface="Segoe UI" panose="020B0502040204020203" pitchFamily="34" charset="0"/>
              </a:rPr>
              <a:t> Pay a lot of attention to the </a:t>
            </a:r>
            <a:r>
              <a:rPr lang="en-US" sz="1600" b="1" dirty="0">
                <a:latin typeface="Segoe UI" panose="020B0502040204020203" pitchFamily="34" charset="0"/>
                <a:cs typeface="Segoe UI" panose="020B0502040204020203" pitchFamily="34" charset="0"/>
              </a:rPr>
              <a:t>flow </a:t>
            </a:r>
            <a:r>
              <a:rPr lang="en-US" sz="1600" dirty="0">
                <a:latin typeface="Segoe UI" panose="020B0502040204020203" pitchFamily="34" charset="0"/>
                <a:cs typeface="Segoe UI" panose="020B0502040204020203" pitchFamily="34" charset="0"/>
              </a:rPr>
              <a:t>of negotiation</a:t>
            </a:r>
          </a:p>
          <a:p>
            <a:r>
              <a:rPr lang="en-US" sz="1600" dirty="0">
                <a:latin typeface="Segoe UI" panose="020B0502040204020203" pitchFamily="34" charset="0"/>
                <a:cs typeface="Segoe UI" panose="020B0502040204020203" pitchFamily="34" charset="0"/>
              </a:rPr>
              <a:t> Take the </a:t>
            </a:r>
            <a:r>
              <a:rPr lang="en-US" sz="1600" b="1" dirty="0">
                <a:latin typeface="Segoe UI" panose="020B0502040204020203" pitchFamily="34" charset="0"/>
                <a:cs typeface="Segoe UI" panose="020B0502040204020203" pitchFamily="34" charset="0"/>
              </a:rPr>
              <a:t>Intangibles </a:t>
            </a:r>
            <a:r>
              <a:rPr lang="en-US" sz="1600" dirty="0">
                <a:latin typeface="Segoe UI" panose="020B0502040204020203" pitchFamily="34" charset="0"/>
                <a:cs typeface="Segoe UI" panose="020B0502040204020203" pitchFamily="34" charset="0"/>
              </a:rPr>
              <a:t>into account</a:t>
            </a:r>
          </a:p>
          <a:p>
            <a:r>
              <a:rPr lang="en-IN" sz="1600" dirty="0">
                <a:latin typeface="Segoe UI" panose="020B0502040204020203" pitchFamily="34" charset="0"/>
                <a:cs typeface="Segoe UI" panose="020B0502040204020203" pitchFamily="34" charset="0"/>
              </a:rPr>
              <a:t> Use </a:t>
            </a:r>
            <a:r>
              <a:rPr lang="en-IN" sz="1600" b="1" dirty="0">
                <a:latin typeface="Segoe UI" panose="020B0502040204020203" pitchFamily="34" charset="0"/>
                <a:cs typeface="Segoe UI" panose="020B0502040204020203" pitchFamily="34" charset="0"/>
              </a:rPr>
              <a:t>Active Listening </a:t>
            </a:r>
            <a:r>
              <a:rPr lang="en-IN" sz="1600" dirty="0">
                <a:latin typeface="Segoe UI" panose="020B0502040204020203" pitchFamily="34" charset="0"/>
                <a:cs typeface="Segoe UI" panose="020B0502040204020203" pitchFamily="34" charset="0"/>
              </a:rPr>
              <a:t>Skills</a:t>
            </a:r>
            <a:endParaRPr sz="1600" b="0" i="0" u="none" strike="noStrike" cap="none" dirty="0">
              <a:solidFill>
                <a:srgbClr val="000000"/>
              </a:solidFill>
              <a:latin typeface="Segoe UI" panose="020B0502040204020203" pitchFamily="34" charset="0"/>
              <a:ea typeface="Sans Serif Collection" panose="020B0502040504020204" pitchFamily="34" charset="0"/>
              <a:cs typeface="Segoe UI" panose="020B0502040204020203" pitchFamily="34" charset="0"/>
              <a:sym typeface="Quattrocento Sans"/>
            </a:endParaRPr>
          </a:p>
        </p:txBody>
      </p:sp>
    </p:spTree>
    <p:extLst>
      <p:ext uri="{BB962C8B-B14F-4D97-AF65-F5344CB8AC3E}">
        <p14:creationId xmlns:p14="http://schemas.microsoft.com/office/powerpoint/2010/main" val="57730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12" end="12"/>
                                            </p:txEl>
                                          </p:spTgt>
                                        </p:tgtEl>
                                        <p:attrNameLst>
                                          <p:attrName>style.visibility</p:attrName>
                                        </p:attrNameLst>
                                      </p:cBhvr>
                                      <p:to>
                                        <p:strVal val="visible"/>
                                      </p:to>
                                    </p:set>
                                    <p:animEffect transition="in" filter="fade">
                                      <p:cBhvr>
                                        <p:cTn id="37" dur="1000"/>
                                        <p:tgtEl>
                                          <p:spTgt spid="158">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1000"/>
                                        <p:tgtEl>
                                          <p:spTgt spid="1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9" end="9"/>
                                            </p:txEl>
                                          </p:spTgt>
                                        </p:tgtEl>
                                        <p:attrNameLst>
                                          <p:attrName>style.visibility</p:attrName>
                                        </p:attrNameLst>
                                      </p:cBhvr>
                                      <p:to>
                                        <p:strVal val="visible"/>
                                      </p:to>
                                    </p:set>
                                    <p:animEffect transition="in" filter="fade">
                                      <p:cBhvr>
                                        <p:cTn id="52" dur="1000"/>
                                        <p:tgtEl>
                                          <p:spTgt spid="15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8">
                                            <p:txEl>
                                              <p:pRg st="10" end="10"/>
                                            </p:txEl>
                                          </p:spTgt>
                                        </p:tgtEl>
                                        <p:attrNameLst>
                                          <p:attrName>style.visibility</p:attrName>
                                        </p:attrNameLst>
                                      </p:cBhvr>
                                      <p:to>
                                        <p:strVal val="visible"/>
                                      </p:to>
                                    </p:set>
                                    <p:animEffect transition="in" filter="fade">
                                      <p:cBhvr>
                                        <p:cTn id="57" dur="1000"/>
                                        <p:tgtEl>
                                          <p:spTgt spid="15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8">
                                            <p:txEl>
                                              <p:pRg st="11" end="11"/>
                                            </p:txEl>
                                          </p:spTgt>
                                        </p:tgtEl>
                                        <p:attrNameLst>
                                          <p:attrName>style.visibility</p:attrName>
                                        </p:attrNameLst>
                                      </p:cBhvr>
                                      <p:to>
                                        <p:strVal val="visible"/>
                                      </p:to>
                                    </p:set>
                                    <p:animEffect transition="in" filter="fade">
                                      <p:cBhvr>
                                        <p:cTn id="62" dur="1000"/>
                                        <p:tgtEl>
                                          <p:spTgt spid="15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Negotiations and Resolving Conflicts: An Overview</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52743"/>
            <a:ext cx="9488130" cy="45525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IN" b="1" dirty="0"/>
              <a:t>Planning for the Negotiation</a:t>
            </a:r>
          </a:p>
          <a:p>
            <a:endParaRPr lang="en-IN" b="1" dirty="0"/>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It is helpful to have a min-max strategy. Have a "walk-away" position. When entering a negotiation or</a:t>
            </a:r>
          </a:p>
          <a:p>
            <a:r>
              <a:rPr lang="en-US" dirty="0">
                <a:latin typeface="Segoe UI" panose="020B0502040204020203" pitchFamily="34" charset="0"/>
                <a:cs typeface="Segoe UI" panose="020B0502040204020203" pitchFamily="34" charset="0"/>
              </a:rPr>
              <a:t>conflict resolution, make sure you have already thought about answers to these questions: </a:t>
            </a:r>
            <a:r>
              <a:rPr lang="en-US" b="1" dirty="0">
                <a:latin typeface="Segoe UI" panose="020B0502040204020203" pitchFamily="34" charset="0"/>
                <a:cs typeface="Segoe UI" panose="020B0502040204020203" pitchFamily="34" charset="0"/>
              </a:rPr>
              <a:t>Planning for the</a:t>
            </a:r>
          </a:p>
          <a:p>
            <a:r>
              <a:rPr lang="en-IN" b="1" dirty="0">
                <a:latin typeface="Segoe UI" panose="020B0502040204020203" pitchFamily="34" charset="0"/>
                <a:cs typeface="Segoe UI" panose="020B0502040204020203" pitchFamily="34" charset="0"/>
              </a:rPr>
              <a:t>negotiation: The min-max approach</a:t>
            </a:r>
          </a:p>
          <a:p>
            <a:endParaRPr lang="en-IN" b="1"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1. What is the minimum I can accept to resolve the conflict?</a:t>
            </a:r>
          </a:p>
          <a:p>
            <a:r>
              <a:rPr lang="en-US" dirty="0">
                <a:latin typeface="Segoe UI" panose="020B0502040204020203" pitchFamily="34" charset="0"/>
                <a:cs typeface="Segoe UI" panose="020B0502040204020203" pitchFamily="34" charset="0"/>
              </a:rPr>
              <a:t>2. What is the maximum I can ask for without appearing outrageous;</a:t>
            </a:r>
          </a:p>
          <a:p>
            <a:r>
              <a:rPr lang="en-US" dirty="0">
                <a:latin typeface="Segoe UI" panose="020B0502040204020203" pitchFamily="34" charset="0"/>
                <a:cs typeface="Segoe UI" panose="020B0502040204020203" pitchFamily="34" charset="0"/>
              </a:rPr>
              <a:t>3. What is the maximum I can give away?</a:t>
            </a:r>
          </a:p>
          <a:p>
            <a:r>
              <a:rPr lang="en-US" dirty="0">
                <a:latin typeface="Segoe UI" panose="020B0502040204020203" pitchFamily="34" charset="0"/>
                <a:cs typeface="Segoe UI" panose="020B0502040204020203" pitchFamily="34" charset="0"/>
              </a:rPr>
              <a:t>4. What is the least I can offer without appearing outrageous?</a:t>
            </a:r>
          </a:p>
          <a:p>
            <a:r>
              <a:rPr lang="en-US" dirty="0">
                <a:latin typeface="Segoe UI" panose="020B0502040204020203" pitchFamily="34" charset="0"/>
                <a:cs typeface="Segoe UI" panose="020B0502040204020203" pitchFamily="34" charset="0"/>
              </a:rPr>
              <a:t>5. Try to predict the answers the other person will have to these questions</a:t>
            </a:r>
          </a:p>
          <a:p>
            <a:endParaRPr lang="en-US" sz="1600" i="0" u="none" strike="noStrike" cap="none" dirty="0">
              <a:solidFill>
                <a:srgbClr val="000000"/>
              </a:solidFill>
              <a:latin typeface="Segoe UI" panose="020B0502040204020203" pitchFamily="34" charset="0"/>
              <a:ea typeface="Sans Serif Collection" panose="020B0502040504020204" pitchFamily="34" charset="0"/>
              <a:cs typeface="Segoe UI" panose="020B0502040204020203" pitchFamily="34" charset="0"/>
              <a:sym typeface="Quattrocento Sans"/>
            </a:endParaRPr>
          </a:p>
          <a:p>
            <a:r>
              <a:rPr lang="en-US" b="1" dirty="0">
                <a:latin typeface="Segoe UI" panose="020B0502040204020203" pitchFamily="34" charset="0"/>
                <a:cs typeface="Segoe UI" panose="020B0502040204020203" pitchFamily="34" charset="0"/>
              </a:rPr>
              <a:t>Separate people from the problem</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Address problems, not personalities: Avoid the tendency to attack your opponent personally; Maintain a rational, goal oriented frame of mind</a:t>
            </a:r>
          </a:p>
          <a:p>
            <a:endParaRPr lang="en-US" sz="1600" i="0" u="none" strike="noStrike" cap="none" dirty="0">
              <a:solidFill>
                <a:srgbClr val="000000"/>
              </a:solidFill>
              <a:latin typeface="Segoe UI" panose="020B0502040204020203" pitchFamily="34" charset="0"/>
              <a:ea typeface="Sans Serif Collection" panose="020B0502040504020204" pitchFamily="34" charset="0"/>
              <a:cs typeface="Segoe UI" panose="020B0502040204020203" pitchFamily="34" charset="0"/>
              <a:sym typeface="Quattrocento Sans"/>
            </a:endParaRPr>
          </a:p>
          <a:p>
            <a:r>
              <a:rPr lang="en-IN" b="1" dirty="0">
                <a:latin typeface="Segoe UI" panose="020B0502040204020203" pitchFamily="34" charset="0"/>
                <a:cs typeface="Segoe UI" panose="020B0502040204020203" pitchFamily="34" charset="0"/>
              </a:rPr>
              <a:t>Emphasize win-win solutions:</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Even in what appears to be win-lose situations, there are often win-win solutions; look for an integrative solution; create additional alternatives, such as low cost concessions that might have high value to the other person; frame options in terms of the other person's interests; look for alternatives that allow your opponent </a:t>
            </a:r>
            <a:r>
              <a:rPr lang="en-IN" dirty="0">
                <a:latin typeface="Segoe UI" panose="020B0502040204020203" pitchFamily="34" charset="0"/>
                <a:cs typeface="Segoe UI" panose="020B0502040204020203" pitchFamily="34" charset="0"/>
              </a:rPr>
              <a:t>to declare victory.</a:t>
            </a:r>
            <a:endParaRPr sz="1600" i="0" u="none" strike="noStrike" cap="none" dirty="0">
              <a:solidFill>
                <a:srgbClr val="000000"/>
              </a:solidFill>
              <a:latin typeface="Segoe UI" panose="020B0502040204020203" pitchFamily="34" charset="0"/>
              <a:ea typeface="Sans Serif Collection" panose="020B0502040504020204" pitchFamily="34" charset="0"/>
              <a:cs typeface="Segoe UI" panose="020B0502040204020203" pitchFamily="34" charset="0"/>
              <a:sym typeface="Quattrocento Sans"/>
            </a:endParaRPr>
          </a:p>
        </p:txBody>
      </p:sp>
    </p:spTree>
    <p:extLst>
      <p:ext uri="{BB962C8B-B14F-4D97-AF65-F5344CB8AC3E}">
        <p14:creationId xmlns:p14="http://schemas.microsoft.com/office/powerpoint/2010/main" val="140593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0" end="10"/>
                                            </p:txEl>
                                          </p:spTgt>
                                        </p:tgtEl>
                                        <p:attrNameLst>
                                          <p:attrName>style.visibility</p:attrName>
                                        </p:attrNameLst>
                                      </p:cBhvr>
                                      <p:to>
                                        <p:strVal val="visible"/>
                                      </p:to>
                                    </p:set>
                                    <p:animEffect transition="in" filter="fade">
                                      <p:cBhvr>
                                        <p:cTn id="12" dur="1000"/>
                                        <p:tgtEl>
                                          <p:spTgt spid="158">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13" end="13"/>
                                            </p:txEl>
                                          </p:spTgt>
                                        </p:tgtEl>
                                        <p:attrNameLst>
                                          <p:attrName>style.visibility</p:attrName>
                                        </p:attrNameLst>
                                      </p:cBhvr>
                                      <p:to>
                                        <p:strVal val="visible"/>
                                      </p:to>
                                    </p:set>
                                    <p:animEffect transition="in" filter="fade">
                                      <p:cBhvr>
                                        <p:cTn id="17" dur="1000"/>
                                        <p:tgtEl>
                                          <p:spTgt spid="158">
                                            <p:txEl>
                                              <p:pRg st="13" end="1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15" end="15"/>
                                            </p:txEl>
                                          </p:spTgt>
                                        </p:tgtEl>
                                        <p:attrNameLst>
                                          <p:attrName>style.visibility</p:attrName>
                                        </p:attrNameLst>
                                      </p:cBhvr>
                                      <p:to>
                                        <p:strVal val="visible"/>
                                      </p:to>
                                    </p:set>
                                    <p:animEffect transition="in" filter="fade">
                                      <p:cBhvr>
                                        <p:cTn id="22" dur="1000"/>
                                        <p:tgtEl>
                                          <p:spTgt spid="158">
                                            <p:txEl>
                                              <p:pRg st="15" end="1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16" end="16"/>
                                            </p:txEl>
                                          </p:spTgt>
                                        </p:tgtEl>
                                        <p:attrNameLst>
                                          <p:attrName>style.visibility</p:attrName>
                                        </p:attrNameLst>
                                      </p:cBhvr>
                                      <p:to>
                                        <p:strVal val="visible"/>
                                      </p:to>
                                    </p:set>
                                    <p:animEffect transition="in" filter="fade">
                                      <p:cBhvr>
                                        <p:cTn id="27" dur="1000"/>
                                        <p:tgtEl>
                                          <p:spTgt spid="158">
                                            <p:txEl>
                                              <p:pRg st="16" end="1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12" end="12"/>
                                            </p:txEl>
                                          </p:spTgt>
                                        </p:tgtEl>
                                        <p:attrNameLst>
                                          <p:attrName>style.visibility</p:attrName>
                                        </p:attrNameLst>
                                      </p:cBhvr>
                                      <p:to>
                                        <p:strVal val="visible"/>
                                      </p:to>
                                    </p:set>
                                    <p:animEffect transition="in" filter="fade">
                                      <p:cBhvr>
                                        <p:cTn id="32" dur="1000"/>
                                        <p:tgtEl>
                                          <p:spTgt spid="158">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2" end="2"/>
                                            </p:txEl>
                                          </p:spTgt>
                                        </p:tgtEl>
                                        <p:attrNameLst>
                                          <p:attrName>style.visibility</p:attrName>
                                        </p:attrNameLst>
                                      </p:cBhvr>
                                      <p:to>
                                        <p:strVal val="visible"/>
                                      </p:to>
                                    </p:set>
                                    <p:animEffect transition="in" filter="fade">
                                      <p:cBhvr>
                                        <p:cTn id="37" dur="1000"/>
                                        <p:tgtEl>
                                          <p:spTgt spid="15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3" end="3"/>
                                            </p:txEl>
                                          </p:spTgt>
                                        </p:tgtEl>
                                        <p:attrNameLst>
                                          <p:attrName>style.visibility</p:attrName>
                                        </p:attrNameLst>
                                      </p:cBhvr>
                                      <p:to>
                                        <p:strVal val="visible"/>
                                      </p:to>
                                    </p:set>
                                    <p:animEffect transition="in" filter="fade">
                                      <p:cBhvr>
                                        <p:cTn id="42" dur="1000"/>
                                        <p:tgtEl>
                                          <p:spTgt spid="15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4" end="4"/>
                                            </p:txEl>
                                          </p:spTgt>
                                        </p:tgtEl>
                                        <p:attrNameLst>
                                          <p:attrName>style.visibility</p:attrName>
                                        </p:attrNameLst>
                                      </p:cBhvr>
                                      <p:to>
                                        <p:strVal val="visible"/>
                                      </p:to>
                                    </p:set>
                                    <p:animEffect transition="in" filter="fade">
                                      <p:cBhvr>
                                        <p:cTn id="47" dur="1000"/>
                                        <p:tgtEl>
                                          <p:spTgt spid="158">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6" end="6"/>
                                            </p:txEl>
                                          </p:spTgt>
                                        </p:tgtEl>
                                        <p:attrNameLst>
                                          <p:attrName>style.visibility</p:attrName>
                                        </p:attrNameLst>
                                      </p:cBhvr>
                                      <p:to>
                                        <p:strVal val="visible"/>
                                      </p:to>
                                    </p:set>
                                    <p:animEffect transition="in" filter="fade">
                                      <p:cBhvr>
                                        <p:cTn id="52" dur="1000"/>
                                        <p:tgtEl>
                                          <p:spTgt spid="158">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8">
                                            <p:txEl>
                                              <p:pRg st="7" end="7"/>
                                            </p:txEl>
                                          </p:spTgt>
                                        </p:tgtEl>
                                        <p:attrNameLst>
                                          <p:attrName>style.visibility</p:attrName>
                                        </p:attrNameLst>
                                      </p:cBhvr>
                                      <p:to>
                                        <p:strVal val="visible"/>
                                      </p:to>
                                    </p:set>
                                    <p:animEffect transition="in" filter="fade">
                                      <p:cBhvr>
                                        <p:cTn id="57" dur="1000"/>
                                        <p:tgtEl>
                                          <p:spTgt spid="158">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8">
                                            <p:txEl>
                                              <p:pRg st="8" end="8"/>
                                            </p:txEl>
                                          </p:spTgt>
                                        </p:tgtEl>
                                        <p:attrNameLst>
                                          <p:attrName>style.visibility</p:attrName>
                                        </p:attrNameLst>
                                      </p:cBhvr>
                                      <p:to>
                                        <p:strVal val="visible"/>
                                      </p:to>
                                    </p:set>
                                    <p:animEffect transition="in" filter="fade">
                                      <p:cBhvr>
                                        <p:cTn id="62" dur="1000"/>
                                        <p:tgtEl>
                                          <p:spTgt spid="158">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8">
                                            <p:txEl>
                                              <p:pRg st="9" end="9"/>
                                            </p:txEl>
                                          </p:spTgt>
                                        </p:tgtEl>
                                        <p:attrNameLst>
                                          <p:attrName>style.visibility</p:attrName>
                                        </p:attrNameLst>
                                      </p:cBhvr>
                                      <p:to>
                                        <p:strVal val="visible"/>
                                      </p:to>
                                    </p:set>
                                    <p:animEffect transition="in" filter="fade">
                                      <p:cBhvr>
                                        <p:cTn id="67" dur="1000"/>
                                        <p:tgtEl>
                                          <p:spTgt spid="1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Negotiations and Resolving Conflicts: An Overview</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52743"/>
            <a:ext cx="9488130" cy="45525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IN" sz="1600" b="1" dirty="0">
                <a:latin typeface="Segoe UI" panose="020B0502040204020203" pitchFamily="34" charset="0"/>
                <a:cs typeface="Segoe UI" panose="020B0502040204020203" pitchFamily="34" charset="0"/>
              </a:rPr>
              <a:t>Find underlying interests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A key to success is finding the "integrative" issues--often they can be found in underlying interests. A key part in finding common interests is the </a:t>
            </a:r>
            <a:r>
              <a:rPr lang="en-US" sz="1600" b="1" dirty="0">
                <a:latin typeface="Segoe UI" panose="020B0502040204020203" pitchFamily="34" charset="0"/>
                <a:cs typeface="Segoe UI" panose="020B0502040204020203" pitchFamily="34" charset="0"/>
              </a:rPr>
              <a:t>problem identification</a:t>
            </a:r>
            <a:r>
              <a:rPr lang="en-US" sz="1600" dirty="0">
                <a:latin typeface="Segoe UI" panose="020B0502040204020203" pitchFamily="34" charset="0"/>
                <a:cs typeface="Segoe UI" panose="020B0502040204020203" pitchFamily="34" charset="0"/>
              </a:rPr>
              <a:t>. It is important to define the problem in a way that is mutually acceptable to both sides. This involves depersonalizing the problem so as not to raise the defensiveness of the other person.</a:t>
            </a:r>
          </a:p>
          <a:p>
            <a:endParaRPr lang="en-US" sz="1600" i="0" u="none" strike="noStrike" cap="none" dirty="0">
              <a:solidFill>
                <a:srgbClr val="000000"/>
              </a:solidFill>
              <a:latin typeface="Segoe UI" panose="020B0502040204020203" pitchFamily="34" charset="0"/>
              <a:ea typeface="Sans Serif Collection" panose="020B0502040504020204" pitchFamily="34" charset="0"/>
              <a:cs typeface="Segoe UI" panose="020B0502040204020203" pitchFamily="34" charset="0"/>
              <a:sym typeface="Quattrocento Sans"/>
            </a:endParaRPr>
          </a:p>
          <a:p>
            <a:r>
              <a:rPr lang="en-IN" sz="1600" b="1" dirty="0">
                <a:latin typeface="Segoe UI" panose="020B0502040204020203" pitchFamily="34" charset="0"/>
                <a:cs typeface="Segoe UI" panose="020B0502040204020203" pitchFamily="34" charset="0"/>
              </a:rPr>
              <a:t>Use an Objective Standard</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Try to have the result be based on some objective standard. Make your negotiated decision based on principles and results, not emotions or pressure; try to find objective criteria that both parties can use to evaluate alternatives; don't succumb to emotional please, assertiveness, or stub-</a:t>
            </a:r>
            <a:r>
              <a:rPr lang="en-US" sz="1600" dirty="0" err="1">
                <a:latin typeface="Segoe UI" panose="020B0502040204020203" pitchFamily="34" charset="0"/>
                <a:cs typeface="Segoe UI" panose="020B0502040204020203" pitchFamily="34" charset="0"/>
              </a:rPr>
              <a:t>borness</a:t>
            </a:r>
            <a:r>
              <a:rPr lang="en-US" sz="1600" dirty="0">
                <a:latin typeface="Segoe UI" panose="020B0502040204020203" pitchFamily="34" charset="0"/>
                <a:cs typeface="Segoe UI" panose="020B0502040204020203" pitchFamily="34" charset="0"/>
              </a:rPr>
              <a:t>.</a:t>
            </a:r>
          </a:p>
          <a:p>
            <a:endParaRPr lang="en-US" sz="1600" i="0" u="none" strike="noStrike" cap="none" dirty="0">
              <a:solidFill>
                <a:srgbClr val="000000"/>
              </a:solidFill>
              <a:latin typeface="Segoe UI" panose="020B0502040204020203" pitchFamily="34" charset="0"/>
              <a:ea typeface="Sans Serif Collection" panose="020B0502040504020204" pitchFamily="34" charset="0"/>
              <a:cs typeface="Segoe UI" panose="020B0502040204020203" pitchFamily="34" charset="0"/>
              <a:sym typeface="Quattrocento Sans"/>
            </a:endParaRPr>
          </a:p>
          <a:p>
            <a:r>
              <a:rPr lang="en-US" sz="1600" b="1" dirty="0">
                <a:latin typeface="Segoe UI" panose="020B0502040204020203" pitchFamily="34" charset="0"/>
                <a:cs typeface="Segoe UI" panose="020B0502040204020203" pitchFamily="34" charset="0"/>
              </a:rPr>
              <a:t>Try to understand the other person: Know his/her situation</a:t>
            </a:r>
          </a:p>
          <a:p>
            <a:endParaRPr lang="en-US" sz="1600" b="1" dirty="0">
              <a:latin typeface="Segoe UI" panose="020B0502040204020203" pitchFamily="34" charset="0"/>
              <a:cs typeface="Segoe UI" panose="020B0502040204020203" pitchFamily="34" charset="0"/>
            </a:endParaRPr>
          </a:p>
          <a:p>
            <a:r>
              <a:rPr lang="en-IN" sz="1600" b="1" dirty="0">
                <a:latin typeface="Segoe UI" panose="020B0502040204020203" pitchFamily="34" charset="0"/>
                <a:cs typeface="Segoe UI" panose="020B0502040204020203" pitchFamily="34" charset="0"/>
              </a:rPr>
              <a:t>Know Your Best Alternative</a:t>
            </a:r>
            <a:endParaRPr sz="1600" i="0" u="none" strike="noStrike" cap="none" dirty="0">
              <a:solidFill>
                <a:srgbClr val="000000"/>
              </a:solidFill>
              <a:latin typeface="Segoe UI" panose="020B0502040204020203" pitchFamily="34" charset="0"/>
              <a:ea typeface="Sans Serif Collection" panose="020B0502040504020204" pitchFamily="34" charset="0"/>
              <a:cs typeface="Segoe UI" panose="020B0502040204020203" pitchFamily="34" charset="0"/>
              <a:sym typeface="Quattrocento Sans"/>
            </a:endParaRPr>
          </a:p>
        </p:txBody>
      </p:sp>
    </p:spTree>
    <p:extLst>
      <p:ext uri="{BB962C8B-B14F-4D97-AF65-F5344CB8AC3E}">
        <p14:creationId xmlns:p14="http://schemas.microsoft.com/office/powerpoint/2010/main" val="275679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8" end="8"/>
                                            </p:txEl>
                                          </p:spTgt>
                                        </p:tgtEl>
                                        <p:attrNameLst>
                                          <p:attrName>style.visibility</p:attrName>
                                        </p:attrNameLst>
                                      </p:cBhvr>
                                      <p:to>
                                        <p:strVal val="visible"/>
                                      </p:to>
                                    </p:set>
                                    <p:animEffect transition="in" filter="fade">
                                      <p:cBhvr>
                                        <p:cTn id="32"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Negotiations and Resolving Conflicts: An Overview</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52743"/>
            <a:ext cx="9488130" cy="45525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1600" b="1" dirty="0">
                <a:latin typeface="Segoe UI" panose="020B0502040204020203" pitchFamily="34" charset="0"/>
                <a:cs typeface="Segoe UI" panose="020B0502040204020203" pitchFamily="34" charset="0"/>
              </a:rPr>
              <a:t>Negotiation is a sequence of events</a:t>
            </a:r>
          </a:p>
          <a:p>
            <a:endParaRPr lang="en-US" sz="1600" b="1"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A negotiation usually involves a number of steps including the exchange of proposals and counter proposals. </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Such an approach suggests the importance of perception-conflict is in the eye of the beholder. </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Next, once aware of the conflict, both parties experience emotional reactions to it and think about it in </a:t>
            </a:r>
            <a:r>
              <a:rPr lang="en-IN" sz="1600" dirty="0">
                <a:latin typeface="Segoe UI" panose="020B0502040204020203" pitchFamily="34" charset="0"/>
                <a:cs typeface="Segoe UI" panose="020B0502040204020203" pitchFamily="34" charset="0"/>
              </a:rPr>
              <a:t>various ways. </a:t>
            </a:r>
            <a:r>
              <a:rPr lang="en-US" sz="1600" dirty="0">
                <a:latin typeface="Segoe UI" panose="020B0502040204020203" pitchFamily="34" charset="0"/>
                <a:cs typeface="Segoe UI" panose="020B0502040204020203" pitchFamily="34" charset="0"/>
              </a:rPr>
              <a:t>Then based on the thoughts and emotions that arise in the process of conflict resolution, we formulate specific intentions about the strategies we will use in the negotiation. </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These may be quite general (</a:t>
            </a:r>
            <a:r>
              <a:rPr lang="en-US" sz="1600" dirty="0" err="1">
                <a:latin typeface="Segoe UI" panose="020B0502040204020203" pitchFamily="34" charset="0"/>
                <a:cs typeface="Segoe UI" panose="020B0502040204020203" pitchFamily="34" charset="0"/>
              </a:rPr>
              <a:t>eg.</a:t>
            </a:r>
            <a:r>
              <a:rPr lang="en-US" sz="1600" dirty="0">
                <a:latin typeface="Segoe UI" panose="020B0502040204020203" pitchFamily="34" charset="0"/>
                <a:cs typeface="Segoe UI" panose="020B0502040204020203" pitchFamily="34" charset="0"/>
              </a:rPr>
              <a:t> plan to use a cooperative approach) or quite specific (</a:t>
            </a:r>
            <a:r>
              <a:rPr lang="en-US" sz="1600" dirty="0" err="1">
                <a:latin typeface="Segoe UI" panose="020B0502040204020203" pitchFamily="34" charset="0"/>
                <a:cs typeface="Segoe UI" panose="020B0502040204020203" pitchFamily="34" charset="0"/>
              </a:rPr>
              <a:t>eg.</a:t>
            </a:r>
            <a:r>
              <a:rPr lang="en-US" sz="1600" dirty="0">
                <a:latin typeface="Segoe UI" panose="020B0502040204020203" pitchFamily="34" charset="0"/>
                <a:cs typeface="Segoe UI" panose="020B0502040204020203" pitchFamily="34" charset="0"/>
              </a:rPr>
              <a:t> use a specific negotiating tactic).</a:t>
            </a:r>
          </a:p>
          <a:p>
            <a:pPr marL="285750" indent="-2857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0960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Negotiations and Resolving Conflicts: An Overview</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52743"/>
            <a:ext cx="9488130" cy="45525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1600" b="1" dirty="0">
                <a:latin typeface="Segoe UI" panose="020B0502040204020203" pitchFamily="34" charset="0"/>
                <a:cs typeface="Segoe UI" panose="020B0502040204020203" pitchFamily="34" charset="0"/>
              </a:rPr>
              <a:t>Other Elements that affect negotiation</a:t>
            </a:r>
          </a:p>
          <a:p>
            <a:r>
              <a:rPr lang="en-US" sz="1600" dirty="0">
                <a:latin typeface="Segoe UI" panose="020B0502040204020203" pitchFamily="34" charset="0"/>
                <a:cs typeface="Segoe UI" panose="020B0502040204020203" pitchFamily="34" charset="0"/>
              </a:rPr>
              <a:t>Intangibles are often the key factors in many negotiations. Some of these intangibles are:</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Personalities; </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Your own personality and style; </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Physical space; </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Past interaction; </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Time pressure; </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Subjective utilities;  </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Understand the Context for the Conflict</a:t>
            </a:r>
          </a:p>
          <a:p>
            <a:pPr marL="625475" indent="-285750">
              <a:buFont typeface="Wingdings" panose="05000000000000000000" pitchFamily="2" charset="2"/>
              <a:buChar char="Ø"/>
            </a:pPr>
            <a:r>
              <a:rPr lang="en-US" sz="1600" dirty="0">
                <a:latin typeface="Segoe UI" panose="020B0502040204020203" pitchFamily="34" charset="0"/>
                <a:cs typeface="Segoe UI" panose="020B0502040204020203" pitchFamily="34" charset="0"/>
              </a:rPr>
              <a:t>What are the important personal and organizational consequences of the conflict? What are possible</a:t>
            </a:r>
          </a:p>
          <a:p>
            <a:pPr marL="625475" indent="-285750">
              <a:buFont typeface="Wingdings" panose="05000000000000000000" pitchFamily="2" charset="2"/>
              <a:buChar char="Ø"/>
            </a:pPr>
            <a:r>
              <a:rPr lang="en-US" sz="1600" dirty="0">
                <a:latin typeface="Segoe UI" panose="020B0502040204020203" pitchFamily="34" charset="0"/>
                <a:cs typeface="Segoe UI" panose="020B0502040204020203" pitchFamily="34" charset="0"/>
              </a:rPr>
              <a:t>future consequences?</a:t>
            </a:r>
          </a:p>
          <a:p>
            <a:pPr marL="625475" indent="-285750">
              <a:buFont typeface="Wingdings" panose="05000000000000000000" pitchFamily="2" charset="2"/>
              <a:buChar char="Ø"/>
            </a:pPr>
            <a:r>
              <a:rPr lang="en-US" sz="1600" dirty="0">
                <a:latin typeface="Segoe UI" panose="020B0502040204020203" pitchFamily="34" charset="0"/>
                <a:cs typeface="Segoe UI" panose="020B0502040204020203" pitchFamily="34" charset="0"/>
              </a:rPr>
              <a:t>What behavior patterns characterize the conflict</a:t>
            </a:r>
          </a:p>
          <a:p>
            <a:pPr marL="625475" indent="-285750">
              <a:buFont typeface="Wingdings" panose="05000000000000000000" pitchFamily="2" charset="2"/>
              <a:buChar char="Ø"/>
            </a:pPr>
            <a:r>
              <a:rPr lang="en-US" sz="1600" dirty="0">
                <a:latin typeface="Segoe UI" panose="020B0502040204020203" pitchFamily="34" charset="0"/>
                <a:cs typeface="Segoe UI" panose="020B0502040204020203" pitchFamily="34" charset="0"/>
              </a:rPr>
              <a:t>What are the substantive issues? Are the issues biased by each side's perceptions and feelings?</a:t>
            </a:r>
          </a:p>
          <a:p>
            <a:pPr marL="625475" indent="-285750">
              <a:buFont typeface="Wingdings" panose="05000000000000000000" pitchFamily="2" charset="2"/>
              <a:buChar char="Ø"/>
            </a:pPr>
            <a:r>
              <a:rPr lang="en-US" sz="1600" dirty="0">
                <a:latin typeface="Segoe UI" panose="020B0502040204020203" pitchFamily="34" charset="0"/>
                <a:cs typeface="Segoe UI" panose="020B0502040204020203" pitchFamily="34" charset="0"/>
              </a:rPr>
              <a:t>What are the underlying or background factors that have lead to the situation and the related feelings, perceptions, and behaviors?</a:t>
            </a:r>
            <a:endParaRPr lang="en-US" sz="1800" dirty="0">
              <a:latin typeface="Segoe UI" panose="020B0502040204020203" pitchFamily="34" charset="0"/>
              <a:ea typeface="Sans Serif Collection" panose="020B0502040504020204" pitchFamily="34" charset="0"/>
              <a:cs typeface="Segoe UI" panose="020B0502040204020203" pitchFamily="34" charset="0"/>
              <a:sym typeface="Quattrocento Sans"/>
            </a:endParaRPr>
          </a:p>
        </p:txBody>
      </p:sp>
    </p:spTree>
    <p:extLst>
      <p:ext uri="{BB962C8B-B14F-4D97-AF65-F5344CB8AC3E}">
        <p14:creationId xmlns:p14="http://schemas.microsoft.com/office/powerpoint/2010/main" val="329793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1000"/>
                                        <p:tgtEl>
                                          <p:spTgt spid="1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9" end="9"/>
                                            </p:txEl>
                                          </p:spTgt>
                                        </p:tgtEl>
                                        <p:attrNameLst>
                                          <p:attrName>style.visibility</p:attrName>
                                        </p:attrNameLst>
                                      </p:cBhvr>
                                      <p:to>
                                        <p:strVal val="visible"/>
                                      </p:to>
                                    </p:set>
                                    <p:animEffect transition="in" filter="fade">
                                      <p:cBhvr>
                                        <p:cTn id="52" dur="1000"/>
                                        <p:tgtEl>
                                          <p:spTgt spid="15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8">
                                            <p:txEl>
                                              <p:pRg st="10" end="10"/>
                                            </p:txEl>
                                          </p:spTgt>
                                        </p:tgtEl>
                                        <p:attrNameLst>
                                          <p:attrName>style.visibility</p:attrName>
                                        </p:attrNameLst>
                                      </p:cBhvr>
                                      <p:to>
                                        <p:strVal val="visible"/>
                                      </p:to>
                                    </p:set>
                                    <p:animEffect transition="in" filter="fade">
                                      <p:cBhvr>
                                        <p:cTn id="57" dur="1000"/>
                                        <p:tgtEl>
                                          <p:spTgt spid="15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8">
                                            <p:txEl>
                                              <p:pRg st="11" end="11"/>
                                            </p:txEl>
                                          </p:spTgt>
                                        </p:tgtEl>
                                        <p:attrNameLst>
                                          <p:attrName>style.visibility</p:attrName>
                                        </p:attrNameLst>
                                      </p:cBhvr>
                                      <p:to>
                                        <p:strVal val="visible"/>
                                      </p:to>
                                    </p:set>
                                    <p:animEffect transition="in" filter="fade">
                                      <p:cBhvr>
                                        <p:cTn id="62" dur="1000"/>
                                        <p:tgtEl>
                                          <p:spTgt spid="15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8">
                                            <p:txEl>
                                              <p:pRg st="12" end="12"/>
                                            </p:txEl>
                                          </p:spTgt>
                                        </p:tgtEl>
                                        <p:attrNameLst>
                                          <p:attrName>style.visibility</p:attrName>
                                        </p:attrNameLst>
                                      </p:cBhvr>
                                      <p:to>
                                        <p:strVal val="visible"/>
                                      </p:to>
                                    </p:set>
                                    <p:animEffect transition="in" filter="fade">
                                      <p:cBhvr>
                                        <p:cTn id="67" dur="1000"/>
                                        <p:tgtEl>
                                          <p:spTgt spid="158">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58">
                                            <p:txEl>
                                              <p:pRg st="13" end="13"/>
                                            </p:txEl>
                                          </p:spTgt>
                                        </p:tgtEl>
                                        <p:attrNameLst>
                                          <p:attrName>style.visibility</p:attrName>
                                        </p:attrNameLst>
                                      </p:cBhvr>
                                      <p:to>
                                        <p:strVal val="visible"/>
                                      </p:to>
                                    </p:set>
                                    <p:animEffect transition="in" filter="fade">
                                      <p:cBhvr>
                                        <p:cTn id="72" dur="1000"/>
                                        <p:tgtEl>
                                          <p:spTgt spid="15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Negotiations and Resolving Conflicts: An Overview</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52743"/>
            <a:ext cx="9488130" cy="45525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IN" sz="1600" b="1" dirty="0">
                <a:latin typeface="Segoe UI" panose="020B0502040204020203" pitchFamily="34" charset="0"/>
                <a:cs typeface="Segoe UI" panose="020B0502040204020203" pitchFamily="34" charset="0"/>
              </a:rPr>
              <a:t>Be an active Listener:</a:t>
            </a:r>
          </a:p>
          <a:p>
            <a:r>
              <a:rPr lang="en-US" sz="1600" b="1" dirty="0">
                <a:latin typeface="Segoe UI" panose="020B0502040204020203" pitchFamily="34" charset="0"/>
                <a:cs typeface="Segoe UI" panose="020B0502040204020203" pitchFamily="34" charset="0"/>
              </a:rPr>
              <a:t>Don't: </a:t>
            </a:r>
            <a:r>
              <a:rPr lang="en-US" sz="1600" dirty="0">
                <a:latin typeface="Segoe UI" panose="020B0502040204020203" pitchFamily="34" charset="0"/>
                <a:cs typeface="Segoe UI" panose="020B0502040204020203" pitchFamily="34" charset="0"/>
              </a:rPr>
              <a:t>Talk at the other side, focus on the past, blame the other person. </a:t>
            </a:r>
            <a:r>
              <a:rPr lang="en-US" sz="1600" b="1" dirty="0">
                <a:latin typeface="Segoe UI" panose="020B0502040204020203" pitchFamily="34" charset="0"/>
                <a:cs typeface="Segoe UI" panose="020B0502040204020203" pitchFamily="34" charset="0"/>
              </a:rPr>
              <a:t>Do</a:t>
            </a:r>
            <a:r>
              <a:rPr lang="en-US" sz="1600" dirty="0">
                <a:latin typeface="Segoe UI" panose="020B0502040204020203" pitchFamily="34" charset="0"/>
                <a:cs typeface="Segoe UI" panose="020B0502040204020203" pitchFamily="34" charset="0"/>
              </a:rPr>
              <a:t>: Be an "active listener.</a:t>
            </a:r>
          </a:p>
          <a:p>
            <a:endParaRPr lang="en-US" sz="1600" dirty="0">
              <a:latin typeface="Segoe UI" panose="020B0502040204020203" pitchFamily="34" charset="0"/>
              <a:cs typeface="Segoe UI" panose="020B0502040204020203" pitchFamily="34" charset="0"/>
            </a:endParaRPr>
          </a:p>
          <a:p>
            <a:r>
              <a:rPr lang="en-US" sz="1600" b="1" dirty="0">
                <a:latin typeface="Segoe UI" panose="020B0502040204020203" pitchFamily="34" charset="0"/>
                <a:cs typeface="Segoe UI" panose="020B0502040204020203" pitchFamily="34" charset="0"/>
              </a:rPr>
              <a:t>Is it ethical to "lie or bluff" in negotiations?</a:t>
            </a:r>
          </a:p>
          <a:p>
            <a:endParaRPr lang="en-US" sz="1600" b="1" dirty="0">
              <a:latin typeface="Segoe UI" panose="020B0502040204020203" pitchFamily="34" charset="0"/>
              <a:ea typeface="Sans Serif Collection" panose="020B0502040504020204" pitchFamily="34" charset="0"/>
              <a:cs typeface="Segoe UI" panose="020B0502040204020203" pitchFamily="34" charset="0"/>
              <a:sym typeface="Quattrocento Sans"/>
            </a:endParaRPr>
          </a:p>
          <a:p>
            <a:r>
              <a:rPr lang="en-US" sz="1600" dirty="0">
                <a:latin typeface="Segoe UI" panose="020B0502040204020203" pitchFamily="34" charset="0"/>
                <a:cs typeface="Segoe UI" panose="020B0502040204020203" pitchFamily="34" charset="0"/>
              </a:rPr>
              <a:t>To summarize the most important keys to successful conflict resolution:</a:t>
            </a:r>
          </a:p>
          <a:p>
            <a:r>
              <a:rPr lang="en-US" sz="1600" dirty="0">
                <a:latin typeface="Segoe UI" panose="020B0502040204020203" pitchFamily="34" charset="0"/>
                <a:cs typeface="Segoe UI" panose="020B0502040204020203" pitchFamily="34" charset="0"/>
              </a:rPr>
              <a:t> bargain over interests, not predetermined positions</a:t>
            </a:r>
          </a:p>
          <a:p>
            <a:r>
              <a:rPr lang="en-US" sz="1600" dirty="0">
                <a:latin typeface="Segoe UI" panose="020B0502040204020203" pitchFamily="34" charset="0"/>
                <a:cs typeface="Segoe UI" panose="020B0502040204020203" pitchFamily="34" charset="0"/>
              </a:rPr>
              <a:t> de-personalize the problem (separate the person from the problem)</a:t>
            </a:r>
          </a:p>
          <a:p>
            <a:r>
              <a:rPr lang="en-US" sz="1600" dirty="0">
                <a:latin typeface="Segoe UI" panose="020B0502040204020203" pitchFamily="34" charset="0"/>
                <a:cs typeface="Segoe UI" panose="020B0502040204020203" pitchFamily="34" charset="0"/>
              </a:rPr>
              <a:t> separate the problem definition from the search for solutions</a:t>
            </a:r>
          </a:p>
          <a:p>
            <a:r>
              <a:rPr lang="en-US" sz="1600" dirty="0">
                <a:latin typeface="Segoe UI" panose="020B0502040204020203" pitchFamily="34" charset="0"/>
                <a:cs typeface="Segoe UI" panose="020B0502040204020203" pitchFamily="34" charset="0"/>
              </a:rPr>
              <a:t> try to generate alternative solutions; try to use objective criteria as much as </a:t>
            </a:r>
            <a:r>
              <a:rPr lang="en-IN" sz="1600" dirty="0">
                <a:latin typeface="Segoe UI" panose="020B0502040204020203" pitchFamily="34" charset="0"/>
                <a:cs typeface="Segoe UI" panose="020B0502040204020203" pitchFamily="34" charset="0"/>
              </a:rPr>
              <a:t>possible</a:t>
            </a:r>
          </a:p>
          <a:p>
            <a:r>
              <a:rPr lang="en-US" sz="1600" dirty="0">
                <a:latin typeface="Segoe UI" panose="020B0502040204020203" pitchFamily="34" charset="0"/>
                <a:cs typeface="Segoe UI" panose="020B0502040204020203" pitchFamily="34" charset="0"/>
              </a:rPr>
              <a:t> reflect on your negotiations; learn from your successes and mistakes</a:t>
            </a:r>
            <a:endParaRPr lang="en-US" sz="1600" dirty="0">
              <a:latin typeface="Segoe UI" panose="020B0502040204020203" pitchFamily="34" charset="0"/>
              <a:ea typeface="Sans Serif Collection" panose="020B0502040504020204" pitchFamily="34" charset="0"/>
              <a:cs typeface="Segoe UI" panose="020B0502040204020203" pitchFamily="34" charset="0"/>
              <a:sym typeface="Quattrocento Sans"/>
            </a:endParaRPr>
          </a:p>
        </p:txBody>
      </p:sp>
    </p:spTree>
    <p:extLst>
      <p:ext uri="{BB962C8B-B14F-4D97-AF65-F5344CB8AC3E}">
        <p14:creationId xmlns:p14="http://schemas.microsoft.com/office/powerpoint/2010/main" val="276363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10" end="10"/>
                                            </p:txEl>
                                          </p:spTgt>
                                        </p:tgtEl>
                                        <p:attrNameLst>
                                          <p:attrName>style.visibility</p:attrName>
                                        </p:attrNameLst>
                                      </p:cBhvr>
                                      <p:to>
                                        <p:strVal val="visible"/>
                                      </p:to>
                                    </p:set>
                                    <p:animEffect transition="in" filter="fade">
                                      <p:cBhvr>
                                        <p:cTn id="22" dur="1000"/>
                                        <p:tgtEl>
                                          <p:spTgt spid="158">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9" end="9"/>
                                            </p:txEl>
                                          </p:spTgt>
                                        </p:tgtEl>
                                        <p:attrNameLst>
                                          <p:attrName>style.visibility</p:attrName>
                                        </p:attrNameLst>
                                      </p:cBhvr>
                                      <p:to>
                                        <p:strVal val="visible"/>
                                      </p:to>
                                    </p:set>
                                    <p:animEffect transition="in" filter="fade">
                                      <p:cBhvr>
                                        <p:cTn id="47" dur="1000"/>
                                        <p:tgtEl>
                                          <p:spTgt spid="1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Negotiations and Resolving Conflicts: An Overview</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52743"/>
            <a:ext cx="9488130" cy="45525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endParaRPr lang="en-US" sz="1600" dirty="0">
              <a:latin typeface="Segoe UI" panose="020B0502040204020203" pitchFamily="34" charset="0"/>
              <a:ea typeface="Sans Serif Collection" panose="020B0502040504020204" pitchFamily="34" charset="0"/>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BF0CA568-0172-DD89-68EB-09363007CFBF}"/>
              </a:ext>
            </a:extLst>
          </p:cNvPr>
          <p:cNvPicPr>
            <a:picLocks noChangeAspect="1"/>
          </p:cNvPicPr>
          <p:nvPr/>
        </p:nvPicPr>
        <p:blipFill>
          <a:blip r:embed="rId3"/>
          <a:stretch>
            <a:fillRect/>
          </a:stretch>
        </p:blipFill>
        <p:spPr>
          <a:xfrm>
            <a:off x="1413939" y="1394926"/>
            <a:ext cx="8897592" cy="4068147"/>
          </a:xfrm>
          <a:prstGeom prst="rect">
            <a:avLst/>
          </a:prstGeom>
        </p:spPr>
      </p:pic>
    </p:spTree>
    <p:extLst>
      <p:ext uri="{BB962C8B-B14F-4D97-AF65-F5344CB8AC3E}">
        <p14:creationId xmlns:p14="http://schemas.microsoft.com/office/powerpoint/2010/main" val="119538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00124"/>
          </a:xfrm>
          <a:prstGeom prst="rect">
            <a:avLst/>
          </a:prstGeom>
          <a:solidFill>
            <a:srgbClr val="003399"/>
          </a:solidFill>
          <a:ln>
            <a:noFill/>
          </a:ln>
        </p:spPr>
        <p:txBody>
          <a:bodyPr spcFirstLastPara="1" wrap="square" lIns="91425" tIns="45700" rIns="91425" bIns="45700" anchor="t" anchorCtr="0">
            <a:spAutoFit/>
          </a:bodyPr>
          <a:lstStyle/>
          <a:p>
            <a:pPr marR="0" lvl="1" algn="just" rtl="0">
              <a:lnSpc>
                <a:spcPct val="150000"/>
              </a:lnSpc>
              <a:spcBef>
                <a:spcPts val="0"/>
              </a:spcBef>
              <a:spcAft>
                <a:spcPts val="0"/>
              </a:spcAft>
              <a:buClr>
                <a:srgbClr val="000000"/>
              </a:buClr>
              <a:buSzPts val="1600"/>
              <a:buFont typeface="Arial"/>
              <a:buNone/>
            </a:pPr>
            <a:r>
              <a:rPr lang="en-US" sz="2200" dirty="0">
                <a:solidFill>
                  <a:schemeClr val="bg1"/>
                </a:solidFill>
                <a:latin typeface="Segoe UI" panose="020B0502040204020203" pitchFamily="34" charset="0"/>
                <a:ea typeface="Quattrocento Sans"/>
                <a:cs typeface="Segoe UI" panose="020B0502040204020203" pitchFamily="34" charset="0"/>
                <a:sym typeface="Quattrocento Sans"/>
              </a:rPr>
              <a:t>Further Reading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Negotiations and Resolving Conflicts: An Overview</a:t>
            </a:r>
          </a:p>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hlinkClick r:id="rId3"/>
              </a:rPr>
              <a:t>https://www.europarc.org/communication-skills/pdf/Negotiation%20Skills.pdf</a:t>
            </a:r>
            <a:r>
              <a:rPr lang="en-IN" sz="1600" dirty="0">
                <a:latin typeface="Segoe UI" panose="020B0502040204020203" pitchFamily="34" charset="0"/>
                <a:ea typeface="Quattrocento Sans"/>
                <a:cs typeface="Segoe UI" panose="020B0502040204020203" pitchFamily="34" charset="0"/>
                <a:sym typeface="Quattrocento Sans"/>
              </a:rPr>
              <a:t>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98655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1" end="1"/>
                                            </p:txEl>
                                          </p:spTgt>
                                        </p:tgtEl>
                                        <p:attrNameLst>
                                          <p:attrName>style.visibility</p:attrName>
                                        </p:attrNameLst>
                                      </p:cBhvr>
                                      <p:to>
                                        <p:strVal val="visible"/>
                                      </p:to>
                                    </p:set>
                                    <p:animEffect transition="in" filter="fade">
                                      <p:cBhvr>
                                        <p:cTn id="7" dur="1000"/>
                                        <p:tgtEl>
                                          <p:spTgt spid="1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0" end="0"/>
                                            </p:txEl>
                                          </p:spTgt>
                                        </p:tgtEl>
                                        <p:attrNameLst>
                                          <p:attrName>style.visibility</p:attrName>
                                        </p:attrNameLst>
                                      </p:cBhvr>
                                      <p:to>
                                        <p:strVal val="visible"/>
                                      </p:to>
                                    </p:set>
                                    <p:animEffect transition="in" filter="fade">
                                      <p:cBhvr>
                                        <p:cTn id="12"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Negotiations and Resolving Conflicts: An Overview</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896533"/>
            <a:ext cx="9488130" cy="38413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Every desire that demands satisfaction and every need to be met is at least potentially an occasion for</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negotiation; whenever people exchange ideas to change relationships, whenever they confer for agreement, they are negotiating.</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
        <p:nvSpPr>
          <p:cNvPr id="2" name="Τίτλος 4">
            <a:extLst>
              <a:ext uri="{FF2B5EF4-FFF2-40B4-BE49-F238E27FC236}">
                <a16:creationId xmlns:a16="http://schemas.microsoft.com/office/drawing/2014/main" id="{13C0731C-C51A-E671-5BF8-93B396E8B703}"/>
              </a:ext>
            </a:extLst>
          </p:cNvPr>
          <p:cNvSpPr txBox="1">
            <a:spLocks/>
          </p:cNvSpPr>
          <p:nvPr/>
        </p:nvSpPr>
        <p:spPr>
          <a:xfrm>
            <a:off x="993058" y="1148461"/>
            <a:ext cx="9488131" cy="429513"/>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dirty="0">
                <a:latin typeface="Segoe UI" panose="020B0502040204020203" pitchFamily="34" charset="0"/>
                <a:cs typeface="Segoe UI" panose="020B0502040204020203" pitchFamily="34" charset="0"/>
              </a:rPr>
              <a:t>In a successful negotiation, everyone wins. The objective should be agreement, not victory.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Negotiations and Resolving Conflicts: An Overview</a:t>
            </a: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1267719"/>
            <a:ext cx="4737182" cy="435076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114300" indent="0">
              <a:buNone/>
            </a:pPr>
            <a:r>
              <a:rPr lang="en-US" sz="1800" b="1" dirty="0">
                <a:latin typeface="Segoe UI" panose="020B0502040204020203" pitchFamily="34" charset="0"/>
                <a:cs typeface="Segoe UI" panose="020B0502040204020203" pitchFamily="34" charset="0"/>
              </a:rPr>
              <a:t>Potential Positive Outcomes of Conflict</a:t>
            </a:r>
          </a:p>
          <a:p>
            <a:r>
              <a:rPr lang="en-US" sz="1800" dirty="0">
                <a:latin typeface="Segoe UI" panose="020B0502040204020203" pitchFamily="34" charset="0"/>
                <a:cs typeface="Segoe UI" panose="020B0502040204020203" pitchFamily="34" charset="0"/>
              </a:rPr>
              <a:t>Can motivate us to try harder to "win"</a:t>
            </a:r>
          </a:p>
          <a:p>
            <a:r>
              <a:rPr lang="en-US" sz="1800" dirty="0">
                <a:latin typeface="Segoe UI" panose="020B0502040204020203" pitchFamily="34" charset="0"/>
                <a:cs typeface="Segoe UI" panose="020B0502040204020203" pitchFamily="34" charset="0"/>
              </a:rPr>
              <a:t>Can increase commitment, enhance group Loyalty </a:t>
            </a:r>
          </a:p>
          <a:p>
            <a:r>
              <a:rPr lang="en-US" sz="1800" dirty="0">
                <a:latin typeface="Segoe UI" panose="020B0502040204020203" pitchFamily="34" charset="0"/>
                <a:cs typeface="Segoe UI" panose="020B0502040204020203" pitchFamily="34" charset="0"/>
              </a:rPr>
              <a:t>Increased clarity about the problem</a:t>
            </a:r>
          </a:p>
          <a:p>
            <a:r>
              <a:rPr lang="en-US" sz="1800" dirty="0">
                <a:latin typeface="Segoe UI" panose="020B0502040204020203" pitchFamily="34" charset="0"/>
                <a:cs typeface="Segoe UI" panose="020B0502040204020203" pitchFamily="34" charset="0"/>
              </a:rPr>
              <a:t>Can lead to innovative breakthroughs and new approaches</a:t>
            </a:r>
          </a:p>
          <a:p>
            <a:r>
              <a:rPr lang="en-US" sz="1800" dirty="0">
                <a:latin typeface="Segoe UI" panose="020B0502040204020203" pitchFamily="34" charset="0"/>
                <a:cs typeface="Segoe UI" panose="020B0502040204020203" pitchFamily="34" charset="0"/>
              </a:rPr>
              <a:t>Conflict can clarify underlying problems, facilitate change</a:t>
            </a:r>
          </a:p>
          <a:p>
            <a:r>
              <a:rPr lang="en-US" sz="1800" dirty="0">
                <a:latin typeface="Segoe UI" panose="020B0502040204020203" pitchFamily="34" charset="0"/>
                <a:cs typeface="Segoe UI" panose="020B0502040204020203" pitchFamily="34" charset="0"/>
              </a:rPr>
              <a:t>Can focus attention on basic issues and lead to solution</a:t>
            </a:r>
          </a:p>
          <a:p>
            <a:r>
              <a:rPr lang="en-US" sz="1800" dirty="0">
                <a:latin typeface="Segoe UI" panose="020B0502040204020203" pitchFamily="34" charset="0"/>
                <a:cs typeface="Segoe UI" panose="020B0502040204020203" pitchFamily="34" charset="0"/>
              </a:rPr>
              <a:t>Increased energy level; making visible key values</a:t>
            </a:r>
          </a:p>
          <a:p>
            <a:r>
              <a:rPr lang="en-US" sz="1800" dirty="0">
                <a:latin typeface="Segoe UI" panose="020B0502040204020203" pitchFamily="34" charset="0"/>
                <a:cs typeface="Segoe UI" panose="020B0502040204020203" pitchFamily="34" charset="0"/>
              </a:rPr>
              <a:t>Involvement in conflict can sharpen our approaches to bargaining, influencing, competing</a:t>
            </a:r>
            <a:endParaRPr lang="LID4096" sz="1800" dirty="0">
              <a:latin typeface="Segoe UI" panose="020B0502040204020203" pitchFamily="34" charset="0"/>
              <a:cs typeface="Segoe UI" panose="020B0502040204020203" pitchFamily="34"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5811521" y="1267719"/>
            <a:ext cx="4669668" cy="435076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114300" indent="0">
              <a:buNone/>
            </a:pPr>
            <a:r>
              <a:rPr lang="en-US" sz="1800" b="1" dirty="0">
                <a:latin typeface="Segoe UI" panose="020B0502040204020203" pitchFamily="34" charset="0"/>
                <a:cs typeface="Segoe UI" panose="020B0502040204020203" pitchFamily="34" charset="0"/>
              </a:rPr>
              <a:t>Potential Negative Outcomes of Conflict</a:t>
            </a:r>
          </a:p>
          <a:p>
            <a:r>
              <a:rPr lang="en-US" sz="1800" dirty="0">
                <a:latin typeface="Segoe UI" panose="020B0502040204020203" pitchFamily="34" charset="0"/>
                <a:cs typeface="Segoe UI" panose="020B0502040204020203" pitchFamily="34" charset="0"/>
              </a:rPr>
              <a:t>Can lead to anger, avoidance, sniping, shouting, frustration, fear of failure, sense of personal inadequacy</a:t>
            </a:r>
          </a:p>
          <a:p>
            <a:r>
              <a:rPr lang="en-US" sz="1800" dirty="0">
                <a:latin typeface="Segoe UI" panose="020B0502040204020203" pitchFamily="34" charset="0"/>
                <a:cs typeface="Segoe UI" panose="020B0502040204020203" pitchFamily="34" charset="0"/>
              </a:rPr>
              <a:t>Withholding of critical information</a:t>
            </a:r>
          </a:p>
          <a:p>
            <a:r>
              <a:rPr lang="en-US" sz="1800" dirty="0">
                <a:latin typeface="Segoe UI" panose="020B0502040204020203" pitchFamily="34" charset="0"/>
                <a:cs typeface="Segoe UI" panose="020B0502040204020203" pitchFamily="34" charset="0"/>
              </a:rPr>
              <a:t>Lower productivity from wasteful conflict</a:t>
            </a:r>
          </a:p>
          <a:p>
            <a:r>
              <a:rPr lang="en-US" sz="1800" dirty="0">
                <a:latin typeface="Segoe UI" panose="020B0502040204020203" pitchFamily="34" charset="0"/>
                <a:cs typeface="Segoe UI" panose="020B0502040204020203" pitchFamily="34" charset="0"/>
              </a:rPr>
              <a:t>Careers can be sidetracked; relationships ruined</a:t>
            </a:r>
          </a:p>
          <a:p>
            <a:r>
              <a:rPr lang="en-US" sz="1800" dirty="0">
                <a:latin typeface="Segoe UI" panose="020B0502040204020203" pitchFamily="34" charset="0"/>
                <a:cs typeface="Segoe UI" panose="020B0502040204020203" pitchFamily="34" charset="0"/>
              </a:rPr>
              <a:t>Disrupted patterns of work</a:t>
            </a:r>
          </a:p>
          <a:p>
            <a:r>
              <a:rPr lang="en-US" sz="1800" dirty="0">
                <a:latin typeface="Segoe UI" panose="020B0502040204020203" pitchFamily="34" charset="0"/>
                <a:cs typeface="Segoe UI" panose="020B0502040204020203" pitchFamily="34" charset="0"/>
              </a:rPr>
              <a:t>Consume a huge amount of time-loss of  productivity</a:t>
            </a:r>
            <a:endParaRPr lang="LID4096" sz="1800" dirty="0">
              <a:latin typeface="Segoe UI" panose="020B0502040204020203" pitchFamily="34" charset="0"/>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184161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Negotiations and Resolving Conflicts: An Overview</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85333"/>
            <a:ext cx="9488130" cy="45525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Major Causes of Conflict</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Opposing interests (or what we think are opposing interests) are at the core of most conflicts. In a modern complex society, we confront these situations many times a day. The modern organization adds a whole new group of potential causes of conflict that are already present:</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competition over scarce resources, time</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ambiguity over responsibility and authority:</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differences in perceptions, work styles, attitudes, communication problems, individual differences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increasing interdependence as boundaries between individuals and groups become increasingly blurred</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reward systems: we work in situations with complex and often contradictory incentive systems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differentiation: division of labor which is the basis for any organization causes people and groups to see</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situations differently and have different goals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equity vs. equality: continuous tension exists between equity (the belief that we should be rewarded relative to our relative contributions) and equality (a belief that everyone should receive the same or similar outcomes).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20421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1" end="1"/>
                                            </p:txEl>
                                          </p:spTgt>
                                        </p:tgtEl>
                                        <p:attrNameLst>
                                          <p:attrName>style.visibility</p:attrName>
                                        </p:attrNameLst>
                                      </p:cBhvr>
                                      <p:to>
                                        <p:strVal val="visible"/>
                                      </p:to>
                                    </p:set>
                                    <p:animEffect transition="in" filter="fade">
                                      <p:cBhvr>
                                        <p:cTn id="7" dur="1000"/>
                                        <p:tgtEl>
                                          <p:spTgt spid="1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3" end="3"/>
                                            </p:txEl>
                                          </p:spTgt>
                                        </p:tgtEl>
                                        <p:attrNameLst>
                                          <p:attrName>style.visibility</p:attrName>
                                        </p:attrNameLst>
                                      </p:cBhvr>
                                      <p:to>
                                        <p:strVal val="visible"/>
                                      </p:to>
                                    </p:set>
                                    <p:animEffect transition="in" filter="fade">
                                      <p:cBhvr>
                                        <p:cTn id="12" dur="1000"/>
                                        <p:tgtEl>
                                          <p:spTgt spid="15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5" end="5"/>
                                            </p:txEl>
                                          </p:spTgt>
                                        </p:tgtEl>
                                        <p:attrNameLst>
                                          <p:attrName>style.visibility</p:attrName>
                                        </p:attrNameLst>
                                      </p:cBhvr>
                                      <p:to>
                                        <p:strVal val="visible"/>
                                      </p:to>
                                    </p:set>
                                    <p:animEffect transition="in" filter="fade">
                                      <p:cBhvr>
                                        <p:cTn id="22" dur="1000"/>
                                        <p:tgtEl>
                                          <p:spTgt spid="15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7" end="7"/>
                                            </p:txEl>
                                          </p:spTgt>
                                        </p:tgtEl>
                                        <p:attrNameLst>
                                          <p:attrName>style.visibility</p:attrName>
                                        </p:attrNameLst>
                                      </p:cBhvr>
                                      <p:to>
                                        <p:strVal val="visible"/>
                                      </p:to>
                                    </p:set>
                                    <p:animEffect transition="in" filter="fade">
                                      <p:cBhvr>
                                        <p:cTn id="32" dur="1000"/>
                                        <p:tgtEl>
                                          <p:spTgt spid="15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8" end="8"/>
                                            </p:txEl>
                                          </p:spTgt>
                                        </p:tgtEl>
                                        <p:attrNameLst>
                                          <p:attrName>style.visibility</p:attrName>
                                        </p:attrNameLst>
                                      </p:cBhvr>
                                      <p:to>
                                        <p:strVal val="visible"/>
                                      </p:to>
                                    </p:set>
                                    <p:animEffect transition="in" filter="fade">
                                      <p:cBhvr>
                                        <p:cTn id="37" dur="1000"/>
                                        <p:tgtEl>
                                          <p:spTgt spid="15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9" end="9"/>
                                            </p:txEl>
                                          </p:spTgt>
                                        </p:tgtEl>
                                        <p:attrNameLst>
                                          <p:attrName>style.visibility</p:attrName>
                                        </p:attrNameLst>
                                      </p:cBhvr>
                                      <p:to>
                                        <p:strVal val="visible"/>
                                      </p:to>
                                    </p:set>
                                    <p:animEffect transition="in" filter="fade">
                                      <p:cBhvr>
                                        <p:cTn id="42" dur="1000"/>
                                        <p:tgtEl>
                                          <p:spTgt spid="15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2" end="2"/>
                                            </p:txEl>
                                          </p:spTgt>
                                        </p:tgtEl>
                                        <p:attrNameLst>
                                          <p:attrName>style.visibility</p:attrName>
                                        </p:attrNameLst>
                                      </p:cBhvr>
                                      <p:to>
                                        <p:strVal val="visible"/>
                                      </p:to>
                                    </p:set>
                                    <p:animEffect transition="in" filter="fade">
                                      <p:cBhvr>
                                        <p:cTn id="47" dur="1000"/>
                                        <p:tgtEl>
                                          <p:spTgt spid="15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0" end="0"/>
                                            </p:txEl>
                                          </p:spTgt>
                                        </p:tgtEl>
                                        <p:attrNameLst>
                                          <p:attrName>style.visibility</p:attrName>
                                        </p:attrNameLst>
                                      </p:cBhvr>
                                      <p:to>
                                        <p:strVal val="visible"/>
                                      </p:to>
                                    </p:set>
                                    <p:animEffect transition="in" filter="fade">
                                      <p:cBhvr>
                                        <p:cTn id="52"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Negotiations and Resolving Conflicts: An Overview</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85333"/>
            <a:ext cx="9488130" cy="45525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The Five Modes of Responding to Conflict</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It is useful to categorize the various responses we have to conflict in terms of two dimensions:</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1. how important or unimportant it is to satisfy our needs and</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2. how important or unimportant it is to satisfy the other person's needs.</a:t>
            </a:r>
          </a:p>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Answering these questions results in the following five modes of conflict resolution. None is these is “right“ or “wrong”. There are situations where any would be appropriate. For example, if we are cut off from driving to work, we may decide "avoidance" is the best option. Other times "avoidance" may be a poor alternative. Similarly, collaboration may be appropriate sometimes but not at other times.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10826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3" end="3"/>
                                            </p:txEl>
                                          </p:spTgt>
                                        </p:tgtEl>
                                        <p:attrNameLst>
                                          <p:attrName>style.visibility</p:attrName>
                                        </p:attrNameLst>
                                      </p:cBhvr>
                                      <p:to>
                                        <p:strVal val="visible"/>
                                      </p:to>
                                    </p:set>
                                    <p:animEffect transition="in" filter="fade">
                                      <p:cBhvr>
                                        <p:cTn id="12" dur="1000"/>
                                        <p:tgtEl>
                                          <p:spTgt spid="15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5" end="5"/>
                                            </p:txEl>
                                          </p:spTgt>
                                        </p:tgtEl>
                                        <p:attrNameLst>
                                          <p:attrName>style.visibility</p:attrName>
                                        </p:attrNameLst>
                                      </p:cBhvr>
                                      <p:to>
                                        <p:strVal val="visible"/>
                                      </p:to>
                                    </p:set>
                                    <p:animEffect transition="in" filter="fade">
                                      <p:cBhvr>
                                        <p:cTn id="17" dur="1000"/>
                                        <p:tgtEl>
                                          <p:spTgt spid="15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1" end="1"/>
                                            </p:txEl>
                                          </p:spTgt>
                                        </p:tgtEl>
                                        <p:attrNameLst>
                                          <p:attrName>style.visibility</p:attrName>
                                        </p:attrNameLst>
                                      </p:cBhvr>
                                      <p:to>
                                        <p:strVal val="visible"/>
                                      </p:to>
                                    </p:set>
                                    <p:animEffect transition="in" filter="fade">
                                      <p:cBhvr>
                                        <p:cTn id="22" dur="1000"/>
                                        <p:tgtEl>
                                          <p:spTgt spid="1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2" end="2"/>
                                            </p:txEl>
                                          </p:spTgt>
                                        </p:tgtEl>
                                        <p:attrNameLst>
                                          <p:attrName>style.visibility</p:attrName>
                                        </p:attrNameLst>
                                      </p:cBhvr>
                                      <p:to>
                                        <p:strVal val="visible"/>
                                      </p:to>
                                    </p:set>
                                    <p:animEffect transition="in" filter="fade">
                                      <p:cBhvr>
                                        <p:cTn id="2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Negotiations and Resolving Conflicts: An Overview</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85333"/>
            <a:ext cx="9488130" cy="45525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Competition: Distributive (win-lose) bargaining</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Satisfying your needs is important; satisfying the other's needs isn't important to you</a:t>
            </a: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Collaboration: Integrative (win-win)</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Satisfying both your needs and the other's needs is important</a:t>
            </a: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Compromising:</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Satisfying both your needs and the others is moderately important</a:t>
            </a: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Avoiding:</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You are indifferent about satisfying either your needs or the other's needs: no action is likely</a:t>
            </a: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Accommodating:</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Simply yield (it doesn't matter to you and it matters to the other person)</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85596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1000"/>
                                        <p:tgtEl>
                                          <p:spTgt spid="1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9" end="9"/>
                                            </p:txEl>
                                          </p:spTgt>
                                        </p:tgtEl>
                                        <p:attrNameLst>
                                          <p:attrName>style.visibility</p:attrName>
                                        </p:attrNameLst>
                                      </p:cBhvr>
                                      <p:to>
                                        <p:strVal val="visible"/>
                                      </p:to>
                                    </p:set>
                                    <p:animEffect transition="in" filter="fade">
                                      <p:cBhvr>
                                        <p:cTn id="52" dur="1000"/>
                                        <p:tgtEl>
                                          <p:spTgt spid="1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Negotiations and Resolving Conflicts: An Overview</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85333"/>
            <a:ext cx="9488130" cy="45525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We will focus on the two most problematic types: Collaborative (integrative) and Competitive (Distributive).</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We will focus on the two most problematic types: Collaborative (integrative) and Competitive (Distributive).</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key to successful negotiation is to shift the situation to a "win-win" even if it looks like a "win-lose" situation. Almost all negotiations have at least some elements of win-win. Successful negotiations often depend on finding the win-win aspects in any situation. Only shift to a win-lose mode if all else fails.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66404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Negotiations and Resolving Conflicts: An Overview</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85333"/>
            <a:ext cx="9488130" cy="45525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Reducing Conflict that Already Exists</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Organizations also take steps to reduce conflict. The following list suggests some of these ways: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Physical separation</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Hierarchy (the boss decides)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Bureaucratic approaches (rules, procedures)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Integrators and third-party intervention</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Negotiation</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Rotating members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Interdependent tasks and superordinate goals ("We are all in this together...")</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Intergroup and interpersonal training</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97436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1000"/>
                                        <p:tgtEl>
                                          <p:spTgt spid="1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9" end="9"/>
                                            </p:txEl>
                                          </p:spTgt>
                                        </p:tgtEl>
                                        <p:attrNameLst>
                                          <p:attrName>style.visibility</p:attrName>
                                        </p:attrNameLst>
                                      </p:cBhvr>
                                      <p:to>
                                        <p:strVal val="visible"/>
                                      </p:to>
                                    </p:set>
                                    <p:animEffect transition="in" filter="fade">
                                      <p:cBhvr>
                                        <p:cTn id="52" dur="1000"/>
                                        <p:tgtEl>
                                          <p:spTgt spid="1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Negotiations and Resolving Conflicts: An Overview</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85333"/>
            <a:ext cx="9488130" cy="45525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Rational vs. the Emotional Components of Negotiation</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All negotiations involve two levels: a rational decision-making (substantive) process and a psychological (emotional) process.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In most cases, the failure of two people to reach the "optimal" resolution or best alternative stems from intangible factors such as:</a:t>
            </a: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Psychological Factors that will affect negotiations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How comfortable each feels about conflict</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How each perceives or misperceives the other</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assumptions each makes about the other and the problem</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attitudes and expectations about the other</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decisions each makes about trust, about how important "winning" is, how important it is to avoid</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Conflict, how much one likes or dislikes the other; how important it is to "not look foolish."</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25884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9" end="9"/>
                                            </p:txEl>
                                          </p:spTgt>
                                        </p:tgtEl>
                                        <p:attrNameLst>
                                          <p:attrName>style.visibility</p:attrName>
                                        </p:attrNameLst>
                                      </p:cBhvr>
                                      <p:to>
                                        <p:strVal val="visible"/>
                                      </p:to>
                                    </p:set>
                                    <p:animEffect transition="in" filter="fade">
                                      <p:cBhvr>
                                        <p:cTn id="22" dur="1000"/>
                                        <p:tgtEl>
                                          <p:spTgt spid="158">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3" end="3"/>
                                            </p:txEl>
                                          </p:spTgt>
                                        </p:tgtEl>
                                        <p:attrNameLst>
                                          <p:attrName>style.visibility</p:attrName>
                                        </p:attrNameLst>
                                      </p:cBhvr>
                                      <p:to>
                                        <p:strVal val="visible"/>
                                      </p:to>
                                    </p:set>
                                    <p:animEffect transition="in" filter="fade">
                                      <p:cBhvr>
                                        <p:cTn id="27" dur="1000"/>
                                        <p:tgtEl>
                                          <p:spTgt spid="15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4" end="4"/>
                                            </p:txEl>
                                          </p:spTgt>
                                        </p:tgtEl>
                                        <p:attrNameLst>
                                          <p:attrName>style.visibility</p:attrName>
                                        </p:attrNameLst>
                                      </p:cBhvr>
                                      <p:to>
                                        <p:strVal val="visible"/>
                                      </p:to>
                                    </p:set>
                                    <p:animEffect transition="in" filter="fade">
                                      <p:cBhvr>
                                        <p:cTn id="32" dur="1000"/>
                                        <p:tgtEl>
                                          <p:spTgt spid="15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5" end="5"/>
                                            </p:txEl>
                                          </p:spTgt>
                                        </p:tgtEl>
                                        <p:attrNameLst>
                                          <p:attrName>style.visibility</p:attrName>
                                        </p:attrNameLst>
                                      </p:cBhvr>
                                      <p:to>
                                        <p:strVal val="visible"/>
                                      </p:to>
                                    </p:set>
                                    <p:animEffect transition="in" filter="fade">
                                      <p:cBhvr>
                                        <p:cTn id="37" dur="1000"/>
                                        <p:tgtEl>
                                          <p:spTgt spid="15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6" end="6"/>
                                            </p:txEl>
                                          </p:spTgt>
                                        </p:tgtEl>
                                        <p:attrNameLst>
                                          <p:attrName>style.visibility</p:attrName>
                                        </p:attrNameLst>
                                      </p:cBhvr>
                                      <p:to>
                                        <p:strVal val="visible"/>
                                      </p:to>
                                    </p:set>
                                    <p:animEffect transition="in" filter="fade">
                                      <p:cBhvr>
                                        <p:cTn id="42" dur="1000"/>
                                        <p:tgtEl>
                                          <p:spTgt spid="15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7" end="7"/>
                                            </p:txEl>
                                          </p:spTgt>
                                        </p:tgtEl>
                                        <p:attrNameLst>
                                          <p:attrName>style.visibility</p:attrName>
                                        </p:attrNameLst>
                                      </p:cBhvr>
                                      <p:to>
                                        <p:strVal val="visible"/>
                                      </p:to>
                                    </p:set>
                                    <p:animEffect transition="in" filter="fade">
                                      <p:cBhvr>
                                        <p:cTn id="47" dur="1000"/>
                                        <p:tgtEl>
                                          <p:spTgt spid="15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8" end="8"/>
                                            </p:txEl>
                                          </p:spTgt>
                                        </p:tgtEl>
                                        <p:attrNameLst>
                                          <p:attrName>style.visibility</p:attrName>
                                        </p:attrNameLst>
                                      </p:cBhvr>
                                      <p:to>
                                        <p:strVal val="visible"/>
                                      </p:to>
                                    </p:set>
                                    <p:animEffect transition="in" filter="fade">
                                      <p:cBhvr>
                                        <p:cTn id="52"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4563</TotalTime>
  <Words>2146</Words>
  <Application>Microsoft Office PowerPoint</Application>
  <PresentationFormat>Widescreen</PresentationFormat>
  <Paragraphs>181</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Calibri</vt:lpstr>
      <vt:lpstr>Segoe UI</vt:lpstr>
      <vt:lpstr>Arial</vt:lpstr>
      <vt:lpstr>Century Gothic</vt:lpstr>
      <vt:lpstr>Wingdings</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12</cp:revision>
  <dcterms:created xsi:type="dcterms:W3CDTF">2020-01-02T01:56:26Z</dcterms:created>
  <dcterms:modified xsi:type="dcterms:W3CDTF">2024-06-09T15:21:12Z</dcterms:modified>
</cp:coreProperties>
</file>