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5"/>
  </p:notesMasterIdLst>
  <p:sldIdLst>
    <p:sldId id="257" r:id="rId2"/>
    <p:sldId id="259" r:id="rId3"/>
    <p:sldId id="280" r:id="rId4"/>
    <p:sldId id="281" r:id="rId5"/>
    <p:sldId id="282" r:id="rId6"/>
    <p:sldId id="283" r:id="rId7"/>
    <p:sldId id="285" r:id="rId8"/>
    <p:sldId id="284" r:id="rId9"/>
    <p:sldId id="286" r:id="rId10"/>
    <p:sldId id="287" r:id="rId11"/>
    <p:sldId id="288" r:id="rId12"/>
    <p:sldId id="289" r:id="rId13"/>
    <p:sldId id="290" r:id="rId14"/>
    <p:sldId id="291" r:id="rId15"/>
    <p:sldId id="29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293" r:id="rId31"/>
    <p:sldId id="269" r:id="rId32"/>
    <p:sldId id="270" r:id="rId33"/>
    <p:sldId id="271" r:id="rId34"/>
    <p:sldId id="272" r:id="rId35"/>
    <p:sldId id="273" r:id="rId36"/>
    <p:sldId id="261" r:id="rId37"/>
    <p:sldId id="263" r:id="rId38"/>
    <p:sldId id="264" r:id="rId39"/>
    <p:sldId id="277" r:id="rId40"/>
    <p:sldId id="294" r:id="rId41"/>
    <p:sldId id="299" r:id="rId42"/>
    <p:sldId id="274" r:id="rId43"/>
    <p:sldId id="297" r:id="rId44"/>
    <p:sldId id="319" r:id="rId45"/>
    <p:sldId id="320" r:id="rId46"/>
    <p:sldId id="278" r:id="rId47"/>
    <p:sldId id="300" r:id="rId48"/>
    <p:sldId id="295" r:id="rId49"/>
    <p:sldId id="275" r:id="rId50"/>
    <p:sldId id="296" r:id="rId51"/>
    <p:sldId id="317" r:id="rId52"/>
    <p:sldId id="298" r:id="rId53"/>
    <p:sldId id="31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AD4201-134E-B3DA-AB59-5A254B739CAB}" v="1394" dt="2024-08-06T00:33:30.892"/>
    <p1510:client id="{62E421C9-7FA1-3265-8A50-D91BAD40EA04}" v="1477" dt="2024-08-05T13:27:38.586"/>
    <p1510:client id="{67B8BE54-E851-F1A0-5EDF-84CBE4553071}" v="1029" dt="2024-08-05T10:26:37.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17191-0E3E-4ACB-861A-D7022DA7007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53EBA37-BDA6-446F-AE9E-4736773A3CA1}">
      <dgm:prSet/>
      <dgm:spPr/>
      <dgm:t>
        <a:bodyPr/>
        <a:lstStyle/>
        <a:p>
          <a:pPr rtl="0"/>
          <a:r>
            <a:rPr lang="en-US" dirty="0"/>
            <a:t>Critically discussing the impact of </a:t>
          </a:r>
          <a:r>
            <a:rPr lang="en-US" dirty="0">
              <a:latin typeface="Calibri Light" panose="020F0302020204030204"/>
            </a:rPr>
            <a:t>anthropogenic activity in exacerbating and accelerating </a:t>
          </a:r>
          <a:r>
            <a:rPr lang="en-US" dirty="0"/>
            <a:t> environmental hazards</a:t>
          </a:r>
          <a:r>
            <a:rPr lang="en-US" dirty="0">
              <a:latin typeface="Calibri Light" panose="020F0302020204030204"/>
            </a:rPr>
            <a:t>,</a:t>
          </a:r>
          <a:r>
            <a:rPr lang="en-US" dirty="0"/>
            <a:t> </a:t>
          </a:r>
          <a:r>
            <a:rPr lang="en-US" dirty="0">
              <a:latin typeface="Calibri Light" panose="020F0302020204030204"/>
            </a:rPr>
            <a:t>pollution and biodiversity loss.</a:t>
          </a:r>
          <a:endParaRPr lang="en-US" dirty="0"/>
        </a:p>
      </dgm:t>
    </dgm:pt>
    <dgm:pt modelId="{A94E029D-AE53-4741-AEB4-F7BBDEEE9E60}" type="parTrans" cxnId="{78B627FC-14B8-49CB-9303-7BD012C18B36}">
      <dgm:prSet/>
      <dgm:spPr/>
      <dgm:t>
        <a:bodyPr/>
        <a:lstStyle/>
        <a:p>
          <a:endParaRPr lang="en-US"/>
        </a:p>
      </dgm:t>
    </dgm:pt>
    <dgm:pt modelId="{5942FCFE-50ED-40B0-BB35-6D3CAB9F045B}" type="sibTrans" cxnId="{78B627FC-14B8-49CB-9303-7BD012C18B36}">
      <dgm:prSet/>
      <dgm:spPr/>
      <dgm:t>
        <a:bodyPr/>
        <a:lstStyle/>
        <a:p>
          <a:endParaRPr lang="en-US"/>
        </a:p>
      </dgm:t>
    </dgm:pt>
    <dgm:pt modelId="{1B15A613-96ED-4066-90AF-EFE7C4A198FB}">
      <dgm:prSet/>
      <dgm:spPr/>
      <dgm:t>
        <a:bodyPr/>
        <a:lstStyle/>
        <a:p>
          <a:pPr rtl="0"/>
          <a:r>
            <a:rPr lang="en-US" dirty="0"/>
            <a:t>Consider </a:t>
          </a:r>
          <a:r>
            <a:rPr lang="en-US" dirty="0">
              <a:latin typeface="Calibri Light" panose="020F0302020204030204"/>
            </a:rPr>
            <a:t>how these environmental challenges are exacerbated by and managed in the context of case studies relating to displacement, industrialisation and migration.</a:t>
          </a:r>
        </a:p>
      </dgm:t>
    </dgm:pt>
    <dgm:pt modelId="{C4D84B18-0ECA-480C-BA03-AF77C8DE2320}" type="parTrans" cxnId="{6DC15021-68AA-44AC-AEA4-9215B3B2BF4E}">
      <dgm:prSet/>
      <dgm:spPr/>
      <dgm:t>
        <a:bodyPr/>
        <a:lstStyle/>
        <a:p>
          <a:endParaRPr lang="en-US"/>
        </a:p>
      </dgm:t>
    </dgm:pt>
    <dgm:pt modelId="{D2637D30-7F87-437D-B32F-F3470431405B}" type="sibTrans" cxnId="{6DC15021-68AA-44AC-AEA4-9215B3B2BF4E}">
      <dgm:prSet/>
      <dgm:spPr/>
      <dgm:t>
        <a:bodyPr/>
        <a:lstStyle/>
        <a:p>
          <a:endParaRPr lang="en-US"/>
        </a:p>
      </dgm:t>
    </dgm:pt>
    <dgm:pt modelId="{72A3E682-4CE9-4FE2-9D5D-90B59109A202}" type="pres">
      <dgm:prSet presAssocID="{9F317191-0E3E-4ACB-861A-D7022DA70073}" presName="hierChild1" presStyleCnt="0">
        <dgm:presLayoutVars>
          <dgm:chPref val="1"/>
          <dgm:dir/>
          <dgm:animOne val="branch"/>
          <dgm:animLvl val="lvl"/>
          <dgm:resizeHandles/>
        </dgm:presLayoutVars>
      </dgm:prSet>
      <dgm:spPr/>
    </dgm:pt>
    <dgm:pt modelId="{D551007D-113B-40ED-A713-0CEE049AEC31}" type="pres">
      <dgm:prSet presAssocID="{353EBA37-BDA6-446F-AE9E-4736773A3CA1}" presName="hierRoot1" presStyleCnt="0"/>
      <dgm:spPr/>
    </dgm:pt>
    <dgm:pt modelId="{8A9C026B-A8D3-4AF6-AA26-D040BB0215E0}" type="pres">
      <dgm:prSet presAssocID="{353EBA37-BDA6-446F-AE9E-4736773A3CA1}" presName="composite" presStyleCnt="0"/>
      <dgm:spPr/>
    </dgm:pt>
    <dgm:pt modelId="{349BBEB8-A43A-4552-BD8E-2C36E93323A3}" type="pres">
      <dgm:prSet presAssocID="{353EBA37-BDA6-446F-AE9E-4736773A3CA1}" presName="background" presStyleLbl="node0" presStyleIdx="0" presStyleCnt="2"/>
      <dgm:spPr/>
    </dgm:pt>
    <dgm:pt modelId="{1C0D6C4B-5EEB-456C-9C76-C79FCC438B72}" type="pres">
      <dgm:prSet presAssocID="{353EBA37-BDA6-446F-AE9E-4736773A3CA1}" presName="text" presStyleLbl="fgAcc0" presStyleIdx="0" presStyleCnt="2">
        <dgm:presLayoutVars>
          <dgm:chPref val="3"/>
        </dgm:presLayoutVars>
      </dgm:prSet>
      <dgm:spPr/>
    </dgm:pt>
    <dgm:pt modelId="{4A6B75C3-F18C-45DA-868E-0525CFEE05A9}" type="pres">
      <dgm:prSet presAssocID="{353EBA37-BDA6-446F-AE9E-4736773A3CA1}" presName="hierChild2" presStyleCnt="0"/>
      <dgm:spPr/>
    </dgm:pt>
    <dgm:pt modelId="{9FA429D2-E95A-4BBB-BB5A-8CA2DB680A50}" type="pres">
      <dgm:prSet presAssocID="{1B15A613-96ED-4066-90AF-EFE7C4A198FB}" presName="hierRoot1" presStyleCnt="0"/>
      <dgm:spPr/>
    </dgm:pt>
    <dgm:pt modelId="{56430769-3E48-4487-8913-710DE595F8DB}" type="pres">
      <dgm:prSet presAssocID="{1B15A613-96ED-4066-90AF-EFE7C4A198FB}" presName="composite" presStyleCnt="0"/>
      <dgm:spPr/>
    </dgm:pt>
    <dgm:pt modelId="{4D073CF9-B19B-4D4B-938E-0C6FB4C8A2C7}" type="pres">
      <dgm:prSet presAssocID="{1B15A613-96ED-4066-90AF-EFE7C4A198FB}" presName="background" presStyleLbl="node0" presStyleIdx="1" presStyleCnt="2"/>
      <dgm:spPr/>
    </dgm:pt>
    <dgm:pt modelId="{F6438705-0F96-4AD7-8500-4D35701E08C3}" type="pres">
      <dgm:prSet presAssocID="{1B15A613-96ED-4066-90AF-EFE7C4A198FB}" presName="text" presStyleLbl="fgAcc0" presStyleIdx="1" presStyleCnt="2">
        <dgm:presLayoutVars>
          <dgm:chPref val="3"/>
        </dgm:presLayoutVars>
      </dgm:prSet>
      <dgm:spPr/>
    </dgm:pt>
    <dgm:pt modelId="{CA7269F2-8B7A-4068-A796-B5806FA80A5D}" type="pres">
      <dgm:prSet presAssocID="{1B15A613-96ED-4066-90AF-EFE7C4A198FB}" presName="hierChild2" presStyleCnt="0"/>
      <dgm:spPr/>
    </dgm:pt>
  </dgm:ptLst>
  <dgm:cxnLst>
    <dgm:cxn modelId="{4ED54412-C8E5-4192-82D0-72716EA6FC55}" type="presOf" srcId="{1B15A613-96ED-4066-90AF-EFE7C4A198FB}" destId="{F6438705-0F96-4AD7-8500-4D35701E08C3}" srcOrd="0" destOrd="0" presId="urn:microsoft.com/office/officeart/2005/8/layout/hierarchy1"/>
    <dgm:cxn modelId="{BDCA5713-91B1-4144-9C75-CC4AF20F741F}" type="presOf" srcId="{9F317191-0E3E-4ACB-861A-D7022DA70073}" destId="{72A3E682-4CE9-4FE2-9D5D-90B59109A202}" srcOrd="0" destOrd="0" presId="urn:microsoft.com/office/officeart/2005/8/layout/hierarchy1"/>
    <dgm:cxn modelId="{6DC15021-68AA-44AC-AEA4-9215B3B2BF4E}" srcId="{9F317191-0E3E-4ACB-861A-D7022DA70073}" destId="{1B15A613-96ED-4066-90AF-EFE7C4A198FB}" srcOrd="1" destOrd="0" parTransId="{C4D84B18-0ECA-480C-BA03-AF77C8DE2320}" sibTransId="{D2637D30-7F87-437D-B32F-F3470431405B}"/>
    <dgm:cxn modelId="{F000DC44-328A-4C75-B28C-45972489F61D}" type="presOf" srcId="{353EBA37-BDA6-446F-AE9E-4736773A3CA1}" destId="{1C0D6C4B-5EEB-456C-9C76-C79FCC438B72}" srcOrd="0" destOrd="0" presId="urn:microsoft.com/office/officeart/2005/8/layout/hierarchy1"/>
    <dgm:cxn modelId="{78B627FC-14B8-49CB-9303-7BD012C18B36}" srcId="{9F317191-0E3E-4ACB-861A-D7022DA70073}" destId="{353EBA37-BDA6-446F-AE9E-4736773A3CA1}" srcOrd="0" destOrd="0" parTransId="{A94E029D-AE53-4741-AEB4-F7BBDEEE9E60}" sibTransId="{5942FCFE-50ED-40B0-BB35-6D3CAB9F045B}"/>
    <dgm:cxn modelId="{FF667B85-9F93-48C7-8BF5-D1E81CE48CFE}" type="presParOf" srcId="{72A3E682-4CE9-4FE2-9D5D-90B59109A202}" destId="{D551007D-113B-40ED-A713-0CEE049AEC31}" srcOrd="0" destOrd="0" presId="urn:microsoft.com/office/officeart/2005/8/layout/hierarchy1"/>
    <dgm:cxn modelId="{09109644-82D7-42C1-AD4B-C88B71959FAF}" type="presParOf" srcId="{D551007D-113B-40ED-A713-0CEE049AEC31}" destId="{8A9C026B-A8D3-4AF6-AA26-D040BB0215E0}" srcOrd="0" destOrd="0" presId="urn:microsoft.com/office/officeart/2005/8/layout/hierarchy1"/>
    <dgm:cxn modelId="{376DE5AB-595D-4483-8496-A958CE7276C7}" type="presParOf" srcId="{8A9C026B-A8D3-4AF6-AA26-D040BB0215E0}" destId="{349BBEB8-A43A-4552-BD8E-2C36E93323A3}" srcOrd="0" destOrd="0" presId="urn:microsoft.com/office/officeart/2005/8/layout/hierarchy1"/>
    <dgm:cxn modelId="{ECC09927-AAC4-4FCC-9C7C-9FA8C4B400DA}" type="presParOf" srcId="{8A9C026B-A8D3-4AF6-AA26-D040BB0215E0}" destId="{1C0D6C4B-5EEB-456C-9C76-C79FCC438B72}" srcOrd="1" destOrd="0" presId="urn:microsoft.com/office/officeart/2005/8/layout/hierarchy1"/>
    <dgm:cxn modelId="{ABFCC80C-D1DE-4964-9E95-FEA4C62F9037}" type="presParOf" srcId="{D551007D-113B-40ED-A713-0CEE049AEC31}" destId="{4A6B75C3-F18C-45DA-868E-0525CFEE05A9}" srcOrd="1" destOrd="0" presId="urn:microsoft.com/office/officeart/2005/8/layout/hierarchy1"/>
    <dgm:cxn modelId="{CBF3460F-74C0-4BC6-A54B-C14255E16F54}" type="presParOf" srcId="{72A3E682-4CE9-4FE2-9D5D-90B59109A202}" destId="{9FA429D2-E95A-4BBB-BB5A-8CA2DB680A50}" srcOrd="1" destOrd="0" presId="urn:microsoft.com/office/officeart/2005/8/layout/hierarchy1"/>
    <dgm:cxn modelId="{5626A31D-F5AD-49B9-AC74-FA65DE8DA9DB}" type="presParOf" srcId="{9FA429D2-E95A-4BBB-BB5A-8CA2DB680A50}" destId="{56430769-3E48-4487-8913-710DE595F8DB}" srcOrd="0" destOrd="0" presId="urn:microsoft.com/office/officeart/2005/8/layout/hierarchy1"/>
    <dgm:cxn modelId="{E173F1F4-F808-49DB-A008-8F159A713199}" type="presParOf" srcId="{56430769-3E48-4487-8913-710DE595F8DB}" destId="{4D073CF9-B19B-4D4B-938E-0C6FB4C8A2C7}" srcOrd="0" destOrd="0" presId="urn:microsoft.com/office/officeart/2005/8/layout/hierarchy1"/>
    <dgm:cxn modelId="{DCF6F120-94DA-4477-8886-D54872884E18}" type="presParOf" srcId="{56430769-3E48-4487-8913-710DE595F8DB}" destId="{F6438705-0F96-4AD7-8500-4D35701E08C3}" srcOrd="1" destOrd="0" presId="urn:microsoft.com/office/officeart/2005/8/layout/hierarchy1"/>
    <dgm:cxn modelId="{6F401765-58CF-4EB1-9721-B3C3BE44D9B7}" type="presParOf" srcId="{9FA429D2-E95A-4BBB-BB5A-8CA2DB680A50}" destId="{CA7269F2-8B7A-4068-A796-B5806FA80A5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39F640-45CC-44D8-AC61-381AA12B066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29ADC47-E559-4A42-99BA-FEE64873BBA6}">
      <dgm:prSet/>
      <dgm:spPr/>
      <dgm:t>
        <a:bodyPr/>
        <a:lstStyle/>
        <a:p>
          <a:r>
            <a:rPr lang="en-US"/>
            <a:t>A key challenge facing our natural world and biodiversity is currently rapid population growth, rapid migration, urbanisation and inevitably consumption and industrialisation that emerges from that.  </a:t>
          </a:r>
        </a:p>
      </dgm:t>
    </dgm:pt>
    <dgm:pt modelId="{F60371CC-0F5B-4E95-B134-4A21B1F459DA}" type="parTrans" cxnId="{C2C2D555-C6D2-4808-8530-8C98D719893D}">
      <dgm:prSet/>
      <dgm:spPr/>
      <dgm:t>
        <a:bodyPr/>
        <a:lstStyle/>
        <a:p>
          <a:endParaRPr lang="en-US"/>
        </a:p>
      </dgm:t>
    </dgm:pt>
    <dgm:pt modelId="{6A3E4F7B-7DF1-4958-9F3C-261212F6841E}" type="sibTrans" cxnId="{C2C2D555-C6D2-4808-8530-8C98D719893D}">
      <dgm:prSet/>
      <dgm:spPr/>
      <dgm:t>
        <a:bodyPr/>
        <a:lstStyle/>
        <a:p>
          <a:endParaRPr lang="en-US"/>
        </a:p>
      </dgm:t>
    </dgm:pt>
    <dgm:pt modelId="{D0E96B1F-F61E-49FA-977E-51DA0EFB38B4}">
      <dgm:prSet/>
      <dgm:spPr/>
      <dgm:t>
        <a:bodyPr/>
        <a:lstStyle/>
        <a:p>
          <a:r>
            <a:rPr lang="en-US"/>
            <a:t>This can happen over a period and/or be recognised as a choice, i.e.: rural to urban migration for work opportunities, other times it can be displacement through dangerous and forced means.</a:t>
          </a:r>
        </a:p>
      </dgm:t>
    </dgm:pt>
    <dgm:pt modelId="{4A5D6F2B-2BA6-472E-B65E-45A9BBAFEE0D}" type="parTrans" cxnId="{9FCA4844-2830-4F8A-8DF8-92EABA53EABC}">
      <dgm:prSet/>
      <dgm:spPr/>
      <dgm:t>
        <a:bodyPr/>
        <a:lstStyle/>
        <a:p>
          <a:endParaRPr lang="en-US"/>
        </a:p>
      </dgm:t>
    </dgm:pt>
    <dgm:pt modelId="{D3561FC1-F906-4B49-99CF-AEA0A36ED588}" type="sibTrans" cxnId="{9FCA4844-2830-4F8A-8DF8-92EABA53EABC}">
      <dgm:prSet/>
      <dgm:spPr/>
      <dgm:t>
        <a:bodyPr/>
        <a:lstStyle/>
        <a:p>
          <a:endParaRPr lang="en-US"/>
        </a:p>
      </dgm:t>
    </dgm:pt>
    <dgm:pt modelId="{E84AB996-B184-4944-9CDB-16B532898052}">
      <dgm:prSet/>
      <dgm:spPr/>
      <dgm:t>
        <a:bodyPr/>
        <a:lstStyle/>
        <a:p>
          <a:r>
            <a:rPr lang="en-US"/>
            <a:t>The impact of such activities on marine life, coastal livelihoods, climate hazards and urban based issues like waste management and drainage can be catastrophic.</a:t>
          </a:r>
        </a:p>
      </dgm:t>
    </dgm:pt>
    <dgm:pt modelId="{180B6C38-BEC5-46E1-9F0B-7386B63FF11E}" type="parTrans" cxnId="{6107B302-956A-4801-A913-CF3165895DBD}">
      <dgm:prSet/>
      <dgm:spPr/>
      <dgm:t>
        <a:bodyPr/>
        <a:lstStyle/>
        <a:p>
          <a:endParaRPr lang="en-US"/>
        </a:p>
      </dgm:t>
    </dgm:pt>
    <dgm:pt modelId="{24148705-1586-4025-BD61-22BB1FBEC19B}" type="sibTrans" cxnId="{6107B302-956A-4801-A913-CF3165895DBD}">
      <dgm:prSet/>
      <dgm:spPr/>
      <dgm:t>
        <a:bodyPr/>
        <a:lstStyle/>
        <a:p>
          <a:endParaRPr lang="en-US"/>
        </a:p>
      </dgm:t>
    </dgm:pt>
    <dgm:pt modelId="{C180A78A-7F8B-4982-A272-66B813659376}">
      <dgm:prSet/>
      <dgm:spPr/>
      <dgm:t>
        <a:bodyPr/>
        <a:lstStyle/>
        <a:p>
          <a:r>
            <a:rPr lang="en-US"/>
            <a:t>There are some positive and sustainable strategies emerging to tackle such issues such as sustainable drainage-based solutions, policy reforms and innovative technology.</a:t>
          </a:r>
        </a:p>
      </dgm:t>
    </dgm:pt>
    <dgm:pt modelId="{9E4C86E5-6D47-417A-B2DA-FEA649423825}" type="parTrans" cxnId="{470EF569-4D4F-40EA-8531-A780617E0516}">
      <dgm:prSet/>
      <dgm:spPr/>
      <dgm:t>
        <a:bodyPr/>
        <a:lstStyle/>
        <a:p>
          <a:endParaRPr lang="en-US"/>
        </a:p>
      </dgm:t>
    </dgm:pt>
    <dgm:pt modelId="{02376FB2-F724-439A-BC5F-EFCE0701F471}" type="sibTrans" cxnId="{470EF569-4D4F-40EA-8531-A780617E0516}">
      <dgm:prSet/>
      <dgm:spPr/>
      <dgm:t>
        <a:bodyPr/>
        <a:lstStyle/>
        <a:p>
          <a:endParaRPr lang="en-US"/>
        </a:p>
      </dgm:t>
    </dgm:pt>
    <dgm:pt modelId="{F8E90AD4-ED2D-459B-AA20-57D4DEF8782F}" type="pres">
      <dgm:prSet presAssocID="{3239F640-45CC-44D8-AC61-381AA12B0666}" presName="linear" presStyleCnt="0">
        <dgm:presLayoutVars>
          <dgm:animLvl val="lvl"/>
          <dgm:resizeHandles val="exact"/>
        </dgm:presLayoutVars>
      </dgm:prSet>
      <dgm:spPr/>
    </dgm:pt>
    <dgm:pt modelId="{21225B62-E2BF-402D-AAC0-6C012437F558}" type="pres">
      <dgm:prSet presAssocID="{629ADC47-E559-4A42-99BA-FEE64873BBA6}" presName="parentText" presStyleLbl="node1" presStyleIdx="0" presStyleCnt="4">
        <dgm:presLayoutVars>
          <dgm:chMax val="0"/>
          <dgm:bulletEnabled val="1"/>
        </dgm:presLayoutVars>
      </dgm:prSet>
      <dgm:spPr/>
    </dgm:pt>
    <dgm:pt modelId="{FE991617-9BAC-4B98-B800-99D62B02AE4A}" type="pres">
      <dgm:prSet presAssocID="{6A3E4F7B-7DF1-4958-9F3C-261212F6841E}" presName="spacer" presStyleCnt="0"/>
      <dgm:spPr/>
    </dgm:pt>
    <dgm:pt modelId="{74F89446-17D9-4B9B-9BEE-4BE95AA8E9A9}" type="pres">
      <dgm:prSet presAssocID="{D0E96B1F-F61E-49FA-977E-51DA0EFB38B4}" presName="parentText" presStyleLbl="node1" presStyleIdx="1" presStyleCnt="4">
        <dgm:presLayoutVars>
          <dgm:chMax val="0"/>
          <dgm:bulletEnabled val="1"/>
        </dgm:presLayoutVars>
      </dgm:prSet>
      <dgm:spPr/>
    </dgm:pt>
    <dgm:pt modelId="{28B3A542-4F1F-465E-AFA7-BBBF7D99B876}" type="pres">
      <dgm:prSet presAssocID="{D3561FC1-F906-4B49-99CF-AEA0A36ED588}" presName="spacer" presStyleCnt="0"/>
      <dgm:spPr/>
    </dgm:pt>
    <dgm:pt modelId="{A141F8F3-9B81-4021-93DC-A82D68510C6C}" type="pres">
      <dgm:prSet presAssocID="{E84AB996-B184-4944-9CDB-16B532898052}" presName="parentText" presStyleLbl="node1" presStyleIdx="2" presStyleCnt="4">
        <dgm:presLayoutVars>
          <dgm:chMax val="0"/>
          <dgm:bulletEnabled val="1"/>
        </dgm:presLayoutVars>
      </dgm:prSet>
      <dgm:spPr/>
    </dgm:pt>
    <dgm:pt modelId="{1D7AF61C-2463-479E-856B-1F71A417F549}" type="pres">
      <dgm:prSet presAssocID="{24148705-1586-4025-BD61-22BB1FBEC19B}" presName="spacer" presStyleCnt="0"/>
      <dgm:spPr/>
    </dgm:pt>
    <dgm:pt modelId="{F5650A8D-6D7C-4216-9EBC-98D623779297}" type="pres">
      <dgm:prSet presAssocID="{C180A78A-7F8B-4982-A272-66B813659376}" presName="parentText" presStyleLbl="node1" presStyleIdx="3" presStyleCnt="4">
        <dgm:presLayoutVars>
          <dgm:chMax val="0"/>
          <dgm:bulletEnabled val="1"/>
        </dgm:presLayoutVars>
      </dgm:prSet>
      <dgm:spPr/>
    </dgm:pt>
  </dgm:ptLst>
  <dgm:cxnLst>
    <dgm:cxn modelId="{6107B302-956A-4801-A913-CF3165895DBD}" srcId="{3239F640-45CC-44D8-AC61-381AA12B0666}" destId="{E84AB996-B184-4944-9CDB-16B532898052}" srcOrd="2" destOrd="0" parTransId="{180B6C38-BEC5-46E1-9F0B-7386B63FF11E}" sibTransId="{24148705-1586-4025-BD61-22BB1FBEC19B}"/>
    <dgm:cxn modelId="{CA15B05D-BD6B-471F-B5A7-874A79B13858}" type="presOf" srcId="{3239F640-45CC-44D8-AC61-381AA12B0666}" destId="{F8E90AD4-ED2D-459B-AA20-57D4DEF8782F}" srcOrd="0" destOrd="0" presId="urn:microsoft.com/office/officeart/2005/8/layout/vList2"/>
    <dgm:cxn modelId="{9FCA4844-2830-4F8A-8DF8-92EABA53EABC}" srcId="{3239F640-45CC-44D8-AC61-381AA12B0666}" destId="{D0E96B1F-F61E-49FA-977E-51DA0EFB38B4}" srcOrd="1" destOrd="0" parTransId="{4A5D6F2B-2BA6-472E-B65E-45A9BBAFEE0D}" sibTransId="{D3561FC1-F906-4B49-99CF-AEA0A36ED588}"/>
    <dgm:cxn modelId="{470EF569-4D4F-40EA-8531-A780617E0516}" srcId="{3239F640-45CC-44D8-AC61-381AA12B0666}" destId="{C180A78A-7F8B-4982-A272-66B813659376}" srcOrd="3" destOrd="0" parTransId="{9E4C86E5-6D47-417A-B2DA-FEA649423825}" sibTransId="{02376FB2-F724-439A-BC5F-EFCE0701F471}"/>
    <dgm:cxn modelId="{9EC3AA74-A291-4083-B7B8-0EA00F19E836}" type="presOf" srcId="{E84AB996-B184-4944-9CDB-16B532898052}" destId="{A141F8F3-9B81-4021-93DC-A82D68510C6C}" srcOrd="0" destOrd="0" presId="urn:microsoft.com/office/officeart/2005/8/layout/vList2"/>
    <dgm:cxn modelId="{C2C2D555-C6D2-4808-8530-8C98D719893D}" srcId="{3239F640-45CC-44D8-AC61-381AA12B0666}" destId="{629ADC47-E559-4A42-99BA-FEE64873BBA6}" srcOrd="0" destOrd="0" parTransId="{F60371CC-0F5B-4E95-B134-4A21B1F459DA}" sibTransId="{6A3E4F7B-7DF1-4958-9F3C-261212F6841E}"/>
    <dgm:cxn modelId="{69C5CE59-0ED7-42AC-8E86-A1E37F6F9066}" type="presOf" srcId="{C180A78A-7F8B-4982-A272-66B813659376}" destId="{F5650A8D-6D7C-4216-9EBC-98D623779297}" srcOrd="0" destOrd="0" presId="urn:microsoft.com/office/officeart/2005/8/layout/vList2"/>
    <dgm:cxn modelId="{BCF3BB81-E187-42A9-A53A-0F1A9B1706C2}" type="presOf" srcId="{629ADC47-E559-4A42-99BA-FEE64873BBA6}" destId="{21225B62-E2BF-402D-AAC0-6C012437F558}" srcOrd="0" destOrd="0" presId="urn:microsoft.com/office/officeart/2005/8/layout/vList2"/>
    <dgm:cxn modelId="{10B95C8E-2255-426F-9956-B438FD77B151}" type="presOf" srcId="{D0E96B1F-F61E-49FA-977E-51DA0EFB38B4}" destId="{74F89446-17D9-4B9B-9BEE-4BE95AA8E9A9}" srcOrd="0" destOrd="0" presId="urn:microsoft.com/office/officeart/2005/8/layout/vList2"/>
    <dgm:cxn modelId="{24D7E8A7-014C-45DA-B159-0FBABA690152}" type="presParOf" srcId="{F8E90AD4-ED2D-459B-AA20-57D4DEF8782F}" destId="{21225B62-E2BF-402D-AAC0-6C012437F558}" srcOrd="0" destOrd="0" presId="urn:microsoft.com/office/officeart/2005/8/layout/vList2"/>
    <dgm:cxn modelId="{A8A59251-B396-41D7-9BA4-63922DA5271C}" type="presParOf" srcId="{F8E90AD4-ED2D-459B-AA20-57D4DEF8782F}" destId="{FE991617-9BAC-4B98-B800-99D62B02AE4A}" srcOrd="1" destOrd="0" presId="urn:microsoft.com/office/officeart/2005/8/layout/vList2"/>
    <dgm:cxn modelId="{7BE6CEAE-DF4C-4B81-A6CE-CCCF2C6DBB60}" type="presParOf" srcId="{F8E90AD4-ED2D-459B-AA20-57D4DEF8782F}" destId="{74F89446-17D9-4B9B-9BEE-4BE95AA8E9A9}" srcOrd="2" destOrd="0" presId="urn:microsoft.com/office/officeart/2005/8/layout/vList2"/>
    <dgm:cxn modelId="{8966EAEA-15F0-4CCB-A302-C692603CD4B6}" type="presParOf" srcId="{F8E90AD4-ED2D-459B-AA20-57D4DEF8782F}" destId="{28B3A542-4F1F-465E-AFA7-BBBF7D99B876}" srcOrd="3" destOrd="0" presId="urn:microsoft.com/office/officeart/2005/8/layout/vList2"/>
    <dgm:cxn modelId="{D2AF2725-FD31-425D-87B7-4E6A5DF8870F}" type="presParOf" srcId="{F8E90AD4-ED2D-459B-AA20-57D4DEF8782F}" destId="{A141F8F3-9B81-4021-93DC-A82D68510C6C}" srcOrd="4" destOrd="0" presId="urn:microsoft.com/office/officeart/2005/8/layout/vList2"/>
    <dgm:cxn modelId="{30BE3F89-ED7B-4B85-9A6E-E550B101DC8C}" type="presParOf" srcId="{F8E90AD4-ED2D-459B-AA20-57D4DEF8782F}" destId="{1D7AF61C-2463-479E-856B-1F71A417F549}" srcOrd="5" destOrd="0" presId="urn:microsoft.com/office/officeart/2005/8/layout/vList2"/>
    <dgm:cxn modelId="{409F475E-CC91-4D89-859E-189CCBC76EE3}" type="presParOf" srcId="{F8E90AD4-ED2D-459B-AA20-57D4DEF8782F}" destId="{F5650A8D-6D7C-4216-9EBC-98D62377929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BBEB8-A43A-4552-BD8E-2C36E93323A3}">
      <dsp:nvSpPr>
        <dsp:cNvPr id="0" name=""/>
        <dsp:cNvSpPr/>
      </dsp:nvSpPr>
      <dsp:spPr>
        <a:xfrm>
          <a:off x="1272" y="648889"/>
          <a:ext cx="4465162" cy="283537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0D6C4B-5EEB-456C-9C76-C79FCC438B72}">
      <dsp:nvSpPr>
        <dsp:cNvPr id="0" name=""/>
        <dsp:cNvSpPr/>
      </dsp:nvSpPr>
      <dsp:spPr>
        <a:xfrm>
          <a:off x="497401" y="1120212"/>
          <a:ext cx="4465162" cy="283537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Critically discussing the impact of </a:t>
          </a:r>
          <a:r>
            <a:rPr lang="en-US" sz="2500" kern="1200" dirty="0">
              <a:latin typeface="Calibri Light" panose="020F0302020204030204"/>
            </a:rPr>
            <a:t>anthropogenic activity in exacerbating and accelerating </a:t>
          </a:r>
          <a:r>
            <a:rPr lang="en-US" sz="2500" kern="1200" dirty="0"/>
            <a:t> environmental hazards</a:t>
          </a:r>
          <a:r>
            <a:rPr lang="en-US" sz="2500" kern="1200" dirty="0">
              <a:latin typeface="Calibri Light" panose="020F0302020204030204"/>
            </a:rPr>
            <a:t>,</a:t>
          </a:r>
          <a:r>
            <a:rPr lang="en-US" sz="2500" kern="1200" dirty="0"/>
            <a:t> </a:t>
          </a:r>
          <a:r>
            <a:rPr lang="en-US" sz="2500" kern="1200" dirty="0">
              <a:latin typeface="Calibri Light" panose="020F0302020204030204"/>
            </a:rPr>
            <a:t>pollution and biodiversity loss.</a:t>
          </a:r>
          <a:endParaRPr lang="en-US" sz="2500" kern="1200" dirty="0"/>
        </a:p>
      </dsp:txBody>
      <dsp:txXfrm>
        <a:off x="580446" y="1203257"/>
        <a:ext cx="4299072" cy="2669288"/>
      </dsp:txXfrm>
    </dsp:sp>
    <dsp:sp modelId="{4D073CF9-B19B-4D4B-938E-0C6FB4C8A2C7}">
      <dsp:nvSpPr>
        <dsp:cNvPr id="0" name=""/>
        <dsp:cNvSpPr/>
      </dsp:nvSpPr>
      <dsp:spPr>
        <a:xfrm>
          <a:off x="5458693" y="648889"/>
          <a:ext cx="4465162" cy="283537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438705-0F96-4AD7-8500-4D35701E08C3}">
      <dsp:nvSpPr>
        <dsp:cNvPr id="0" name=""/>
        <dsp:cNvSpPr/>
      </dsp:nvSpPr>
      <dsp:spPr>
        <a:xfrm>
          <a:off x="5954822" y="1120212"/>
          <a:ext cx="4465162" cy="283537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Consider </a:t>
          </a:r>
          <a:r>
            <a:rPr lang="en-US" sz="2500" kern="1200" dirty="0">
              <a:latin typeface="Calibri Light" panose="020F0302020204030204"/>
            </a:rPr>
            <a:t>how these environmental challenges are exacerbated by and managed in the context of case studies relating to displacement, industrialisation and migration.</a:t>
          </a:r>
        </a:p>
      </dsp:txBody>
      <dsp:txXfrm>
        <a:off x="6037867" y="1203257"/>
        <a:ext cx="4299072" cy="2669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25B62-E2BF-402D-AAC0-6C012437F558}">
      <dsp:nvSpPr>
        <dsp:cNvPr id="0" name=""/>
        <dsp:cNvSpPr/>
      </dsp:nvSpPr>
      <dsp:spPr>
        <a:xfrm>
          <a:off x="0" y="30816"/>
          <a:ext cx="6797675" cy="135602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 key challenge facing our natural world and biodiversity is currently rapid population growth, rapid migration, urbanisation and inevitably consumption and industrialisation that emerges from that.  </a:t>
          </a:r>
        </a:p>
      </dsp:txBody>
      <dsp:txXfrm>
        <a:off x="66196" y="97012"/>
        <a:ext cx="6665283" cy="1223637"/>
      </dsp:txXfrm>
    </dsp:sp>
    <dsp:sp modelId="{74F89446-17D9-4B9B-9BEE-4BE95AA8E9A9}">
      <dsp:nvSpPr>
        <dsp:cNvPr id="0" name=""/>
        <dsp:cNvSpPr/>
      </dsp:nvSpPr>
      <dsp:spPr>
        <a:xfrm>
          <a:off x="0" y="1441566"/>
          <a:ext cx="6797675" cy="1356029"/>
        </a:xfrm>
        <a:prstGeom prst="roundRect">
          <a:avLst/>
        </a:prstGeom>
        <a:solidFill>
          <a:schemeClr val="accent2">
            <a:hueOff val="13013"/>
            <a:satOff val="-8959"/>
            <a:lumOff val="-22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This can happen over a period and/or be recognised as a choice, i.e.: rural to urban migration for work opportunities, other times it can be displacement through dangerous and forced means.</a:t>
          </a:r>
        </a:p>
      </dsp:txBody>
      <dsp:txXfrm>
        <a:off x="66196" y="1507762"/>
        <a:ext cx="6665283" cy="1223637"/>
      </dsp:txXfrm>
    </dsp:sp>
    <dsp:sp modelId="{A141F8F3-9B81-4021-93DC-A82D68510C6C}">
      <dsp:nvSpPr>
        <dsp:cNvPr id="0" name=""/>
        <dsp:cNvSpPr/>
      </dsp:nvSpPr>
      <dsp:spPr>
        <a:xfrm>
          <a:off x="0" y="2852315"/>
          <a:ext cx="6797675" cy="1356029"/>
        </a:xfrm>
        <a:prstGeom prst="roundRect">
          <a:avLst/>
        </a:prstGeom>
        <a:solidFill>
          <a:schemeClr val="accent2">
            <a:hueOff val="26025"/>
            <a:satOff val="-17917"/>
            <a:lumOff val="-45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impact of such activities on marine life, coastal livelihoods, climate hazards and urban based issues like waste management and drainage can be catastrophic.</a:t>
          </a:r>
        </a:p>
      </dsp:txBody>
      <dsp:txXfrm>
        <a:off x="66196" y="2918511"/>
        <a:ext cx="6665283" cy="1223637"/>
      </dsp:txXfrm>
    </dsp:sp>
    <dsp:sp modelId="{F5650A8D-6D7C-4216-9EBC-98D623779297}">
      <dsp:nvSpPr>
        <dsp:cNvPr id="0" name=""/>
        <dsp:cNvSpPr/>
      </dsp:nvSpPr>
      <dsp:spPr>
        <a:xfrm>
          <a:off x="0" y="4263066"/>
          <a:ext cx="6797675" cy="1356029"/>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There are some positive and sustainable strategies emerging to tackle such issues such as sustainable drainage-based solutions, policy reforms and innovative technology.</a:t>
          </a:r>
        </a:p>
      </dsp:txBody>
      <dsp:txXfrm>
        <a:off x="66196" y="4329262"/>
        <a:ext cx="6665283" cy="12236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F5A58B-1E2C-4158-8C14-2DAB16C80170}" type="datetimeFigureOut">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7729C-0A79-4D41-9DDF-AECC1A00F563}" type="slidenum">
              <a:t>‹#›</a:t>
            </a:fld>
            <a:endParaRPr lang="en-US"/>
          </a:p>
        </p:txBody>
      </p:sp>
    </p:spTree>
    <p:extLst>
      <p:ext uri="{BB962C8B-B14F-4D97-AF65-F5344CB8AC3E}">
        <p14:creationId xmlns:p14="http://schemas.microsoft.com/office/powerpoint/2010/main" val="3592052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could also be linked to the session on Global Health.</a:t>
            </a:r>
          </a:p>
        </p:txBody>
      </p:sp>
      <p:sp>
        <p:nvSpPr>
          <p:cNvPr id="4" name="Slide Number Placeholder 3"/>
          <p:cNvSpPr>
            <a:spLocks noGrp="1"/>
          </p:cNvSpPr>
          <p:nvPr>
            <p:ph type="sldNum" sz="quarter" idx="5"/>
          </p:nvPr>
        </p:nvSpPr>
        <p:spPr/>
        <p:txBody>
          <a:bodyPr/>
          <a:lstStyle/>
          <a:p>
            <a:fld id="{5BE7729C-0A79-4D41-9DDF-AECC1A00F563}" type="slidenum">
              <a:rPr lang="en-US"/>
              <a:t>40</a:t>
            </a:fld>
            <a:endParaRPr lang="en-US"/>
          </a:p>
        </p:txBody>
      </p:sp>
    </p:spTree>
    <p:extLst>
      <p:ext uri="{BB962C8B-B14F-4D97-AF65-F5344CB8AC3E}">
        <p14:creationId xmlns:p14="http://schemas.microsoft.com/office/powerpoint/2010/main" val="3791610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550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33965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230AFB-B493-493C-AF40-0D1044409656}" type="datetimeFigureOut">
              <a:rPr lang="en-GB" smtClean="0"/>
              <a:t>05/08/2024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F9BFB76-ABB4-402D-88A9-6A152D3FCE8A}" type="slidenum">
              <a:rPr lang="en-GB" smtClean="0"/>
              <a:t>‹#›</a:t>
            </a:fld>
            <a:endParaRPr lang="en-GB"/>
          </a:p>
        </p:txBody>
      </p:sp>
    </p:spTree>
    <p:extLst>
      <p:ext uri="{BB962C8B-B14F-4D97-AF65-F5344CB8AC3E}">
        <p14:creationId xmlns:p14="http://schemas.microsoft.com/office/powerpoint/2010/main" val="1751861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DA0B-9BEE-4B57-8F97-96D5645D0658}"/>
              </a:ext>
            </a:extLst>
          </p:cNvPr>
          <p:cNvSpPr>
            <a:spLocks noGrp="1"/>
          </p:cNvSpPr>
          <p:nvPr>
            <p:ph type="dt" sz="half" idx="10"/>
          </p:nvPr>
        </p:nvSpPr>
        <p:spPr/>
        <p:txBody>
          <a:bodyPr/>
          <a:lstStyle/>
          <a:p>
            <a:fld id="{D208048B-57AF-4F53-BC84-8E0A1033FBEC}" type="datetimeFigureOut">
              <a:rPr lang="en-US" smtClean="0"/>
              <a:t>8/5/2024</a:t>
            </a:fld>
            <a:endParaRPr lang="en-US"/>
          </a:p>
        </p:txBody>
      </p:sp>
      <p:sp>
        <p:nvSpPr>
          <p:cNvPr id="3" name="Footer Placeholder 2">
            <a:extLst>
              <a:ext uri="{FF2B5EF4-FFF2-40B4-BE49-F238E27FC236}">
                <a16:creationId xmlns:a16="http://schemas.microsoft.com/office/drawing/2014/main"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9D9-82B1-496C-ABBC-4FF0C375DCE7}"/>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676021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8/5/2024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454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739" r:id="rId3"/>
    <p:sldLayoutId id="2147483740" r:id="rId4"/>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nrdc.org/stories/deadly-chicago-heat-wave-relevant-racial-justice-today-it-was-25-years-ago"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s://www.theguardian.com/world/2015/dec/01/chinese-vacuum-cleaner-artist-turning-beijings-smog-into-brick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List_of_capital_cities_by_altitude"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commons.wikimedia.org/wiki/File:New_York_City_at_night_HDR.jpg"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v=LMq6FYiF1mo"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openmigration.org/en/web-review/the-10-best-articles-on-refugees-and-migration-52018/" TargetMode="External"/><Relationship Id="rId7" Type="http://schemas.openxmlformats.org/officeDocument/2006/relationships/hyperlink" Target="https://openmigration.org/en/analyses/the-people-helping-migrants-stranded-between-serbia-and-hungary/" TargetMode="Externa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hyperlink" Target="https://www.picpedia.org/highway-signs/m/migration.html" TargetMode="Externa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www.africametro.com/eastern-africa/smugglers-become-lifeline-famine-hit-south-sudan" TargetMode="External"/><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gags9999/25958266543/"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time_continue=206&amp;v=84pT1uc690U&amp;feature=emb_logo"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fair.org/home/the-syrian-refugee-crisis-and-the-do-something-lie/" TargetMode="Externa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3" Type="http://schemas.openxmlformats.org/officeDocument/2006/relationships/hyperlink" Target="https://doi.org/10.1016/j.jclepro.2020.120191" TargetMode="External"/><Relationship Id="rId7" Type="http://schemas.openxmlformats.org/officeDocument/2006/relationships/hyperlink" Target="https://doi.org/10.1016/S2542-5196(24)00021-4" TargetMode="External"/><Relationship Id="rId2" Type="http://schemas.openxmlformats.org/officeDocument/2006/relationships/hyperlink" Target="https://doi.org/10.1016/j.erss.2021.102009" TargetMode="External"/><Relationship Id="rId1" Type="http://schemas.openxmlformats.org/officeDocument/2006/relationships/slideLayout" Target="../slideLayouts/slideLayout2.xml"/><Relationship Id="rId6" Type="http://schemas.openxmlformats.org/officeDocument/2006/relationships/hyperlink" Target="https://doi.org/10.11648/j.ijema.20150302.15" TargetMode="External"/><Relationship Id="rId5" Type="http://schemas.openxmlformats.org/officeDocument/2006/relationships/hyperlink" Target="https://doi.org/j8k6" TargetMode="External"/><Relationship Id="rId4" Type="http://schemas.openxmlformats.org/officeDocument/2006/relationships/hyperlink" Target="https://www.jstor.org/stable/27503569"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1016/j.wse.2019.12.004" TargetMode="External"/><Relationship Id="rId2" Type="http://schemas.openxmlformats.org/officeDocument/2006/relationships/hyperlink" Target="https://doi.org/10.1080/17441692.2022.2095655" TargetMode="External"/><Relationship Id="rId1" Type="http://schemas.openxmlformats.org/officeDocument/2006/relationships/slideLayout" Target="../slideLayouts/slideLayout2.xml"/><Relationship Id="rId6" Type="http://schemas.openxmlformats.org/officeDocument/2006/relationships/hyperlink" Target="https://doi.org/10.1002/app5.7" TargetMode="External"/><Relationship Id="rId5" Type="http://schemas.openxmlformats.org/officeDocument/2006/relationships/hyperlink" Target="https://doi.org/10.1038/s41893-023-01230-5" TargetMode="External"/><Relationship Id="rId4" Type="http://schemas.openxmlformats.org/officeDocument/2006/relationships/hyperlink" Target="https://doi.org/10.1038/s41467-023-37554-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sciencedirect.com/topics/engineering/meteorological-condition" TargetMode="External"/><Relationship Id="rId1" Type="http://schemas.openxmlformats.org/officeDocument/2006/relationships/slideLayout" Target="../slideLayouts/slideLayout2.xml"/><Relationship Id="rId4" Type="http://schemas.openxmlformats.org/officeDocument/2006/relationships/hyperlink" Target="http://flickr.com/photos/dustinphillips/4027763485"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88366" y="1258288"/>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a:solidFill>
                  <a:srgbClr val="003399"/>
                </a:solidFill>
                <a:latin typeface="Century Gothic"/>
                <a:ea typeface="Century Gothic"/>
                <a:cs typeface="Century Gothic"/>
                <a:sym typeface="Century Gothic"/>
              </a:rPr>
              <a:t>CCP-LAW</a:t>
            </a:r>
            <a:endParaRPr sz="2700" b="0" i="0" u="none" strike="noStrike" cap="none">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a:solidFill>
                  <a:srgbClr val="2683C6"/>
                </a:solidFill>
                <a:latin typeface="Century Gothic"/>
                <a:ea typeface="Century Gothic"/>
                <a:cs typeface="Century Gothic"/>
                <a:sym typeface="Century Gothic"/>
              </a:rPr>
              <a:t>Curricula development on Climate Change Policy and Law</a:t>
            </a:r>
            <a:endParaRPr sz="2700" b="0" i="0" u="none" strike="noStrike" cap="none">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15063" y="2233014"/>
            <a:ext cx="11150343" cy="2848560"/>
          </a:xfrm>
          <a:prstGeom prst="rect">
            <a:avLst/>
          </a:prstGeom>
          <a:noFill/>
          <a:ln>
            <a:noFill/>
          </a:ln>
        </p:spPr>
        <p:txBody>
          <a:bodyPr spcFirstLastPara="1" wrap="square" lIns="91425" tIns="45700" rIns="91425" bIns="45700" anchor="t" anchorCtr="0">
            <a:spAutoFit/>
          </a:bodyPr>
          <a:lstStyle/>
          <a:p>
            <a:pPr algn="ctr">
              <a:lnSpc>
                <a:spcPct val="107000"/>
              </a:lnSpc>
              <a:spcBef>
                <a:spcPts val="800"/>
              </a:spcBef>
              <a:spcAft>
                <a:spcPts val="800"/>
              </a:spcAft>
            </a:pPr>
            <a:r>
              <a:rPr lang="en-US" sz="2700" b="1" i="0" u="none" strike="noStrike" cap="none" dirty="0">
                <a:solidFill>
                  <a:srgbClr val="003399"/>
                </a:solidFill>
                <a:latin typeface="Century Gothic"/>
                <a:ea typeface="Century Gothic"/>
                <a:cs typeface="Century Gothic"/>
                <a:sym typeface="Century Gothic"/>
              </a:rPr>
              <a:t>Module: </a:t>
            </a:r>
            <a:r>
              <a:rPr lang="en-US" sz="2700" b="1" dirty="0">
                <a:solidFill>
                  <a:srgbClr val="003399"/>
                </a:solidFill>
                <a:latin typeface="Century Gothic"/>
                <a:ea typeface="Century Gothic"/>
                <a:cs typeface="Century Gothic"/>
                <a:sym typeface="Century Gothic"/>
              </a:rPr>
              <a:t>Environmental Risk Prevention and Management</a:t>
            </a:r>
            <a:endParaRPr lang="en-US" sz="2700" dirty="0">
              <a:solidFill>
                <a:srgbClr val="003399"/>
              </a:solidFill>
              <a:latin typeface="Century Gothic"/>
              <a:ea typeface="Century Gothic"/>
              <a:cs typeface="Century Gothic"/>
            </a:endParaRPr>
          </a:p>
          <a:p>
            <a:pPr algn="ctr">
              <a:lnSpc>
                <a:spcPct val="107000"/>
              </a:lnSpc>
              <a:spcBef>
                <a:spcPts val="800"/>
              </a:spcBef>
              <a:spcAft>
                <a:spcPts val="800"/>
              </a:spcAft>
            </a:pPr>
            <a:r>
              <a:rPr lang="en-US" sz="2700" b="1" i="0" u="none" strike="noStrike" cap="none" dirty="0">
                <a:solidFill>
                  <a:srgbClr val="003399"/>
                </a:solidFill>
                <a:latin typeface="Century Gothic"/>
                <a:ea typeface="Century Gothic"/>
                <a:cs typeface="Century Gothic"/>
                <a:sym typeface="Century Gothic"/>
              </a:rPr>
              <a:t>Topic:</a:t>
            </a:r>
            <a:r>
              <a:rPr lang="en-US" sz="2700" b="1" dirty="0">
                <a:solidFill>
                  <a:srgbClr val="003399"/>
                </a:solidFill>
                <a:latin typeface="Century Gothic"/>
                <a:ea typeface="Century Gothic"/>
                <a:cs typeface="Century Gothic"/>
                <a:sym typeface="Century Gothic"/>
              </a:rPr>
              <a:t> </a:t>
            </a:r>
            <a:r>
              <a:rPr lang="en-US" sz="2700" b="1" dirty="0">
                <a:solidFill>
                  <a:srgbClr val="003399"/>
                </a:solidFill>
                <a:latin typeface="Century Gothic"/>
                <a:ea typeface="+mn-lt"/>
                <a:cs typeface="+mn-lt"/>
                <a:sym typeface="Century Gothic"/>
              </a:rPr>
              <a:t>Case Studies in Managing Environmental Risk with a focus on Displacement – Environmental Hazards, Pollution and Biodiversity Loss </a:t>
            </a:r>
            <a:endParaRPr lang="en-US" sz="2700" b="1" i="0" u="none" strike="noStrike" cap="none" dirty="0">
              <a:solidFill>
                <a:srgbClr val="003399"/>
              </a:solidFill>
              <a:latin typeface="Century Gothic"/>
              <a:ea typeface="Calibri"/>
              <a:cs typeface="Calibri"/>
            </a:endParaRPr>
          </a:p>
          <a:p>
            <a:pPr>
              <a:lnSpc>
                <a:spcPct val="107000"/>
              </a:lnSpc>
              <a:spcBef>
                <a:spcPts val="800"/>
              </a:spcBef>
              <a:spcAft>
                <a:spcPts val="800"/>
              </a:spcAft>
            </a:pPr>
            <a:r>
              <a:rPr lang="en-US" sz="2200" b="1" dirty="0">
                <a:solidFill>
                  <a:srgbClr val="003399"/>
                </a:solidFill>
                <a:latin typeface="Century Gothic"/>
                <a:ea typeface="Century Gothic"/>
                <a:cs typeface="Century Gothic"/>
                <a:sym typeface="Century Gothic"/>
              </a:rPr>
              <a:t>Instructor Name:</a:t>
            </a:r>
            <a:endParaRPr sz="2200" b="0" i="0" u="none" strike="noStrike" cap="none" dirty="0">
              <a:solidFill>
                <a:srgbClr val="000000"/>
              </a:solidFill>
              <a:latin typeface="Century Gothic"/>
              <a:ea typeface="Century Gothic"/>
              <a:cs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357658"/>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276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CBDE7-F06E-4BE7-B9F0-86F1D5148062}"/>
              </a:ext>
            </a:extLst>
          </p:cNvPr>
          <p:cNvSpPr>
            <a:spLocks noGrp="1"/>
          </p:cNvSpPr>
          <p:nvPr>
            <p:ph type="title"/>
          </p:nvPr>
        </p:nvSpPr>
        <p:spPr/>
        <p:txBody>
          <a:bodyPr/>
          <a:lstStyle/>
          <a:p>
            <a:r>
              <a:rPr lang="en-GB" dirty="0"/>
              <a:t>How is city pollution effecting the environment?</a:t>
            </a:r>
            <a:endParaRPr lang="en-US" dirty="0"/>
          </a:p>
        </p:txBody>
      </p:sp>
      <p:pic>
        <p:nvPicPr>
          <p:cNvPr id="7" name="Picture 7" descr="Chart, histogram&#10;&#10;Description automatically generated">
            <a:extLst>
              <a:ext uri="{FF2B5EF4-FFF2-40B4-BE49-F238E27FC236}">
                <a16:creationId xmlns:a16="http://schemas.microsoft.com/office/drawing/2014/main" id="{88AB4ADF-71B0-4226-87FB-AECE991A48A0}"/>
              </a:ext>
            </a:extLst>
          </p:cNvPr>
          <p:cNvPicPr>
            <a:picLocks noGrp="1" noChangeAspect="1"/>
          </p:cNvPicPr>
          <p:nvPr>
            <p:ph idx="1"/>
          </p:nvPr>
        </p:nvPicPr>
        <p:blipFill>
          <a:blip r:embed="rId2"/>
          <a:stretch>
            <a:fillRect/>
          </a:stretch>
        </p:blipFill>
        <p:spPr>
          <a:xfrm>
            <a:off x="6402758" y="2020434"/>
            <a:ext cx="5020295" cy="4022725"/>
          </a:xfrm>
        </p:spPr>
      </p:pic>
      <p:sp>
        <p:nvSpPr>
          <p:cNvPr id="8" name="TextBox 7">
            <a:extLst>
              <a:ext uri="{FF2B5EF4-FFF2-40B4-BE49-F238E27FC236}">
                <a16:creationId xmlns:a16="http://schemas.microsoft.com/office/drawing/2014/main" id="{9E00F6BE-5C07-4342-BC73-40AFEDCCC2B7}"/>
              </a:ext>
            </a:extLst>
          </p:cNvPr>
          <p:cNvSpPr txBox="1"/>
          <p:nvPr/>
        </p:nvSpPr>
        <p:spPr>
          <a:xfrm>
            <a:off x="925554" y="1817377"/>
            <a:ext cx="5620523"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ea typeface="+mn-lt"/>
                <a:cs typeface="+mn-lt"/>
              </a:rPr>
              <a:t>Heat Waves from rapid urbanisation have been witnessed globally.  A graph by the EPA show the changing temperatures  in the USA’s mainland states.</a:t>
            </a:r>
            <a:endParaRPr lang="en-US" sz="2200"/>
          </a:p>
          <a:p>
            <a:endParaRPr lang="en-GB" sz="2200" dirty="0">
              <a:ea typeface="+mn-lt"/>
              <a:cs typeface="+mn-lt"/>
            </a:endParaRPr>
          </a:p>
          <a:p>
            <a:r>
              <a:rPr lang="en-GB" sz="2200" dirty="0">
                <a:ea typeface="+mn-lt"/>
                <a:cs typeface="+mn-lt"/>
              </a:rPr>
              <a:t>This has an impact on crop cultivation, food production and food security. It additionally can be responsible for global temperature rises (i.e.: sea level rise) along with health implications for vulnerable and marginalised people such as the elderly, the poor, people in ill health and ethnic minorities.</a:t>
            </a:r>
            <a:endParaRPr lang="en-GB" sz="2200"/>
          </a:p>
          <a:p>
            <a:pPr algn="l"/>
            <a:endParaRPr lang="en-GB" dirty="0"/>
          </a:p>
        </p:txBody>
      </p:sp>
    </p:spTree>
    <p:extLst>
      <p:ext uri="{BB962C8B-B14F-4D97-AF65-F5344CB8AC3E}">
        <p14:creationId xmlns:p14="http://schemas.microsoft.com/office/powerpoint/2010/main" val="4064518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B4073-C4C5-4CF4-B9B1-42C0B88FE82F}"/>
              </a:ext>
            </a:extLst>
          </p:cNvPr>
          <p:cNvSpPr>
            <a:spLocks noGrp="1"/>
          </p:cNvSpPr>
          <p:nvPr>
            <p:ph type="title"/>
          </p:nvPr>
        </p:nvSpPr>
        <p:spPr>
          <a:xfrm>
            <a:off x="466607" y="225901"/>
            <a:ext cx="7685037" cy="1325563"/>
          </a:xfrm>
        </p:spPr>
        <p:txBody>
          <a:bodyPr/>
          <a:lstStyle/>
          <a:p>
            <a:r>
              <a:rPr lang="en-GB" dirty="0"/>
              <a:t>Heat Waves</a:t>
            </a:r>
          </a:p>
        </p:txBody>
      </p:sp>
      <p:pic>
        <p:nvPicPr>
          <p:cNvPr id="4" name="Picture 4" descr="A picture containing text, newspaper&#10;&#10;Description automatically generated">
            <a:extLst>
              <a:ext uri="{FF2B5EF4-FFF2-40B4-BE49-F238E27FC236}">
                <a16:creationId xmlns:a16="http://schemas.microsoft.com/office/drawing/2014/main" id="{69909651-11D8-4F78-844B-7D91B6BF7731}"/>
              </a:ext>
            </a:extLst>
          </p:cNvPr>
          <p:cNvPicPr>
            <a:picLocks noGrp="1" noChangeAspect="1"/>
          </p:cNvPicPr>
          <p:nvPr>
            <p:ph idx="1"/>
          </p:nvPr>
        </p:nvPicPr>
        <p:blipFill>
          <a:blip r:embed="rId2"/>
          <a:stretch>
            <a:fillRect/>
          </a:stretch>
        </p:blipFill>
        <p:spPr>
          <a:xfrm>
            <a:off x="8486669" y="139972"/>
            <a:ext cx="3197211" cy="4080250"/>
          </a:xfrm>
        </p:spPr>
      </p:pic>
      <p:sp>
        <p:nvSpPr>
          <p:cNvPr id="5" name="TextBox 4">
            <a:extLst>
              <a:ext uri="{FF2B5EF4-FFF2-40B4-BE49-F238E27FC236}">
                <a16:creationId xmlns:a16="http://schemas.microsoft.com/office/drawing/2014/main" id="{EC67DDFC-453F-4ED5-96E9-C38829A9FB11}"/>
              </a:ext>
            </a:extLst>
          </p:cNvPr>
          <p:cNvSpPr txBox="1"/>
          <p:nvPr/>
        </p:nvSpPr>
        <p:spPr>
          <a:xfrm>
            <a:off x="462845" y="1714030"/>
            <a:ext cx="6911089"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ea typeface="+mn-lt"/>
                <a:cs typeface="+mn-lt"/>
              </a:rPr>
              <a:t>•Temperatures soared to 43 degrees Celsius in Chicago in July 1995.</a:t>
            </a:r>
            <a:endParaRPr lang="en-US" sz="2000">
              <a:cs typeface="Calibri"/>
            </a:endParaRPr>
          </a:p>
          <a:p>
            <a:endParaRPr lang="en-GB" sz="2000" dirty="0">
              <a:cs typeface="Calibri"/>
            </a:endParaRPr>
          </a:p>
          <a:p>
            <a:r>
              <a:rPr lang="en-GB" sz="2000" dirty="0">
                <a:ea typeface="+mn-lt"/>
                <a:cs typeface="+mn-lt"/>
              </a:rPr>
              <a:t>•There were 739 heat related deaths as a result, primarily among the elderly community, the poor and people of colour.</a:t>
            </a:r>
            <a:endParaRPr lang="en-GB" sz="2000" dirty="0">
              <a:cs typeface="Calibri"/>
            </a:endParaRPr>
          </a:p>
          <a:p>
            <a:endParaRPr lang="en-GB" sz="2000" dirty="0">
              <a:cs typeface="Calibri"/>
            </a:endParaRPr>
          </a:p>
          <a:p>
            <a:r>
              <a:rPr lang="en-GB" sz="2000" dirty="0">
                <a:ea typeface="+mn-lt"/>
                <a:cs typeface="+mn-lt"/>
              </a:rPr>
              <a:t>•The direct affect was the urban heat island of Chicago, but can you think of any other reasons why the death toll was as high?</a:t>
            </a:r>
            <a:endParaRPr lang="en-GB" sz="2000" dirty="0">
              <a:cs typeface="Calibri"/>
            </a:endParaRPr>
          </a:p>
          <a:p>
            <a:pPr algn="l"/>
            <a:endParaRPr lang="en-GB" sz="2000" dirty="0">
              <a:cs typeface="Calibri"/>
            </a:endParaRPr>
          </a:p>
          <a:p>
            <a:r>
              <a:rPr lang="en-GB" sz="2000" dirty="0">
                <a:ea typeface="+mn-lt"/>
                <a:cs typeface="+mn-lt"/>
              </a:rPr>
              <a:t>Read </a:t>
            </a:r>
            <a:r>
              <a:rPr lang="en-GB" sz="2000" err="1">
                <a:ea typeface="+mn-lt"/>
                <a:cs typeface="+mn-lt"/>
              </a:rPr>
              <a:t>Laaidi</a:t>
            </a:r>
            <a:r>
              <a:rPr lang="en-GB" sz="2000" dirty="0">
                <a:ea typeface="+mn-lt"/>
                <a:cs typeface="+mn-lt"/>
              </a:rPr>
              <a:t> (2012) which looks at urban heat islands on Paris’ and Chicago heatwaves.</a:t>
            </a:r>
            <a:endParaRPr lang="en-GB" sz="2000" dirty="0">
              <a:cs typeface="Calibri"/>
            </a:endParaRPr>
          </a:p>
          <a:p>
            <a:endParaRPr lang="en-GB" sz="2000" dirty="0">
              <a:cs typeface="Calibri"/>
            </a:endParaRPr>
          </a:p>
          <a:p>
            <a:r>
              <a:rPr lang="en-GB" sz="2000" dirty="0">
                <a:cs typeface="Calibri"/>
              </a:rPr>
              <a:t>Read Thompson et. Al (2023) on the most at-risk locations for heatwaves.</a:t>
            </a:r>
          </a:p>
          <a:p>
            <a:endParaRPr lang="en-GB" sz="2600" dirty="0"/>
          </a:p>
          <a:p>
            <a:endParaRPr lang="en-GB" sz="2600" dirty="0">
              <a:cs typeface="Calibri" panose="020F0502020204030204"/>
            </a:endParaRPr>
          </a:p>
        </p:txBody>
      </p:sp>
      <p:pic>
        <p:nvPicPr>
          <p:cNvPr id="6" name="Picture 6" descr="A picture containing person, outdoor, person, crowd&#10;&#10;Description automatically generated">
            <a:extLst>
              <a:ext uri="{FF2B5EF4-FFF2-40B4-BE49-F238E27FC236}">
                <a16:creationId xmlns:a16="http://schemas.microsoft.com/office/drawing/2014/main" id="{BF715CCF-913A-4282-9D19-29447D08B4BC}"/>
              </a:ext>
            </a:extLst>
          </p:cNvPr>
          <p:cNvPicPr>
            <a:picLocks noChangeAspect="1"/>
          </p:cNvPicPr>
          <p:nvPr/>
        </p:nvPicPr>
        <p:blipFill>
          <a:blip r:embed="rId3"/>
          <a:stretch>
            <a:fillRect/>
          </a:stretch>
        </p:blipFill>
        <p:spPr>
          <a:xfrm>
            <a:off x="7631290" y="3667095"/>
            <a:ext cx="4050828" cy="2628255"/>
          </a:xfrm>
          <a:prstGeom prst="rect">
            <a:avLst/>
          </a:prstGeom>
        </p:spPr>
      </p:pic>
      <p:sp>
        <p:nvSpPr>
          <p:cNvPr id="3" name="TextBox 2">
            <a:extLst>
              <a:ext uri="{FF2B5EF4-FFF2-40B4-BE49-F238E27FC236}">
                <a16:creationId xmlns:a16="http://schemas.microsoft.com/office/drawing/2014/main" id="{F24190BD-4F64-0CD9-A013-0858749055ED}"/>
              </a:ext>
            </a:extLst>
          </p:cNvPr>
          <p:cNvSpPr txBox="1"/>
          <p:nvPr/>
        </p:nvSpPr>
        <p:spPr>
          <a:xfrm>
            <a:off x="5155096" y="229704"/>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The Deadly Chicago Heat Wave Is As Relevant to Racial Justice Today As It Was 25 Years Ago (nrdc.org)</a:t>
            </a:r>
            <a:endParaRPr lang="en-US"/>
          </a:p>
        </p:txBody>
      </p:sp>
    </p:spTree>
    <p:extLst>
      <p:ext uri="{BB962C8B-B14F-4D97-AF65-F5344CB8AC3E}">
        <p14:creationId xmlns:p14="http://schemas.microsoft.com/office/powerpoint/2010/main" val="2324259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75EEC3-5625-4468-93B5-CBCB1FD63916}"/>
              </a:ext>
            </a:extLst>
          </p:cNvPr>
          <p:cNvSpPr>
            <a:spLocks noGrp="1"/>
          </p:cNvSpPr>
          <p:nvPr>
            <p:ph type="title"/>
          </p:nvPr>
        </p:nvSpPr>
        <p:spPr>
          <a:xfrm>
            <a:off x="4974771" y="634946"/>
            <a:ext cx="6574972" cy="1450757"/>
          </a:xfrm>
        </p:spPr>
        <p:txBody>
          <a:bodyPr>
            <a:normAutofit/>
          </a:bodyPr>
          <a:lstStyle/>
          <a:p>
            <a:r>
              <a:rPr lang="en-GB" b="1" dirty="0"/>
              <a:t>Smog</a:t>
            </a:r>
          </a:p>
        </p:txBody>
      </p:sp>
      <p:pic>
        <p:nvPicPr>
          <p:cNvPr id="4" name="Picture 4" descr="A picture containing sky, outdoor, sunset, nature&#10;&#10;Description automatically generated">
            <a:extLst>
              <a:ext uri="{FF2B5EF4-FFF2-40B4-BE49-F238E27FC236}">
                <a16:creationId xmlns:a16="http://schemas.microsoft.com/office/drawing/2014/main" id="{E8FEA915-2172-4561-A5D8-6877E441C46D}"/>
              </a:ext>
            </a:extLst>
          </p:cNvPr>
          <p:cNvPicPr>
            <a:picLocks noChangeAspect="1"/>
          </p:cNvPicPr>
          <p:nvPr/>
        </p:nvPicPr>
        <p:blipFill>
          <a:blip r:embed="rId2"/>
          <a:srcRect l="12808" r="30724" b="2"/>
          <a:stretch/>
        </p:blipFill>
        <p:spPr>
          <a:xfrm>
            <a:off x="633999" y="640081"/>
            <a:ext cx="4001315" cy="5314406"/>
          </a:xfrm>
          <a:prstGeom prst="rect">
            <a:avLst/>
          </a:prstGeom>
        </p:spPr>
      </p:pic>
      <p:cxnSp>
        <p:nvCxnSpPr>
          <p:cNvPr id="11" name="Straight Connector 10">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742BE4-B897-48A8-8FFE-6F1BD68AC104}"/>
              </a:ext>
            </a:extLst>
          </p:cNvPr>
          <p:cNvSpPr>
            <a:spLocks noGrp="1"/>
          </p:cNvSpPr>
          <p:nvPr>
            <p:ph idx="1"/>
          </p:nvPr>
        </p:nvSpPr>
        <p:spPr>
          <a:xfrm>
            <a:off x="4974769" y="2198914"/>
            <a:ext cx="6574973" cy="3670180"/>
          </a:xfrm>
        </p:spPr>
        <p:txBody>
          <a:bodyPr vert="horz" lIns="91440" tIns="45720" rIns="91440" bIns="45720" rtlCol="0">
            <a:normAutofit/>
          </a:bodyPr>
          <a:lstStyle/>
          <a:p>
            <a:pPr>
              <a:buNone/>
            </a:pPr>
            <a:r>
              <a:rPr lang="en-GB" b="1">
                <a:ea typeface="+mn-lt"/>
                <a:cs typeface="+mn-lt"/>
              </a:rPr>
              <a:t>Photochemical smog</a:t>
            </a:r>
            <a:r>
              <a:rPr lang="en-GB">
                <a:ea typeface="+mn-lt"/>
                <a:cs typeface="+mn-lt"/>
              </a:rPr>
              <a:t> is a type of smog produced when ultraviolet light from the sun reacts with nitrogen oxides in the atmosphere.  It is visible as a brown haze.</a:t>
            </a:r>
            <a:endParaRPr lang="en-GB"/>
          </a:p>
          <a:p>
            <a:pPr>
              <a:buNone/>
            </a:pPr>
            <a:endParaRPr lang="en-GB">
              <a:ea typeface="+mn-lt"/>
              <a:cs typeface="+mn-lt"/>
            </a:endParaRPr>
          </a:p>
          <a:p>
            <a:pPr>
              <a:buNone/>
            </a:pPr>
            <a:r>
              <a:rPr lang="en-GB" b="1">
                <a:ea typeface="+mn-lt"/>
                <a:cs typeface="+mn-lt"/>
              </a:rPr>
              <a:t>Industrial smog</a:t>
            </a:r>
            <a:r>
              <a:rPr lang="en-GB">
                <a:ea typeface="+mn-lt"/>
                <a:cs typeface="+mn-lt"/>
              </a:rPr>
              <a:t> typically exists in urban areas where factories burn fossil fuels such as coal, which creates smoke and sulphur dioxide that mix with fog droplets to create a thick blanket of haze close to the ground.</a:t>
            </a:r>
            <a:endParaRPr lang="en-GB" dirty="0"/>
          </a:p>
          <a:p>
            <a:pPr marL="0" indent="0">
              <a:buNone/>
            </a:pPr>
            <a:endParaRPr lang="en-GB" dirty="0"/>
          </a:p>
        </p:txBody>
      </p:sp>
      <p:sp>
        <p:nvSpPr>
          <p:cNvPr id="13" name="Rectangle 12">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17023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www.epa.gov/sites/default/files/2016-09/pm2.5_scale_graphic-color_2.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99294" y="905933"/>
            <a:ext cx="7225416" cy="503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477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802D78-08AE-4322-A011-F916F2D42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7CA16C-E475-46F5-B649-A4E58DAF14F0}"/>
              </a:ext>
            </a:extLst>
          </p:cNvPr>
          <p:cNvSpPr>
            <a:spLocks noGrp="1"/>
          </p:cNvSpPr>
          <p:nvPr>
            <p:ph type="title"/>
          </p:nvPr>
        </p:nvSpPr>
        <p:spPr>
          <a:xfrm>
            <a:off x="5144679" y="634946"/>
            <a:ext cx="6405063" cy="1450757"/>
          </a:xfrm>
        </p:spPr>
        <p:txBody>
          <a:bodyPr>
            <a:normAutofit/>
          </a:bodyPr>
          <a:lstStyle/>
          <a:p>
            <a:r>
              <a:rPr lang="en-GB" b="1" dirty="0"/>
              <a:t>London Smog 1952</a:t>
            </a:r>
          </a:p>
        </p:txBody>
      </p:sp>
      <p:pic>
        <p:nvPicPr>
          <p:cNvPr id="4" name="Picture 4" descr="A picture containing person, suit&#10;&#10;Description automatically generated">
            <a:extLst>
              <a:ext uri="{FF2B5EF4-FFF2-40B4-BE49-F238E27FC236}">
                <a16:creationId xmlns:a16="http://schemas.microsoft.com/office/drawing/2014/main" id="{629EC4C4-B694-4BAB-98D2-06362A912F8A}"/>
              </a:ext>
            </a:extLst>
          </p:cNvPr>
          <p:cNvPicPr>
            <a:picLocks noChangeAspect="1"/>
          </p:cNvPicPr>
          <p:nvPr/>
        </p:nvPicPr>
        <p:blipFill rotWithShape="1">
          <a:blip r:embed="rId2"/>
          <a:srcRect l="28312" r="24680" b="-2"/>
          <a:stretch/>
        </p:blipFill>
        <p:spPr>
          <a:xfrm>
            <a:off x="634000" y="581098"/>
            <a:ext cx="1929714" cy="2476136"/>
          </a:xfrm>
          <a:prstGeom prst="rect">
            <a:avLst/>
          </a:prstGeom>
        </p:spPr>
      </p:pic>
      <p:pic>
        <p:nvPicPr>
          <p:cNvPr id="5" name="Picture 5">
            <a:extLst>
              <a:ext uri="{FF2B5EF4-FFF2-40B4-BE49-F238E27FC236}">
                <a16:creationId xmlns:a16="http://schemas.microsoft.com/office/drawing/2014/main" id="{783D6256-FF2D-4BA5-AE8D-4A622E9613B2}"/>
              </a:ext>
            </a:extLst>
          </p:cNvPr>
          <p:cNvPicPr>
            <a:picLocks noChangeAspect="1"/>
          </p:cNvPicPr>
          <p:nvPr/>
        </p:nvPicPr>
        <p:blipFill rotWithShape="1">
          <a:blip r:embed="rId3"/>
          <a:srcRect l="50372" r="2534" b="-3"/>
          <a:stretch/>
        </p:blipFill>
        <p:spPr>
          <a:xfrm>
            <a:off x="2724581" y="581099"/>
            <a:ext cx="1929714" cy="2476136"/>
          </a:xfrm>
          <a:prstGeom prst="rect">
            <a:avLst/>
          </a:prstGeom>
        </p:spPr>
      </p:pic>
      <p:cxnSp>
        <p:nvCxnSpPr>
          <p:cNvPr id="9" name="Straight Connector 8">
            <a:extLst>
              <a:ext uri="{FF2B5EF4-FFF2-40B4-BE49-F238E27FC236}">
                <a16:creationId xmlns:a16="http://schemas.microsoft.com/office/drawing/2014/main" id="{95FA3E87-F218-4BA5-921F-838DB6FC6F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86FA1FE3-3C3B-499B-8D67-08271225FF90}"/>
              </a:ext>
            </a:extLst>
          </p:cNvPr>
          <p:cNvPicPr>
            <a:picLocks noChangeAspect="1"/>
          </p:cNvPicPr>
          <p:nvPr/>
        </p:nvPicPr>
        <p:blipFill rotWithShape="1">
          <a:blip r:embed="rId4"/>
          <a:srcRect t="26184" r="-3" b="-3"/>
          <a:stretch/>
        </p:blipFill>
        <p:spPr>
          <a:xfrm>
            <a:off x="633999" y="3218101"/>
            <a:ext cx="4020296" cy="2476136"/>
          </a:xfrm>
          <a:prstGeom prst="rect">
            <a:avLst/>
          </a:prstGeom>
        </p:spPr>
      </p:pic>
      <p:sp>
        <p:nvSpPr>
          <p:cNvPr id="3" name="Content Placeholder 2">
            <a:extLst>
              <a:ext uri="{FF2B5EF4-FFF2-40B4-BE49-F238E27FC236}">
                <a16:creationId xmlns:a16="http://schemas.microsoft.com/office/drawing/2014/main" id="{EFEA6DFB-5874-4BBA-86EB-1A9C8F954134}"/>
              </a:ext>
            </a:extLst>
          </p:cNvPr>
          <p:cNvSpPr>
            <a:spLocks noGrp="1"/>
          </p:cNvSpPr>
          <p:nvPr>
            <p:ph idx="1"/>
          </p:nvPr>
        </p:nvSpPr>
        <p:spPr>
          <a:xfrm>
            <a:off x="5144679" y="2198914"/>
            <a:ext cx="6405063" cy="3670180"/>
          </a:xfrm>
        </p:spPr>
        <p:txBody>
          <a:bodyPr vert="horz" lIns="91440" tIns="45720" rIns="91440" bIns="45720" rtlCol="0">
            <a:normAutofit/>
          </a:bodyPr>
          <a:lstStyle/>
          <a:p>
            <a:pPr>
              <a:buNone/>
            </a:pPr>
            <a:r>
              <a:rPr lang="en-GB" sz="1700">
                <a:ea typeface="+mn-lt"/>
                <a:cs typeface="+mn-lt"/>
              </a:rPr>
              <a:t>•The impact that emissions from coal burning factories in London on creating pollution in the city.</a:t>
            </a:r>
            <a:endParaRPr lang="en-US" sz="1700">
              <a:ea typeface="+mn-lt"/>
              <a:cs typeface="+mn-lt"/>
            </a:endParaRPr>
          </a:p>
          <a:p>
            <a:pPr>
              <a:buNone/>
            </a:pPr>
            <a:endParaRPr lang="en-GB" sz="1700">
              <a:ea typeface="+mn-lt"/>
              <a:cs typeface="+mn-lt"/>
            </a:endParaRPr>
          </a:p>
          <a:p>
            <a:pPr>
              <a:buNone/>
            </a:pPr>
            <a:r>
              <a:rPr lang="en-GB" sz="1700">
                <a:ea typeface="+mn-lt"/>
                <a:cs typeface="+mn-lt"/>
              </a:rPr>
              <a:t>•There was a period of cold weather in London, combined with an anticyclone and windless conditions, coupled with pollution collecting in the streets and forming a thick layer of smog across the city. </a:t>
            </a:r>
          </a:p>
          <a:p>
            <a:pPr>
              <a:buNone/>
            </a:pPr>
            <a:endParaRPr lang="en-GB" sz="1700">
              <a:ea typeface="+mn-lt"/>
              <a:cs typeface="+mn-lt"/>
            </a:endParaRPr>
          </a:p>
          <a:p>
            <a:pPr>
              <a:buNone/>
            </a:pPr>
            <a:r>
              <a:rPr lang="en-GB" sz="1700">
                <a:ea typeface="+mn-lt"/>
                <a:cs typeface="+mn-lt"/>
              </a:rPr>
              <a:t>•The crisis influenced a great rethink of the dangers of air pollution, with environmental legislation like the City of London (Various Powers) act of 1954 and the Clean Air Acts of 1956 and 1968 being established.</a:t>
            </a:r>
          </a:p>
          <a:p>
            <a:pPr marL="0" indent="0">
              <a:buNone/>
            </a:pPr>
            <a:endParaRPr lang="en-GB" sz="1700"/>
          </a:p>
        </p:txBody>
      </p:sp>
      <p:sp>
        <p:nvSpPr>
          <p:cNvPr id="10" name="Rectangle 9">
            <a:extLst>
              <a:ext uri="{FF2B5EF4-FFF2-40B4-BE49-F238E27FC236}">
                <a16:creationId xmlns:a16="http://schemas.microsoft.com/office/drawing/2014/main" id="{45598703-F094-4F74-93F0-945A832FF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F0AC4F6F-0DD7-4E3F-ADF7-26B8E87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72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86C58C-86F5-46CE-A574-C87A9B6F52F3}"/>
              </a:ext>
            </a:extLst>
          </p:cNvPr>
          <p:cNvSpPr>
            <a:spLocks noGrp="1"/>
          </p:cNvSpPr>
          <p:nvPr>
            <p:ph type="title"/>
          </p:nvPr>
        </p:nvSpPr>
        <p:spPr>
          <a:xfrm>
            <a:off x="5144679" y="634946"/>
            <a:ext cx="6405063" cy="1450757"/>
          </a:xfrm>
        </p:spPr>
        <p:txBody>
          <a:bodyPr>
            <a:normAutofit fontScale="90000"/>
          </a:bodyPr>
          <a:lstStyle/>
          <a:p>
            <a:r>
              <a:rPr lang="en-GB" b="1" dirty="0"/>
              <a:t>Solutions: Smog Bricks and Smoke-stack Subsidies</a:t>
            </a:r>
          </a:p>
        </p:txBody>
      </p:sp>
      <p:pic>
        <p:nvPicPr>
          <p:cNvPr id="4" name="Picture 4" descr="A picture containing person, person, standing, work-clothing&#10;&#10;Description automatically generated">
            <a:extLst>
              <a:ext uri="{FF2B5EF4-FFF2-40B4-BE49-F238E27FC236}">
                <a16:creationId xmlns:a16="http://schemas.microsoft.com/office/drawing/2014/main" id="{E90542C5-362D-452A-A798-2701D62FD1C0}"/>
              </a:ext>
            </a:extLst>
          </p:cNvPr>
          <p:cNvPicPr>
            <a:picLocks noChangeAspect="1"/>
          </p:cNvPicPr>
          <p:nvPr/>
        </p:nvPicPr>
        <p:blipFill>
          <a:blip r:embed="rId2"/>
          <a:srcRect l="4207" r="-1" b="-1"/>
          <a:stretch/>
        </p:blipFill>
        <p:spPr>
          <a:xfrm>
            <a:off x="633999" y="581098"/>
            <a:ext cx="4020297" cy="2476136"/>
          </a:xfrm>
          <a:prstGeom prst="rect">
            <a:avLst/>
          </a:prstGeom>
        </p:spPr>
      </p:pic>
      <p:cxnSp>
        <p:nvCxnSpPr>
          <p:cNvPr id="8" name="Straight Connector 7">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5" descr="A picture containing floor&#10;&#10;Description automatically generated">
            <a:extLst>
              <a:ext uri="{FF2B5EF4-FFF2-40B4-BE49-F238E27FC236}">
                <a16:creationId xmlns:a16="http://schemas.microsoft.com/office/drawing/2014/main" id="{A501A179-EEEB-4B8F-8683-686CCEBE16CC}"/>
              </a:ext>
            </a:extLst>
          </p:cNvPr>
          <p:cNvPicPr>
            <a:picLocks noChangeAspect="1"/>
          </p:cNvPicPr>
          <p:nvPr/>
        </p:nvPicPr>
        <p:blipFill>
          <a:blip r:embed="rId3"/>
          <a:srcRect r="3" b="4141"/>
          <a:stretch/>
        </p:blipFill>
        <p:spPr>
          <a:xfrm>
            <a:off x="633999" y="3218101"/>
            <a:ext cx="4020296" cy="2476136"/>
          </a:xfrm>
          <a:prstGeom prst="rect">
            <a:avLst/>
          </a:prstGeom>
        </p:spPr>
      </p:pic>
      <p:sp>
        <p:nvSpPr>
          <p:cNvPr id="3" name="Content Placeholder 2">
            <a:extLst>
              <a:ext uri="{FF2B5EF4-FFF2-40B4-BE49-F238E27FC236}">
                <a16:creationId xmlns:a16="http://schemas.microsoft.com/office/drawing/2014/main" id="{96E53BA2-EE7A-4955-BC17-11F37B528C69}"/>
              </a:ext>
            </a:extLst>
          </p:cNvPr>
          <p:cNvSpPr>
            <a:spLocks noGrp="1"/>
          </p:cNvSpPr>
          <p:nvPr>
            <p:ph idx="1"/>
          </p:nvPr>
        </p:nvSpPr>
        <p:spPr>
          <a:xfrm>
            <a:off x="5144679" y="2198914"/>
            <a:ext cx="6405063" cy="3670180"/>
          </a:xfrm>
        </p:spPr>
        <p:txBody>
          <a:bodyPr vert="horz" lIns="91440" tIns="45720" rIns="91440" bIns="45720" rtlCol="0" anchor="t">
            <a:normAutofit/>
          </a:bodyPr>
          <a:lstStyle/>
          <a:p>
            <a:pPr marL="0" indent="0">
              <a:buNone/>
            </a:pPr>
            <a:r>
              <a:rPr lang="en-GB" sz="1500" dirty="0">
                <a:ea typeface="+mn-lt"/>
                <a:cs typeface="+mn-lt"/>
              </a:rPr>
              <a:t>Smog in some of China’s largest cities has reached such a dangerous level that medical professionals have suggested that it is responsible for 4000 deaths per year.  Wang Rhenzeng, a Chinese artist has decided to demonstrate the scale of this by creating ‘smog bricks’ from the fumes that he sucks up within his vacuum cleaner.  </a:t>
            </a:r>
          </a:p>
          <a:p>
            <a:pPr>
              <a:buNone/>
            </a:pPr>
            <a:r>
              <a:rPr lang="en-GB" sz="1500" dirty="0">
                <a:ea typeface="+mn-lt"/>
                <a:cs typeface="+mn-lt"/>
              </a:rPr>
              <a:t>See: </a:t>
            </a:r>
            <a:r>
              <a:rPr lang="en-GB" sz="1500" dirty="0">
                <a:ea typeface="+mn-lt"/>
                <a:cs typeface="+mn-lt"/>
                <a:hlinkClick r:id="rId4"/>
              </a:rPr>
              <a:t>https://www.theguardian.com/world/2015/dec/01/chinese-vacuum-cleaner-artist-turning-beijings-smog-into-bricks</a:t>
            </a:r>
            <a:r>
              <a:rPr lang="en-GB" dirty="0">
                <a:ea typeface="+mn-lt"/>
                <a:cs typeface="+mn-lt"/>
              </a:rPr>
              <a:t> </a:t>
            </a:r>
            <a:endParaRPr lang="en-GB" dirty="0"/>
          </a:p>
          <a:p>
            <a:pPr>
              <a:buNone/>
            </a:pPr>
            <a:r>
              <a:rPr lang="en-GB" sz="1500" dirty="0">
                <a:ea typeface="Calibri" panose="020F0502020204030204"/>
                <a:cs typeface="Calibri" panose="020F0502020204030204"/>
              </a:rPr>
              <a:t>At a national level, the Chinese Government have also been addressing PM2.5 by undertaking upgrades to coal-fired stations. Since 2004, the Chinese Government have offered subsidies to retrofit smokestacks in coal fire powered stations with filters to remove sulphur dioxide, a molecule that reacts with other compounds in the atmosphere to form PM2.5 particles.</a:t>
            </a:r>
          </a:p>
          <a:p>
            <a:pPr marL="0" indent="0">
              <a:buNone/>
            </a:pPr>
            <a:r>
              <a:rPr lang="en-GB" sz="1500" dirty="0">
                <a:ea typeface="Calibri" panose="020F0502020204030204"/>
                <a:cs typeface="Calibri" panose="020F0502020204030204"/>
              </a:rPr>
              <a:t>(Dyani Lewis for Nature)</a:t>
            </a:r>
          </a:p>
        </p:txBody>
      </p:sp>
      <p:sp>
        <p:nvSpPr>
          <p:cNvPr id="9" name="Rectangle 8">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09672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4" descr="A picture containing outdoor, sky, track, grass&#10;&#10;Description automatically generated">
            <a:extLst>
              <a:ext uri="{FF2B5EF4-FFF2-40B4-BE49-F238E27FC236}">
                <a16:creationId xmlns:a16="http://schemas.microsoft.com/office/drawing/2014/main" id="{602FB748-C413-488A-B296-BE864D3CDF05}"/>
              </a:ext>
            </a:extLst>
          </p:cNvPr>
          <p:cNvPicPr>
            <a:picLocks noChangeAspect="1"/>
          </p:cNvPicPr>
          <p:nvPr/>
        </p:nvPicPr>
        <p:blipFill rotWithShape="1">
          <a:blip r:embed="rId2">
            <a:alphaModFix amt="60000"/>
            <a:extLst>
              <a:ext uri="{837473B0-CC2E-450A-ABE3-18F120FF3D39}">
                <a1611:picAttrSrcUrl xmlns:a1611="http://schemas.microsoft.com/office/drawing/2016/11/main" r:id="rId3"/>
              </a:ext>
            </a:extLst>
          </a:blip>
          <a:srcRect t="24981" r="-1" b="-1"/>
          <a:stretch/>
        </p:blipFill>
        <p:spPr>
          <a:xfrm>
            <a:off x="20" y="8571"/>
            <a:ext cx="12188932" cy="6858000"/>
          </a:xfrm>
          <a:prstGeom prst="rect">
            <a:avLst/>
          </a:prstGeom>
        </p:spPr>
      </p:pic>
      <p:sp>
        <p:nvSpPr>
          <p:cNvPr id="2" name="Title 1">
            <a:extLst>
              <a:ext uri="{FF2B5EF4-FFF2-40B4-BE49-F238E27FC236}">
                <a16:creationId xmlns:a16="http://schemas.microsoft.com/office/drawing/2014/main" id="{AFFE380F-B07D-44F5-9A50-9542088DEE3F}"/>
              </a:ext>
            </a:extLst>
          </p:cNvPr>
          <p:cNvSpPr>
            <a:spLocks noGrp="1"/>
          </p:cNvSpPr>
          <p:nvPr>
            <p:ph type="title"/>
          </p:nvPr>
        </p:nvSpPr>
        <p:spPr>
          <a:xfrm>
            <a:off x="1097280" y="286603"/>
            <a:ext cx="7792720" cy="1440597"/>
          </a:xfrm>
          <a:solidFill>
            <a:schemeClr val="bg1"/>
          </a:solidFill>
        </p:spPr>
        <p:txBody>
          <a:bodyPr>
            <a:normAutofit/>
          </a:bodyPr>
          <a:lstStyle/>
          <a:p>
            <a:r>
              <a:rPr lang="en-GB" b="1" dirty="0">
                <a:solidFill>
                  <a:schemeClr val="tx1"/>
                </a:solidFill>
              </a:rPr>
              <a:t>Framing Resilient, Inclusive and Sustainable Cities</a:t>
            </a:r>
          </a:p>
        </p:txBody>
      </p:sp>
      <p:sp>
        <p:nvSpPr>
          <p:cNvPr id="3" name="Content Placeholder 2">
            <a:extLst>
              <a:ext uri="{FF2B5EF4-FFF2-40B4-BE49-F238E27FC236}">
                <a16:creationId xmlns:a16="http://schemas.microsoft.com/office/drawing/2014/main" id="{B85316FB-C685-46CC-94C2-2E5A6403EA64}"/>
              </a:ext>
            </a:extLst>
          </p:cNvPr>
          <p:cNvSpPr>
            <a:spLocks noGrp="1"/>
          </p:cNvSpPr>
          <p:nvPr>
            <p:ph idx="1"/>
          </p:nvPr>
        </p:nvSpPr>
        <p:spPr>
          <a:xfrm>
            <a:off x="1097280" y="2188153"/>
            <a:ext cx="6066963" cy="3741584"/>
          </a:xfrm>
          <a:solidFill>
            <a:schemeClr val="tx1"/>
          </a:solidFill>
        </p:spPr>
        <p:txBody>
          <a:bodyPr vert="horz" lIns="91440" tIns="45720" rIns="91440" bIns="45720" rtlCol="0" anchor="t">
            <a:normAutofit lnSpcReduction="10000"/>
          </a:bodyPr>
          <a:lstStyle/>
          <a:p>
            <a:pPr marL="0" indent="0">
              <a:buNone/>
            </a:pPr>
            <a:endParaRPr lang="en-GB" dirty="0">
              <a:solidFill>
                <a:schemeClr val="bg2"/>
              </a:solidFill>
            </a:endParaRPr>
          </a:p>
          <a:p>
            <a:pPr>
              <a:buNone/>
            </a:pPr>
            <a:r>
              <a:rPr lang="en-GB" dirty="0">
                <a:solidFill>
                  <a:schemeClr val="bg2"/>
                </a:solidFill>
                <a:ea typeface="+mn-lt"/>
                <a:cs typeface="+mn-lt"/>
              </a:rPr>
              <a:t>“We share a vision of cities for all, referring to the equal use and enjoyment of cities and human settlements, seeking to promote inclusivity and ensure that all inhabitants, of present and future generations, without discrimination of any kind, are able to inhabit and produce just, safe, healthy, accessible, affordable, resilient and sustainable cities and human settlements to foster prosperity and quality of life for all.” </a:t>
            </a:r>
            <a:endParaRPr lang="en-GB" dirty="0">
              <a:solidFill>
                <a:schemeClr val="bg2"/>
              </a:solidFill>
            </a:endParaRPr>
          </a:p>
          <a:p>
            <a:pPr>
              <a:buNone/>
            </a:pPr>
            <a:r>
              <a:rPr lang="en-GB" dirty="0">
                <a:solidFill>
                  <a:schemeClr val="bg2"/>
                </a:solidFill>
                <a:ea typeface="+mn-lt"/>
                <a:cs typeface="+mn-lt"/>
              </a:rPr>
              <a:t>New Urban Agenda Habitat III, 2016s </a:t>
            </a:r>
            <a:endParaRPr lang="en-GB" dirty="0">
              <a:solidFill>
                <a:schemeClr val="bg2"/>
              </a:solidFill>
            </a:endParaRPr>
          </a:p>
          <a:p>
            <a:pPr>
              <a:buNone/>
            </a:pPr>
            <a:r>
              <a:rPr lang="en-GB" dirty="0">
                <a:solidFill>
                  <a:schemeClr val="bg2"/>
                </a:solidFill>
                <a:ea typeface="+mn-lt"/>
                <a:cs typeface="+mn-lt"/>
              </a:rPr>
              <a:t>Quito, Ecuador</a:t>
            </a:r>
            <a:endParaRPr lang="en-GB" dirty="0">
              <a:solidFill>
                <a:schemeClr val="bg2"/>
              </a:solidFill>
            </a:endParaRPr>
          </a:p>
          <a:p>
            <a:pPr marL="0" indent="0">
              <a:buNone/>
            </a:pPr>
            <a:endParaRPr lang="en-GB">
              <a:solidFill>
                <a:srgbClr val="FFFFFF"/>
              </a:solidFill>
            </a:endParaRPr>
          </a:p>
        </p:txBody>
      </p:sp>
    </p:spTree>
    <p:extLst>
      <p:ext uri="{BB962C8B-B14F-4D97-AF65-F5344CB8AC3E}">
        <p14:creationId xmlns:p14="http://schemas.microsoft.com/office/powerpoint/2010/main" val="3595699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3" descr="Graphical user interface, text, application&#10;&#10;Description automatically generated">
            <a:extLst>
              <a:ext uri="{FF2B5EF4-FFF2-40B4-BE49-F238E27FC236}">
                <a16:creationId xmlns:a16="http://schemas.microsoft.com/office/drawing/2014/main" id="{750BC2D2-C0F9-40C5-BF6B-DC5F5D1B6D83}"/>
              </a:ext>
            </a:extLst>
          </p:cNvPr>
          <p:cNvPicPr>
            <a:picLocks noChangeAspect="1"/>
          </p:cNvPicPr>
          <p:nvPr/>
        </p:nvPicPr>
        <p:blipFill>
          <a:blip r:embed="rId2"/>
          <a:stretch>
            <a:fillRect/>
          </a:stretch>
        </p:blipFill>
        <p:spPr>
          <a:xfrm>
            <a:off x="445159" y="14364"/>
            <a:ext cx="11328775" cy="6812716"/>
          </a:xfrm>
          <a:prstGeom prst="rect">
            <a:avLst/>
          </a:prstGeom>
        </p:spPr>
      </p:pic>
    </p:spTree>
    <p:extLst>
      <p:ext uri="{BB962C8B-B14F-4D97-AF65-F5344CB8AC3E}">
        <p14:creationId xmlns:p14="http://schemas.microsoft.com/office/powerpoint/2010/main" val="2949780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0624-BF32-4AB3-B970-8E9EA67705B9}"/>
              </a:ext>
            </a:extLst>
          </p:cNvPr>
          <p:cNvSpPr>
            <a:spLocks noGrp="1"/>
          </p:cNvSpPr>
          <p:nvPr>
            <p:ph type="title"/>
          </p:nvPr>
        </p:nvSpPr>
        <p:spPr>
          <a:xfrm>
            <a:off x="457200" y="758952"/>
            <a:ext cx="4640729" cy="969963"/>
          </a:xfrm>
        </p:spPr>
        <p:txBody>
          <a:bodyPr anchor="b">
            <a:normAutofit/>
          </a:bodyPr>
          <a:lstStyle/>
          <a:p>
            <a:r>
              <a:rPr lang="en-GB" b="1" dirty="0"/>
              <a:t>Sustainable Cities</a:t>
            </a:r>
          </a:p>
        </p:txBody>
      </p:sp>
      <p:sp>
        <p:nvSpPr>
          <p:cNvPr id="3" name="Content Placeholder 2">
            <a:extLst>
              <a:ext uri="{FF2B5EF4-FFF2-40B4-BE49-F238E27FC236}">
                <a16:creationId xmlns:a16="http://schemas.microsoft.com/office/drawing/2014/main" id="{6877D967-32DD-45D7-8BD4-718AA4D67499}"/>
              </a:ext>
            </a:extLst>
          </p:cNvPr>
          <p:cNvSpPr>
            <a:spLocks noGrp="1"/>
          </p:cNvSpPr>
          <p:nvPr>
            <p:ph idx="1"/>
          </p:nvPr>
        </p:nvSpPr>
        <p:spPr>
          <a:xfrm>
            <a:off x="487680" y="1930400"/>
            <a:ext cx="5626249" cy="4243185"/>
          </a:xfrm>
        </p:spPr>
        <p:txBody>
          <a:bodyPr vert="horz" lIns="91440" tIns="45720" rIns="91440" bIns="45720" rtlCol="0" anchor="t">
            <a:noAutofit/>
          </a:bodyPr>
          <a:lstStyle/>
          <a:p>
            <a:pPr>
              <a:buNone/>
            </a:pPr>
            <a:r>
              <a:rPr lang="en-GB" sz="1700" dirty="0">
                <a:ea typeface="+mn-lt"/>
                <a:cs typeface="+mn-lt"/>
              </a:rPr>
              <a:t>“Sustainability can be taken to be development that meets the needs of the present without compromising the ability of future generations to meet their own needs. Important in this is achieving a desirable state of sustainably, preventing the destruction of the conditions that support a city, and allowing a balance between development and the environment.”</a:t>
            </a:r>
            <a:endParaRPr lang="en-US" sz="1700" dirty="0">
              <a:ea typeface="Calibri"/>
              <a:cs typeface="Calibri"/>
            </a:endParaRPr>
          </a:p>
          <a:p>
            <a:pPr>
              <a:buNone/>
            </a:pPr>
            <a:r>
              <a:rPr lang="en-GB" sz="1700" dirty="0">
                <a:ea typeface="+mn-lt"/>
                <a:cs typeface="+mn-lt"/>
              </a:rPr>
              <a:t>There are many aspects of sustainability including: </a:t>
            </a:r>
            <a:endParaRPr lang="en-GB" sz="1700" dirty="0">
              <a:ea typeface="Calibri"/>
              <a:cs typeface="Calibri"/>
            </a:endParaRPr>
          </a:p>
          <a:p>
            <a:pPr>
              <a:buNone/>
            </a:pPr>
            <a:r>
              <a:rPr lang="en-GB" sz="1700" dirty="0">
                <a:ea typeface="+mn-lt"/>
                <a:cs typeface="+mn-lt"/>
              </a:rPr>
              <a:t>•Environmental sustainability </a:t>
            </a:r>
            <a:endParaRPr lang="en-GB" sz="1700" dirty="0">
              <a:ea typeface="Calibri"/>
              <a:cs typeface="Calibri"/>
            </a:endParaRPr>
          </a:p>
          <a:p>
            <a:pPr>
              <a:buNone/>
            </a:pPr>
            <a:r>
              <a:rPr lang="en-GB" sz="1700" dirty="0">
                <a:ea typeface="+mn-lt"/>
                <a:cs typeface="+mn-lt"/>
              </a:rPr>
              <a:t>•Economic sustainability</a:t>
            </a:r>
            <a:endParaRPr lang="en-GB" sz="1700" dirty="0">
              <a:ea typeface="Calibri"/>
              <a:cs typeface="Calibri"/>
            </a:endParaRPr>
          </a:p>
          <a:p>
            <a:pPr>
              <a:buNone/>
            </a:pPr>
            <a:r>
              <a:rPr lang="en-GB" sz="1700" dirty="0">
                <a:ea typeface="+mn-lt"/>
                <a:cs typeface="+mn-lt"/>
              </a:rPr>
              <a:t>•Social sustainability</a:t>
            </a:r>
            <a:endParaRPr lang="en-GB" sz="1700" dirty="0">
              <a:ea typeface="Calibri"/>
              <a:cs typeface="Calibri"/>
            </a:endParaRPr>
          </a:p>
          <a:p>
            <a:pPr>
              <a:buNone/>
            </a:pPr>
            <a:r>
              <a:rPr lang="en-GB" sz="1700" dirty="0">
                <a:ea typeface="+mn-lt"/>
                <a:cs typeface="+mn-lt"/>
              </a:rPr>
              <a:t>Do not confuse sustainability with self-sufficiency.  This can be very difficult to achieve in a new global age of trade and consumption.</a:t>
            </a:r>
            <a:endParaRPr lang="en-GB" sz="1700" dirty="0">
              <a:ea typeface="Calibri"/>
              <a:cs typeface="Calibri"/>
            </a:endParaRPr>
          </a:p>
          <a:p>
            <a:pPr marL="0" indent="0">
              <a:buNone/>
            </a:pPr>
            <a:endParaRPr lang="en-GB" sz="1400"/>
          </a:p>
        </p:txBody>
      </p:sp>
      <p:pic>
        <p:nvPicPr>
          <p:cNvPr id="4" name="Picture 4" descr="Diagram, venn diagram&#10;&#10;Description automatically generated">
            <a:extLst>
              <a:ext uri="{FF2B5EF4-FFF2-40B4-BE49-F238E27FC236}">
                <a16:creationId xmlns:a16="http://schemas.microsoft.com/office/drawing/2014/main" id="{79F62B2A-050F-41BF-B326-E7D6154E78E5}"/>
              </a:ext>
            </a:extLst>
          </p:cNvPr>
          <p:cNvPicPr>
            <a:picLocks noChangeAspect="1"/>
          </p:cNvPicPr>
          <p:nvPr/>
        </p:nvPicPr>
        <p:blipFill>
          <a:blip r:embed="rId2"/>
          <a:stretch>
            <a:fillRect/>
          </a:stretch>
        </p:blipFill>
        <p:spPr>
          <a:xfrm>
            <a:off x="6613915" y="828812"/>
            <a:ext cx="5029297" cy="5208512"/>
          </a:xfrm>
          <a:prstGeom prst="rect">
            <a:avLst/>
          </a:prstGeom>
        </p:spPr>
      </p:pic>
    </p:spTree>
    <p:extLst>
      <p:ext uri="{BB962C8B-B14F-4D97-AF65-F5344CB8AC3E}">
        <p14:creationId xmlns:p14="http://schemas.microsoft.com/office/powerpoint/2010/main" val="32226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EC52-9622-47A0-A736-8BE74201DDB6}"/>
              </a:ext>
            </a:extLst>
          </p:cNvPr>
          <p:cNvSpPr>
            <a:spLocks noGrp="1"/>
          </p:cNvSpPr>
          <p:nvPr>
            <p:ph type="title"/>
          </p:nvPr>
        </p:nvSpPr>
        <p:spPr>
          <a:xfrm>
            <a:off x="457201" y="668049"/>
            <a:ext cx="6975566" cy="1000443"/>
          </a:xfrm>
        </p:spPr>
        <p:txBody>
          <a:bodyPr>
            <a:normAutofit/>
          </a:bodyPr>
          <a:lstStyle/>
          <a:p>
            <a:r>
              <a:rPr lang="en-GB" b="1" dirty="0"/>
              <a:t>Inclusive Cities</a:t>
            </a:r>
          </a:p>
        </p:txBody>
      </p:sp>
      <p:sp>
        <p:nvSpPr>
          <p:cNvPr id="3" name="Content Placeholder 2">
            <a:extLst>
              <a:ext uri="{FF2B5EF4-FFF2-40B4-BE49-F238E27FC236}">
                <a16:creationId xmlns:a16="http://schemas.microsoft.com/office/drawing/2014/main" id="{16AE294A-B509-4DC5-BE94-6D1A45135BE5}"/>
              </a:ext>
            </a:extLst>
          </p:cNvPr>
          <p:cNvSpPr>
            <a:spLocks noGrp="1"/>
          </p:cNvSpPr>
          <p:nvPr>
            <p:ph idx="1"/>
          </p:nvPr>
        </p:nvSpPr>
        <p:spPr>
          <a:xfrm>
            <a:off x="457201" y="2096713"/>
            <a:ext cx="8682446" cy="4080250"/>
          </a:xfrm>
        </p:spPr>
        <p:txBody>
          <a:bodyPr vert="horz" lIns="91440" tIns="45720" rIns="91440" bIns="45720" rtlCol="0" anchor="t">
            <a:noAutofit/>
          </a:bodyPr>
          <a:lstStyle/>
          <a:p>
            <a:pPr>
              <a:buNone/>
            </a:pPr>
            <a:r>
              <a:rPr lang="en-GB" sz="2200" dirty="0">
                <a:ea typeface="+mn-lt"/>
                <a:cs typeface="+mn-lt"/>
              </a:rPr>
              <a:t>An inclusive city can be perceived as one in which everyone is enabled and empowered to fully participate in all aspects of society including in all social, economic and political opportunities.  </a:t>
            </a:r>
            <a:endParaRPr lang="en-US" sz="2200" dirty="0">
              <a:ea typeface="Calibri"/>
              <a:cs typeface="Calibri"/>
            </a:endParaRPr>
          </a:p>
          <a:p>
            <a:pPr>
              <a:buNone/>
            </a:pPr>
            <a:r>
              <a:rPr lang="en-GB" sz="2200" dirty="0">
                <a:ea typeface="+mn-lt"/>
                <a:cs typeface="+mn-lt"/>
              </a:rPr>
              <a:t>To ensure inclusivity, there are three main dimensions:  Spatial inclusion – i.e. access to land, housing and infrastructure. </a:t>
            </a:r>
            <a:endParaRPr lang="en-GB" sz="2200" dirty="0">
              <a:ea typeface="Calibri"/>
              <a:cs typeface="Calibri"/>
            </a:endParaRPr>
          </a:p>
          <a:p>
            <a:pPr>
              <a:buNone/>
            </a:pPr>
            <a:r>
              <a:rPr lang="en-GB" sz="2200" dirty="0">
                <a:ea typeface="+mn-lt"/>
                <a:cs typeface="+mn-lt"/>
              </a:rPr>
              <a:t>Social inclusion – i.e. ensure people’s rights and participation in society.</a:t>
            </a:r>
            <a:endParaRPr lang="en-GB" sz="2200" dirty="0">
              <a:ea typeface="Calibri"/>
              <a:cs typeface="Calibri"/>
            </a:endParaRPr>
          </a:p>
          <a:p>
            <a:pPr>
              <a:buNone/>
            </a:pPr>
            <a:r>
              <a:rPr lang="en-GB" sz="2200" dirty="0">
                <a:ea typeface="+mn-lt"/>
                <a:cs typeface="+mn-lt"/>
              </a:rPr>
              <a:t>Economic inclusion – i.e. ensuring equitable access to opportunities for all.</a:t>
            </a:r>
            <a:endParaRPr lang="en-GB" sz="2200" dirty="0">
              <a:ea typeface="Calibri"/>
              <a:cs typeface="Calibri"/>
            </a:endParaRPr>
          </a:p>
          <a:p>
            <a:pPr>
              <a:buNone/>
            </a:pPr>
            <a:r>
              <a:rPr lang="en-GB" sz="2200" dirty="0">
                <a:ea typeface="+mn-lt"/>
                <a:cs typeface="+mn-lt"/>
              </a:rPr>
              <a:t>Strong governance systems are required to drive real change and address inequality in cities. The systems must view sustainability and inclusivity within cities as inextricably linked – i.e. if a city is not inclusive it cannot be sustainable. </a:t>
            </a:r>
            <a:endParaRPr lang="en-GB" sz="2200" dirty="0">
              <a:ea typeface="Calibri"/>
              <a:cs typeface="Calibri"/>
            </a:endParaRPr>
          </a:p>
          <a:p>
            <a:pPr marL="0" indent="0">
              <a:buNone/>
            </a:pPr>
            <a:endParaRPr lang="en-GB" sz="2200" dirty="0">
              <a:ea typeface="Calibri"/>
              <a:cs typeface="Calibri"/>
            </a:endParaRPr>
          </a:p>
        </p:txBody>
      </p:sp>
      <p:pic>
        <p:nvPicPr>
          <p:cNvPr id="4" name="Picture 4" descr="Chart, sunburst chart&#10;&#10;Description automatically generated">
            <a:extLst>
              <a:ext uri="{FF2B5EF4-FFF2-40B4-BE49-F238E27FC236}">
                <a16:creationId xmlns:a16="http://schemas.microsoft.com/office/drawing/2014/main" id="{48AED167-0D36-4720-8D48-E06B9D99114A}"/>
              </a:ext>
            </a:extLst>
          </p:cNvPr>
          <p:cNvPicPr>
            <a:picLocks noChangeAspect="1"/>
          </p:cNvPicPr>
          <p:nvPr/>
        </p:nvPicPr>
        <p:blipFill rotWithShape="1">
          <a:blip r:embed="rId2"/>
          <a:srcRect l="6144" r="8327"/>
          <a:stretch/>
        </p:blipFill>
        <p:spPr>
          <a:xfrm>
            <a:off x="9147809" y="-4445"/>
            <a:ext cx="2871359" cy="2932318"/>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Tree>
    <p:extLst>
      <p:ext uri="{BB962C8B-B14F-4D97-AF65-F5344CB8AC3E}">
        <p14:creationId xmlns:p14="http://schemas.microsoft.com/office/powerpoint/2010/main" val="961339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F095-0A3D-B5AE-BB9C-7F6C5D3B1F80}"/>
              </a:ext>
            </a:extLst>
          </p:cNvPr>
          <p:cNvSpPr>
            <a:spLocks noGrp="1"/>
          </p:cNvSpPr>
          <p:nvPr>
            <p:ph type="title"/>
          </p:nvPr>
        </p:nvSpPr>
        <p:spPr/>
        <p:txBody>
          <a:bodyPr/>
          <a:lstStyle/>
          <a:p>
            <a:r>
              <a:rPr lang="en-US" b="1" dirty="0"/>
              <a:t>Aims of the Session</a:t>
            </a:r>
          </a:p>
        </p:txBody>
      </p:sp>
      <p:graphicFrame>
        <p:nvGraphicFramePr>
          <p:cNvPr id="5" name="Content Placeholder 2">
            <a:extLst>
              <a:ext uri="{FF2B5EF4-FFF2-40B4-BE49-F238E27FC236}">
                <a16:creationId xmlns:a16="http://schemas.microsoft.com/office/drawing/2014/main" id="{5D1EA554-0675-E62E-3568-5E4515664259}"/>
              </a:ext>
            </a:extLst>
          </p:cNvPr>
          <p:cNvGraphicFramePr>
            <a:graphicFrameLocks noGrp="1"/>
          </p:cNvGraphicFramePr>
          <p:nvPr>
            <p:ph idx="1"/>
            <p:extLst>
              <p:ext uri="{D42A27DB-BD31-4B8C-83A1-F6EECF244321}">
                <p14:modId xmlns:p14="http://schemas.microsoft.com/office/powerpoint/2010/main" val="1424513581"/>
              </p:ext>
            </p:extLst>
          </p:nvPr>
        </p:nvGraphicFramePr>
        <p:xfrm>
          <a:off x="1097280" y="1566994"/>
          <a:ext cx="10421257" cy="4604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7446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F7F5-FCCB-4BF1-9226-4CB575A2FF45}"/>
              </a:ext>
            </a:extLst>
          </p:cNvPr>
          <p:cNvSpPr>
            <a:spLocks noGrp="1"/>
          </p:cNvSpPr>
          <p:nvPr>
            <p:ph type="title"/>
          </p:nvPr>
        </p:nvSpPr>
        <p:spPr>
          <a:xfrm>
            <a:off x="457200" y="758952"/>
            <a:ext cx="4640729" cy="959803"/>
          </a:xfrm>
        </p:spPr>
        <p:txBody>
          <a:bodyPr anchor="b">
            <a:normAutofit/>
          </a:bodyPr>
          <a:lstStyle/>
          <a:p>
            <a:r>
              <a:rPr lang="en-GB" b="1" dirty="0"/>
              <a:t>Resilient Cities</a:t>
            </a:r>
            <a:r>
              <a:rPr lang="en-GB" dirty="0"/>
              <a:t> </a:t>
            </a:r>
            <a:endParaRPr lang="en-GB"/>
          </a:p>
        </p:txBody>
      </p:sp>
      <p:sp>
        <p:nvSpPr>
          <p:cNvPr id="3" name="Content Placeholder 2">
            <a:extLst>
              <a:ext uri="{FF2B5EF4-FFF2-40B4-BE49-F238E27FC236}">
                <a16:creationId xmlns:a16="http://schemas.microsoft.com/office/drawing/2014/main" id="{EB1571A3-6DC3-4FC5-BE84-0FB0BEAB1ABD}"/>
              </a:ext>
            </a:extLst>
          </p:cNvPr>
          <p:cNvSpPr>
            <a:spLocks noGrp="1"/>
          </p:cNvSpPr>
          <p:nvPr>
            <p:ph idx="1"/>
          </p:nvPr>
        </p:nvSpPr>
        <p:spPr>
          <a:xfrm>
            <a:off x="457200" y="1899920"/>
            <a:ext cx="5595769" cy="4273665"/>
          </a:xfrm>
        </p:spPr>
        <p:txBody>
          <a:bodyPr vert="horz" lIns="91440" tIns="45720" rIns="91440" bIns="45720" rtlCol="0" anchor="t">
            <a:normAutofit/>
          </a:bodyPr>
          <a:lstStyle/>
          <a:p>
            <a:pPr>
              <a:buNone/>
            </a:pPr>
            <a:r>
              <a:rPr lang="en-GB" sz="1800" dirty="0">
                <a:ea typeface="+mn-lt"/>
                <a:cs typeface="+mn-lt"/>
              </a:rPr>
              <a:t>A resilient city might be considered one that has staying power and one that has transformative- resilience – i.e. flexibility and adaptability. It may also be one which can withstand and recover from multiple shocks and stresses  </a:t>
            </a:r>
            <a:endParaRPr lang="en-US" sz="1800" dirty="0">
              <a:ea typeface="+mn-lt"/>
              <a:cs typeface="+mn-lt"/>
            </a:endParaRPr>
          </a:p>
          <a:p>
            <a:pPr>
              <a:buNone/>
            </a:pPr>
            <a:r>
              <a:rPr lang="en-GB" sz="1800" dirty="0">
                <a:ea typeface="+mn-lt"/>
                <a:cs typeface="+mn-lt"/>
              </a:rPr>
              <a:t>In considering resilience, three questions stand out:</a:t>
            </a:r>
          </a:p>
          <a:p>
            <a:pPr>
              <a:buNone/>
            </a:pPr>
            <a:r>
              <a:rPr lang="en-GB" sz="1800" dirty="0">
                <a:ea typeface="+mn-lt"/>
                <a:cs typeface="+mn-lt"/>
              </a:rPr>
              <a:t>•What is the desired characteristic or trait? </a:t>
            </a:r>
          </a:p>
          <a:p>
            <a:pPr>
              <a:buNone/>
            </a:pPr>
            <a:r>
              <a:rPr lang="en-GB" sz="1800" dirty="0">
                <a:ea typeface="+mn-lt"/>
                <a:cs typeface="+mn-lt"/>
              </a:rPr>
              <a:t>•What are the pathways/mechanisms to resilience?</a:t>
            </a:r>
          </a:p>
          <a:p>
            <a:pPr>
              <a:buNone/>
            </a:pPr>
            <a:r>
              <a:rPr lang="en-GB" sz="1800" dirty="0">
                <a:ea typeface="+mn-lt"/>
                <a:cs typeface="+mn-lt"/>
              </a:rPr>
              <a:t>• What do we want to be resilient from?</a:t>
            </a:r>
          </a:p>
          <a:p>
            <a:pPr>
              <a:buNone/>
            </a:pPr>
            <a:r>
              <a:rPr lang="en-GB" sz="1800" dirty="0">
                <a:ea typeface="+mn-lt"/>
                <a:cs typeface="+mn-lt"/>
              </a:rPr>
              <a:t>Resilience considers that development can bring about a new state within a city whereby there is no risk of regression or bouncing back to the previous state.</a:t>
            </a:r>
          </a:p>
          <a:p>
            <a:pPr marL="0" indent="0">
              <a:buNone/>
            </a:pPr>
            <a:endParaRPr lang="en-GB" sz="1600"/>
          </a:p>
        </p:txBody>
      </p:sp>
      <p:pic>
        <p:nvPicPr>
          <p:cNvPr id="4" name="Picture 4" descr="Diagram&#10;&#10;Description automatically generated">
            <a:extLst>
              <a:ext uri="{FF2B5EF4-FFF2-40B4-BE49-F238E27FC236}">
                <a16:creationId xmlns:a16="http://schemas.microsoft.com/office/drawing/2014/main" id="{AEE05A8F-BD59-468F-9939-5C4A4A58195C}"/>
              </a:ext>
            </a:extLst>
          </p:cNvPr>
          <p:cNvPicPr>
            <a:picLocks noChangeAspect="1"/>
          </p:cNvPicPr>
          <p:nvPr/>
        </p:nvPicPr>
        <p:blipFill>
          <a:blip r:embed="rId2"/>
          <a:stretch>
            <a:fillRect/>
          </a:stretch>
        </p:blipFill>
        <p:spPr>
          <a:xfrm>
            <a:off x="6564337" y="1164092"/>
            <a:ext cx="4589973" cy="4659872"/>
          </a:xfrm>
          <a:prstGeom prst="rect">
            <a:avLst/>
          </a:prstGeom>
        </p:spPr>
      </p:pic>
    </p:spTree>
    <p:extLst>
      <p:ext uri="{BB962C8B-B14F-4D97-AF65-F5344CB8AC3E}">
        <p14:creationId xmlns:p14="http://schemas.microsoft.com/office/powerpoint/2010/main" val="2925897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2235A0-1EB2-40CC-BBE5-8EE3C87AA0B8}"/>
              </a:ext>
            </a:extLst>
          </p:cNvPr>
          <p:cNvSpPr>
            <a:spLocks noGrp="1"/>
          </p:cNvSpPr>
          <p:nvPr>
            <p:ph type="title"/>
          </p:nvPr>
        </p:nvSpPr>
        <p:spPr>
          <a:xfrm>
            <a:off x="477078" y="516835"/>
            <a:ext cx="3100136" cy="2103875"/>
          </a:xfrm>
        </p:spPr>
        <p:txBody>
          <a:bodyPr>
            <a:normAutofit/>
          </a:bodyPr>
          <a:lstStyle/>
          <a:p>
            <a:r>
              <a:rPr lang="en-GB" sz="3900" b="1" dirty="0"/>
              <a:t>Urban Living</a:t>
            </a:r>
            <a:r>
              <a:rPr lang="en-GB" sz="3600" dirty="0"/>
              <a:t> </a:t>
            </a:r>
            <a:endParaRPr lang="en-US" sz="3600" dirty="0"/>
          </a:p>
        </p:txBody>
      </p:sp>
      <p:cxnSp>
        <p:nvCxnSpPr>
          <p:cNvPr id="11" name="Straight Connector 1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EC08ED-B442-4E1B-8498-C641200FD470}"/>
              </a:ext>
            </a:extLst>
          </p:cNvPr>
          <p:cNvSpPr>
            <a:spLocks noGrp="1"/>
          </p:cNvSpPr>
          <p:nvPr>
            <p:ph idx="1"/>
          </p:nvPr>
        </p:nvSpPr>
        <p:spPr>
          <a:xfrm>
            <a:off x="492371" y="2736574"/>
            <a:ext cx="3084844" cy="3366047"/>
          </a:xfrm>
        </p:spPr>
        <p:txBody>
          <a:bodyPr vert="horz" lIns="91440" tIns="45720" rIns="91440" bIns="45720" rtlCol="0" anchor="t">
            <a:noAutofit/>
          </a:bodyPr>
          <a:lstStyle/>
          <a:p>
            <a:pPr>
              <a:buNone/>
            </a:pPr>
            <a:r>
              <a:rPr lang="en-GB" sz="2200" dirty="0">
                <a:ea typeface="+mn-lt"/>
                <a:cs typeface="+mn-lt"/>
              </a:rPr>
              <a:t>‘Urban systems and communities need to be able to withstand stress and survive, adapt, and bounce back after a crisis or disaster and, importantly, move on’ (Cadman 2011).</a:t>
            </a:r>
            <a:endParaRPr lang="en-GB" sz="2200">
              <a:ea typeface="Calibri"/>
              <a:cs typeface="Calibri"/>
            </a:endParaRPr>
          </a:p>
          <a:p>
            <a:pPr>
              <a:buNone/>
            </a:pPr>
            <a:endParaRPr lang="en-GB" sz="2200" dirty="0">
              <a:ea typeface="+mn-lt"/>
              <a:cs typeface="+mn-lt"/>
            </a:endParaRPr>
          </a:p>
          <a:p>
            <a:pPr>
              <a:buNone/>
            </a:pPr>
            <a:r>
              <a:rPr lang="en-GB" sz="2200" dirty="0">
                <a:ea typeface="+mn-lt"/>
                <a:cs typeface="+mn-lt"/>
              </a:rPr>
              <a:t>The capacity to do this is ‘resilience’.</a:t>
            </a:r>
            <a:endParaRPr lang="en-GB" sz="2200" dirty="0"/>
          </a:p>
          <a:p>
            <a:pPr marL="0" indent="0">
              <a:buNone/>
            </a:pPr>
            <a:endParaRPr lang="en-GB" sz="1500"/>
          </a:p>
        </p:txBody>
      </p:sp>
      <p:pic>
        <p:nvPicPr>
          <p:cNvPr id="4" name="Picture 3" descr="A city at night with many tall buildings&#10;&#10;Description automatically generated">
            <a:extLst>
              <a:ext uri="{FF2B5EF4-FFF2-40B4-BE49-F238E27FC236}">
                <a16:creationId xmlns:a16="http://schemas.microsoft.com/office/drawing/2014/main" id="{2F08BEDA-D571-7173-FD1A-7B74F7437D90}"/>
              </a:ext>
            </a:extLst>
          </p:cNvPr>
          <p:cNvPicPr>
            <a:picLocks noChangeAspect="1"/>
          </p:cNvPicPr>
          <p:nvPr/>
        </p:nvPicPr>
        <p:blipFill>
          <a:blip r:embed="rId2">
            <a:extLst>
              <a:ext uri="{837473B0-CC2E-450A-ABE3-18F120FF3D39}">
                <a1611:picAttrSrcUrl xmlns:a1611="http://schemas.microsoft.com/office/drawing/2016/11/main" r:id="rId3"/>
              </a:ext>
            </a:extLst>
          </a:blip>
          <a:srcRect l="19596" r="2342" b="-1"/>
          <a:stretch/>
        </p:blipFill>
        <p:spPr>
          <a:xfrm>
            <a:off x="4075043" y="10"/>
            <a:ext cx="8111272" cy="6857990"/>
          </a:xfrm>
          <a:prstGeom prst="rect">
            <a:avLst/>
          </a:prstGeom>
        </p:spPr>
      </p:pic>
    </p:spTree>
    <p:extLst>
      <p:ext uri="{BB962C8B-B14F-4D97-AF65-F5344CB8AC3E}">
        <p14:creationId xmlns:p14="http://schemas.microsoft.com/office/powerpoint/2010/main" val="1303717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ADADA-6CE4-47E0-AA77-941758D0E420}"/>
              </a:ext>
            </a:extLst>
          </p:cNvPr>
          <p:cNvSpPr>
            <a:spLocks noGrp="1"/>
          </p:cNvSpPr>
          <p:nvPr>
            <p:ph type="title"/>
          </p:nvPr>
        </p:nvSpPr>
        <p:spPr>
          <a:xfrm>
            <a:off x="7859485" y="553666"/>
            <a:ext cx="3974737" cy="1481237"/>
          </a:xfrm>
        </p:spPr>
        <p:txBody>
          <a:bodyPr>
            <a:normAutofit fontScale="90000"/>
          </a:bodyPr>
          <a:lstStyle/>
          <a:p>
            <a:r>
              <a:rPr lang="en-GB" sz="3400" b="1" dirty="0"/>
              <a:t>What functions in an urban area are affected by environmental hazards?</a:t>
            </a:r>
          </a:p>
        </p:txBody>
      </p:sp>
      <p:pic>
        <p:nvPicPr>
          <p:cNvPr id="4" name="Picture 4">
            <a:extLst>
              <a:ext uri="{FF2B5EF4-FFF2-40B4-BE49-F238E27FC236}">
                <a16:creationId xmlns:a16="http://schemas.microsoft.com/office/drawing/2014/main" id="{57B25D9D-A4F3-4BE1-BD53-130EBB0D638D}"/>
              </a:ext>
            </a:extLst>
          </p:cNvPr>
          <p:cNvPicPr>
            <a:picLocks noChangeAspect="1"/>
          </p:cNvPicPr>
          <p:nvPr/>
        </p:nvPicPr>
        <p:blipFill>
          <a:blip r:embed="rId2"/>
          <a:stretch>
            <a:fillRect/>
          </a:stretch>
        </p:blipFill>
        <p:spPr>
          <a:xfrm>
            <a:off x="379999" y="886543"/>
            <a:ext cx="7163801" cy="4496362"/>
          </a:xfrm>
          <a:prstGeom prst="rect">
            <a:avLst/>
          </a:prstGeom>
        </p:spPr>
      </p:pic>
      <p:cxnSp>
        <p:nvCxnSpPr>
          <p:cNvPr id="7" name="Straight Connector 6">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B57F5E7-9301-4F65-B155-E5A153632D8E}"/>
              </a:ext>
            </a:extLst>
          </p:cNvPr>
          <p:cNvSpPr>
            <a:spLocks noGrp="1"/>
          </p:cNvSpPr>
          <p:nvPr>
            <p:ph idx="1"/>
          </p:nvPr>
        </p:nvSpPr>
        <p:spPr>
          <a:xfrm>
            <a:off x="7859485" y="2198914"/>
            <a:ext cx="3690257" cy="3670180"/>
          </a:xfrm>
        </p:spPr>
        <p:txBody>
          <a:bodyPr vert="horz" lIns="91440" tIns="45720" rIns="91440" bIns="45720" rtlCol="0" anchor="t">
            <a:normAutofit/>
          </a:bodyPr>
          <a:lstStyle/>
          <a:p>
            <a:r>
              <a:rPr lang="en-GB" sz="2400" dirty="0">
                <a:ea typeface="+mn-lt"/>
                <a:cs typeface="+mn-lt"/>
              </a:rPr>
              <a:t>Water </a:t>
            </a:r>
            <a:endParaRPr lang="en-US" sz="2400">
              <a:ea typeface="Calibri"/>
              <a:cs typeface="Calibri"/>
            </a:endParaRPr>
          </a:p>
          <a:p>
            <a:r>
              <a:rPr lang="en-GB" sz="2400" dirty="0">
                <a:ea typeface="+mn-lt"/>
                <a:cs typeface="+mn-lt"/>
              </a:rPr>
              <a:t>Food </a:t>
            </a:r>
            <a:endParaRPr lang="en-GB" sz="2400">
              <a:ea typeface="Calibri"/>
              <a:cs typeface="Calibri"/>
            </a:endParaRPr>
          </a:p>
          <a:p>
            <a:r>
              <a:rPr lang="en-GB" sz="2400" dirty="0">
                <a:ea typeface="+mn-lt"/>
                <a:cs typeface="+mn-lt"/>
              </a:rPr>
              <a:t>Energy</a:t>
            </a:r>
            <a:endParaRPr lang="en-GB" sz="2400">
              <a:ea typeface="Calibri"/>
              <a:cs typeface="Calibri"/>
            </a:endParaRPr>
          </a:p>
          <a:p>
            <a:r>
              <a:rPr lang="en-GB" sz="2400" dirty="0">
                <a:ea typeface="+mn-lt"/>
                <a:cs typeface="+mn-lt"/>
              </a:rPr>
              <a:t>Trade</a:t>
            </a:r>
            <a:endParaRPr lang="en-GB" sz="2400">
              <a:ea typeface="Calibri"/>
              <a:cs typeface="Calibri"/>
            </a:endParaRPr>
          </a:p>
          <a:p>
            <a:r>
              <a:rPr lang="en-GB" sz="2400" dirty="0">
                <a:ea typeface="+mn-lt"/>
                <a:cs typeface="+mn-lt"/>
              </a:rPr>
              <a:t>Infrastructure</a:t>
            </a:r>
            <a:endParaRPr lang="en-GB" sz="2400">
              <a:ea typeface="Calibri"/>
              <a:cs typeface="Calibri"/>
            </a:endParaRPr>
          </a:p>
          <a:p>
            <a:r>
              <a:rPr lang="en-GB" sz="2400" dirty="0">
                <a:ea typeface="+mn-lt"/>
                <a:cs typeface="+mn-lt"/>
              </a:rPr>
              <a:t>Services – health / education</a:t>
            </a:r>
            <a:endParaRPr lang="en-GB" sz="2400" dirty="0">
              <a:ea typeface="Calibri" panose="020F0502020204030204"/>
              <a:cs typeface="Calibri" panose="020F0502020204030204"/>
            </a:endParaRPr>
          </a:p>
          <a:p>
            <a:pPr marL="0" indent="0">
              <a:buNone/>
            </a:pPr>
            <a:endParaRPr lang="en-GB" dirty="0"/>
          </a:p>
        </p:txBody>
      </p:sp>
      <p:sp>
        <p:nvSpPr>
          <p:cNvPr id="8" name="Rectangle 7">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3938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27D8-8B22-494F-A1D4-2C1B2B4AB260}"/>
              </a:ext>
            </a:extLst>
          </p:cNvPr>
          <p:cNvSpPr>
            <a:spLocks noGrp="1"/>
          </p:cNvSpPr>
          <p:nvPr>
            <p:ph type="title"/>
          </p:nvPr>
        </p:nvSpPr>
        <p:spPr/>
        <p:txBody>
          <a:bodyPr/>
          <a:lstStyle/>
          <a:p>
            <a:r>
              <a:rPr lang="en-GB" b="1" dirty="0"/>
              <a:t>Water Systems</a:t>
            </a:r>
          </a:p>
        </p:txBody>
      </p:sp>
      <p:sp>
        <p:nvSpPr>
          <p:cNvPr id="3" name="Content Placeholder 2">
            <a:extLst>
              <a:ext uri="{FF2B5EF4-FFF2-40B4-BE49-F238E27FC236}">
                <a16:creationId xmlns:a16="http://schemas.microsoft.com/office/drawing/2014/main" id="{542B06C7-5EC8-4AD8-9C13-A10B18ACAFC1}"/>
              </a:ext>
            </a:extLst>
          </p:cNvPr>
          <p:cNvSpPr>
            <a:spLocks noGrp="1"/>
          </p:cNvSpPr>
          <p:nvPr>
            <p:ph idx="1"/>
          </p:nvPr>
        </p:nvSpPr>
        <p:spPr/>
        <p:txBody>
          <a:bodyPr vert="horz" lIns="91440" tIns="45720" rIns="91440" bIns="45720" rtlCol="0" anchor="t">
            <a:normAutofit fontScale="92500" lnSpcReduction="20000"/>
          </a:bodyPr>
          <a:lstStyle/>
          <a:p>
            <a:pPr>
              <a:buNone/>
            </a:pPr>
            <a:r>
              <a:rPr lang="en-GB" dirty="0">
                <a:ea typeface="+mn-lt"/>
                <a:cs typeface="+mn-lt"/>
              </a:rPr>
              <a:t>May lose water due to leakages – holes, cracks</a:t>
            </a:r>
            <a:endParaRPr lang="en-US" dirty="0"/>
          </a:p>
          <a:p>
            <a:pPr>
              <a:buNone/>
            </a:pPr>
            <a:endParaRPr lang="en-GB" dirty="0"/>
          </a:p>
          <a:p>
            <a:pPr>
              <a:buNone/>
            </a:pPr>
            <a:r>
              <a:rPr lang="en-GB" dirty="0">
                <a:ea typeface="+mn-lt"/>
                <a:cs typeface="+mn-lt"/>
              </a:rPr>
              <a:t>Urbanites use a lot of water!</a:t>
            </a:r>
            <a:endParaRPr lang="en-GB" dirty="0"/>
          </a:p>
          <a:p>
            <a:pPr>
              <a:buNone/>
            </a:pPr>
            <a:endParaRPr lang="en-GB" dirty="0"/>
          </a:p>
          <a:p>
            <a:pPr>
              <a:buNone/>
            </a:pPr>
            <a:r>
              <a:rPr lang="en-GB" dirty="0">
                <a:ea typeface="+mn-lt"/>
                <a:cs typeface="+mn-lt"/>
              </a:rPr>
              <a:t>Where does waste water go? </a:t>
            </a:r>
            <a:endParaRPr lang="en-GB"/>
          </a:p>
          <a:p>
            <a:pPr>
              <a:buNone/>
            </a:pPr>
            <a:endParaRPr lang="en-GB" dirty="0"/>
          </a:p>
          <a:p>
            <a:pPr>
              <a:buNone/>
            </a:pPr>
            <a:r>
              <a:rPr lang="en-GB" dirty="0">
                <a:ea typeface="+mn-lt"/>
                <a:cs typeface="+mn-lt"/>
              </a:rPr>
              <a:t>Blocked drains, eroding soil, attract mosquitos/rats</a:t>
            </a:r>
            <a:endParaRPr lang="en-GB" dirty="0"/>
          </a:p>
          <a:p>
            <a:pPr>
              <a:buNone/>
            </a:pPr>
            <a:endParaRPr lang="en-GB" dirty="0">
              <a:ea typeface="+mn-lt"/>
              <a:cs typeface="+mn-lt"/>
            </a:endParaRPr>
          </a:p>
          <a:p>
            <a:pPr>
              <a:buNone/>
            </a:pPr>
            <a:r>
              <a:rPr lang="en-GB" dirty="0">
                <a:ea typeface="+mn-lt"/>
                <a:cs typeface="+mn-lt"/>
              </a:rPr>
              <a:t>Can even lead to impacts in rural areas</a:t>
            </a:r>
            <a:endParaRPr lang="en-GB" dirty="0"/>
          </a:p>
          <a:p>
            <a:pPr>
              <a:buNone/>
            </a:pPr>
            <a:endParaRPr lang="en-GB" dirty="0">
              <a:ea typeface="+mn-lt"/>
              <a:cs typeface="+mn-lt"/>
            </a:endParaRPr>
          </a:p>
          <a:p>
            <a:pPr>
              <a:buNone/>
            </a:pPr>
            <a:r>
              <a:rPr lang="en-GB" dirty="0">
                <a:ea typeface="+mn-lt"/>
                <a:cs typeface="+mn-lt"/>
              </a:rPr>
              <a:t>Minor floods can have huge impacts if they are near sites such as waste areas or leaking pipes.</a:t>
            </a:r>
            <a:endParaRPr lang="en-GB"/>
          </a:p>
          <a:p>
            <a:pPr>
              <a:buNone/>
            </a:pPr>
            <a:endParaRPr lang="en-GB" dirty="0"/>
          </a:p>
          <a:p>
            <a:pPr marL="0" indent="0">
              <a:buNone/>
            </a:pPr>
            <a:endParaRPr lang="en-GB" dirty="0"/>
          </a:p>
        </p:txBody>
      </p:sp>
    </p:spTree>
    <p:extLst>
      <p:ext uri="{BB962C8B-B14F-4D97-AF65-F5344CB8AC3E}">
        <p14:creationId xmlns:p14="http://schemas.microsoft.com/office/powerpoint/2010/main" val="2762053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3FDB-16B6-4A1B-8062-F8D51D46DD9F}"/>
              </a:ext>
            </a:extLst>
          </p:cNvPr>
          <p:cNvSpPr>
            <a:spLocks noGrp="1"/>
          </p:cNvSpPr>
          <p:nvPr>
            <p:ph type="title"/>
          </p:nvPr>
        </p:nvSpPr>
        <p:spPr/>
        <p:txBody>
          <a:bodyPr/>
          <a:lstStyle/>
          <a:p>
            <a:r>
              <a:rPr lang="en-GB" b="1" dirty="0"/>
              <a:t>Sustainable Drainage</a:t>
            </a:r>
          </a:p>
        </p:txBody>
      </p:sp>
      <p:sp>
        <p:nvSpPr>
          <p:cNvPr id="3" name="Content Placeholder 2">
            <a:extLst>
              <a:ext uri="{FF2B5EF4-FFF2-40B4-BE49-F238E27FC236}">
                <a16:creationId xmlns:a16="http://schemas.microsoft.com/office/drawing/2014/main" id="{2359ACDE-7FCD-4116-B603-BB7B7697A5A2}"/>
              </a:ext>
            </a:extLst>
          </p:cNvPr>
          <p:cNvSpPr>
            <a:spLocks noGrp="1"/>
          </p:cNvSpPr>
          <p:nvPr>
            <p:ph idx="1"/>
          </p:nvPr>
        </p:nvSpPr>
        <p:spPr/>
        <p:txBody>
          <a:bodyPr vert="horz" lIns="91440" tIns="45720" rIns="91440" bIns="45720" rtlCol="0" anchor="t">
            <a:normAutofit lnSpcReduction="10000"/>
          </a:bodyPr>
          <a:lstStyle/>
          <a:p>
            <a:pPr>
              <a:buNone/>
            </a:pPr>
            <a:r>
              <a:rPr lang="en-GB" dirty="0">
                <a:ea typeface="+mn-lt"/>
                <a:cs typeface="+mn-lt"/>
                <a:hlinkClick r:id="rId2"/>
              </a:rPr>
              <a:t>https://www.youtube.com/watch?v=LMq6FYiF1mo</a:t>
            </a:r>
            <a:r>
              <a:rPr lang="en-GB" dirty="0">
                <a:ea typeface="+mn-lt"/>
                <a:cs typeface="+mn-lt"/>
              </a:rPr>
              <a:t> </a:t>
            </a:r>
            <a:endParaRPr lang="en-US" dirty="0">
              <a:ea typeface="+mn-lt"/>
              <a:cs typeface="+mn-lt"/>
            </a:endParaRPr>
          </a:p>
          <a:p>
            <a:pPr>
              <a:buNone/>
            </a:pPr>
            <a:endParaRPr lang="en-GB" dirty="0">
              <a:ea typeface="+mn-lt"/>
              <a:cs typeface="+mn-lt"/>
            </a:endParaRPr>
          </a:p>
          <a:p>
            <a:pPr>
              <a:buNone/>
            </a:pPr>
            <a:r>
              <a:rPr lang="en-GB" dirty="0">
                <a:ea typeface="+mn-lt"/>
                <a:cs typeface="+mn-lt"/>
              </a:rPr>
              <a:t>In natural environments, rain falls on permeable surfaces and soaks into the ground; a process called through infiltration.</a:t>
            </a:r>
          </a:p>
          <a:p>
            <a:pPr>
              <a:buNone/>
            </a:pPr>
            <a:r>
              <a:rPr lang="en-GB" dirty="0">
                <a:ea typeface="+mn-lt"/>
                <a:cs typeface="+mn-lt"/>
              </a:rPr>
              <a:t>In urban areas where many surfaces are sealed by buildings and paving, natural infiltration is limited. Instead, drainage networks consisting of pipes and culverts, divert surface water to local watercourses. In some cases, this has resulted in downstream flooding and deterioration in river water quality caused when foul sewers are overwhelmed by surface water leading to a release of dirty water into rivers.</a:t>
            </a:r>
          </a:p>
          <a:p>
            <a:pPr>
              <a:buNone/>
            </a:pPr>
            <a:r>
              <a:rPr lang="en-GB" dirty="0">
                <a:ea typeface="+mn-lt"/>
                <a:cs typeface="+mn-lt"/>
              </a:rPr>
              <a:t>Sustainable drainage systems aim to alleviate these problems by storing or re-using surface water at source, by decreasing flow rates to watercourses and by improving water quality.</a:t>
            </a:r>
          </a:p>
          <a:p>
            <a:pPr marL="0" indent="0">
              <a:buNone/>
            </a:pPr>
            <a:endParaRPr lang="en-GB" dirty="0"/>
          </a:p>
        </p:txBody>
      </p:sp>
    </p:spTree>
    <p:extLst>
      <p:ext uri="{BB962C8B-B14F-4D97-AF65-F5344CB8AC3E}">
        <p14:creationId xmlns:p14="http://schemas.microsoft.com/office/powerpoint/2010/main" val="602328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0780-953E-4F3A-B801-6832425D47E4}"/>
              </a:ext>
            </a:extLst>
          </p:cNvPr>
          <p:cNvSpPr>
            <a:spLocks noGrp="1"/>
          </p:cNvSpPr>
          <p:nvPr>
            <p:ph type="title"/>
          </p:nvPr>
        </p:nvSpPr>
        <p:spPr/>
        <p:txBody>
          <a:bodyPr/>
          <a:lstStyle/>
          <a:p>
            <a:r>
              <a:rPr lang="en-GB" b="1" dirty="0"/>
              <a:t>Sustainable Drainage Solutions</a:t>
            </a:r>
          </a:p>
        </p:txBody>
      </p:sp>
      <p:sp>
        <p:nvSpPr>
          <p:cNvPr id="3" name="Content Placeholder 2">
            <a:extLst>
              <a:ext uri="{FF2B5EF4-FFF2-40B4-BE49-F238E27FC236}">
                <a16:creationId xmlns:a16="http://schemas.microsoft.com/office/drawing/2014/main" id="{10CCEA1E-CDA1-4474-A07C-29DB4E33EFA9}"/>
              </a:ext>
            </a:extLst>
          </p:cNvPr>
          <p:cNvSpPr>
            <a:spLocks noGrp="1"/>
          </p:cNvSpPr>
          <p:nvPr>
            <p:ph idx="1"/>
          </p:nvPr>
        </p:nvSpPr>
        <p:spPr>
          <a:xfrm>
            <a:off x="1066800" y="1987974"/>
            <a:ext cx="10058400" cy="3738880"/>
          </a:xfrm>
        </p:spPr>
        <p:txBody>
          <a:bodyPr vert="horz" lIns="91440" tIns="45720" rIns="91440" bIns="45720" rtlCol="0" anchor="t">
            <a:noAutofit/>
          </a:bodyPr>
          <a:lstStyle/>
          <a:p>
            <a:pPr>
              <a:buNone/>
            </a:pPr>
            <a:r>
              <a:rPr lang="en-GB" sz="2200" dirty="0">
                <a:ea typeface="+mn-lt"/>
                <a:cs typeface="+mn-lt"/>
              </a:rPr>
              <a:t>Effective drainage</a:t>
            </a:r>
            <a:endParaRPr lang="en-US" sz="2200">
              <a:ea typeface="+mn-lt"/>
              <a:cs typeface="+mn-lt"/>
            </a:endParaRPr>
          </a:p>
          <a:p>
            <a:pPr>
              <a:buNone/>
            </a:pPr>
            <a:r>
              <a:rPr lang="en-GB" sz="2200" dirty="0">
                <a:ea typeface="+mn-lt"/>
                <a:cs typeface="+mn-lt"/>
              </a:rPr>
              <a:t>Water and sewage storage</a:t>
            </a:r>
          </a:p>
          <a:p>
            <a:pPr>
              <a:buNone/>
            </a:pPr>
            <a:r>
              <a:rPr lang="en-GB" sz="2200" dirty="0">
                <a:ea typeface="+mn-lt"/>
                <a:cs typeface="+mn-lt"/>
              </a:rPr>
              <a:t>Temporary collection of water points (reservoirs)</a:t>
            </a:r>
          </a:p>
          <a:p>
            <a:pPr>
              <a:buNone/>
            </a:pPr>
            <a:r>
              <a:rPr lang="en-GB" sz="2200" dirty="0">
                <a:ea typeface="+mn-lt"/>
                <a:cs typeface="+mn-lt"/>
              </a:rPr>
              <a:t>Temporary floodable zones – low lying areas/underground buildings/</a:t>
            </a:r>
          </a:p>
          <a:p>
            <a:pPr>
              <a:buNone/>
            </a:pPr>
            <a:r>
              <a:rPr lang="en-GB" sz="2200" dirty="0">
                <a:ea typeface="+mn-lt"/>
                <a:cs typeface="+mn-lt"/>
              </a:rPr>
              <a:t>Raised paths/housing/buildings</a:t>
            </a:r>
          </a:p>
          <a:p>
            <a:pPr>
              <a:buNone/>
            </a:pPr>
            <a:r>
              <a:rPr lang="en-GB" sz="2200" dirty="0">
                <a:ea typeface="+mn-lt"/>
                <a:cs typeface="+mn-lt"/>
              </a:rPr>
              <a:t>Floating houses</a:t>
            </a:r>
          </a:p>
          <a:p>
            <a:pPr>
              <a:buNone/>
            </a:pPr>
            <a:r>
              <a:rPr lang="en-GB" sz="2200" dirty="0">
                <a:ea typeface="+mn-lt"/>
                <a:cs typeface="+mn-lt"/>
              </a:rPr>
              <a:t>Greening of more urban spaces- reduce run off</a:t>
            </a:r>
          </a:p>
          <a:p>
            <a:pPr>
              <a:buNone/>
            </a:pPr>
            <a:r>
              <a:rPr lang="en-GB" sz="2200" dirty="0">
                <a:ea typeface="+mn-lt"/>
                <a:cs typeface="+mn-lt"/>
              </a:rPr>
              <a:t>Cleaning days to free storm drains of rubbish (dev world) ‘tax’ on plastic and other packaging</a:t>
            </a:r>
          </a:p>
          <a:p>
            <a:pPr marL="0" indent="0">
              <a:buNone/>
            </a:pPr>
            <a:endParaRPr lang="en-GB" dirty="0"/>
          </a:p>
        </p:txBody>
      </p:sp>
    </p:spTree>
    <p:extLst>
      <p:ext uri="{BB962C8B-B14F-4D97-AF65-F5344CB8AC3E}">
        <p14:creationId xmlns:p14="http://schemas.microsoft.com/office/powerpoint/2010/main" val="253395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23DBC2C-70CF-4D55-8ACD-1DA7D9E7C7F8}"/>
              </a:ext>
            </a:extLst>
          </p:cNvPr>
          <p:cNvPicPr>
            <a:picLocks noGrp="1" noChangeAspect="1"/>
          </p:cNvPicPr>
          <p:nvPr>
            <p:ph idx="1"/>
          </p:nvPr>
        </p:nvPicPr>
        <p:blipFill>
          <a:blip r:embed="rId2"/>
          <a:stretch>
            <a:fillRect/>
          </a:stretch>
        </p:blipFill>
        <p:spPr>
          <a:xfrm>
            <a:off x="258139" y="132287"/>
            <a:ext cx="11675282" cy="6006076"/>
          </a:xfrm>
        </p:spPr>
      </p:pic>
    </p:spTree>
    <p:extLst>
      <p:ext uri="{BB962C8B-B14F-4D97-AF65-F5344CB8AC3E}">
        <p14:creationId xmlns:p14="http://schemas.microsoft.com/office/powerpoint/2010/main" val="3576237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grass, different&#10;&#10;Description automatically generated">
            <a:extLst>
              <a:ext uri="{FF2B5EF4-FFF2-40B4-BE49-F238E27FC236}">
                <a16:creationId xmlns:a16="http://schemas.microsoft.com/office/drawing/2014/main" id="{47AAF98E-1690-4890-8C4A-AE8758E25835}"/>
              </a:ext>
            </a:extLst>
          </p:cNvPr>
          <p:cNvPicPr>
            <a:picLocks noGrp="1" noChangeAspect="1"/>
          </p:cNvPicPr>
          <p:nvPr>
            <p:ph idx="1"/>
          </p:nvPr>
        </p:nvPicPr>
        <p:blipFill>
          <a:blip r:embed="rId2"/>
          <a:stretch>
            <a:fillRect/>
          </a:stretch>
        </p:blipFill>
        <p:spPr>
          <a:xfrm>
            <a:off x="1043842" y="139973"/>
            <a:ext cx="9843104" cy="6603692"/>
          </a:xfrm>
        </p:spPr>
      </p:pic>
    </p:spTree>
    <p:extLst>
      <p:ext uri="{BB962C8B-B14F-4D97-AF65-F5344CB8AC3E}">
        <p14:creationId xmlns:p14="http://schemas.microsoft.com/office/powerpoint/2010/main" val="923763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8FB3F56-DB37-4F10-8A92-BBC49E2F2C76}"/>
              </a:ext>
            </a:extLst>
          </p:cNvPr>
          <p:cNvPicPr>
            <a:picLocks noGrp="1" noChangeAspect="1"/>
          </p:cNvPicPr>
          <p:nvPr>
            <p:ph idx="1"/>
          </p:nvPr>
        </p:nvPicPr>
        <p:blipFill>
          <a:blip r:embed="rId2"/>
          <a:stretch>
            <a:fillRect/>
          </a:stretch>
        </p:blipFill>
        <p:spPr>
          <a:xfrm>
            <a:off x="457200" y="814726"/>
            <a:ext cx="10657777" cy="5195483"/>
          </a:xfrm>
        </p:spPr>
      </p:pic>
    </p:spTree>
    <p:extLst>
      <p:ext uri="{BB962C8B-B14F-4D97-AF65-F5344CB8AC3E}">
        <p14:creationId xmlns:p14="http://schemas.microsoft.com/office/powerpoint/2010/main" val="1723209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99185D-2035-44EB-8980-C3BCA3C2CA4F}"/>
              </a:ext>
            </a:extLst>
          </p:cNvPr>
          <p:cNvSpPr>
            <a:spLocks noGrp="1"/>
          </p:cNvSpPr>
          <p:nvPr>
            <p:ph type="title"/>
          </p:nvPr>
        </p:nvSpPr>
        <p:spPr>
          <a:xfrm>
            <a:off x="5144679" y="634946"/>
            <a:ext cx="6405063" cy="1450757"/>
          </a:xfrm>
        </p:spPr>
        <p:txBody>
          <a:bodyPr>
            <a:normAutofit/>
          </a:bodyPr>
          <a:lstStyle/>
          <a:p>
            <a:r>
              <a:rPr lang="en-GB" b="1" dirty="0"/>
              <a:t>Use of SUDS in a Global Context</a:t>
            </a:r>
          </a:p>
        </p:txBody>
      </p:sp>
      <p:pic>
        <p:nvPicPr>
          <p:cNvPr id="4" name="Picture 4">
            <a:extLst>
              <a:ext uri="{FF2B5EF4-FFF2-40B4-BE49-F238E27FC236}">
                <a16:creationId xmlns:a16="http://schemas.microsoft.com/office/drawing/2014/main" id="{4A22D9B8-8DBB-467F-AF6F-CEB4034500B6}"/>
              </a:ext>
            </a:extLst>
          </p:cNvPr>
          <p:cNvPicPr>
            <a:picLocks noChangeAspect="1"/>
          </p:cNvPicPr>
          <p:nvPr/>
        </p:nvPicPr>
        <p:blipFill>
          <a:blip r:embed="rId2"/>
          <a:srcRect l="1793" r="1" b="1"/>
          <a:stretch/>
        </p:blipFill>
        <p:spPr>
          <a:xfrm>
            <a:off x="633999" y="581098"/>
            <a:ext cx="4020297" cy="2476136"/>
          </a:xfrm>
          <a:prstGeom prst="rect">
            <a:avLst/>
          </a:prstGeom>
        </p:spPr>
      </p:pic>
      <p:cxnSp>
        <p:nvCxnSpPr>
          <p:cNvPr id="8" name="Straight Connector 7">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5" descr="A picture containing ground, outdoor, stone, curb&#10;&#10;Description automatically generated">
            <a:extLst>
              <a:ext uri="{FF2B5EF4-FFF2-40B4-BE49-F238E27FC236}">
                <a16:creationId xmlns:a16="http://schemas.microsoft.com/office/drawing/2014/main" id="{358A1B7F-B88F-49FB-B766-8BE94AAF7D4C}"/>
              </a:ext>
            </a:extLst>
          </p:cNvPr>
          <p:cNvPicPr>
            <a:picLocks noChangeAspect="1"/>
          </p:cNvPicPr>
          <p:nvPr/>
        </p:nvPicPr>
        <p:blipFill>
          <a:blip r:embed="rId3"/>
          <a:srcRect t="15985" r="-3" b="1548"/>
          <a:stretch/>
        </p:blipFill>
        <p:spPr>
          <a:xfrm>
            <a:off x="633999" y="3218101"/>
            <a:ext cx="4020296" cy="2476136"/>
          </a:xfrm>
          <a:prstGeom prst="rect">
            <a:avLst/>
          </a:prstGeom>
        </p:spPr>
      </p:pic>
      <p:sp>
        <p:nvSpPr>
          <p:cNvPr id="3" name="Content Placeholder 2">
            <a:extLst>
              <a:ext uri="{FF2B5EF4-FFF2-40B4-BE49-F238E27FC236}">
                <a16:creationId xmlns:a16="http://schemas.microsoft.com/office/drawing/2014/main" id="{D5C1C965-0015-4CF6-A0F1-BE73A0B4CE68}"/>
              </a:ext>
            </a:extLst>
          </p:cNvPr>
          <p:cNvSpPr>
            <a:spLocks noGrp="1"/>
          </p:cNvSpPr>
          <p:nvPr>
            <p:ph idx="1"/>
          </p:nvPr>
        </p:nvSpPr>
        <p:spPr>
          <a:xfrm>
            <a:off x="5144679" y="2198914"/>
            <a:ext cx="6405063" cy="3670180"/>
          </a:xfrm>
        </p:spPr>
        <p:txBody>
          <a:bodyPr vert="horz" lIns="91440" tIns="45720" rIns="91440" bIns="45720" rtlCol="0" anchor="t">
            <a:normAutofit/>
          </a:bodyPr>
          <a:lstStyle/>
          <a:p>
            <a:r>
              <a:rPr lang="en-GB" sz="2700" dirty="0">
                <a:ea typeface="+mn-lt"/>
                <a:cs typeface="+mn-lt"/>
              </a:rPr>
              <a:t>Seasonal rains</a:t>
            </a:r>
            <a:endParaRPr lang="en-GB" sz="2700">
              <a:ea typeface="Calibri"/>
              <a:cs typeface="Calibri"/>
            </a:endParaRPr>
          </a:p>
          <a:p>
            <a:r>
              <a:rPr lang="en-GB" sz="2700" dirty="0">
                <a:ea typeface="+mn-lt"/>
                <a:cs typeface="+mn-lt"/>
              </a:rPr>
              <a:t>Frequent flooding</a:t>
            </a:r>
            <a:endParaRPr lang="en-GB" sz="2700">
              <a:ea typeface="Calibri"/>
              <a:cs typeface="Calibri"/>
            </a:endParaRPr>
          </a:p>
          <a:p>
            <a:r>
              <a:rPr lang="en-GB" sz="2700" dirty="0">
                <a:ea typeface="+mn-lt"/>
                <a:cs typeface="+mn-lt"/>
              </a:rPr>
              <a:t>Governance and infrastructure</a:t>
            </a:r>
            <a:endParaRPr lang="en-GB" sz="2700">
              <a:ea typeface="Calibri"/>
              <a:cs typeface="Calibri"/>
            </a:endParaRPr>
          </a:p>
          <a:p>
            <a:r>
              <a:rPr lang="en-GB" sz="2700" dirty="0">
                <a:ea typeface="+mn-lt"/>
                <a:cs typeface="+mn-lt"/>
              </a:rPr>
              <a:t>Cultural acceptance and will</a:t>
            </a:r>
            <a:endParaRPr lang="en-GB" sz="2700" dirty="0"/>
          </a:p>
          <a:p>
            <a:endParaRPr lang="en-GB" dirty="0"/>
          </a:p>
        </p:txBody>
      </p:sp>
      <p:sp>
        <p:nvSpPr>
          <p:cNvPr id="9" name="Rectangle 8">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09929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2DC1BB-859B-4941-85E3-B9B6BC7CE885}"/>
              </a:ext>
            </a:extLst>
          </p:cNvPr>
          <p:cNvSpPr>
            <a:spLocks noGrp="1"/>
          </p:cNvSpPr>
          <p:nvPr>
            <p:ph type="title"/>
          </p:nvPr>
        </p:nvSpPr>
        <p:spPr>
          <a:xfrm>
            <a:off x="7859485" y="634946"/>
            <a:ext cx="3690257" cy="1450757"/>
          </a:xfrm>
        </p:spPr>
        <p:txBody>
          <a:bodyPr vert="horz" lIns="91440" tIns="45720" rIns="91440" bIns="45720" rtlCol="0">
            <a:normAutofit/>
          </a:bodyPr>
          <a:lstStyle/>
          <a:p>
            <a:r>
              <a:rPr lang="en-US" b="1" kern="1200" spc="-50" baseline="0" dirty="0">
                <a:latin typeface="+mj-lt"/>
                <a:ea typeface="+mj-ea"/>
                <a:cs typeface="+mj-cs"/>
              </a:rPr>
              <a:t>Urbanisation Context</a:t>
            </a:r>
          </a:p>
        </p:txBody>
      </p:sp>
      <p:pic>
        <p:nvPicPr>
          <p:cNvPr id="9" name="Picture 8" descr="The planet earth taken from the outer space">
            <a:extLst>
              <a:ext uri="{FF2B5EF4-FFF2-40B4-BE49-F238E27FC236}">
                <a16:creationId xmlns:a16="http://schemas.microsoft.com/office/drawing/2014/main" id="{48C86BA0-5B7F-108F-F1FE-F0B585333945}"/>
              </a:ext>
            </a:extLst>
          </p:cNvPr>
          <p:cNvPicPr>
            <a:picLocks noChangeAspect="1"/>
          </p:cNvPicPr>
          <p:nvPr/>
        </p:nvPicPr>
        <p:blipFill>
          <a:blip r:embed="rId2"/>
          <a:srcRect l="15162" r="1" b="1"/>
          <a:stretch/>
        </p:blipFill>
        <p:spPr>
          <a:xfrm>
            <a:off x="633999" y="640081"/>
            <a:ext cx="6909801" cy="5314406"/>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3E95A5B4-5F44-3054-F1EB-5B25938CC291}"/>
              </a:ext>
            </a:extLst>
          </p:cNvPr>
          <p:cNvSpPr>
            <a:spLocks noGrp="1"/>
          </p:cNvSpPr>
          <p:nvPr>
            <p:ph idx="1"/>
          </p:nvPr>
        </p:nvSpPr>
        <p:spPr>
          <a:xfrm>
            <a:off x="7859485" y="2198913"/>
            <a:ext cx="3690257" cy="3755565"/>
          </a:xfrm>
        </p:spPr>
        <p:txBody>
          <a:bodyPr vert="horz" lIns="0" tIns="45720" rIns="0" bIns="45720" rtlCol="0" anchor="t">
            <a:noAutofit/>
          </a:bodyPr>
          <a:lstStyle/>
          <a:p>
            <a:pPr>
              <a:spcBef>
                <a:spcPts val="1200"/>
              </a:spcBef>
              <a:spcAft>
                <a:spcPts val="200"/>
              </a:spcAft>
              <a:buSzPct val="100000"/>
            </a:pPr>
            <a:r>
              <a:rPr lang="en-US" sz="1700" cap="all" spc="200" dirty="0"/>
              <a:t>In 1950, approximately one-third of the planet's 2.5 million people lived in cities.</a:t>
            </a:r>
            <a:endParaRPr lang="en-US" sz="1700" cap="all" spc="200" dirty="0">
              <a:ea typeface="Calibri"/>
              <a:cs typeface="Calibri"/>
            </a:endParaRPr>
          </a:p>
          <a:p>
            <a:pPr>
              <a:spcBef>
                <a:spcPts val="1200"/>
              </a:spcBef>
              <a:spcAft>
                <a:spcPts val="200"/>
              </a:spcAft>
              <a:buSzPct val="100000"/>
            </a:pPr>
            <a:endParaRPr lang="en-US" sz="1700" cap="all" spc="200" dirty="0">
              <a:ea typeface="Calibri"/>
              <a:cs typeface="Calibri"/>
            </a:endParaRPr>
          </a:p>
          <a:p>
            <a:pPr>
              <a:spcBef>
                <a:spcPts val="1200"/>
              </a:spcBef>
              <a:spcAft>
                <a:spcPts val="200"/>
              </a:spcAft>
              <a:buSzPct val="100000"/>
            </a:pPr>
            <a:r>
              <a:rPr lang="en-US" sz="1700" cap="all" spc="200" dirty="0"/>
              <a:t>Today, over 8 million people do.</a:t>
            </a:r>
            <a:endParaRPr lang="en-US" sz="1700" cap="all" spc="200" dirty="0">
              <a:ea typeface="Calibri"/>
              <a:cs typeface="Calibri"/>
            </a:endParaRPr>
          </a:p>
          <a:p>
            <a:pPr>
              <a:spcBef>
                <a:spcPts val="1200"/>
              </a:spcBef>
              <a:spcAft>
                <a:spcPts val="200"/>
              </a:spcAft>
              <a:buSzPct val="100000"/>
            </a:pPr>
            <a:endParaRPr lang="en-US" sz="1700" cap="all" spc="200" dirty="0">
              <a:ea typeface="Calibri"/>
              <a:cs typeface="Calibri"/>
            </a:endParaRPr>
          </a:p>
          <a:p>
            <a:pPr>
              <a:spcBef>
                <a:spcPts val="1200"/>
              </a:spcBef>
              <a:spcAft>
                <a:spcPts val="200"/>
              </a:spcAft>
              <a:buSzPct val="100000"/>
            </a:pPr>
            <a:r>
              <a:rPr lang="en-US" sz="1700" cap="all" spc="200" dirty="0"/>
              <a:t>By 2050, when the global population is expected to reach nine billion, an estimated two-thirds of all people will live in cities.</a:t>
            </a:r>
            <a:endParaRPr lang="en-US" sz="1700" cap="all" spc="200" dirty="0">
              <a:ea typeface="Calibri"/>
              <a:cs typeface="Calibri"/>
            </a:endParaRPr>
          </a:p>
        </p:txBody>
      </p:sp>
      <p:sp>
        <p:nvSpPr>
          <p:cNvPr id="16" name="Rectangle 15">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4877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Thundercloud at sunset">
            <a:extLst>
              <a:ext uri="{FF2B5EF4-FFF2-40B4-BE49-F238E27FC236}">
                <a16:creationId xmlns:a16="http://schemas.microsoft.com/office/drawing/2014/main" id="{1BED60CB-97EB-43EE-17D6-4D7D8588026E}"/>
              </a:ext>
            </a:extLst>
          </p:cNvPr>
          <p:cNvPicPr>
            <a:picLocks noChangeAspect="1"/>
          </p:cNvPicPr>
          <p:nvPr/>
        </p:nvPicPr>
        <p:blipFill>
          <a:blip r:embed="rId2">
            <a:duotone>
              <a:schemeClr val="bg2">
                <a:shade val="45000"/>
                <a:satMod val="135000"/>
              </a:schemeClr>
              <a:prstClr val="white"/>
            </a:duotone>
            <a:alphaModFix amt="35000"/>
          </a:blip>
          <a:srcRect t="15668" b="63"/>
          <a:stretch/>
        </p:blipFill>
        <p:spPr>
          <a:xfrm>
            <a:off x="20" y="10"/>
            <a:ext cx="12191980" cy="6857990"/>
          </a:xfrm>
          <a:prstGeom prst="rect">
            <a:avLst/>
          </a:prstGeom>
        </p:spPr>
      </p:pic>
      <p:sp>
        <p:nvSpPr>
          <p:cNvPr id="2" name="Title 1">
            <a:extLst>
              <a:ext uri="{FF2B5EF4-FFF2-40B4-BE49-F238E27FC236}">
                <a16:creationId xmlns:a16="http://schemas.microsoft.com/office/drawing/2014/main" id="{4F76E61F-F5A5-9CAA-C1FE-397E054BE515}"/>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a:solidFill>
                  <a:schemeClr val="tx1">
                    <a:lumMod val="85000"/>
                    <a:lumOff val="15000"/>
                  </a:schemeClr>
                </a:solidFill>
              </a:rPr>
              <a:t>Climate-Induced Migration</a:t>
            </a:r>
          </a:p>
        </p:txBody>
      </p:sp>
      <p:cxnSp>
        <p:nvCxnSpPr>
          <p:cNvPr id="29" name="Straight Connector 28">
            <a:extLst>
              <a:ext uri="{FF2B5EF4-FFF2-40B4-BE49-F238E27FC236}">
                <a16:creationId xmlns:a16="http://schemas.microsoft.com/office/drawing/2014/main" id="{77AB95BF-57D0-4E49-9EF2-408B47C8D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1C520CBD-F82E-44E4-BDA5-128716AD7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618AE32-A526-42FC-A854-732740BD3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7814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F3D7C-2BFD-43C2-AB9C-1D729050D7AC}"/>
              </a:ext>
            </a:extLst>
          </p:cNvPr>
          <p:cNvSpPr>
            <a:spLocks noGrp="1"/>
          </p:cNvSpPr>
          <p:nvPr>
            <p:ph type="title"/>
          </p:nvPr>
        </p:nvSpPr>
        <p:spPr>
          <a:xfrm>
            <a:off x="581193" y="702156"/>
            <a:ext cx="6540462" cy="1013800"/>
          </a:xfrm>
        </p:spPr>
        <p:txBody>
          <a:bodyPr vert="horz" lIns="91440" tIns="45720" rIns="91440" bIns="45720" rtlCol="0" anchor="b">
            <a:normAutofit/>
          </a:bodyPr>
          <a:lstStyle/>
          <a:p>
            <a:r>
              <a:rPr lang="en-US" sz="2800" b="1" kern="1200" cap="all" dirty="0">
                <a:solidFill>
                  <a:schemeClr val="tx1"/>
                </a:solidFill>
                <a:latin typeface="+mj-lt"/>
                <a:ea typeface="+mj-ea"/>
                <a:cs typeface="+mj-cs"/>
              </a:rPr>
              <a:t>TERMINOLOGY</a:t>
            </a:r>
          </a:p>
        </p:txBody>
      </p:sp>
      <p:sp>
        <p:nvSpPr>
          <p:cNvPr id="5" name="TextBox 4">
            <a:extLst>
              <a:ext uri="{FF2B5EF4-FFF2-40B4-BE49-F238E27FC236}">
                <a16:creationId xmlns:a16="http://schemas.microsoft.com/office/drawing/2014/main" id="{517926EE-9953-44FF-8C6A-360572FAA7BF}"/>
              </a:ext>
            </a:extLst>
          </p:cNvPr>
          <p:cNvSpPr txBox="1"/>
          <p:nvPr/>
        </p:nvSpPr>
        <p:spPr>
          <a:xfrm>
            <a:off x="581194" y="2005390"/>
            <a:ext cx="6841193" cy="396226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defTabSz="457200">
              <a:lnSpc>
                <a:spcPct val="90000"/>
              </a:lnSpc>
              <a:spcBef>
                <a:spcPct val="20000"/>
              </a:spcBef>
              <a:spcAft>
                <a:spcPts val="600"/>
              </a:spcAft>
              <a:buClr>
                <a:schemeClr val="accent1"/>
              </a:buClr>
              <a:buSzPct val="92000"/>
            </a:pPr>
            <a:r>
              <a:rPr lang="en-US" sz="1600" b="1" dirty="0"/>
              <a:t>Climate Migration </a:t>
            </a:r>
            <a:r>
              <a:rPr lang="en-US" sz="1600" dirty="0"/>
              <a:t>– “Multifaceted issue considered a new type of human displacement resulting from the domino effects of climate change (Singh 2012).”</a:t>
            </a:r>
            <a:endParaRPr lang="en-US" sz="1600" dirty="0">
              <a:ea typeface="Calibri"/>
              <a:cs typeface="Calibri"/>
            </a:endParaRPr>
          </a:p>
          <a:p>
            <a:pPr defTabSz="457200">
              <a:lnSpc>
                <a:spcPct val="90000"/>
              </a:lnSpc>
              <a:spcBef>
                <a:spcPct val="20000"/>
              </a:spcBef>
              <a:spcAft>
                <a:spcPts val="600"/>
              </a:spcAft>
              <a:buClr>
                <a:schemeClr val="accent1"/>
              </a:buClr>
              <a:buSzPct val="92000"/>
              <a:buFont typeface="Wingdings 2" panose="05020102010507070707" pitchFamily="18" charset="2"/>
              <a:buChar char=""/>
            </a:pPr>
            <a:endParaRPr lang="en-US" sz="1600" dirty="0">
              <a:ea typeface="Calibri"/>
              <a:cs typeface="Calibri"/>
            </a:endParaRPr>
          </a:p>
          <a:p>
            <a:pPr defTabSz="457200">
              <a:lnSpc>
                <a:spcPct val="90000"/>
              </a:lnSpc>
              <a:spcBef>
                <a:spcPct val="20000"/>
              </a:spcBef>
              <a:spcAft>
                <a:spcPts val="600"/>
              </a:spcAft>
              <a:buClr>
                <a:schemeClr val="accent1"/>
              </a:buClr>
              <a:buSzPct val="92000"/>
            </a:pPr>
            <a:r>
              <a:rPr lang="en-US" sz="1600" b="1" dirty="0"/>
              <a:t>Climate Refugee </a:t>
            </a:r>
            <a:r>
              <a:rPr lang="en-US" sz="1600" dirty="0"/>
              <a:t>– “A person displaced by climatically induced environmental disasters like droughts, desertification, and sea level rise, as well as extreme weather events like cyclones, fires, flooding and tornadoes” (Matthews 2013). </a:t>
            </a:r>
            <a:endParaRPr lang="en-US" sz="1600" dirty="0">
              <a:ea typeface="Calibri"/>
              <a:cs typeface="Calibri"/>
            </a:endParaRPr>
          </a:p>
          <a:p>
            <a:pPr defTabSz="457200">
              <a:lnSpc>
                <a:spcPct val="90000"/>
              </a:lnSpc>
              <a:spcBef>
                <a:spcPct val="20000"/>
              </a:spcBef>
              <a:spcAft>
                <a:spcPts val="600"/>
              </a:spcAft>
              <a:buClr>
                <a:schemeClr val="accent1"/>
              </a:buClr>
              <a:buSzPct val="92000"/>
              <a:buFont typeface="Wingdings 2" panose="05020102010507070707" pitchFamily="18" charset="2"/>
              <a:buChar char=""/>
            </a:pPr>
            <a:endParaRPr lang="en-US" sz="1600" dirty="0">
              <a:ea typeface="Calibri"/>
              <a:cs typeface="Calibri"/>
            </a:endParaRPr>
          </a:p>
          <a:p>
            <a:pPr defTabSz="457200">
              <a:lnSpc>
                <a:spcPct val="90000"/>
              </a:lnSpc>
              <a:spcBef>
                <a:spcPct val="20000"/>
              </a:spcBef>
              <a:spcAft>
                <a:spcPts val="600"/>
              </a:spcAft>
              <a:buClr>
                <a:schemeClr val="accent1"/>
              </a:buClr>
              <a:buSzPct val="92000"/>
            </a:pPr>
            <a:r>
              <a:rPr lang="en-US" sz="1600" b="1" dirty="0"/>
              <a:t>Environmental Migrant </a:t>
            </a:r>
            <a:r>
              <a:rPr lang="en-US" sz="1600" dirty="0"/>
              <a:t>– “Persons for reasons of sudden or progressive changes in the environment that adversely affect their lives or living conditions, are obliged to leave their habitual homes or choose to do so, either temporarily or permanently, and who move either within their territory or abroad (Brown 2008).”</a:t>
            </a:r>
            <a:endParaRPr lang="en-US" sz="1600" dirty="0">
              <a:ea typeface="Calibri"/>
              <a:cs typeface="Calibri"/>
            </a:endParaRPr>
          </a:p>
          <a:p>
            <a:pPr defTabSz="457200">
              <a:lnSpc>
                <a:spcPct val="90000"/>
              </a:lnSpc>
              <a:spcBef>
                <a:spcPct val="20000"/>
              </a:spcBef>
              <a:spcAft>
                <a:spcPts val="600"/>
              </a:spcAft>
              <a:buClr>
                <a:schemeClr val="accent1"/>
              </a:buClr>
              <a:buSzPct val="92000"/>
              <a:buFont typeface="Wingdings 2" panose="05020102010507070707" pitchFamily="18" charset="2"/>
              <a:buChar char=""/>
            </a:pPr>
            <a:endParaRPr lang="en-US" sz="1600" dirty="0">
              <a:ea typeface="Calibri"/>
              <a:cs typeface="Calibri"/>
            </a:endParaRPr>
          </a:p>
          <a:p>
            <a:pPr defTabSz="457200">
              <a:lnSpc>
                <a:spcPct val="90000"/>
              </a:lnSpc>
              <a:spcBef>
                <a:spcPct val="20000"/>
              </a:spcBef>
              <a:spcAft>
                <a:spcPts val="600"/>
              </a:spcAft>
              <a:buClr>
                <a:schemeClr val="accent1"/>
              </a:buClr>
              <a:buSzPct val="92000"/>
            </a:pPr>
            <a:r>
              <a:rPr lang="en-US" sz="1600" dirty="0"/>
              <a:t>What do you think a Protracted Refugee might be?</a:t>
            </a:r>
            <a:endParaRPr lang="en-US" sz="1600" dirty="0">
              <a:ea typeface="Calibri"/>
              <a:cs typeface="Calibri"/>
            </a:endParaRPr>
          </a:p>
        </p:txBody>
      </p:sp>
      <p:pic>
        <p:nvPicPr>
          <p:cNvPr id="17" name="Picture 17">
            <a:extLst>
              <a:ext uri="{FF2B5EF4-FFF2-40B4-BE49-F238E27FC236}">
                <a16:creationId xmlns:a16="http://schemas.microsoft.com/office/drawing/2014/main" id="{4B2D7150-141A-415C-A18B-3DE6E6EAE6F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4045" r="4" b="10638"/>
          <a:stretch/>
        </p:blipFill>
        <p:spPr>
          <a:xfrm>
            <a:off x="7568187" y="10"/>
            <a:ext cx="4623812" cy="2219099"/>
          </a:xfrm>
          <a:prstGeom prst="rect">
            <a:avLst/>
          </a:prstGeom>
        </p:spPr>
      </p:pic>
      <p:pic>
        <p:nvPicPr>
          <p:cNvPr id="20" name="Picture 20" descr="A picture containing text, sky, outdoor, sign&#10;&#10;Description automatically generated">
            <a:extLst>
              <a:ext uri="{FF2B5EF4-FFF2-40B4-BE49-F238E27FC236}">
                <a16:creationId xmlns:a16="http://schemas.microsoft.com/office/drawing/2014/main" id="{B4B073BF-D825-4FA2-B773-CF20C41229F3}"/>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6326" r="3" b="10994"/>
          <a:stretch/>
        </p:blipFill>
        <p:spPr>
          <a:xfrm>
            <a:off x="7571352" y="2308766"/>
            <a:ext cx="4620649" cy="2233346"/>
          </a:xfrm>
          <a:prstGeom prst="rect">
            <a:avLst/>
          </a:prstGeom>
        </p:spPr>
      </p:pic>
      <p:pic>
        <p:nvPicPr>
          <p:cNvPr id="23" name="Picture 23">
            <a:extLst>
              <a:ext uri="{FF2B5EF4-FFF2-40B4-BE49-F238E27FC236}">
                <a16:creationId xmlns:a16="http://schemas.microsoft.com/office/drawing/2014/main" id="{4E01DE1B-0E4B-4592-880E-8941B74338AD}"/>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9462" r="3" b="18361"/>
          <a:stretch/>
        </p:blipFill>
        <p:spPr>
          <a:xfrm>
            <a:off x="7571351" y="4631773"/>
            <a:ext cx="4620649" cy="2226226"/>
          </a:xfrm>
          <a:prstGeom prst="rect">
            <a:avLst/>
          </a:prstGeom>
        </p:spPr>
      </p:pic>
    </p:spTree>
    <p:extLst>
      <p:ext uri="{BB962C8B-B14F-4D97-AF65-F5344CB8AC3E}">
        <p14:creationId xmlns:p14="http://schemas.microsoft.com/office/powerpoint/2010/main" val="2482791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F05A30C-6E44-4D7D-8463-200B450208C0}"/>
              </a:ext>
            </a:extLst>
          </p:cNvPr>
          <p:cNvSpPr>
            <a:spLocks noGrp="1"/>
          </p:cNvSpPr>
          <p:nvPr>
            <p:ph type="title"/>
          </p:nvPr>
        </p:nvSpPr>
        <p:spPr>
          <a:xfrm>
            <a:off x="492370" y="605896"/>
            <a:ext cx="3084844" cy="5646208"/>
          </a:xfrm>
        </p:spPr>
        <p:txBody>
          <a:bodyPr anchor="ctr">
            <a:normAutofit/>
          </a:bodyPr>
          <a:lstStyle/>
          <a:p>
            <a:r>
              <a:rPr lang="en-GB" sz="3600" b="1">
                <a:solidFill>
                  <a:srgbClr val="FFFFFF"/>
                </a:solidFill>
              </a:rPr>
              <a:t>POLICY </a:t>
            </a:r>
          </a:p>
        </p:txBody>
      </p:sp>
      <p:sp>
        <p:nvSpPr>
          <p:cNvPr id="10" name="Rectangle 9">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8D810413-DC10-4428-9DB0-AE438A22BFC9}"/>
              </a:ext>
            </a:extLst>
          </p:cNvPr>
          <p:cNvSpPr>
            <a:spLocks noGrp="1"/>
          </p:cNvSpPr>
          <p:nvPr>
            <p:ph idx="1"/>
          </p:nvPr>
        </p:nvSpPr>
        <p:spPr>
          <a:xfrm>
            <a:off x="4742016" y="605896"/>
            <a:ext cx="6413663" cy="5646208"/>
          </a:xfrm>
        </p:spPr>
        <p:txBody>
          <a:bodyPr anchor="ctr">
            <a:normAutofit/>
          </a:bodyPr>
          <a:lstStyle/>
          <a:p>
            <a:pPr marL="305435" indent="-305435"/>
            <a:r>
              <a:rPr lang="en-GB">
                <a:ea typeface="+mn-lt"/>
                <a:cs typeface="+mn-lt"/>
              </a:rPr>
              <a:t>The  question  of definition makes for a hotly contested debate amongst international human rights lawyers.  However, in practice there is considerable resistance among the international community to any expansion of the definition of a “refugee”.  Developed countries fear that accepting the term refugee would compel them to offer the same protections as political refugees; a precedent that no country has yet been willing to set</a:t>
            </a:r>
            <a:endParaRPr lang="en-GB"/>
          </a:p>
          <a:p>
            <a:pPr marL="0" indent="0">
              <a:buNone/>
            </a:pPr>
            <a:endParaRPr lang="en-GB" dirty="0">
              <a:ea typeface="+mn-lt"/>
              <a:cs typeface="+mn-lt"/>
            </a:endParaRPr>
          </a:p>
          <a:p>
            <a:pPr marL="305435" indent="-305435"/>
            <a:r>
              <a:rPr lang="en-GB">
                <a:ea typeface="+mn-lt"/>
                <a:cs typeface="+mn-lt"/>
              </a:rPr>
              <a:t>If the term “climate refugee” is problematic it is still used, in part, for lack of a good alternative. “Climate evacuee” implies temporary movement within national borders (as was the case with Hurricane Katrina). “Climate migrant” implies the “pull” of the destination more than the “push” of the source country and carries negative connotations which reduce the implied responsibility of the international community for their welfare. </a:t>
            </a:r>
            <a:endParaRPr lang="en-GB"/>
          </a:p>
          <a:p>
            <a:pPr marL="305435" indent="-305435"/>
            <a:endParaRPr lang="en-GB" dirty="0"/>
          </a:p>
        </p:txBody>
      </p:sp>
    </p:spTree>
    <p:extLst>
      <p:ext uri="{BB962C8B-B14F-4D97-AF65-F5344CB8AC3E}">
        <p14:creationId xmlns:p14="http://schemas.microsoft.com/office/powerpoint/2010/main" val="3691832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FDFDA29-ACD6-489A-9A64-14B62747CDB0}"/>
              </a:ext>
            </a:extLst>
          </p:cNvPr>
          <p:cNvPicPr>
            <a:picLocks noGrp="1" noChangeAspect="1"/>
          </p:cNvPicPr>
          <p:nvPr>
            <p:ph idx="1"/>
          </p:nvPr>
        </p:nvPicPr>
        <p:blipFill>
          <a:blip r:embed="rId2"/>
          <a:stretch>
            <a:fillRect/>
          </a:stretch>
        </p:blipFill>
        <p:spPr>
          <a:xfrm>
            <a:off x="643467" y="920834"/>
            <a:ext cx="10905066" cy="5016331"/>
          </a:xfrm>
          <a:prstGeom prst="rect">
            <a:avLst/>
          </a:prstGeom>
        </p:spPr>
      </p:pic>
    </p:spTree>
    <p:extLst>
      <p:ext uri="{BB962C8B-B14F-4D97-AF65-F5344CB8AC3E}">
        <p14:creationId xmlns:p14="http://schemas.microsoft.com/office/powerpoint/2010/main" val="2943665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3155-160F-4A90-AB0C-97D867A802D0}"/>
              </a:ext>
            </a:extLst>
          </p:cNvPr>
          <p:cNvSpPr>
            <a:spLocks noGrp="1"/>
          </p:cNvSpPr>
          <p:nvPr>
            <p:ph type="title"/>
          </p:nvPr>
        </p:nvSpPr>
        <p:spPr>
          <a:xfrm>
            <a:off x="584201" y="702156"/>
            <a:ext cx="7011413" cy="1013800"/>
          </a:xfrm>
        </p:spPr>
        <p:txBody>
          <a:bodyPr>
            <a:normAutofit/>
          </a:bodyPr>
          <a:lstStyle/>
          <a:p>
            <a:r>
              <a:rPr lang="en-GB" b="1" dirty="0">
                <a:solidFill>
                  <a:schemeClr val="tx1"/>
                </a:solidFill>
              </a:rPr>
              <a:t>Norman Myers</a:t>
            </a:r>
            <a:endParaRPr lang="en-GB" dirty="0">
              <a:solidFill>
                <a:schemeClr val="tx1"/>
              </a:solidFill>
              <a:ea typeface="Calibri Light"/>
              <a:cs typeface="Calibri Light"/>
            </a:endParaRPr>
          </a:p>
        </p:txBody>
      </p:sp>
      <p:sp>
        <p:nvSpPr>
          <p:cNvPr id="3" name="Content Placeholder 2">
            <a:extLst>
              <a:ext uri="{FF2B5EF4-FFF2-40B4-BE49-F238E27FC236}">
                <a16:creationId xmlns:a16="http://schemas.microsoft.com/office/drawing/2014/main" id="{1932A936-9B0C-4F7F-97CB-03C28C8E2021}"/>
              </a:ext>
            </a:extLst>
          </p:cNvPr>
          <p:cNvSpPr>
            <a:spLocks noGrp="1"/>
          </p:cNvSpPr>
          <p:nvPr>
            <p:ph idx="1"/>
          </p:nvPr>
        </p:nvSpPr>
        <p:spPr>
          <a:xfrm>
            <a:off x="451152" y="1848152"/>
            <a:ext cx="7011413" cy="3962266"/>
          </a:xfrm>
        </p:spPr>
        <p:txBody>
          <a:bodyPr>
            <a:normAutofit/>
          </a:bodyPr>
          <a:lstStyle/>
          <a:p>
            <a:pPr marL="305435" indent="-305435"/>
            <a:r>
              <a:rPr lang="en-GB" dirty="0">
                <a:ea typeface="+mn-lt"/>
                <a:cs typeface="+mn-lt"/>
              </a:rPr>
              <a:t>Myers’ estimates of ‘environmental refugees’ are driven by three major sources:  population growth, sea-level rise and an increase in extreme weather events (Myers 1993, 1997 and 2002). Myers’ scenario relies on Malthusian logic infused with theories of environmental change.</a:t>
            </a:r>
            <a:endParaRPr lang="en-GB" dirty="0"/>
          </a:p>
          <a:p>
            <a:pPr marL="0" indent="0">
              <a:buNone/>
            </a:pPr>
            <a:endParaRPr lang="en-GB" dirty="0">
              <a:ea typeface="+mn-lt"/>
              <a:cs typeface="+mn-lt"/>
            </a:endParaRPr>
          </a:p>
          <a:p>
            <a:pPr marL="305435" indent="-305435"/>
            <a:r>
              <a:rPr lang="en-GB" dirty="0">
                <a:ea typeface="+mn-lt"/>
                <a:cs typeface="+mn-lt"/>
              </a:rPr>
              <a:t>As such he cites predicted impacts of climate change and predictions for population growth to paint a picture of an increasingly large and climate stressed population that is reliant on an ever-dwindling resource base. By Myers’ account these problems will be most acute in the developing world where fertility rates are highest and where developmental inequalities have already generated greater vulnerability to environmental change.  </a:t>
            </a:r>
            <a:endParaRPr lang="en-GB" dirty="0"/>
          </a:p>
          <a:p>
            <a:pPr marL="305435" indent="-305435"/>
            <a:endParaRPr lang="en-GB" dirty="0"/>
          </a:p>
        </p:txBody>
      </p:sp>
      <p:pic>
        <p:nvPicPr>
          <p:cNvPr id="4" name="Picture 4">
            <a:extLst>
              <a:ext uri="{FF2B5EF4-FFF2-40B4-BE49-F238E27FC236}">
                <a16:creationId xmlns:a16="http://schemas.microsoft.com/office/drawing/2014/main" id="{AE664AD8-24AD-4B6A-AE9C-AE106DBF4F56}"/>
              </a:ext>
            </a:extLst>
          </p:cNvPr>
          <p:cNvPicPr>
            <a:picLocks noChangeAspect="1"/>
          </p:cNvPicPr>
          <p:nvPr/>
        </p:nvPicPr>
        <p:blipFill rotWithShape="1">
          <a:blip r:embed="rId2"/>
          <a:srcRect l="25681" r="10185" b="3"/>
          <a:stretch/>
        </p:blipFill>
        <p:spPr>
          <a:xfrm>
            <a:off x="8042147" y="601201"/>
            <a:ext cx="3703320" cy="5774200"/>
          </a:xfrm>
          <a:prstGeom prst="rect">
            <a:avLst/>
          </a:prstGeom>
        </p:spPr>
      </p:pic>
    </p:spTree>
    <p:extLst>
      <p:ext uri="{BB962C8B-B14F-4D97-AF65-F5344CB8AC3E}">
        <p14:creationId xmlns:p14="http://schemas.microsoft.com/office/powerpoint/2010/main" val="3384496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59422-CF09-43A8-9B72-724B6F310C99}"/>
              </a:ext>
            </a:extLst>
          </p:cNvPr>
          <p:cNvSpPr>
            <a:spLocks noGrp="1"/>
          </p:cNvSpPr>
          <p:nvPr>
            <p:ph type="title"/>
          </p:nvPr>
        </p:nvSpPr>
        <p:spPr>
          <a:xfrm>
            <a:off x="581193" y="702156"/>
            <a:ext cx="6540462" cy="1013800"/>
          </a:xfrm>
        </p:spPr>
        <p:txBody>
          <a:bodyPr>
            <a:normAutofit/>
          </a:bodyPr>
          <a:lstStyle/>
          <a:p>
            <a:r>
              <a:rPr lang="en-GB" sz="3100" b="1" dirty="0">
                <a:solidFill>
                  <a:schemeClr val="tx1"/>
                </a:solidFill>
              </a:rPr>
              <a:t>Climate change and migration</a:t>
            </a:r>
          </a:p>
        </p:txBody>
      </p:sp>
      <p:sp>
        <p:nvSpPr>
          <p:cNvPr id="6" name="Content Placeholder 5">
            <a:extLst>
              <a:ext uri="{FF2B5EF4-FFF2-40B4-BE49-F238E27FC236}">
                <a16:creationId xmlns:a16="http://schemas.microsoft.com/office/drawing/2014/main" id="{E28EE6C6-43F1-43F6-8452-6B29CBC598EB}"/>
              </a:ext>
            </a:extLst>
          </p:cNvPr>
          <p:cNvSpPr>
            <a:spLocks noGrp="1"/>
          </p:cNvSpPr>
          <p:nvPr>
            <p:ph idx="1"/>
          </p:nvPr>
        </p:nvSpPr>
        <p:spPr>
          <a:xfrm>
            <a:off x="278057" y="2551944"/>
            <a:ext cx="6720241" cy="3962266"/>
          </a:xfrm>
        </p:spPr>
        <p:txBody>
          <a:bodyPr vert="horz" lIns="91440" tIns="45720" rIns="91440" bIns="45720" rtlCol="0" anchor="ctr">
            <a:noAutofit/>
          </a:bodyPr>
          <a:lstStyle/>
          <a:p>
            <a:pPr marL="305435" indent="-305435">
              <a:lnSpc>
                <a:spcPct val="110000"/>
              </a:lnSpc>
            </a:pPr>
            <a:r>
              <a:rPr lang="en-GB" sz="1500" dirty="0">
                <a:solidFill>
                  <a:schemeClr val="tx1"/>
                </a:solidFill>
                <a:ea typeface="+mn-lt"/>
                <a:cs typeface="+mn-lt"/>
              </a:rPr>
              <a:t>Pakistan is vulnerable to climate variability, change and subsequent hazardous events including flooding during the Monsoon.  Heat stress, however, has become one of the biggest contributors to migration in the country, particularly for small scale farmers.</a:t>
            </a:r>
            <a:endParaRPr lang="en-GB" sz="1500" dirty="0">
              <a:solidFill>
                <a:schemeClr val="tx1"/>
              </a:solidFill>
              <a:ea typeface="Calibri"/>
              <a:cs typeface="Calibri"/>
            </a:endParaRPr>
          </a:p>
          <a:p>
            <a:pPr marL="305435" indent="-305435">
              <a:lnSpc>
                <a:spcPct val="110000"/>
              </a:lnSpc>
            </a:pPr>
            <a:r>
              <a:rPr lang="en-GB" sz="1500" dirty="0">
                <a:solidFill>
                  <a:schemeClr val="tx1"/>
                </a:solidFill>
                <a:ea typeface="+mn-lt"/>
                <a:cs typeface="+mn-lt"/>
              </a:rPr>
              <a:t>Extreme heat during ‘Rabi’ (Nov- April) wheat growing season can be responsible for wiping out one third of the land’s income due to crop loss and yield reduction.</a:t>
            </a:r>
          </a:p>
          <a:p>
            <a:pPr marL="305435" indent="-305435">
              <a:lnSpc>
                <a:spcPct val="110000"/>
              </a:lnSpc>
            </a:pPr>
            <a:r>
              <a:rPr lang="en-GB" sz="1500" dirty="0">
                <a:solidFill>
                  <a:schemeClr val="tx1"/>
                </a:solidFill>
                <a:ea typeface="+mn-lt"/>
                <a:cs typeface="+mn-lt"/>
              </a:rPr>
              <a:t>Men and women move as a result of this to find other work. The poorest and most socially marginalised groups who are landless are usually the first to leave as farmers will no longer pay for their employment.</a:t>
            </a:r>
            <a:endParaRPr lang="en-GB" sz="1500" dirty="0">
              <a:solidFill>
                <a:schemeClr val="tx1"/>
              </a:solidFill>
              <a:ea typeface="Calibri"/>
              <a:cs typeface="Calibri"/>
            </a:endParaRPr>
          </a:p>
          <a:p>
            <a:pPr marL="305435" indent="-305435">
              <a:lnSpc>
                <a:spcPct val="110000"/>
              </a:lnSpc>
            </a:pPr>
            <a:r>
              <a:rPr lang="en-GB" sz="1500" dirty="0">
                <a:solidFill>
                  <a:schemeClr val="tx1"/>
                </a:solidFill>
                <a:ea typeface="+mn-lt"/>
                <a:cs typeface="+mn-lt"/>
              </a:rPr>
              <a:t>The study provided evidence that to some extent, climate change may play a role in pushing up rural to urban migration, which presently constitutes 40% of total internal migration in the country (Arif 2005).</a:t>
            </a:r>
          </a:p>
          <a:p>
            <a:pPr marL="305435" indent="-305435">
              <a:lnSpc>
                <a:spcPct val="110000"/>
              </a:lnSpc>
            </a:pPr>
            <a:endParaRPr lang="en-GB" sz="1200" dirty="0">
              <a:solidFill>
                <a:schemeClr val="tx2"/>
              </a:solidFill>
              <a:ea typeface="+mn-lt"/>
              <a:cs typeface="+mn-lt"/>
            </a:endParaRPr>
          </a:p>
          <a:p>
            <a:pPr marL="0" indent="0">
              <a:lnSpc>
                <a:spcPct val="110000"/>
              </a:lnSpc>
              <a:buNone/>
            </a:pPr>
            <a:r>
              <a:rPr lang="en-GB" sz="1200" dirty="0">
                <a:solidFill>
                  <a:schemeClr val="tx2"/>
                </a:solidFill>
                <a:ea typeface="+mn-lt"/>
                <a:cs typeface="+mn-lt"/>
              </a:rPr>
              <a:t>(see. Mueller et al. (2014) and Saeed, Salik and Ishfaq (2015))</a:t>
            </a:r>
            <a:endParaRPr lang="en-GB" sz="1200" dirty="0">
              <a:solidFill>
                <a:schemeClr val="tx2"/>
              </a:solidFill>
            </a:endParaRPr>
          </a:p>
          <a:p>
            <a:pPr marL="305435" indent="-305435">
              <a:lnSpc>
                <a:spcPct val="110000"/>
              </a:lnSpc>
            </a:pPr>
            <a:endParaRPr lang="en-GB" sz="900">
              <a:solidFill>
                <a:schemeClr val="tx2"/>
              </a:solidFill>
            </a:endParaRPr>
          </a:p>
        </p:txBody>
      </p:sp>
      <p:pic>
        <p:nvPicPr>
          <p:cNvPr id="8" name="Picture 8" descr="A picture containing sky, outdoor, plant, tree&#10;&#10;Description automatically generated">
            <a:extLst>
              <a:ext uri="{FF2B5EF4-FFF2-40B4-BE49-F238E27FC236}">
                <a16:creationId xmlns:a16="http://schemas.microsoft.com/office/drawing/2014/main" id="{3FA5ED6F-0749-4379-AC88-82EC78BDF686}"/>
              </a:ext>
            </a:extLst>
          </p:cNvPr>
          <p:cNvPicPr>
            <a:picLocks noChangeAspect="1"/>
          </p:cNvPicPr>
          <p:nvPr/>
        </p:nvPicPr>
        <p:blipFill rotWithShape="1">
          <a:blip r:embed="rId2"/>
          <a:srcRect l="8841" r="-3" b="-3"/>
          <a:stretch/>
        </p:blipFill>
        <p:spPr>
          <a:xfrm>
            <a:off x="7672963" y="-1"/>
            <a:ext cx="4519037" cy="3086227"/>
          </a:xfrm>
          <a:prstGeom prst="rect">
            <a:avLst/>
          </a:prstGeom>
        </p:spPr>
      </p:pic>
      <p:pic>
        <p:nvPicPr>
          <p:cNvPr id="7" name="Picture 7" descr="Map&#10;&#10;Description automatically generated">
            <a:extLst>
              <a:ext uri="{FF2B5EF4-FFF2-40B4-BE49-F238E27FC236}">
                <a16:creationId xmlns:a16="http://schemas.microsoft.com/office/drawing/2014/main" id="{76D97038-5F8B-43D9-8F6F-8EA9687AB042}"/>
              </a:ext>
            </a:extLst>
          </p:cNvPr>
          <p:cNvPicPr>
            <a:picLocks noChangeAspect="1"/>
          </p:cNvPicPr>
          <p:nvPr/>
        </p:nvPicPr>
        <p:blipFill rotWithShape="1">
          <a:blip r:embed="rId3"/>
          <a:srcRect t="8455" r="-2" b="16819"/>
          <a:stretch/>
        </p:blipFill>
        <p:spPr>
          <a:xfrm>
            <a:off x="7352276" y="3114549"/>
            <a:ext cx="4839724" cy="3543425"/>
          </a:xfrm>
          <a:prstGeom prst="rect">
            <a:avLst/>
          </a:prstGeom>
        </p:spPr>
      </p:pic>
    </p:spTree>
    <p:extLst>
      <p:ext uri="{BB962C8B-B14F-4D97-AF65-F5344CB8AC3E}">
        <p14:creationId xmlns:p14="http://schemas.microsoft.com/office/powerpoint/2010/main" val="2085138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59485" y="634946"/>
            <a:ext cx="3690257" cy="1450757"/>
          </a:xfrm>
        </p:spPr>
        <p:txBody>
          <a:bodyPr vert="horz" lIns="91440" tIns="45720" rIns="91440" bIns="45720" rtlCol="0" anchor="b">
            <a:normAutofit/>
          </a:bodyPr>
          <a:lstStyle/>
          <a:p>
            <a:r>
              <a:rPr lang="en-US" sz="3400" b="1" kern="1200" spc="-50" baseline="0" dirty="0">
                <a:latin typeface="+mj-lt"/>
                <a:ea typeface="+mj-ea"/>
                <a:cs typeface="+mj-cs"/>
              </a:rPr>
              <a:t>Displacement, Disaster in the Horn of Africa</a:t>
            </a:r>
          </a:p>
        </p:txBody>
      </p:sp>
      <p:pic>
        <p:nvPicPr>
          <p:cNvPr id="3" name="Picture 2"/>
          <p:cNvPicPr>
            <a:picLocks noChangeAspect="1"/>
          </p:cNvPicPr>
          <p:nvPr/>
        </p:nvPicPr>
        <p:blipFill rotWithShape="1">
          <a:blip r:embed="rId2"/>
          <a:srcRect l="24729" r="2136" b="2"/>
          <a:stretch/>
        </p:blipFill>
        <p:spPr>
          <a:xfrm>
            <a:off x="633999" y="640081"/>
            <a:ext cx="6909801" cy="5314406"/>
          </a:xfrm>
          <a:prstGeom prst="rect">
            <a:avLst/>
          </a:prstGeom>
        </p:spPr>
      </p:pic>
      <p:cxnSp>
        <p:nvCxnSpPr>
          <p:cNvPr id="17" name="Straight Connector 16">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859485" y="2198913"/>
            <a:ext cx="3690257" cy="3755565"/>
          </a:xfrm>
          <a:prstGeom prst="rect">
            <a:avLst/>
          </a:prstGeom>
        </p:spPr>
        <p:txBody>
          <a:bodyPr vert="horz" lIns="0" tIns="45720" rIns="0" bIns="45720" rtlCol="0" anchor="t">
            <a:normAutofit lnSpcReduction="10000"/>
          </a:bodyPr>
          <a:lstStyle/>
          <a:p>
            <a:pPr>
              <a:lnSpc>
                <a:spcPct val="90000"/>
              </a:lnSpc>
              <a:spcAft>
                <a:spcPts val="600"/>
              </a:spcAft>
              <a:buClr>
                <a:schemeClr val="accent1"/>
              </a:buClr>
              <a:buFont typeface="Calibri" panose="020F0502020204030204" pitchFamily="34" charset="0"/>
            </a:pPr>
            <a:r>
              <a:rPr lang="en-US" dirty="0"/>
              <a:t>A major drought developed into famine in the Horn of Africa and throughout 2011 and 2012, large numbers fled — in particular Somalis and Ethiopians — in search of assistance and protection. The majority went to Kenya or Yemen; some travelled to more-distant countries like Egypt. And now, recent reports say failing rains, severe malnourishment, enduring conflict and poor sanitation mean Somalia is again facing a humanitarian crisis, with 50,000 children “at death’s door” and 2.9 million Somalis at risk of hunger (Smith 2014).</a:t>
            </a:r>
            <a:endParaRPr lang="en-US" sz="1700" strike="sngStrike" baseline="-25000" dirty="0">
              <a:solidFill>
                <a:schemeClr val="tx1">
                  <a:lumMod val="75000"/>
                  <a:lumOff val="25000"/>
                </a:schemeClr>
              </a:solidFill>
              <a:latin typeface="Calibri"/>
              <a:ea typeface="Calibri"/>
              <a:cs typeface="Calibri"/>
            </a:endParaRPr>
          </a:p>
        </p:txBody>
      </p:sp>
      <p:sp>
        <p:nvSpPr>
          <p:cNvPr id="19" name="Rectangle 18">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29419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84533" y="634946"/>
            <a:ext cx="3980543" cy="1499137"/>
          </a:xfrm>
        </p:spPr>
        <p:txBody>
          <a:bodyPr vert="horz" lIns="91440" tIns="45720" rIns="91440" bIns="45720" rtlCol="0" anchor="b">
            <a:normAutofit/>
          </a:bodyPr>
          <a:lstStyle/>
          <a:p>
            <a:r>
              <a:rPr lang="en-US" sz="3700" b="1" dirty="0"/>
              <a:t>Displacement in the Horn of Africa</a:t>
            </a:r>
          </a:p>
        </p:txBody>
      </p:sp>
      <p:pic>
        <p:nvPicPr>
          <p:cNvPr id="4" name="Picture 4" descr="A picture containing person, outdoor, people, group&#10;&#10;Description automatically generated">
            <a:extLst>
              <a:ext uri="{FF2B5EF4-FFF2-40B4-BE49-F238E27FC236}">
                <a16:creationId xmlns:a16="http://schemas.microsoft.com/office/drawing/2014/main" id="{C8F68BA1-6E69-8DF2-E0BA-98D973D62FF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6474" r="10011" b="-1"/>
          <a:stretch/>
        </p:blipFill>
        <p:spPr>
          <a:xfrm>
            <a:off x="1162423" y="640081"/>
            <a:ext cx="5852953" cy="5314406"/>
          </a:xfrm>
          <a:prstGeom prst="rect">
            <a:avLst/>
          </a:prstGeom>
        </p:spPr>
      </p:pic>
      <p:cxnSp>
        <p:nvCxnSpPr>
          <p:cNvPr id="17" name="Straight Connector 16">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665961" y="2150534"/>
            <a:ext cx="3799115" cy="3803226"/>
          </a:xfrm>
          <a:prstGeom prst="rect">
            <a:avLst/>
          </a:prstGeom>
        </p:spPr>
        <p:txBody>
          <a:bodyPr vert="horz" lIns="0" tIns="45720" rIns="0" bIns="45720" rtlCol="0" anchor="t">
            <a:normAutofit/>
          </a:bodyPr>
          <a:lstStyle/>
          <a:p>
            <a:pPr>
              <a:lnSpc>
                <a:spcPct val="90000"/>
              </a:lnSpc>
              <a:spcAft>
                <a:spcPts val="600"/>
              </a:spcAft>
              <a:buClr>
                <a:schemeClr val="accent1"/>
              </a:buClr>
              <a:buFont typeface="Calibri" panose="020F0502020204030204" pitchFamily="34" charset="0"/>
            </a:pPr>
            <a:r>
              <a:rPr lang="en-US" dirty="0"/>
              <a:t> </a:t>
            </a:r>
            <a:r>
              <a:rPr lang="en-US" sz="1400" dirty="0"/>
              <a:t>Most Somalis and Ethiopians displaced to Kenya, Egypt and Yemen were influenced in their cross-border movement by natural hazard-related disasters, which interacted with additional social and political factors, such as ethnic and politically based discrimination.</a:t>
            </a:r>
            <a:endParaRPr lang="en-US" sz="1400" dirty="0">
              <a:ea typeface="Calibri"/>
              <a:cs typeface="Calibri"/>
            </a:endParaRPr>
          </a:p>
          <a:p>
            <a:pPr indent="-228600">
              <a:lnSpc>
                <a:spcPct val="90000"/>
              </a:lnSpc>
              <a:spcAft>
                <a:spcPts val="600"/>
              </a:spcAft>
              <a:buClr>
                <a:schemeClr val="accent1"/>
              </a:buClr>
              <a:buFont typeface="Calibri" panose="020F0502020204030204" pitchFamily="34" charset="0"/>
              <a:buChar char="•"/>
            </a:pPr>
            <a:endParaRPr lang="en-US" sz="1400" dirty="0">
              <a:ea typeface="Calibri"/>
              <a:cs typeface="Calibri"/>
            </a:endParaRPr>
          </a:p>
          <a:p>
            <a:pPr>
              <a:lnSpc>
                <a:spcPct val="90000"/>
              </a:lnSpc>
              <a:spcAft>
                <a:spcPts val="600"/>
              </a:spcAft>
              <a:buClr>
                <a:schemeClr val="accent1"/>
              </a:buClr>
              <a:buFont typeface="Calibri" panose="020F0502020204030204" pitchFamily="34" charset="0"/>
            </a:pPr>
            <a:r>
              <a:rPr lang="en-US" sz="1400" dirty="0"/>
              <a:t>While a protection gap exists at the global level for those displaced by disasters, on the ground at the local and national level it was clear that climate factors interacted with other social and political factors to displace people. Therefore, existing human rights and refugee instruments often remain relevant in the case of disaster-related displacement.</a:t>
            </a:r>
            <a:endParaRPr lang="en-US" sz="1400" dirty="0">
              <a:ea typeface="Calibri"/>
              <a:cs typeface="Calibri"/>
            </a:endParaRPr>
          </a:p>
          <a:p>
            <a:pPr indent="-228600">
              <a:lnSpc>
                <a:spcPct val="90000"/>
              </a:lnSpc>
              <a:spcAft>
                <a:spcPts val="600"/>
              </a:spcAft>
              <a:buClr>
                <a:schemeClr val="accent1"/>
              </a:buClr>
              <a:buFont typeface="Calibri" panose="020F0502020204030204" pitchFamily="34" charset="0"/>
              <a:buChar char="•"/>
            </a:pPr>
            <a:endParaRPr lang="en-US" sz="1400" dirty="0">
              <a:ea typeface="Calibri"/>
              <a:cs typeface="Calibri"/>
            </a:endParaRPr>
          </a:p>
          <a:p>
            <a:pPr>
              <a:lnSpc>
                <a:spcPct val="90000"/>
              </a:lnSpc>
              <a:spcAft>
                <a:spcPts val="600"/>
              </a:spcAft>
              <a:buClr>
                <a:schemeClr val="accent1"/>
              </a:buClr>
              <a:buFont typeface="Calibri" panose="020F0502020204030204" pitchFamily="34" charset="0"/>
            </a:pPr>
            <a:r>
              <a:rPr lang="en-US" sz="1400" dirty="0"/>
              <a:t>*(Link this to Political and Cultural Vulnerability</a:t>
            </a:r>
            <a:r>
              <a:rPr lang="en-US" sz="1400" dirty="0">
                <a:solidFill>
                  <a:schemeClr val="tx1">
                    <a:lumMod val="75000"/>
                    <a:lumOff val="25000"/>
                  </a:schemeClr>
                </a:solidFill>
                <a:effectLst>
                  <a:outerShdw blurRad="50800" dist="38100" dir="2700000" algn="tl" rotWithShape="0">
                    <a:srgbClr val="000000">
                      <a:alpha val="48000"/>
                    </a:srgbClr>
                  </a:outerShdw>
                </a:effectLst>
              </a:rPr>
              <a:t>)</a:t>
            </a:r>
            <a:endParaRPr lang="en-US" sz="1400" dirty="0">
              <a:solidFill>
                <a:schemeClr val="tx1">
                  <a:lumMod val="75000"/>
                  <a:lumOff val="25000"/>
                </a:schemeClr>
              </a:solidFill>
              <a:effectLst>
                <a:outerShdw blurRad="50800" dist="38100" dir="2700000" algn="tl" rotWithShape="0">
                  <a:srgbClr val="000000">
                    <a:alpha val="48000"/>
                  </a:srgbClr>
                </a:outerShdw>
              </a:effectLst>
              <a:ea typeface="Calibri"/>
              <a:cs typeface="Calibri"/>
            </a:endParaRPr>
          </a:p>
        </p:txBody>
      </p:sp>
      <p:sp>
        <p:nvSpPr>
          <p:cNvPr id="19" name="Rectangle 18">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37008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605896"/>
            <a:ext cx="3084844" cy="5646208"/>
          </a:xfrm>
        </p:spPr>
        <p:txBody>
          <a:bodyPr vert="horz" lIns="91440" tIns="45720" rIns="91440" bIns="45720" rtlCol="0" anchor="ctr">
            <a:normAutofit/>
          </a:bodyPr>
          <a:lstStyle/>
          <a:p>
            <a:r>
              <a:rPr lang="en-US" sz="3600" b="1">
                <a:solidFill>
                  <a:srgbClr val="FFFFFF"/>
                </a:solidFill>
              </a:rPr>
              <a:t>Displacement in the Horn of Africa</a:t>
            </a:r>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4742016" y="605896"/>
            <a:ext cx="6413663" cy="5646208"/>
          </a:xfrm>
          <a:prstGeom prst="rect">
            <a:avLst/>
          </a:prstGeom>
        </p:spPr>
        <p:txBody>
          <a:bodyPr vert="horz" lIns="0" tIns="45720" rIns="0" bIns="45720" rtlCol="0" anchor="ctr">
            <a:normAutofit/>
          </a:bodyPr>
          <a:lstStyle/>
          <a:p>
            <a:pPr>
              <a:lnSpc>
                <a:spcPct val="90000"/>
              </a:lnSpc>
              <a:spcAft>
                <a:spcPts val="600"/>
              </a:spcAft>
              <a:buClr>
                <a:schemeClr val="accent1"/>
              </a:buClr>
              <a:buFont typeface="Calibri" panose="020F0502020204030204" pitchFamily="34" charset="0"/>
              <a:buChar char="•"/>
            </a:pPr>
            <a:endParaRPr lang="en-US" sz="1700">
              <a:solidFill>
                <a:schemeClr val="tx1">
                  <a:lumMod val="75000"/>
                  <a:lumOff val="25000"/>
                </a:schemeClr>
              </a:solidFill>
            </a:endParaRPr>
          </a:p>
          <a:p>
            <a:pPr marL="342900" indent="-342900">
              <a:lnSpc>
                <a:spcPct val="90000"/>
              </a:lnSpc>
              <a:spcAft>
                <a:spcPts val="600"/>
              </a:spcAft>
              <a:buClr>
                <a:schemeClr val="accent1"/>
              </a:buClr>
              <a:buFont typeface="Calibri" panose="020F0502020204030204" pitchFamily="34" charset="0"/>
              <a:buChar char="•"/>
            </a:pPr>
            <a:r>
              <a:rPr lang="en-US" sz="1700">
                <a:solidFill>
                  <a:schemeClr val="tx1">
                    <a:lumMod val="75000"/>
                    <a:lumOff val="25000"/>
                  </a:schemeClr>
                </a:solidFill>
              </a:rPr>
              <a:t>On the ground, rules and laws are dynamic and adaptive and vary in their local and national manifestations. For example, in Yemen, Islamic norms of hospitality may provide protection in some disaster situations by influencing the application of law and protection.</a:t>
            </a:r>
          </a:p>
          <a:p>
            <a:pPr>
              <a:lnSpc>
                <a:spcPct val="90000"/>
              </a:lnSpc>
              <a:spcAft>
                <a:spcPts val="600"/>
              </a:spcAft>
              <a:buClr>
                <a:schemeClr val="accent1"/>
              </a:buClr>
              <a:buFont typeface="Calibri" panose="020F0502020204030204" pitchFamily="34" charset="0"/>
              <a:buChar char="•"/>
            </a:pPr>
            <a:endParaRPr lang="en-US" sz="1700">
              <a:solidFill>
                <a:schemeClr val="tx1">
                  <a:lumMod val="75000"/>
                  <a:lumOff val="25000"/>
                </a:schemeClr>
              </a:solidFill>
            </a:endParaRPr>
          </a:p>
          <a:p>
            <a:pPr marL="342900" indent="-342900">
              <a:lnSpc>
                <a:spcPct val="90000"/>
              </a:lnSpc>
              <a:spcAft>
                <a:spcPts val="600"/>
              </a:spcAft>
              <a:buClr>
                <a:schemeClr val="accent1"/>
              </a:buClr>
              <a:buFont typeface="Calibri" panose="020F0502020204030204" pitchFamily="34" charset="0"/>
              <a:buChar char="•"/>
            </a:pPr>
            <a:r>
              <a:rPr lang="en-US" sz="1700">
                <a:solidFill>
                  <a:schemeClr val="tx1">
                    <a:lumMod val="75000"/>
                    <a:lumOff val="25000"/>
                  </a:schemeClr>
                </a:solidFill>
              </a:rPr>
              <a:t>Laws hindering access to the formal labour market by refugees put them at risk of becoming exploitable informal labour. As a result, few refugees planned to remain in the receiving countries for the long-term. This suggests a need of exploring labour migration channels and potentially expanding them in the wider region, as many are moving in search of better livelihoods.</a:t>
            </a:r>
          </a:p>
          <a:p>
            <a:pPr>
              <a:lnSpc>
                <a:spcPct val="90000"/>
              </a:lnSpc>
              <a:spcAft>
                <a:spcPts val="600"/>
              </a:spcAft>
              <a:buClr>
                <a:schemeClr val="accent1"/>
              </a:buClr>
              <a:buFont typeface="Calibri" panose="020F0502020204030204" pitchFamily="34" charset="0"/>
              <a:buChar char="•"/>
            </a:pPr>
            <a:endParaRPr lang="en-US" sz="1700">
              <a:solidFill>
                <a:schemeClr val="tx1">
                  <a:lumMod val="75000"/>
                  <a:lumOff val="25000"/>
                </a:schemeClr>
              </a:solidFill>
            </a:endParaRPr>
          </a:p>
          <a:p>
            <a:pPr marL="342900" indent="-342900">
              <a:lnSpc>
                <a:spcPct val="90000"/>
              </a:lnSpc>
              <a:spcAft>
                <a:spcPts val="600"/>
              </a:spcAft>
              <a:buClr>
                <a:schemeClr val="accent1"/>
              </a:buClr>
              <a:buFont typeface="Calibri" panose="020F0502020204030204" pitchFamily="34" charset="0"/>
              <a:buChar char="•"/>
            </a:pPr>
            <a:r>
              <a:rPr lang="en-US" sz="1700">
                <a:solidFill>
                  <a:schemeClr val="tx1">
                    <a:lumMod val="75000"/>
                    <a:lumOff val="25000"/>
                  </a:schemeClr>
                </a:solidFill>
              </a:rPr>
              <a:t>Without exception, displaced persons mentioned (lack of) livelihood options as one of the main reasons for leaving their homes and going to Kenya, Egypt or Yemen. Most respondents were pastoralists, small-scale farmers and agro-pastoralists.  The displaced persons were mostly concerned about limited rights to work and lack of livelihood options — other concerns included shelter, food security, education, access to health care, security — including security against gender-based violence, and durable solutions, such as resettlement.</a:t>
            </a:r>
          </a:p>
        </p:txBody>
      </p:sp>
    </p:spTree>
    <p:extLst>
      <p:ext uri="{BB962C8B-B14F-4D97-AF65-F5344CB8AC3E}">
        <p14:creationId xmlns:p14="http://schemas.microsoft.com/office/powerpoint/2010/main" val="2340093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F5BB1F8-6F2B-4744-A32C-CC67BFC998BD}"/>
              </a:ext>
            </a:extLst>
          </p:cNvPr>
          <p:cNvSpPr>
            <a:spLocks noGrp="1"/>
          </p:cNvSpPr>
          <p:nvPr>
            <p:ph type="title"/>
          </p:nvPr>
        </p:nvSpPr>
        <p:spPr>
          <a:xfrm>
            <a:off x="492370" y="605896"/>
            <a:ext cx="3084844" cy="5646208"/>
          </a:xfrm>
        </p:spPr>
        <p:txBody>
          <a:bodyPr anchor="ctr">
            <a:normAutofit/>
          </a:bodyPr>
          <a:lstStyle/>
          <a:p>
            <a:r>
              <a:rPr lang="en-GB" sz="3600" b="1">
                <a:solidFill>
                  <a:srgbClr val="FFFFFF"/>
                </a:solidFill>
                <a:ea typeface="+mj-lt"/>
                <a:cs typeface="+mj-lt"/>
              </a:rPr>
              <a:t>Horn of Africa: drought, displacement and conflict</a:t>
            </a:r>
            <a:endParaRPr lang="en-US" sz="3600">
              <a:solidFill>
                <a:srgbClr val="FFFFFF"/>
              </a:solidFill>
            </a:endParaRPr>
          </a:p>
        </p:txBody>
      </p:sp>
      <p:sp>
        <p:nvSpPr>
          <p:cNvPr id="24" name="Rectangle 2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E6A83B0-C132-488B-9CBA-3D43A577DCC8}"/>
              </a:ext>
            </a:extLst>
          </p:cNvPr>
          <p:cNvSpPr>
            <a:spLocks noGrp="1"/>
          </p:cNvSpPr>
          <p:nvPr>
            <p:ph idx="1"/>
          </p:nvPr>
        </p:nvSpPr>
        <p:spPr>
          <a:xfrm>
            <a:off x="4742016" y="605896"/>
            <a:ext cx="6413663" cy="5646208"/>
          </a:xfrm>
        </p:spPr>
        <p:txBody>
          <a:bodyPr vert="horz" lIns="0" tIns="45720" rIns="0" bIns="45720" rtlCol="0" anchor="ctr">
            <a:normAutofit fontScale="92500" lnSpcReduction="10000"/>
          </a:bodyPr>
          <a:lstStyle/>
          <a:p>
            <a:pPr marL="305435" indent="-305435"/>
            <a:r>
              <a:rPr lang="en-GB" dirty="0">
                <a:ea typeface="+mn-lt"/>
                <a:cs typeface="+mn-lt"/>
              </a:rPr>
              <a:t>A combination of an over-reliance on agriculture as a means of economic livelihood, coupled with climate changes has increased the levels of drought in areas around the Horn of Africa, namely, Ethiopia, Uganda, Kenya and Eritrea.</a:t>
            </a:r>
            <a:endParaRPr lang="en-GB" dirty="0">
              <a:ea typeface="Calibri"/>
              <a:cs typeface="Calibri"/>
            </a:endParaRPr>
          </a:p>
          <a:p>
            <a:pPr marL="305435" indent="-305435"/>
            <a:endParaRPr lang="en-GB">
              <a:ea typeface="Calibri"/>
              <a:cs typeface="Calibri"/>
            </a:endParaRPr>
          </a:p>
          <a:p>
            <a:pPr marL="305435" indent="-305435"/>
            <a:r>
              <a:rPr lang="en-GB" dirty="0">
                <a:ea typeface="+mn-lt"/>
                <a:cs typeface="+mn-lt"/>
              </a:rPr>
              <a:t>58% of disaster deaths have been in the top 30 fragile and conflict affected states</a:t>
            </a:r>
            <a:endParaRPr lang="en-GB" dirty="0">
              <a:ea typeface="Calibri"/>
              <a:cs typeface="Calibri"/>
            </a:endParaRPr>
          </a:p>
          <a:p>
            <a:pPr marL="305435" indent="-305435"/>
            <a:endParaRPr lang="en-GB">
              <a:ea typeface="Calibri"/>
              <a:cs typeface="Calibri"/>
            </a:endParaRPr>
          </a:p>
          <a:p>
            <a:pPr marL="305435" indent="-305435"/>
            <a:r>
              <a:rPr lang="en-GB" dirty="0">
                <a:ea typeface="+mn-lt"/>
                <a:cs typeface="+mn-lt"/>
              </a:rPr>
              <a:t>34% of disaster affected people have been in the top 30 fragile and conflict affected states</a:t>
            </a:r>
            <a:endParaRPr lang="en-GB" dirty="0">
              <a:ea typeface="Calibri"/>
              <a:cs typeface="Calibri"/>
            </a:endParaRPr>
          </a:p>
          <a:p>
            <a:pPr marL="0" indent="0">
              <a:buNone/>
            </a:pPr>
            <a:endParaRPr lang="en-GB">
              <a:ea typeface="Calibri"/>
              <a:cs typeface="Calibri"/>
            </a:endParaRPr>
          </a:p>
          <a:p>
            <a:pPr marL="305435" indent="-305435"/>
            <a:r>
              <a:rPr lang="en-GB" b="1" dirty="0">
                <a:ea typeface="+mn-lt"/>
                <a:cs typeface="+mn-lt"/>
              </a:rPr>
              <a:t>QUESTION: </a:t>
            </a:r>
            <a:r>
              <a:rPr lang="en-GB" dirty="0">
                <a:ea typeface="+mn-lt"/>
                <a:cs typeface="+mn-lt"/>
              </a:rPr>
              <a:t>Why do you think this would be the case?</a:t>
            </a:r>
            <a:endParaRPr lang="en-GB" dirty="0"/>
          </a:p>
          <a:p>
            <a:pPr marL="305435" indent="-305435"/>
            <a:endParaRPr lang="en-GB" dirty="0">
              <a:cs typeface="Calibri"/>
            </a:endParaRPr>
          </a:p>
          <a:p>
            <a:pPr marL="305435" indent="-305435"/>
            <a:r>
              <a:rPr lang="en-GB" dirty="0">
                <a:cs typeface="Calibri"/>
              </a:rPr>
              <a:t>This also leads to food insecurity which has significant impacts on the health and well-being of those affected and can lead to further disease.*</a:t>
            </a:r>
          </a:p>
          <a:p>
            <a:pPr marL="305435" indent="-305435"/>
            <a:endParaRPr lang="en-GB">
              <a:cs typeface="Calibri" panose="020F0502020204030204"/>
            </a:endParaRPr>
          </a:p>
        </p:txBody>
      </p:sp>
    </p:spTree>
    <p:extLst>
      <p:ext uri="{BB962C8B-B14F-4D97-AF65-F5344CB8AC3E}">
        <p14:creationId xmlns:p14="http://schemas.microsoft.com/office/powerpoint/2010/main" val="847499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8A62D-40DE-40DD-9C4C-B969D28068F2}"/>
              </a:ext>
            </a:extLst>
          </p:cNvPr>
          <p:cNvSpPr>
            <a:spLocks noGrp="1"/>
          </p:cNvSpPr>
          <p:nvPr>
            <p:ph type="title"/>
          </p:nvPr>
        </p:nvSpPr>
        <p:spPr>
          <a:xfrm>
            <a:off x="5181601" y="634946"/>
            <a:ext cx="6368142" cy="1450757"/>
          </a:xfrm>
        </p:spPr>
        <p:txBody>
          <a:bodyPr>
            <a:normAutofit/>
          </a:bodyPr>
          <a:lstStyle/>
          <a:p>
            <a:r>
              <a:rPr lang="en-GB" b="1" dirty="0"/>
              <a:t>Context (ii)</a:t>
            </a:r>
          </a:p>
        </p:txBody>
      </p:sp>
      <p:pic>
        <p:nvPicPr>
          <p:cNvPr id="4" name="Picture 4" descr="A picture containing outdoor, city, harbor, light&#10;&#10;Description automatically generated">
            <a:extLst>
              <a:ext uri="{FF2B5EF4-FFF2-40B4-BE49-F238E27FC236}">
                <a16:creationId xmlns:a16="http://schemas.microsoft.com/office/drawing/2014/main" id="{F3BAAA4D-A134-41AC-99DA-3FD75912AF08}"/>
              </a:ext>
            </a:extLst>
          </p:cNvPr>
          <p:cNvPicPr>
            <a:picLocks noChangeAspect="1"/>
          </p:cNvPicPr>
          <p:nvPr/>
        </p:nvPicPr>
        <p:blipFill>
          <a:blip r:embed="rId2">
            <a:extLst>
              <a:ext uri="{837473B0-CC2E-450A-ABE3-18F120FF3D39}">
                <a1611:picAttrSrcUrl xmlns:a1611="http://schemas.microsoft.com/office/drawing/2016/11/main" r:id="rId3"/>
              </a:ext>
            </a:extLst>
          </a:blip>
          <a:srcRect l="24356" r="30423" b="1"/>
          <a:stretch/>
        </p:blipFill>
        <p:spPr>
          <a:xfrm>
            <a:off x="20" y="-12128"/>
            <a:ext cx="4654276" cy="6870127"/>
          </a:xfrm>
          <a:prstGeom prst="rect">
            <a:avLst/>
          </a:prstGeom>
        </p:spPr>
      </p:pic>
      <p:cxnSp>
        <p:nvCxnSpPr>
          <p:cNvPr id="25" name="Straight Connector 2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049B51-5544-4391-8368-6328F442C94E}"/>
              </a:ext>
            </a:extLst>
          </p:cNvPr>
          <p:cNvSpPr>
            <a:spLocks noGrp="1"/>
          </p:cNvSpPr>
          <p:nvPr>
            <p:ph idx="1"/>
          </p:nvPr>
        </p:nvSpPr>
        <p:spPr>
          <a:xfrm>
            <a:off x="5181601" y="2198914"/>
            <a:ext cx="6368142" cy="3670180"/>
          </a:xfrm>
        </p:spPr>
        <p:txBody>
          <a:bodyPr vert="horz" lIns="91440" tIns="45720" rIns="91440" bIns="45720" rtlCol="0" anchor="t">
            <a:normAutofit lnSpcReduction="10000"/>
          </a:bodyPr>
          <a:lstStyle/>
          <a:p>
            <a:pPr>
              <a:buNone/>
            </a:pPr>
            <a:r>
              <a:rPr lang="en-GB" dirty="0">
                <a:ea typeface="+mn-lt"/>
                <a:cs typeface="+mn-lt"/>
              </a:rPr>
              <a:t>Population growth, lifestyle choices, industrialisation and environmental change has led to an increase in urbanisation.</a:t>
            </a:r>
          </a:p>
          <a:p>
            <a:pPr>
              <a:buNone/>
            </a:pPr>
            <a:r>
              <a:rPr lang="en-GB" dirty="0">
                <a:ea typeface="+mn-lt"/>
                <a:cs typeface="+mn-lt"/>
              </a:rPr>
              <a:t>Urban areas provide a wide range of opportunities and dense professional and social networks.</a:t>
            </a:r>
            <a:endParaRPr lang="en-US" dirty="0">
              <a:ea typeface="Calibri"/>
              <a:cs typeface="Calibri"/>
            </a:endParaRPr>
          </a:p>
          <a:p>
            <a:pPr>
              <a:buNone/>
            </a:pPr>
            <a:r>
              <a:rPr lang="en-GB" dirty="0">
                <a:ea typeface="+mn-lt"/>
                <a:cs typeface="+mn-lt"/>
              </a:rPr>
              <a:t>Pull factors for younger people</a:t>
            </a:r>
            <a:endParaRPr lang="en-GB" dirty="0"/>
          </a:p>
          <a:p>
            <a:pPr>
              <a:buNone/>
            </a:pPr>
            <a:r>
              <a:rPr lang="en-GB" dirty="0">
                <a:ea typeface="+mn-lt"/>
                <a:cs typeface="+mn-lt"/>
              </a:rPr>
              <a:t>80% of economic output originates in cities</a:t>
            </a:r>
            <a:endParaRPr lang="en-GB" dirty="0"/>
          </a:p>
          <a:p>
            <a:pPr>
              <a:buNone/>
            </a:pPr>
            <a:r>
              <a:rPr lang="en-GB" dirty="0">
                <a:ea typeface="+mn-lt"/>
                <a:cs typeface="+mn-lt"/>
              </a:rPr>
              <a:t>Success stories such as Singapore and Dubai </a:t>
            </a:r>
            <a:endParaRPr lang="en-GB" dirty="0"/>
          </a:p>
          <a:p>
            <a:pPr>
              <a:buNone/>
            </a:pPr>
            <a:r>
              <a:rPr lang="en-GB" dirty="0">
                <a:ea typeface="+mn-lt"/>
                <a:cs typeface="+mn-lt"/>
              </a:rPr>
              <a:t>Cosmopolitan cities such as New York or London</a:t>
            </a:r>
            <a:endParaRPr lang="en-GB" dirty="0"/>
          </a:p>
          <a:p>
            <a:pPr>
              <a:buNone/>
            </a:pPr>
            <a:r>
              <a:rPr lang="en-GB" dirty="0">
                <a:ea typeface="Calibri" panose="020F0502020204030204"/>
                <a:cs typeface="Calibri" panose="020F0502020204030204"/>
              </a:rPr>
              <a:t>Urbanisation is not without its challenges though!</a:t>
            </a:r>
          </a:p>
          <a:p>
            <a:pPr>
              <a:buNone/>
            </a:pPr>
            <a:endParaRPr lang="en-GB">
              <a:ea typeface="Calibri" panose="020F0502020204030204"/>
              <a:cs typeface="Calibri" panose="020F0502020204030204"/>
            </a:endParaRPr>
          </a:p>
          <a:p>
            <a:pPr marL="0" indent="0">
              <a:buNone/>
            </a:pPr>
            <a:endParaRPr lang="en-GB">
              <a:ea typeface="Calibri" panose="020F0502020204030204"/>
              <a:cs typeface="Calibri" panose="020F0502020204030204"/>
            </a:endParaRPr>
          </a:p>
        </p:txBody>
      </p:sp>
    </p:spTree>
    <p:extLst>
      <p:ext uri="{BB962C8B-B14F-4D97-AF65-F5344CB8AC3E}">
        <p14:creationId xmlns:p14="http://schemas.microsoft.com/office/powerpoint/2010/main" val="3553955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map of the united states&#10;&#10;Description automatically generated">
            <a:extLst>
              <a:ext uri="{FF2B5EF4-FFF2-40B4-BE49-F238E27FC236}">
                <a16:creationId xmlns:a16="http://schemas.microsoft.com/office/drawing/2014/main" id="{E9F4D4AA-A68D-A833-28BB-1E9824BAEB33}"/>
              </a:ext>
            </a:extLst>
          </p:cNvPr>
          <p:cNvPicPr>
            <a:picLocks noGrp="1" noChangeAspect="1"/>
          </p:cNvPicPr>
          <p:nvPr>
            <p:ph idx="1"/>
          </p:nvPr>
        </p:nvPicPr>
        <p:blipFill>
          <a:blip r:embed="rId2"/>
          <a:srcRect b="5858"/>
          <a:stretch/>
        </p:blipFill>
        <p:spPr>
          <a:xfrm>
            <a:off x="20" y="10"/>
            <a:ext cx="12191980" cy="6758598"/>
          </a:xfrm>
          <a:prstGeom prst="rect">
            <a:avLst/>
          </a:prstGeom>
        </p:spPr>
      </p:pic>
    </p:spTree>
    <p:extLst>
      <p:ext uri="{BB962C8B-B14F-4D97-AF65-F5344CB8AC3E}">
        <p14:creationId xmlns:p14="http://schemas.microsoft.com/office/powerpoint/2010/main" val="3882087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E770B-ADA1-475B-748C-2CDED622EAA0}"/>
              </a:ext>
            </a:extLst>
          </p:cNvPr>
          <p:cNvSpPr>
            <a:spLocks noGrp="1"/>
          </p:cNvSpPr>
          <p:nvPr>
            <p:ph type="title"/>
          </p:nvPr>
        </p:nvSpPr>
        <p:spPr>
          <a:xfrm>
            <a:off x="8454074" y="639097"/>
            <a:ext cx="3497211" cy="3645194"/>
          </a:xfrm>
        </p:spPr>
        <p:txBody>
          <a:bodyPr vert="horz" lIns="91440" tIns="45720" rIns="91440" bIns="45720" rtlCol="0" anchor="b">
            <a:normAutofit/>
          </a:bodyPr>
          <a:lstStyle/>
          <a:p>
            <a:r>
              <a:rPr lang="en-US" sz="5600">
                <a:solidFill>
                  <a:schemeClr val="tx1">
                    <a:lumMod val="85000"/>
                    <a:lumOff val="15000"/>
                  </a:schemeClr>
                </a:solidFill>
              </a:rPr>
              <a:t>Child Brides and Climate Change</a:t>
            </a:r>
          </a:p>
        </p:txBody>
      </p:sp>
      <p:pic>
        <p:nvPicPr>
          <p:cNvPr id="4" name="Picture 3" descr="A diagram of a divorce&#10;&#10;Description automatically generated">
            <a:extLst>
              <a:ext uri="{FF2B5EF4-FFF2-40B4-BE49-F238E27FC236}">
                <a16:creationId xmlns:a16="http://schemas.microsoft.com/office/drawing/2014/main" id="{0F595BB7-EA72-573C-3B8B-B19F12E325CA}"/>
              </a:ext>
            </a:extLst>
          </p:cNvPr>
          <p:cNvPicPr>
            <a:picLocks noChangeAspect="1"/>
          </p:cNvPicPr>
          <p:nvPr/>
        </p:nvPicPr>
        <p:blipFill>
          <a:blip r:embed="rId2"/>
          <a:srcRect l="2609" t="3254" r="6812" b="-592"/>
          <a:stretch/>
        </p:blipFill>
        <p:spPr>
          <a:xfrm>
            <a:off x="212178" y="341010"/>
            <a:ext cx="8000788" cy="5978869"/>
          </a:xfrm>
          <a:prstGeom prst="rect">
            <a:avLst/>
          </a:prstGeom>
        </p:spPr>
      </p:pic>
      <p:cxnSp>
        <p:nvCxnSpPr>
          <p:cNvPr id="27" name="Straight Connector 2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6122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4759-D3DE-49F1-973D-D85561FA30E8}"/>
              </a:ext>
            </a:extLst>
          </p:cNvPr>
          <p:cNvSpPr>
            <a:spLocks noGrp="1"/>
          </p:cNvSpPr>
          <p:nvPr>
            <p:ph type="title"/>
          </p:nvPr>
        </p:nvSpPr>
        <p:spPr>
          <a:xfrm>
            <a:off x="859383" y="702156"/>
            <a:ext cx="6540462" cy="1013800"/>
          </a:xfrm>
        </p:spPr>
        <p:txBody>
          <a:bodyPr>
            <a:normAutofit/>
          </a:bodyPr>
          <a:lstStyle/>
          <a:p>
            <a:r>
              <a:rPr lang="en-GB" sz="3700" b="1" dirty="0">
                <a:solidFill>
                  <a:schemeClr val="tx1"/>
                </a:solidFill>
              </a:rPr>
              <a:t>CASE STUDY: PACIFIC ISLANDS</a:t>
            </a:r>
          </a:p>
        </p:txBody>
      </p:sp>
      <p:sp>
        <p:nvSpPr>
          <p:cNvPr id="3" name="Content Placeholder 2">
            <a:extLst>
              <a:ext uri="{FF2B5EF4-FFF2-40B4-BE49-F238E27FC236}">
                <a16:creationId xmlns:a16="http://schemas.microsoft.com/office/drawing/2014/main" id="{228169C2-1FB3-46C5-9850-7C1654F3DEDC}"/>
              </a:ext>
            </a:extLst>
          </p:cNvPr>
          <p:cNvSpPr>
            <a:spLocks noGrp="1"/>
          </p:cNvSpPr>
          <p:nvPr>
            <p:ph idx="1"/>
          </p:nvPr>
        </p:nvSpPr>
        <p:spPr>
          <a:xfrm>
            <a:off x="581194" y="1961242"/>
            <a:ext cx="6309003" cy="3962266"/>
          </a:xfrm>
        </p:spPr>
        <p:txBody>
          <a:bodyPr vert="horz" lIns="0" tIns="45720" rIns="0" bIns="45720" rtlCol="0" anchor="t">
            <a:normAutofit/>
          </a:bodyPr>
          <a:lstStyle/>
          <a:p>
            <a:pPr marL="305435" indent="-305435">
              <a:lnSpc>
                <a:spcPct val="110000"/>
              </a:lnSpc>
            </a:pPr>
            <a:r>
              <a:rPr lang="en-GB" sz="1600" dirty="0">
                <a:solidFill>
                  <a:schemeClr val="tx2"/>
                </a:solidFill>
                <a:ea typeface="+mn-lt"/>
                <a:cs typeface="+mn-lt"/>
              </a:rPr>
              <a:t>In Pacific islands such as Kiribati, slow-onset climate hazards like saline intrusion are important factors influencing responses to migration and displacement.</a:t>
            </a:r>
            <a:endParaRPr lang="en-GB" sz="1600" dirty="0">
              <a:solidFill>
                <a:schemeClr val="tx2"/>
              </a:solidFill>
            </a:endParaRPr>
          </a:p>
          <a:p>
            <a:pPr marL="305435" indent="-305435">
              <a:lnSpc>
                <a:spcPct val="110000"/>
              </a:lnSpc>
            </a:pPr>
            <a:r>
              <a:rPr lang="en-GB" sz="1600" dirty="0">
                <a:solidFill>
                  <a:schemeClr val="tx2"/>
                </a:solidFill>
                <a:ea typeface="+mn-lt"/>
                <a:cs typeface="+mn-lt"/>
              </a:rPr>
              <a:t>Drought has reduced the level of the water table in Kiribati, pressure from water pumping, storm surges and low-lying land has meant that saline water has also entered the ground water reserve. This affects their crops and everyday livelihood.</a:t>
            </a:r>
            <a:endParaRPr lang="en-GB" sz="1600" dirty="0">
              <a:solidFill>
                <a:schemeClr val="tx2"/>
              </a:solidFill>
            </a:endParaRPr>
          </a:p>
          <a:p>
            <a:pPr marL="305435" indent="-305435">
              <a:lnSpc>
                <a:spcPct val="110000"/>
              </a:lnSpc>
            </a:pPr>
            <a:r>
              <a:rPr lang="en-GB" sz="1600" dirty="0">
                <a:solidFill>
                  <a:schemeClr val="tx2"/>
                </a:solidFill>
                <a:ea typeface="+mn-lt"/>
                <a:cs typeface="+mn-lt"/>
              </a:rPr>
              <a:t>For example, some Small Island Developing States (SIDS) have developed labour migration strategies that build on bilateral agreements with Australia and New Zealand for temporary seasonal work in horticulture (ILO, 2014).</a:t>
            </a:r>
            <a:endParaRPr lang="en-GB" sz="1600" dirty="0">
              <a:solidFill>
                <a:schemeClr val="tx2"/>
              </a:solidFill>
            </a:endParaRPr>
          </a:p>
          <a:p>
            <a:pPr marL="305435" indent="-305435">
              <a:lnSpc>
                <a:spcPct val="110000"/>
              </a:lnSpc>
            </a:pPr>
            <a:endParaRPr lang="en-GB" sz="1600" dirty="0">
              <a:solidFill>
                <a:schemeClr val="tx2"/>
              </a:solidFill>
              <a:ea typeface="Calibri"/>
              <a:cs typeface="Calibri"/>
            </a:endParaRPr>
          </a:p>
          <a:p>
            <a:pPr marL="305435" indent="-305435">
              <a:lnSpc>
                <a:spcPct val="110000"/>
              </a:lnSpc>
            </a:pPr>
            <a:endParaRPr lang="en-GB" sz="1400">
              <a:solidFill>
                <a:schemeClr val="tx2"/>
              </a:solidFill>
            </a:endParaRPr>
          </a:p>
        </p:txBody>
      </p:sp>
      <p:pic>
        <p:nvPicPr>
          <p:cNvPr id="5" name="Picture 5" descr="A group of people holding a sign&#10;&#10;Description automatically generated">
            <a:extLst>
              <a:ext uri="{FF2B5EF4-FFF2-40B4-BE49-F238E27FC236}">
                <a16:creationId xmlns:a16="http://schemas.microsoft.com/office/drawing/2014/main" id="{CDEC11D7-F2DA-4A64-B1D0-DF5E32E3AA44}"/>
              </a:ext>
            </a:extLst>
          </p:cNvPr>
          <p:cNvPicPr>
            <a:picLocks noChangeAspect="1"/>
          </p:cNvPicPr>
          <p:nvPr/>
        </p:nvPicPr>
        <p:blipFill rotWithShape="1">
          <a:blip r:embed="rId2"/>
          <a:srcRect l="9069" r="-3" b="-3"/>
          <a:stretch/>
        </p:blipFill>
        <p:spPr>
          <a:xfrm>
            <a:off x="7568188" y="-1"/>
            <a:ext cx="4623812" cy="3381502"/>
          </a:xfrm>
          <a:prstGeom prst="rect">
            <a:avLst/>
          </a:prstGeom>
        </p:spPr>
      </p:pic>
      <p:pic>
        <p:nvPicPr>
          <p:cNvPr id="4" name="Picture 4" descr="A picture containing outdoor, tree, plant, palm&#10;&#10;Description automatically generated">
            <a:extLst>
              <a:ext uri="{FF2B5EF4-FFF2-40B4-BE49-F238E27FC236}">
                <a16:creationId xmlns:a16="http://schemas.microsoft.com/office/drawing/2014/main" id="{7A14CE4A-33CD-4C23-AD79-2A46117C2B41}"/>
              </a:ext>
            </a:extLst>
          </p:cNvPr>
          <p:cNvPicPr>
            <a:picLocks noChangeAspect="1"/>
          </p:cNvPicPr>
          <p:nvPr/>
        </p:nvPicPr>
        <p:blipFill rotWithShape="1">
          <a:blip r:embed="rId3"/>
          <a:srcRect l="5027" r="5467" b="-4"/>
          <a:stretch/>
        </p:blipFill>
        <p:spPr>
          <a:xfrm>
            <a:off x="7571351" y="3476499"/>
            <a:ext cx="4620649" cy="3381500"/>
          </a:xfrm>
          <a:prstGeom prst="rect">
            <a:avLst/>
          </a:prstGeom>
        </p:spPr>
      </p:pic>
    </p:spTree>
    <p:extLst>
      <p:ext uri="{BB962C8B-B14F-4D97-AF65-F5344CB8AC3E}">
        <p14:creationId xmlns:p14="http://schemas.microsoft.com/office/powerpoint/2010/main" val="2212521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AC9DE-D04B-C23C-8F1A-9E2AFA1A87EF}"/>
              </a:ext>
            </a:extLst>
          </p:cNvPr>
          <p:cNvSpPr>
            <a:spLocks noGrp="1"/>
          </p:cNvSpPr>
          <p:nvPr>
            <p:ph type="title"/>
          </p:nvPr>
        </p:nvSpPr>
        <p:spPr>
          <a:xfrm>
            <a:off x="5144679" y="634946"/>
            <a:ext cx="6405063" cy="1450757"/>
          </a:xfrm>
        </p:spPr>
        <p:txBody>
          <a:bodyPr vert="horz" lIns="91440" tIns="45720" rIns="91440" bIns="45720" rtlCol="0" anchor="b">
            <a:normAutofit/>
          </a:bodyPr>
          <a:lstStyle/>
          <a:p>
            <a:r>
              <a:rPr lang="en-US" b="1" dirty="0"/>
              <a:t>Kiribati Sea Level Rise</a:t>
            </a:r>
            <a:endParaRPr lang="en-US" dirty="0">
              <a:ea typeface="Calibri Light"/>
              <a:cs typeface="Calibri Light"/>
            </a:endParaRPr>
          </a:p>
        </p:txBody>
      </p:sp>
      <p:pic>
        <p:nvPicPr>
          <p:cNvPr id="3" name="Picture 2" descr="How to save a sinking island nation - BBC Future">
            <a:extLst>
              <a:ext uri="{FF2B5EF4-FFF2-40B4-BE49-F238E27FC236}">
                <a16:creationId xmlns:a16="http://schemas.microsoft.com/office/drawing/2014/main" id="{A20EA31B-2946-B70C-6224-24D9C1101139}"/>
              </a:ext>
            </a:extLst>
          </p:cNvPr>
          <p:cNvPicPr>
            <a:picLocks noChangeAspect="1"/>
          </p:cNvPicPr>
          <p:nvPr/>
        </p:nvPicPr>
        <p:blipFill>
          <a:blip r:embed="rId2"/>
          <a:srcRect r="8671"/>
          <a:stretch/>
        </p:blipFill>
        <p:spPr>
          <a:xfrm>
            <a:off x="633999" y="581098"/>
            <a:ext cx="4020297" cy="2476136"/>
          </a:xfrm>
          <a:prstGeom prst="rect">
            <a:avLst/>
          </a:prstGeom>
        </p:spPr>
      </p:pic>
      <p:cxnSp>
        <p:nvCxnSpPr>
          <p:cNvPr id="12" name="Straight Connector 11">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descr="Image result for anote tong kiribati">
            <a:extLst>
              <a:ext uri="{FF2B5EF4-FFF2-40B4-BE49-F238E27FC236}">
                <a16:creationId xmlns:a16="http://schemas.microsoft.com/office/drawing/2014/main" id="{884EDF74-DC66-89DB-A74C-B75B3D455038}"/>
              </a:ext>
            </a:extLst>
          </p:cNvPr>
          <p:cNvPicPr>
            <a:picLocks noGrp="1" noChangeAspect="1"/>
          </p:cNvPicPr>
          <p:nvPr>
            <p:ph idx="1"/>
          </p:nvPr>
        </p:nvPicPr>
        <p:blipFill>
          <a:blip r:embed="rId3"/>
          <a:srcRect r="-4" b="3398"/>
          <a:stretch/>
        </p:blipFill>
        <p:spPr>
          <a:xfrm>
            <a:off x="633999" y="3218101"/>
            <a:ext cx="4020296" cy="2476136"/>
          </a:xfrm>
          <a:prstGeom prst="rect">
            <a:avLst/>
          </a:prstGeom>
        </p:spPr>
      </p:pic>
      <p:sp>
        <p:nvSpPr>
          <p:cNvPr id="5" name="TextBox 4">
            <a:extLst>
              <a:ext uri="{FF2B5EF4-FFF2-40B4-BE49-F238E27FC236}">
                <a16:creationId xmlns:a16="http://schemas.microsoft.com/office/drawing/2014/main" id="{0E1B7AFA-9EAD-E060-1006-48928CF6B15A}"/>
              </a:ext>
            </a:extLst>
          </p:cNvPr>
          <p:cNvSpPr txBox="1"/>
          <p:nvPr/>
        </p:nvSpPr>
        <p:spPr>
          <a:xfrm>
            <a:off x="5145310" y="2146379"/>
            <a:ext cx="6360889" cy="3537658"/>
          </a:xfrm>
          <a:prstGeom prst="rect">
            <a:avLst/>
          </a:prstGeom>
        </p:spPr>
        <p:txBody>
          <a:bodyPr rot="0" spcFirstLastPara="0" vertOverflow="overflow" horzOverflow="overflow" vert="horz" lIns="0" tIns="45720" rIns="0" bIns="45720" numCol="1" spcCol="0" rtlCol="0" fromWordArt="0" anchor="t" anchorCtr="0" forceAA="0" compatLnSpc="1">
            <a:prstTxWarp prst="textNoShape">
              <a:avLst/>
            </a:prstTxWarp>
            <a:normAutofit/>
          </a:bodyPr>
          <a:lstStyle/>
          <a:p>
            <a:pPr>
              <a:lnSpc>
                <a:spcPct val="90000"/>
              </a:lnSpc>
              <a:spcAft>
                <a:spcPts val="600"/>
              </a:spcAft>
              <a:buClr>
                <a:schemeClr val="accent1"/>
              </a:buClr>
              <a:buFont typeface="Calibri" panose="020F0502020204030204" pitchFamily="34" charset="0"/>
            </a:pPr>
            <a:endParaRPr lang="en-US" sz="1700" dirty="0">
              <a:ea typeface="Calibri"/>
              <a:cs typeface="Calibri"/>
            </a:endParaRPr>
          </a:p>
          <a:p>
            <a:pPr marL="285750" indent="-285750">
              <a:lnSpc>
                <a:spcPct val="90000"/>
              </a:lnSpc>
              <a:spcAft>
                <a:spcPts val="600"/>
              </a:spcAft>
              <a:buFont typeface="Arial" panose="020F0502020204030204" pitchFamily="34" charset="0"/>
              <a:buChar char="•"/>
            </a:pPr>
            <a:r>
              <a:rPr lang="en-US" sz="1700" dirty="0">
                <a:ea typeface="Calibri"/>
                <a:cs typeface="Calibri"/>
              </a:rPr>
              <a:t>Kiribati and Tuvalu are faced by severe and numerous climatic hazards which have led to sea level rise, hurricanes and flooding.</a:t>
            </a:r>
          </a:p>
          <a:p>
            <a:pPr marL="285750" indent="-285750">
              <a:lnSpc>
                <a:spcPct val="90000"/>
              </a:lnSpc>
              <a:spcAft>
                <a:spcPts val="600"/>
              </a:spcAft>
              <a:buFont typeface="Arial" panose="020F0502020204030204" pitchFamily="34" charset="0"/>
              <a:buChar char="•"/>
            </a:pPr>
            <a:r>
              <a:rPr lang="en-US" sz="1700" dirty="0">
                <a:ea typeface="Calibri"/>
                <a:cs typeface="Calibri"/>
              </a:rPr>
              <a:t>The countries are two of the most at-risk nations in the world.</a:t>
            </a:r>
          </a:p>
          <a:p>
            <a:pPr marL="285750" indent="-285750">
              <a:lnSpc>
                <a:spcPct val="90000"/>
              </a:lnSpc>
              <a:spcAft>
                <a:spcPts val="600"/>
              </a:spcAft>
              <a:buFont typeface="Arial"/>
              <a:buChar char="•"/>
            </a:pPr>
            <a:r>
              <a:rPr lang="en-US" sz="1700" dirty="0">
                <a:ea typeface="+mn-lt"/>
                <a:cs typeface="+mn-lt"/>
              </a:rPr>
              <a:t>The 33 islands of Kiribati are notoriously vulnerable to sea level rise; the highest point on many of the islands like South Tarawa is just a few meters above sea level. The country is disappearing due to sea level rise.</a:t>
            </a:r>
          </a:p>
          <a:p>
            <a:pPr marL="285750" indent="-285750">
              <a:lnSpc>
                <a:spcPct val="90000"/>
              </a:lnSpc>
              <a:spcAft>
                <a:spcPts val="600"/>
              </a:spcAft>
              <a:buFont typeface="Arial"/>
              <a:buChar char="•"/>
            </a:pPr>
            <a:r>
              <a:rPr lang="en-US" sz="1700" dirty="0">
                <a:ea typeface="Calibri" panose="020F0502020204030204"/>
                <a:cs typeface="Calibri" panose="020F0502020204030204"/>
              </a:rPr>
              <a:t>Kiribati have bought some land in Fiji for relocation in the future and New Zealand have offered a visa for 75 people per year to move to the country per year.</a:t>
            </a:r>
          </a:p>
          <a:p>
            <a:pPr marL="285750" indent="-285750">
              <a:lnSpc>
                <a:spcPct val="90000"/>
              </a:lnSpc>
              <a:spcAft>
                <a:spcPts val="600"/>
              </a:spcAft>
              <a:buFont typeface="Arial"/>
              <a:buChar char="•"/>
            </a:pPr>
            <a:r>
              <a:rPr lang="en-US" sz="1700" dirty="0" err="1">
                <a:ea typeface="Calibri" panose="020F0502020204030204"/>
                <a:cs typeface="Calibri" panose="020F0502020204030204"/>
              </a:rPr>
              <a:t>Anote</a:t>
            </a:r>
            <a:r>
              <a:rPr lang="en-US" sz="1700" dirty="0">
                <a:ea typeface="Calibri" panose="020F0502020204030204"/>
                <a:cs typeface="Calibri" panose="020F0502020204030204"/>
              </a:rPr>
              <a:t> Tong, the ex-Prime Minister of Kiribati is a avid Climate activist, campaigning to save the nation.</a:t>
            </a:r>
          </a:p>
        </p:txBody>
      </p:sp>
      <p:sp>
        <p:nvSpPr>
          <p:cNvPr id="14" name="Rectangle 13">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8945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C2A0C-522F-7F3B-FBDF-603E2C17A104}"/>
              </a:ext>
            </a:extLst>
          </p:cNvPr>
          <p:cNvSpPr>
            <a:spLocks noGrp="1"/>
          </p:cNvSpPr>
          <p:nvPr>
            <p:ph type="title"/>
          </p:nvPr>
        </p:nvSpPr>
        <p:spPr>
          <a:xfrm>
            <a:off x="5144679" y="634946"/>
            <a:ext cx="6405063" cy="1450757"/>
          </a:xfrm>
        </p:spPr>
        <p:txBody>
          <a:bodyPr>
            <a:normAutofit/>
          </a:bodyPr>
          <a:lstStyle/>
          <a:p>
            <a:r>
              <a:rPr lang="en-US" sz="3400" b="1" dirty="0">
                <a:ea typeface="Calibri Light"/>
                <a:cs typeface="Calibri Light"/>
              </a:rPr>
              <a:t>Fishing, Biodiversity Loss and Population Pressures along the Coast</a:t>
            </a:r>
            <a:endParaRPr lang="en-US" sz="3400" b="1" dirty="0"/>
          </a:p>
        </p:txBody>
      </p:sp>
      <p:pic>
        <p:nvPicPr>
          <p:cNvPr id="5" name="Picture 4" descr="40-Year-Old Oil Spill Offers Clues To Deepwater Horizon's Long-Term ...">
            <a:extLst>
              <a:ext uri="{FF2B5EF4-FFF2-40B4-BE49-F238E27FC236}">
                <a16:creationId xmlns:a16="http://schemas.microsoft.com/office/drawing/2014/main" id="{1EB1AD0B-2500-ACD4-4D37-B75863B038A4}"/>
              </a:ext>
            </a:extLst>
          </p:cNvPr>
          <p:cNvPicPr>
            <a:picLocks noChangeAspect="1"/>
          </p:cNvPicPr>
          <p:nvPr/>
        </p:nvPicPr>
        <p:blipFill>
          <a:blip r:embed="rId2"/>
          <a:stretch>
            <a:fillRect/>
          </a:stretch>
        </p:blipFill>
        <p:spPr>
          <a:xfrm>
            <a:off x="753967" y="581098"/>
            <a:ext cx="3780360" cy="2476136"/>
          </a:xfrm>
          <a:prstGeom prst="rect">
            <a:avLst/>
          </a:prstGeom>
        </p:spPr>
      </p:pic>
      <p:cxnSp>
        <p:nvCxnSpPr>
          <p:cNvPr id="12" name="Straight Connector 11">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Sea Shepherd Conservation Society">
            <a:extLst>
              <a:ext uri="{FF2B5EF4-FFF2-40B4-BE49-F238E27FC236}">
                <a16:creationId xmlns:a16="http://schemas.microsoft.com/office/drawing/2014/main" id="{3C40F85E-285C-1727-9D2D-01D638195C89}"/>
              </a:ext>
            </a:extLst>
          </p:cNvPr>
          <p:cNvPicPr>
            <a:picLocks noChangeAspect="1"/>
          </p:cNvPicPr>
          <p:nvPr/>
        </p:nvPicPr>
        <p:blipFill>
          <a:blip r:embed="rId3"/>
          <a:stretch>
            <a:fillRect/>
          </a:stretch>
        </p:blipFill>
        <p:spPr>
          <a:xfrm>
            <a:off x="1362522" y="3218101"/>
            <a:ext cx="2563249" cy="2476136"/>
          </a:xfrm>
          <a:prstGeom prst="rect">
            <a:avLst/>
          </a:prstGeom>
        </p:spPr>
      </p:pic>
      <p:sp>
        <p:nvSpPr>
          <p:cNvPr id="3" name="Content Placeholder 2">
            <a:extLst>
              <a:ext uri="{FF2B5EF4-FFF2-40B4-BE49-F238E27FC236}">
                <a16:creationId xmlns:a16="http://schemas.microsoft.com/office/drawing/2014/main" id="{8EC855F6-FB72-1762-E80A-E90FDBA55AE8}"/>
              </a:ext>
            </a:extLst>
          </p:cNvPr>
          <p:cNvSpPr>
            <a:spLocks noGrp="1"/>
          </p:cNvSpPr>
          <p:nvPr>
            <p:ph idx="1"/>
          </p:nvPr>
        </p:nvSpPr>
        <p:spPr>
          <a:xfrm>
            <a:off x="5144679" y="2198914"/>
            <a:ext cx="6405063" cy="3670180"/>
          </a:xfrm>
        </p:spPr>
        <p:txBody>
          <a:bodyPr vert="horz" lIns="0" tIns="45720" rIns="0" bIns="45720" rtlCol="0">
            <a:normAutofit/>
          </a:bodyPr>
          <a:lstStyle/>
          <a:p>
            <a:r>
              <a:rPr lang="en-US" sz="1300">
                <a:ea typeface="+mn-lt"/>
                <a:cs typeface="+mn-lt"/>
              </a:rPr>
              <a:t>Millions of people dwelling in coastal communities around the world already exist at the margins and are often contending with converging pressures that place them in a vulnerable position to make a decent living. These pressures can emanate both from land and the sea, leading to a ‘coastal squeeze’ </a:t>
            </a:r>
            <a:endParaRPr lang="en-US" sz="1300"/>
          </a:p>
          <a:p>
            <a:r>
              <a:rPr lang="en-US" sz="1300" dirty="0">
                <a:ea typeface="+mn-lt"/>
                <a:cs typeface="+mn-lt"/>
              </a:rPr>
              <a:t>For example, population increases in coastal areas, maritime and coastal space enclosures for offshore development, marine reserves for the purpose of conservation that marginalize small-scale fishers, the impacts of climate change and dwindling fish stocks in the ocean, overfishing by both small-scale and large-scale fishers, and increasing competition and conflicts over marine resources and coastal areas – including for large-scale tourism and port infrastructure – can all undermine the sustainability of resource-based livelihoods and the resilience and well-being of coastal communities (Andrews et al. 2021).</a:t>
            </a:r>
          </a:p>
          <a:p>
            <a:r>
              <a:rPr lang="en-US" sz="1300" dirty="0">
                <a:ea typeface="Calibri"/>
                <a:cs typeface="Calibri"/>
              </a:rPr>
              <a:t>Many of these issues have been compounded further by a lack of governance, the emergence of exploitation and suggestions of neo-colonialism.</a:t>
            </a:r>
          </a:p>
          <a:p>
            <a:r>
              <a:rPr lang="en-US" sz="1300" dirty="0" err="1">
                <a:ea typeface="Calibri"/>
                <a:cs typeface="Calibri"/>
              </a:rPr>
              <a:t>Organisations</a:t>
            </a:r>
            <a:r>
              <a:rPr lang="en-US" sz="1300" dirty="0">
                <a:ea typeface="Calibri"/>
                <a:cs typeface="Calibri"/>
              </a:rPr>
              <a:t> such as the Sea Shepherds have been working to tackle and challenge crimes to marine wildlife and protect and preserve all oceans and marine life.</a:t>
            </a:r>
          </a:p>
        </p:txBody>
      </p:sp>
      <p:sp>
        <p:nvSpPr>
          <p:cNvPr id="14" name="Rectangle 13">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47925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838D7F-9C27-540D-441F-5ED0449B1610}"/>
              </a:ext>
            </a:extLst>
          </p:cNvPr>
          <p:cNvSpPr>
            <a:spLocks noGrp="1"/>
          </p:cNvSpPr>
          <p:nvPr>
            <p:ph type="title"/>
          </p:nvPr>
        </p:nvSpPr>
        <p:spPr>
          <a:xfrm>
            <a:off x="6411685" y="634946"/>
            <a:ext cx="5127171" cy="1450757"/>
          </a:xfrm>
        </p:spPr>
        <p:txBody>
          <a:bodyPr>
            <a:normAutofit/>
          </a:bodyPr>
          <a:lstStyle/>
          <a:p>
            <a:r>
              <a:rPr lang="en-US" dirty="0">
                <a:ea typeface="Calibri Light"/>
                <a:cs typeface="Calibri Light"/>
              </a:rPr>
              <a:t>Oil Production and Pollution </a:t>
            </a:r>
            <a:endParaRPr lang="en-US" dirty="0"/>
          </a:p>
        </p:txBody>
      </p:sp>
      <p:pic>
        <p:nvPicPr>
          <p:cNvPr id="4" name="Content Placeholder 3" descr="Pin by Douglas Joplin on Ships | Oil rig, Water crafts, Rigs">
            <a:extLst>
              <a:ext uri="{FF2B5EF4-FFF2-40B4-BE49-F238E27FC236}">
                <a16:creationId xmlns:a16="http://schemas.microsoft.com/office/drawing/2014/main" id="{CDA37CD4-8018-ECF4-16B7-E02D8D707D99}"/>
              </a:ext>
            </a:extLst>
          </p:cNvPr>
          <p:cNvPicPr>
            <a:picLocks noChangeAspect="1"/>
          </p:cNvPicPr>
          <p:nvPr/>
        </p:nvPicPr>
        <p:blipFill>
          <a:blip r:embed="rId2"/>
          <a:stretch>
            <a:fillRect/>
          </a:stretch>
        </p:blipFill>
        <p:spPr>
          <a:xfrm>
            <a:off x="643192" y="686271"/>
            <a:ext cx="5451627" cy="5165416"/>
          </a:xfrm>
          <a:prstGeom prst="rect">
            <a:avLst/>
          </a:prstGeom>
        </p:spPr>
      </p:pic>
      <p:cxnSp>
        <p:nvCxnSpPr>
          <p:cNvPr id="13" name="Straight Connector 1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980C57E8-F638-03F6-CDF5-2879D52264EF}"/>
              </a:ext>
            </a:extLst>
          </p:cNvPr>
          <p:cNvSpPr>
            <a:spLocks noGrp="1"/>
          </p:cNvSpPr>
          <p:nvPr>
            <p:ph idx="1"/>
          </p:nvPr>
        </p:nvSpPr>
        <p:spPr>
          <a:xfrm>
            <a:off x="6411684" y="2198914"/>
            <a:ext cx="5127172" cy="3670180"/>
          </a:xfrm>
        </p:spPr>
        <p:txBody>
          <a:bodyPr vert="horz" lIns="0" tIns="45720" rIns="0" bIns="45720" rtlCol="0" anchor="t">
            <a:normAutofit/>
          </a:bodyPr>
          <a:lstStyle/>
          <a:p>
            <a:r>
              <a:rPr lang="en-US" dirty="0">
                <a:ea typeface="Calibri"/>
                <a:cs typeface="Calibri"/>
              </a:rPr>
              <a:t>Visual pollution can confuse wildlife and disrupt natural migratory pathways and hunting strategies among marine life. </a:t>
            </a:r>
          </a:p>
          <a:p>
            <a:r>
              <a:rPr lang="en-US" dirty="0">
                <a:ea typeface="Calibri"/>
                <a:cs typeface="Calibri"/>
              </a:rPr>
              <a:t>Gas flaring can cause pollution by way of acid rain and particulates, carbon dioxide and methane contribute to anthropogenic climate change, which have impacts like algae blooms and coral bleaching.</a:t>
            </a:r>
          </a:p>
          <a:p>
            <a:r>
              <a:rPr lang="en-US" dirty="0">
                <a:ea typeface="Calibri"/>
                <a:cs typeface="Calibri"/>
              </a:rPr>
              <a:t>Seismic surveys are used in oil prospecting and involves powerful air gun blasts.</a:t>
            </a:r>
          </a:p>
        </p:txBody>
      </p:sp>
      <p:sp>
        <p:nvSpPr>
          <p:cNvPr id="15" name="Rectangle 1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96722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4A459C-7392-4EE7-8920-6A6CDB4DAE34}"/>
              </a:ext>
            </a:extLst>
          </p:cNvPr>
          <p:cNvSpPr>
            <a:spLocks noGrp="1"/>
          </p:cNvSpPr>
          <p:nvPr>
            <p:ph type="title"/>
          </p:nvPr>
        </p:nvSpPr>
        <p:spPr>
          <a:xfrm>
            <a:off x="4974771" y="634946"/>
            <a:ext cx="6574972" cy="1450757"/>
          </a:xfrm>
        </p:spPr>
        <p:txBody>
          <a:bodyPr>
            <a:normAutofit/>
          </a:bodyPr>
          <a:lstStyle/>
          <a:p>
            <a:r>
              <a:rPr lang="en-GB" b="1" dirty="0"/>
              <a:t>Refugee camps and environmental waste</a:t>
            </a:r>
          </a:p>
        </p:txBody>
      </p:sp>
      <p:pic>
        <p:nvPicPr>
          <p:cNvPr id="4" name="Picture 4" descr="A picture containing sky, outdoor, ground, beach&#10;&#10;Description automatically generated">
            <a:extLst>
              <a:ext uri="{FF2B5EF4-FFF2-40B4-BE49-F238E27FC236}">
                <a16:creationId xmlns:a16="http://schemas.microsoft.com/office/drawing/2014/main" id="{94CB7F57-F57C-4A18-AC58-CAF21CEDCB50}"/>
              </a:ext>
            </a:extLst>
          </p:cNvPr>
          <p:cNvPicPr>
            <a:picLocks noChangeAspect="1"/>
          </p:cNvPicPr>
          <p:nvPr/>
        </p:nvPicPr>
        <p:blipFill>
          <a:blip r:embed="rId2"/>
          <a:srcRect l="21546" r="12574"/>
          <a:stretch/>
        </p:blipFill>
        <p:spPr>
          <a:xfrm>
            <a:off x="633999" y="640081"/>
            <a:ext cx="4001315" cy="5314406"/>
          </a:xfrm>
          <a:prstGeom prst="rect">
            <a:avLst/>
          </a:prstGeom>
        </p:spPr>
      </p:pic>
      <p:cxnSp>
        <p:nvCxnSpPr>
          <p:cNvPr id="7" name="Straight Connector 6">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F253967-1782-45E2-912A-AA45BA7DAAC8}"/>
              </a:ext>
            </a:extLst>
          </p:cNvPr>
          <p:cNvSpPr>
            <a:spLocks noGrp="1"/>
          </p:cNvSpPr>
          <p:nvPr>
            <p:ph idx="1"/>
          </p:nvPr>
        </p:nvSpPr>
        <p:spPr>
          <a:xfrm>
            <a:off x="4974769" y="2198914"/>
            <a:ext cx="6574973" cy="3670180"/>
          </a:xfrm>
        </p:spPr>
        <p:txBody>
          <a:bodyPr vert="horz" lIns="0" tIns="45720" rIns="0" bIns="45720" rtlCol="0" anchor="t">
            <a:normAutofit/>
          </a:bodyPr>
          <a:lstStyle/>
          <a:p>
            <a:pPr marL="305435" indent="-305435"/>
            <a:r>
              <a:rPr lang="en-GB" sz="1900" dirty="0">
                <a:ea typeface="+mn-lt"/>
                <a:cs typeface="+mn-lt"/>
                <a:hlinkClick r:id="rId3"/>
              </a:rPr>
              <a:t>https://www.youtube.com/watch?time_continue=206&amp;v=84pT1uc690U&amp;feature=emb_logo</a:t>
            </a:r>
            <a:endParaRPr lang="en-GB" sz="1900" dirty="0"/>
          </a:p>
          <a:p>
            <a:pPr marL="305435" indent="-305435"/>
            <a:r>
              <a:rPr lang="en-GB" sz="1900" dirty="0">
                <a:ea typeface="+mn-lt"/>
                <a:cs typeface="+mn-lt"/>
              </a:rPr>
              <a:t>Waste and debris left behind on shores of places such as Lesbos.</a:t>
            </a:r>
            <a:endParaRPr lang="en-GB" sz="1900" dirty="0"/>
          </a:p>
          <a:p>
            <a:pPr marL="305435" indent="-305435"/>
            <a:r>
              <a:rPr lang="en-GB" sz="1900" dirty="0">
                <a:ea typeface="+mn-lt"/>
                <a:cs typeface="+mn-lt"/>
              </a:rPr>
              <a:t>Make-shift camps made of cheap plastic tents.</a:t>
            </a:r>
            <a:endParaRPr lang="en-GB" sz="1900" dirty="0"/>
          </a:p>
          <a:p>
            <a:pPr marL="305435" indent="-305435"/>
            <a:r>
              <a:rPr lang="en-GB" sz="1900" dirty="0">
                <a:ea typeface="+mn-lt"/>
                <a:cs typeface="+mn-lt"/>
              </a:rPr>
              <a:t>No waste facilities.</a:t>
            </a:r>
            <a:endParaRPr lang="en-GB" sz="1900" dirty="0"/>
          </a:p>
          <a:p>
            <a:pPr marL="305435" indent="-305435"/>
            <a:r>
              <a:rPr lang="en-GB" sz="1900" dirty="0">
                <a:ea typeface="+mn-lt"/>
                <a:cs typeface="+mn-lt"/>
              </a:rPr>
              <a:t>Sudden on-set of large numbers of people moving to one place. </a:t>
            </a:r>
            <a:endParaRPr lang="en-GB" sz="1900" dirty="0"/>
          </a:p>
          <a:p>
            <a:pPr marL="305435" indent="-305435"/>
            <a:r>
              <a:rPr lang="en-GB" sz="1900" dirty="0">
                <a:ea typeface="+mn-lt"/>
                <a:cs typeface="+mn-lt"/>
              </a:rPr>
              <a:t>Karen Jacobsen’s work from 1997 is interesting on this – although an older piece – many of the issues are still relevant.</a:t>
            </a:r>
            <a:endParaRPr lang="en-GB" sz="1900" dirty="0"/>
          </a:p>
          <a:p>
            <a:pPr marL="305435" indent="-305435"/>
            <a:endParaRPr lang="en-GB" sz="1900"/>
          </a:p>
        </p:txBody>
      </p:sp>
      <p:sp>
        <p:nvSpPr>
          <p:cNvPr id="8" name="Rectangle 7">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73248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816B0C-357B-D783-6469-13A8EB23349C}"/>
              </a:ext>
            </a:extLst>
          </p:cNvPr>
          <p:cNvSpPr>
            <a:spLocks noGrp="1"/>
          </p:cNvSpPr>
          <p:nvPr>
            <p:ph type="title"/>
          </p:nvPr>
        </p:nvSpPr>
        <p:spPr>
          <a:xfrm>
            <a:off x="6411685" y="634946"/>
            <a:ext cx="5127171" cy="1450757"/>
          </a:xfrm>
        </p:spPr>
        <p:txBody>
          <a:bodyPr>
            <a:normAutofit/>
          </a:bodyPr>
          <a:lstStyle/>
          <a:p>
            <a:r>
              <a:rPr lang="en-US" b="1" dirty="0">
                <a:cs typeface="Calibri Light"/>
              </a:rPr>
              <a:t>Lesvos (Lesbos) Refugee situation</a:t>
            </a:r>
            <a:endParaRPr lang="en-US" b="1">
              <a:cs typeface="Calibri Light"/>
            </a:endParaRPr>
          </a:p>
        </p:txBody>
      </p:sp>
      <p:pic>
        <p:nvPicPr>
          <p:cNvPr id="7" name="Picture 6" descr="A group of people carrying a child&#10;&#10;Description automatically generated">
            <a:extLst>
              <a:ext uri="{FF2B5EF4-FFF2-40B4-BE49-F238E27FC236}">
                <a16:creationId xmlns:a16="http://schemas.microsoft.com/office/drawing/2014/main" id="{B20F5984-2101-0A25-04C3-487FA00CA95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3192" y="1633491"/>
            <a:ext cx="5451627" cy="3270976"/>
          </a:xfrm>
          <a:prstGeom prst="rect">
            <a:avLst/>
          </a:prstGeom>
        </p:spPr>
      </p:pic>
      <p:cxnSp>
        <p:nvCxnSpPr>
          <p:cNvPr id="14" name="Straight Connector 13">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BA332F-AD1E-5ABD-E587-3F157267B92A}"/>
              </a:ext>
            </a:extLst>
          </p:cNvPr>
          <p:cNvSpPr>
            <a:spLocks noGrp="1"/>
          </p:cNvSpPr>
          <p:nvPr>
            <p:ph idx="1"/>
          </p:nvPr>
        </p:nvSpPr>
        <p:spPr>
          <a:xfrm>
            <a:off x="6411684" y="2198914"/>
            <a:ext cx="5127172" cy="3670180"/>
          </a:xfrm>
        </p:spPr>
        <p:txBody>
          <a:bodyPr vert="horz" lIns="0" tIns="45720" rIns="0" bIns="45720" rtlCol="0">
            <a:normAutofit/>
          </a:bodyPr>
          <a:lstStyle/>
          <a:p>
            <a:r>
              <a:rPr lang="en-US" sz="1600">
                <a:ea typeface="+mn-lt"/>
                <a:cs typeface="+mn-lt"/>
              </a:rPr>
              <a:t>Following the refugee and migration crisis in the Aegean Sea in 2015 where nearly 857,000 asylum seekers arrived in the Aegean islands by sea (UNCHR, 2018), two asylum seekers reception sites (commonly known as refugees’ camps) were constructed in Lesvos Island at the areas of Moria and Kara Tepe (Katsouli and Stasinakis 2019). </a:t>
            </a:r>
          </a:p>
          <a:p>
            <a:r>
              <a:rPr lang="en-US" sz="1600" dirty="0">
                <a:cs typeface="Calibri" panose="020F0502020204030204"/>
              </a:rPr>
              <a:t>Managing the sewage, consumption waste and direct waste from the boats/life jackets/medical supplies needed to aid refugees on their arrival has caused environmental pressures for the island, alongside economic costs.</a:t>
            </a:r>
          </a:p>
          <a:p>
            <a:r>
              <a:rPr lang="en-US" sz="1600">
                <a:cs typeface="Calibri" panose="020F0502020204030204"/>
              </a:rPr>
              <a:t>The government and local municipalities are working on approaches to prepare for and manage a large population density within the island.</a:t>
            </a:r>
          </a:p>
          <a:p>
            <a:endParaRPr lang="en-US" sz="1600">
              <a:cs typeface="Calibri" panose="020F0502020204030204"/>
            </a:endParaRPr>
          </a:p>
        </p:txBody>
      </p:sp>
      <p:sp>
        <p:nvSpPr>
          <p:cNvPr id="16" name="Rectangle 15">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6834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Cardboard boxes on conveyor belt">
            <a:extLst>
              <a:ext uri="{FF2B5EF4-FFF2-40B4-BE49-F238E27FC236}">
                <a16:creationId xmlns:a16="http://schemas.microsoft.com/office/drawing/2014/main" id="{EBB844D7-0A14-3A7C-518D-D39772CE2974}"/>
              </a:ext>
            </a:extLst>
          </p:cNvPr>
          <p:cNvPicPr>
            <a:picLocks noChangeAspect="1"/>
          </p:cNvPicPr>
          <p:nvPr/>
        </p:nvPicPr>
        <p:blipFill>
          <a:blip r:embed="rId2">
            <a:duotone>
              <a:schemeClr val="bg2">
                <a:shade val="45000"/>
                <a:satMod val="135000"/>
              </a:schemeClr>
              <a:prstClr val="white"/>
            </a:duotone>
            <a:alphaModFix amt="35000"/>
          </a:blip>
          <a:srcRect r="-2" b="15603"/>
          <a:stretch/>
        </p:blipFill>
        <p:spPr>
          <a:xfrm>
            <a:off x="20" y="10"/>
            <a:ext cx="12191980" cy="6857990"/>
          </a:xfrm>
          <a:prstGeom prst="rect">
            <a:avLst/>
          </a:prstGeom>
        </p:spPr>
      </p:pic>
      <p:sp>
        <p:nvSpPr>
          <p:cNvPr id="2" name="Title 1">
            <a:extLst>
              <a:ext uri="{FF2B5EF4-FFF2-40B4-BE49-F238E27FC236}">
                <a16:creationId xmlns:a16="http://schemas.microsoft.com/office/drawing/2014/main" id="{C97A57EF-BF4D-5A77-1F19-5E28ADA14FDC}"/>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a:solidFill>
                  <a:schemeClr val="tx1">
                    <a:lumMod val="85000"/>
                    <a:lumOff val="15000"/>
                  </a:schemeClr>
                </a:solidFill>
              </a:rPr>
              <a:t>Recap to the Livelihood Assets Model</a:t>
            </a:r>
          </a:p>
        </p:txBody>
      </p:sp>
      <p:cxnSp>
        <p:nvCxnSpPr>
          <p:cNvPr id="15" name="Straight Connector 14">
            <a:extLst>
              <a:ext uri="{FF2B5EF4-FFF2-40B4-BE49-F238E27FC236}">
                <a16:creationId xmlns:a16="http://schemas.microsoft.com/office/drawing/2014/main" id="{77AB95BF-57D0-4E49-9EF2-408B47C8D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C520CBD-F82E-44E4-BDA5-128716AD7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4618AE32-A526-42FC-A854-732740BD3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01436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0AE9E5B1-86CD-496F-80DA-FF7C39CB0047}"/>
              </a:ext>
            </a:extLst>
          </p:cNvPr>
          <p:cNvPicPr>
            <a:picLocks noChangeAspect="1"/>
          </p:cNvPicPr>
          <p:nvPr/>
        </p:nvPicPr>
        <p:blipFill>
          <a:blip r:embed="rId2"/>
          <a:stretch>
            <a:fillRect/>
          </a:stretch>
        </p:blipFill>
        <p:spPr>
          <a:xfrm>
            <a:off x="909160" y="316896"/>
            <a:ext cx="10555109" cy="6333065"/>
          </a:xfrm>
          <a:prstGeom prst="rect">
            <a:avLst/>
          </a:prstGeom>
        </p:spPr>
      </p:pic>
    </p:spTree>
    <p:extLst>
      <p:ext uri="{BB962C8B-B14F-4D97-AF65-F5344CB8AC3E}">
        <p14:creationId xmlns:p14="http://schemas.microsoft.com/office/powerpoint/2010/main" val="1408514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EE883-28B7-4863-B7FD-8533618021C6}"/>
              </a:ext>
            </a:extLst>
          </p:cNvPr>
          <p:cNvSpPr>
            <a:spLocks noGrp="1"/>
          </p:cNvSpPr>
          <p:nvPr>
            <p:ph type="title"/>
          </p:nvPr>
        </p:nvSpPr>
        <p:spPr>
          <a:xfrm>
            <a:off x="5181601" y="634946"/>
            <a:ext cx="6368142" cy="1450757"/>
          </a:xfrm>
        </p:spPr>
        <p:txBody>
          <a:bodyPr>
            <a:normAutofit/>
          </a:bodyPr>
          <a:lstStyle/>
          <a:p>
            <a:r>
              <a:rPr lang="en-GB" dirty="0"/>
              <a:t>Future Predictions</a:t>
            </a:r>
          </a:p>
        </p:txBody>
      </p:sp>
      <p:pic>
        <p:nvPicPr>
          <p:cNvPr id="5" name="Picture 4" descr="Shanghai skyline">
            <a:extLst>
              <a:ext uri="{FF2B5EF4-FFF2-40B4-BE49-F238E27FC236}">
                <a16:creationId xmlns:a16="http://schemas.microsoft.com/office/drawing/2014/main" id="{82402F90-B047-B9DB-D5F6-B2B0FFCFF34F}"/>
              </a:ext>
            </a:extLst>
          </p:cNvPr>
          <p:cNvPicPr>
            <a:picLocks noChangeAspect="1"/>
          </p:cNvPicPr>
          <p:nvPr/>
        </p:nvPicPr>
        <p:blipFill>
          <a:blip r:embed="rId2"/>
          <a:srcRect l="31202" r="23707" b="-9"/>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0FA1EA7-DE61-44DC-B5CC-B34230A12B5C}"/>
              </a:ext>
            </a:extLst>
          </p:cNvPr>
          <p:cNvSpPr>
            <a:spLocks noGrp="1"/>
          </p:cNvSpPr>
          <p:nvPr>
            <p:ph idx="1"/>
          </p:nvPr>
        </p:nvSpPr>
        <p:spPr>
          <a:xfrm>
            <a:off x="5181601" y="2314368"/>
            <a:ext cx="6298870" cy="3554726"/>
          </a:xfrm>
        </p:spPr>
        <p:txBody>
          <a:bodyPr vert="horz" lIns="91440" tIns="45720" rIns="91440" bIns="45720" rtlCol="0">
            <a:normAutofit/>
          </a:bodyPr>
          <a:lstStyle/>
          <a:p>
            <a:r>
              <a:rPr lang="en-GB" sz="1700">
                <a:ea typeface="+mn-lt"/>
                <a:cs typeface="+mn-lt"/>
              </a:rPr>
              <a:t>By 2050, </a:t>
            </a:r>
            <a:r>
              <a:rPr lang="en-GB" sz="1700" b="1" u="sng">
                <a:ea typeface="+mn-lt"/>
                <a:cs typeface="+mn-lt"/>
              </a:rPr>
              <a:t>600 million people </a:t>
            </a:r>
            <a:r>
              <a:rPr lang="en-GB" sz="1700">
                <a:ea typeface="+mn-lt"/>
                <a:cs typeface="+mn-lt"/>
              </a:rPr>
              <a:t>will live in the world’s 25 largest cities </a:t>
            </a:r>
            <a:endParaRPr lang="en-US" sz="1700"/>
          </a:p>
          <a:p>
            <a:endParaRPr lang="en-GB" sz="1700"/>
          </a:p>
          <a:p>
            <a:r>
              <a:rPr lang="en-GB" sz="1700">
                <a:ea typeface="+mn-lt"/>
                <a:cs typeface="+mn-lt"/>
              </a:rPr>
              <a:t>None of these are in Europe</a:t>
            </a:r>
            <a:endParaRPr lang="en-GB" sz="1700"/>
          </a:p>
          <a:p>
            <a:endParaRPr lang="en-GB" sz="1700"/>
          </a:p>
          <a:p>
            <a:r>
              <a:rPr lang="en-GB" sz="1700">
                <a:ea typeface="+mn-lt"/>
                <a:cs typeface="+mn-lt"/>
              </a:rPr>
              <a:t>Karachi (Pakistan), Dhaka (Bangladesh), Shenzen- China, [Delhi, Beijing, Guangzhou, Shanghai, Manila, Mumbai, Istanbul and Cairo].</a:t>
            </a:r>
            <a:endParaRPr lang="en-GB" sz="1700"/>
          </a:p>
          <a:p>
            <a:endParaRPr lang="en-GB" sz="1700"/>
          </a:p>
          <a:p>
            <a:r>
              <a:rPr lang="en-GB" sz="1700">
                <a:ea typeface="+mn-lt"/>
                <a:cs typeface="+mn-lt"/>
              </a:rPr>
              <a:t>By 2100 </a:t>
            </a:r>
            <a:r>
              <a:rPr lang="en-GB" sz="1700" b="1">
                <a:ea typeface="+mn-lt"/>
                <a:cs typeface="+mn-lt"/>
              </a:rPr>
              <a:t>Lagos, Nigeria </a:t>
            </a:r>
            <a:r>
              <a:rPr lang="en-GB" sz="1700">
                <a:ea typeface="+mn-lt"/>
                <a:cs typeface="+mn-lt"/>
              </a:rPr>
              <a:t>will be the world’s largest city, showing how quickly Africa is catching up</a:t>
            </a:r>
            <a:endParaRPr lang="en-GB" sz="1700"/>
          </a:p>
          <a:p>
            <a:pPr marL="0" indent="0">
              <a:buNone/>
            </a:pPr>
            <a:endParaRPr lang="en-GB" sz="1700"/>
          </a:p>
        </p:txBody>
      </p:sp>
    </p:spTree>
    <p:extLst>
      <p:ext uri="{BB962C8B-B14F-4D97-AF65-F5344CB8AC3E}">
        <p14:creationId xmlns:p14="http://schemas.microsoft.com/office/powerpoint/2010/main" val="3669076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3D01-B2D7-D272-7BCA-635CBB5047E5}"/>
              </a:ext>
            </a:extLst>
          </p:cNvPr>
          <p:cNvSpPr>
            <a:spLocks noGrp="1"/>
          </p:cNvSpPr>
          <p:nvPr>
            <p:ph type="title"/>
          </p:nvPr>
        </p:nvSpPr>
        <p:spPr/>
        <p:txBody>
          <a:bodyPr/>
          <a:lstStyle/>
          <a:p>
            <a:r>
              <a:rPr lang="en-US" b="1" dirty="0">
                <a:cs typeface="Calibri Light"/>
              </a:rPr>
              <a:t>Case Studies Workshop (3 hours)</a:t>
            </a:r>
          </a:p>
        </p:txBody>
      </p:sp>
      <p:sp>
        <p:nvSpPr>
          <p:cNvPr id="3" name="Content Placeholder 2">
            <a:extLst>
              <a:ext uri="{FF2B5EF4-FFF2-40B4-BE49-F238E27FC236}">
                <a16:creationId xmlns:a16="http://schemas.microsoft.com/office/drawing/2014/main" id="{8593A1E2-D6A5-ED4E-33F6-66FAED8287D8}"/>
              </a:ext>
            </a:extLst>
          </p:cNvPr>
          <p:cNvSpPr>
            <a:spLocks noGrp="1"/>
          </p:cNvSpPr>
          <p:nvPr>
            <p:ph idx="1"/>
          </p:nvPr>
        </p:nvSpPr>
        <p:spPr/>
        <p:txBody>
          <a:bodyPr vert="horz" lIns="0" tIns="45720" rIns="0" bIns="45720" rtlCol="0" anchor="t">
            <a:normAutofit fontScale="92500" lnSpcReduction="20000"/>
          </a:bodyPr>
          <a:lstStyle/>
          <a:p>
            <a:pPr marL="0" indent="0">
              <a:buNone/>
            </a:pPr>
            <a:r>
              <a:rPr lang="en-US" dirty="0">
                <a:cs typeface="Calibri"/>
              </a:rPr>
              <a:t>Choose 2 different case studies exploring the relationship between human activity and climate change, focusing specifically on migration and displacement.  Your case studies can be from the ones discussed in class or one/two from your own research.</a:t>
            </a:r>
            <a:endParaRPr lang="en-US" dirty="0"/>
          </a:p>
          <a:p>
            <a:pPr marL="0" indent="0">
              <a:buNone/>
            </a:pPr>
            <a:r>
              <a:rPr lang="en-US" dirty="0">
                <a:cs typeface="Calibri"/>
              </a:rPr>
              <a:t>Create a PPT presentation lasting 15 minutes</a:t>
            </a:r>
          </a:p>
          <a:p>
            <a:pPr marL="457200" indent="-457200">
              <a:buAutoNum type="arabicPeriod"/>
            </a:pPr>
            <a:r>
              <a:rPr lang="en-US" dirty="0">
                <a:cs typeface="Calibri"/>
              </a:rPr>
              <a:t>Consider the relationship between human activity and a changing climate.</a:t>
            </a:r>
          </a:p>
          <a:p>
            <a:pPr marL="457200" indent="-457200">
              <a:buAutoNum type="arabicPeriod"/>
            </a:pPr>
            <a:r>
              <a:rPr lang="en-US" dirty="0">
                <a:cs typeface="Calibri"/>
              </a:rPr>
              <a:t>Consider the root causes and issues facing communities/governments and individuals prior to migration/displacement - use the Livelihood assets model to present your findings.</a:t>
            </a:r>
          </a:p>
          <a:p>
            <a:pPr marL="457200" indent="-457200">
              <a:buAutoNum type="arabicPeriod"/>
            </a:pPr>
            <a:r>
              <a:rPr lang="en-US" dirty="0">
                <a:cs typeface="Calibri"/>
              </a:rPr>
              <a:t>Identify the challenges facing communities/governments/individuals directly impacted.</a:t>
            </a:r>
          </a:p>
          <a:p>
            <a:pPr marL="457200" indent="-457200">
              <a:buAutoNum type="arabicPeriod"/>
            </a:pPr>
            <a:r>
              <a:rPr lang="en-US" dirty="0">
                <a:cs typeface="Calibri"/>
              </a:rPr>
              <a:t>Consider the wider implications of displacement/migration for the origin and destination countries.</a:t>
            </a:r>
          </a:p>
          <a:p>
            <a:pPr marL="457200" indent="-457200">
              <a:buAutoNum type="arabicPeriod"/>
            </a:pPr>
            <a:r>
              <a:rPr lang="en-US" dirty="0">
                <a:cs typeface="Calibri"/>
              </a:rPr>
              <a:t>Critically examine the further environmental impacts caused by displacement/migration.</a:t>
            </a:r>
          </a:p>
          <a:p>
            <a:pPr marL="457200" indent="-457200">
              <a:buAutoNum type="arabicPeriod"/>
            </a:pPr>
            <a:r>
              <a:rPr lang="en-US" dirty="0">
                <a:cs typeface="Calibri"/>
              </a:rPr>
              <a:t>Identify sustainable and feasible solutions or strategies to alleviate the impacts.</a:t>
            </a:r>
          </a:p>
        </p:txBody>
      </p:sp>
    </p:spTree>
    <p:extLst>
      <p:ext uri="{BB962C8B-B14F-4D97-AF65-F5344CB8AC3E}">
        <p14:creationId xmlns:p14="http://schemas.microsoft.com/office/powerpoint/2010/main" val="171205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78CD775-A78C-5854-A42F-E0C733B54AC0}"/>
              </a:ext>
            </a:extLst>
          </p:cNvPr>
          <p:cNvSpPr>
            <a:spLocks noGrp="1"/>
          </p:cNvSpPr>
          <p:nvPr>
            <p:ph type="title"/>
          </p:nvPr>
        </p:nvSpPr>
        <p:spPr>
          <a:xfrm>
            <a:off x="492370" y="516835"/>
            <a:ext cx="3084844" cy="5772840"/>
          </a:xfrm>
        </p:spPr>
        <p:txBody>
          <a:bodyPr anchor="ctr">
            <a:normAutofit/>
          </a:bodyPr>
          <a:lstStyle/>
          <a:p>
            <a:r>
              <a:rPr lang="en-US" sz="3600" b="1">
                <a:solidFill>
                  <a:srgbClr val="FFFFFF"/>
                </a:solidFill>
                <a:ea typeface="Calibri Light"/>
                <a:cs typeface="Calibri Light"/>
              </a:rPr>
              <a:t>Conclusion</a:t>
            </a:r>
            <a:endParaRPr lang="en-US" sz="3600" b="1">
              <a:solidFill>
                <a:srgbClr val="FFFFFF"/>
              </a:solidFill>
            </a:endParaRPr>
          </a:p>
        </p:txBody>
      </p:sp>
      <p:sp>
        <p:nvSpPr>
          <p:cNvPr id="22" name="Rectangle 21">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ontent Placeholder 2">
            <a:extLst>
              <a:ext uri="{FF2B5EF4-FFF2-40B4-BE49-F238E27FC236}">
                <a16:creationId xmlns:a16="http://schemas.microsoft.com/office/drawing/2014/main" id="{00822CC8-8758-4164-90F2-534D9D009A39}"/>
              </a:ext>
            </a:extLst>
          </p:cNvPr>
          <p:cNvGraphicFramePr>
            <a:graphicFrameLocks noGrp="1"/>
          </p:cNvGraphicFramePr>
          <p:nvPr>
            <p:ph idx="1"/>
            <p:extLst>
              <p:ext uri="{D42A27DB-BD31-4B8C-83A1-F6EECF244321}">
                <p14:modId xmlns:p14="http://schemas.microsoft.com/office/powerpoint/2010/main" val="357263180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5008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EBA3-A1FA-4D8E-0F85-E1604E0D7C9E}"/>
              </a:ext>
            </a:extLst>
          </p:cNvPr>
          <p:cNvSpPr>
            <a:spLocks noGrp="1"/>
          </p:cNvSpPr>
          <p:nvPr>
            <p:ph type="title"/>
          </p:nvPr>
        </p:nvSpPr>
        <p:spPr/>
        <p:txBody>
          <a:bodyPr/>
          <a:lstStyle/>
          <a:p>
            <a:r>
              <a:rPr lang="en-US" b="1" dirty="0">
                <a:cs typeface="Calibri Light"/>
              </a:rPr>
              <a:t>Additional Reading</a:t>
            </a:r>
            <a:endParaRPr lang="en-US" b="1" dirty="0"/>
          </a:p>
        </p:txBody>
      </p:sp>
      <p:sp>
        <p:nvSpPr>
          <p:cNvPr id="3" name="Content Placeholder 2">
            <a:extLst>
              <a:ext uri="{FF2B5EF4-FFF2-40B4-BE49-F238E27FC236}">
                <a16:creationId xmlns:a16="http://schemas.microsoft.com/office/drawing/2014/main" id="{8DF4F5D6-1AF1-5B19-CAD0-9C0153FB2F1C}"/>
              </a:ext>
            </a:extLst>
          </p:cNvPr>
          <p:cNvSpPr>
            <a:spLocks noGrp="1"/>
          </p:cNvSpPr>
          <p:nvPr>
            <p:ph idx="1"/>
          </p:nvPr>
        </p:nvSpPr>
        <p:spPr>
          <a:xfrm>
            <a:off x="1097280" y="1967292"/>
            <a:ext cx="10810240" cy="3276962"/>
          </a:xfrm>
        </p:spPr>
        <p:txBody>
          <a:bodyPr vert="horz" lIns="0" tIns="45720" rIns="0" bIns="45720" rtlCol="0" anchor="t">
            <a:noAutofit/>
          </a:bodyPr>
          <a:lstStyle/>
          <a:p>
            <a:r>
              <a:rPr lang="en-US" sz="1500" dirty="0">
                <a:ea typeface="+mn-lt"/>
                <a:cs typeface="+mn-lt"/>
              </a:rPr>
              <a:t>Andrews, N., Bennett, N. J., le Billon, P., Green, S. J., Cisneros-Montemayor, A. M., Amongin, S., Gray, N. J., &amp; Sumaila, U. R. (2021). Oil, fisheries and coastal communities: A review of impacts on the environment, livelihoods, space and governance. In </a:t>
            </a:r>
            <a:r>
              <a:rPr lang="en-US" sz="1500" i="1" dirty="0">
                <a:ea typeface="+mn-lt"/>
                <a:cs typeface="+mn-lt"/>
              </a:rPr>
              <a:t>Energy Research and Social Science</a:t>
            </a:r>
            <a:r>
              <a:rPr lang="en-US" sz="1500" dirty="0">
                <a:ea typeface="+mn-lt"/>
                <a:cs typeface="+mn-lt"/>
              </a:rPr>
              <a:t> (Vol. 75). Elsevier Ltd. </a:t>
            </a:r>
            <a:r>
              <a:rPr lang="en-US" sz="1500" dirty="0">
                <a:ea typeface="+mn-lt"/>
                <a:cs typeface="+mn-lt"/>
                <a:hlinkClick r:id="rId2"/>
              </a:rPr>
              <a:t>https://doi.org/10.1016/j.erss.2021.102009</a:t>
            </a:r>
            <a:endParaRPr lang="en-US" sz="1500">
              <a:ea typeface="+mn-lt"/>
              <a:cs typeface="+mn-lt"/>
            </a:endParaRPr>
          </a:p>
          <a:p>
            <a:r>
              <a:rPr lang="en-US" sz="1500" dirty="0">
                <a:ea typeface="+mn-lt"/>
                <a:cs typeface="+mn-lt"/>
              </a:rPr>
              <a:t>Gimenez-Maranges, M., </a:t>
            </a:r>
            <a:r>
              <a:rPr lang="en-US" sz="1500" dirty="0" err="1">
                <a:ea typeface="+mn-lt"/>
                <a:cs typeface="+mn-lt"/>
              </a:rPr>
              <a:t>Breuste</a:t>
            </a:r>
            <a:r>
              <a:rPr lang="en-US" sz="1500" dirty="0">
                <a:ea typeface="+mn-lt"/>
                <a:cs typeface="+mn-lt"/>
              </a:rPr>
              <a:t>, J., &amp; Hof, A. (2020). Sustainable Drainage Systems for transitioning to sustainable urban flood management in the European Union: A review. In </a:t>
            </a:r>
            <a:r>
              <a:rPr lang="en-US" sz="1500" i="1" dirty="0">
                <a:ea typeface="+mn-lt"/>
                <a:cs typeface="+mn-lt"/>
              </a:rPr>
              <a:t>Journal of Cleaner Production</a:t>
            </a:r>
            <a:r>
              <a:rPr lang="en-US" sz="1500" dirty="0">
                <a:ea typeface="+mn-lt"/>
                <a:cs typeface="+mn-lt"/>
              </a:rPr>
              <a:t> (Vol. 255). Elsevier Ltd. </a:t>
            </a:r>
            <a:r>
              <a:rPr lang="en-US" sz="1500" dirty="0">
                <a:ea typeface="+mn-lt"/>
                <a:cs typeface="+mn-lt"/>
                <a:hlinkClick r:id="rId3"/>
              </a:rPr>
              <a:t>https://doi.org/10.1016/j.jclepro.2020.120191</a:t>
            </a:r>
            <a:endParaRPr lang="en-US" sz="1500" dirty="0">
              <a:ea typeface="+mn-lt"/>
              <a:cs typeface="+mn-lt"/>
            </a:endParaRPr>
          </a:p>
          <a:p>
            <a:r>
              <a:rPr lang="en-US" sz="1500" dirty="0">
                <a:ea typeface="+mn-lt"/>
                <a:cs typeface="+mn-lt"/>
              </a:rPr>
              <a:t>Myers, N. (1997). Environmental Refugees. </a:t>
            </a:r>
            <a:r>
              <a:rPr lang="en-US" sz="1500" i="1" dirty="0">
                <a:ea typeface="+mn-lt"/>
                <a:cs typeface="+mn-lt"/>
              </a:rPr>
              <a:t>Population and Environment</a:t>
            </a:r>
            <a:r>
              <a:rPr lang="en-US" sz="1500" dirty="0">
                <a:ea typeface="+mn-lt"/>
                <a:cs typeface="+mn-lt"/>
              </a:rPr>
              <a:t>, </a:t>
            </a:r>
            <a:r>
              <a:rPr lang="en-US" sz="1500" i="1" dirty="0">
                <a:ea typeface="+mn-lt"/>
                <a:cs typeface="+mn-lt"/>
              </a:rPr>
              <a:t>19</a:t>
            </a:r>
            <a:r>
              <a:rPr lang="en-US" sz="1500" dirty="0">
                <a:ea typeface="+mn-lt"/>
                <a:cs typeface="+mn-lt"/>
              </a:rPr>
              <a:t>(2), 167–182. </a:t>
            </a:r>
            <a:r>
              <a:rPr lang="en-US" sz="1500" dirty="0">
                <a:ea typeface="+mn-lt"/>
                <a:cs typeface="+mn-lt"/>
                <a:hlinkClick r:id="rId4"/>
              </a:rPr>
              <a:t>https://www.jstor.org/stable/27503569</a:t>
            </a:r>
            <a:endParaRPr lang="en-US" sz="1500" dirty="0">
              <a:ea typeface="+mn-lt"/>
              <a:cs typeface="+mn-lt"/>
            </a:endParaRPr>
          </a:p>
          <a:p>
            <a:r>
              <a:rPr lang="en-US" sz="1500" dirty="0">
                <a:ea typeface="+mn-lt"/>
                <a:cs typeface="+mn-lt"/>
              </a:rPr>
              <a:t>News in Focus, &amp; Nature. (2023). Air Pollution in China is Falling...but there is a long way to go. In </a:t>
            </a:r>
            <a:r>
              <a:rPr lang="en-US" sz="1500" i="1" dirty="0">
                <a:ea typeface="+mn-lt"/>
                <a:cs typeface="+mn-lt"/>
              </a:rPr>
              <a:t>Springer Nature Limited</a:t>
            </a:r>
            <a:r>
              <a:rPr lang="en-US" sz="1500" dirty="0">
                <a:ea typeface="+mn-lt"/>
                <a:cs typeface="+mn-lt"/>
              </a:rPr>
              <a:t>. </a:t>
            </a:r>
            <a:r>
              <a:rPr lang="en-US" sz="1500" dirty="0">
                <a:ea typeface="+mn-lt"/>
                <a:cs typeface="+mn-lt"/>
                <a:hlinkClick r:id="rId5"/>
              </a:rPr>
              <a:t>https://doi.org/j8k6</a:t>
            </a:r>
            <a:r>
              <a:rPr lang="en-US" sz="1500" dirty="0">
                <a:ea typeface="+mn-lt"/>
                <a:cs typeface="+mn-lt"/>
              </a:rPr>
              <a:t>;</a:t>
            </a:r>
            <a:endParaRPr lang="en-US" sz="1500">
              <a:ea typeface="Calibri"/>
              <a:cs typeface="Calibri"/>
            </a:endParaRPr>
          </a:p>
          <a:p>
            <a:r>
              <a:rPr lang="en-US" sz="1500" dirty="0">
                <a:ea typeface="+mn-lt"/>
                <a:cs typeface="+mn-lt"/>
              </a:rPr>
              <a:t>Nuruzzaman, Md. (2015). Urban Heat Island: Causes, Effects and Mitigation Measures - A Review. </a:t>
            </a:r>
            <a:r>
              <a:rPr lang="en-US" sz="1500" i="1" dirty="0">
                <a:ea typeface="+mn-lt"/>
                <a:cs typeface="+mn-lt"/>
              </a:rPr>
              <a:t>International Journal of Environmental Monitoring and Analysis</a:t>
            </a:r>
            <a:r>
              <a:rPr lang="en-US" sz="1500" dirty="0">
                <a:ea typeface="+mn-lt"/>
                <a:cs typeface="+mn-lt"/>
              </a:rPr>
              <a:t>, </a:t>
            </a:r>
            <a:r>
              <a:rPr lang="en-US" sz="1500" i="1" dirty="0">
                <a:ea typeface="+mn-lt"/>
                <a:cs typeface="+mn-lt"/>
              </a:rPr>
              <a:t>3</a:t>
            </a:r>
            <a:r>
              <a:rPr lang="en-US" sz="1500" dirty="0">
                <a:ea typeface="+mn-lt"/>
                <a:cs typeface="+mn-lt"/>
              </a:rPr>
              <a:t>(2), 67. </a:t>
            </a:r>
            <a:r>
              <a:rPr lang="en-US" sz="1500" dirty="0">
                <a:ea typeface="+mn-lt"/>
                <a:cs typeface="+mn-lt"/>
                <a:hlinkClick r:id="rId6"/>
              </a:rPr>
              <a:t>https://doi.org/10.11648/j.ijema.20150302.15</a:t>
            </a:r>
            <a:endParaRPr lang="en-US" sz="1500" dirty="0">
              <a:ea typeface="+mn-lt"/>
              <a:cs typeface="+mn-lt"/>
            </a:endParaRPr>
          </a:p>
          <a:p>
            <a:r>
              <a:rPr lang="en-US" sz="1500" dirty="0">
                <a:ea typeface="+mn-lt"/>
                <a:cs typeface="+mn-lt"/>
              </a:rPr>
              <a:t>Pfenning-Butterworth, A., Buckley, L. B., Drake, J. M., Farner, J. E., Farrell, M. J., Gehman, A. L. M., Mordecai, E. A., Stephens, P. R., Gittleman, J. L., &amp; Davies, T. J. (2024). Interconnecting global threats: climate change, biodiversity loss, and infectious diseases. In </a:t>
            </a:r>
            <a:r>
              <a:rPr lang="en-US" sz="1500" i="1" dirty="0">
                <a:ea typeface="+mn-lt"/>
                <a:cs typeface="+mn-lt"/>
              </a:rPr>
              <a:t>The Lancet Planetary Health</a:t>
            </a:r>
            <a:r>
              <a:rPr lang="en-US" sz="1500" dirty="0">
                <a:ea typeface="+mn-lt"/>
                <a:cs typeface="+mn-lt"/>
              </a:rPr>
              <a:t> (Vol. 8, Issue 4, pp. e270–e283). Elsevier B.V. </a:t>
            </a:r>
            <a:r>
              <a:rPr lang="en-US" sz="1500" dirty="0">
                <a:solidFill>
                  <a:srgbClr val="000000"/>
                </a:solidFill>
                <a:ea typeface="+mn-lt"/>
                <a:cs typeface="+mn-lt"/>
                <a:hlinkClick r:id="rId7"/>
              </a:rPr>
              <a:t>https://doi.org/10.1016/S2542-5196(24)00021-4</a:t>
            </a:r>
            <a:endParaRPr lang="en-US" sz="1500">
              <a:solidFill>
                <a:srgbClr val="000000"/>
              </a:solidFill>
              <a:ea typeface="+mn-lt"/>
              <a:cs typeface="+mn-lt"/>
            </a:endParaRPr>
          </a:p>
          <a:p>
            <a:endParaRPr lang="en-US" sz="1250">
              <a:ea typeface="Calibri"/>
              <a:cs typeface="Calibri" panose="020F0502020204030204"/>
            </a:endParaRPr>
          </a:p>
        </p:txBody>
      </p:sp>
    </p:spTree>
    <p:extLst>
      <p:ext uri="{BB962C8B-B14F-4D97-AF65-F5344CB8AC3E}">
        <p14:creationId xmlns:p14="http://schemas.microsoft.com/office/powerpoint/2010/main" val="3625475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DCD4-662D-7D61-09F1-8242C6836EF6}"/>
              </a:ext>
            </a:extLst>
          </p:cNvPr>
          <p:cNvSpPr>
            <a:spLocks noGrp="1"/>
          </p:cNvSpPr>
          <p:nvPr>
            <p:ph type="title"/>
          </p:nvPr>
        </p:nvSpPr>
        <p:spPr/>
        <p:txBody>
          <a:bodyPr/>
          <a:lstStyle/>
          <a:p>
            <a:r>
              <a:rPr lang="en-US" b="1" dirty="0">
                <a:ea typeface="Calibri Light"/>
                <a:cs typeface="Calibri Light"/>
              </a:rPr>
              <a:t>Additional Reading</a:t>
            </a:r>
            <a:endParaRPr lang="en-US" b="1" dirty="0"/>
          </a:p>
        </p:txBody>
      </p:sp>
      <p:sp>
        <p:nvSpPr>
          <p:cNvPr id="3" name="Content Placeholder 2">
            <a:extLst>
              <a:ext uri="{FF2B5EF4-FFF2-40B4-BE49-F238E27FC236}">
                <a16:creationId xmlns:a16="http://schemas.microsoft.com/office/drawing/2014/main" id="{56068A06-ECD9-DC71-FFDC-36A9E7E368A4}"/>
              </a:ext>
            </a:extLst>
          </p:cNvPr>
          <p:cNvSpPr>
            <a:spLocks noGrp="1"/>
          </p:cNvSpPr>
          <p:nvPr>
            <p:ph idx="1"/>
          </p:nvPr>
        </p:nvSpPr>
        <p:spPr/>
        <p:txBody>
          <a:bodyPr vert="horz" lIns="0" tIns="45720" rIns="0" bIns="45720" rtlCol="0" anchor="t">
            <a:normAutofit/>
          </a:bodyPr>
          <a:lstStyle/>
          <a:p>
            <a:endParaRPr lang="en-US" dirty="0">
              <a:ea typeface="Calibri"/>
              <a:cs typeface="Calibri"/>
            </a:endParaRPr>
          </a:p>
          <a:p>
            <a:endParaRPr lang="en-US" dirty="0">
              <a:ea typeface="Calibri"/>
              <a:cs typeface="Calibri"/>
            </a:endParaRPr>
          </a:p>
        </p:txBody>
      </p:sp>
      <p:sp>
        <p:nvSpPr>
          <p:cNvPr id="4" name="TextBox 3">
            <a:extLst>
              <a:ext uri="{FF2B5EF4-FFF2-40B4-BE49-F238E27FC236}">
                <a16:creationId xmlns:a16="http://schemas.microsoft.com/office/drawing/2014/main" id="{AABA9E28-4867-E23B-E135-6CB55F03638D}"/>
              </a:ext>
            </a:extLst>
          </p:cNvPr>
          <p:cNvSpPr txBox="1"/>
          <p:nvPr/>
        </p:nvSpPr>
        <p:spPr>
          <a:xfrm>
            <a:off x="1224642" y="2013856"/>
            <a:ext cx="10061121" cy="425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200"/>
              </a:spcBef>
              <a:spcAft>
                <a:spcPts val="200"/>
              </a:spcAft>
            </a:pPr>
            <a:r>
              <a:rPr lang="en-US" sz="1500" dirty="0">
                <a:solidFill>
                  <a:srgbClr val="404040"/>
                </a:solidFill>
                <a:ea typeface="Calibri"/>
                <a:cs typeface="Calibri"/>
              </a:rPr>
              <a:t>Pope, D. H., McMullen, H., </a:t>
            </a:r>
            <a:r>
              <a:rPr lang="en-US" sz="1500" dirty="0" err="1">
                <a:solidFill>
                  <a:srgbClr val="404040"/>
                </a:solidFill>
                <a:ea typeface="Calibri"/>
                <a:cs typeface="Calibri"/>
              </a:rPr>
              <a:t>Baschieri</a:t>
            </a:r>
            <a:r>
              <a:rPr lang="en-US" sz="1500" dirty="0">
                <a:solidFill>
                  <a:srgbClr val="404040"/>
                </a:solidFill>
                <a:ea typeface="Calibri"/>
                <a:cs typeface="Calibri"/>
              </a:rPr>
              <a:t>, A., Philipose, A., Udeh, C., Diallo, J., &amp; McCoy, D. (2022). What is the current evidence for the relationship between the climate and environmental crises and child marriage? A scoping review. In </a:t>
            </a:r>
            <a:r>
              <a:rPr lang="en-US" sz="1500" i="1" dirty="0">
                <a:solidFill>
                  <a:srgbClr val="404040"/>
                </a:solidFill>
                <a:ea typeface="Calibri"/>
                <a:cs typeface="Calibri"/>
              </a:rPr>
              <a:t>Global Public Health</a:t>
            </a:r>
            <a:r>
              <a:rPr lang="en-US" sz="1500" dirty="0">
                <a:solidFill>
                  <a:srgbClr val="404040"/>
                </a:solidFill>
                <a:ea typeface="Calibri"/>
                <a:cs typeface="Calibri"/>
              </a:rPr>
              <a:t> (Vol. 18, Issue 1). Taylor and Francis Ltd. </a:t>
            </a:r>
            <a:r>
              <a:rPr lang="en-US" sz="1500" dirty="0">
                <a:ea typeface="Calibri"/>
                <a:cs typeface="Calibri"/>
                <a:hlinkClick r:id="rId2"/>
              </a:rPr>
              <a:t>https://doi.org/10.1080/17441692.2022.2095655</a:t>
            </a:r>
            <a:endParaRPr lang="en-US" sz="1500">
              <a:ea typeface="Calibri"/>
              <a:cs typeface="Calibri"/>
            </a:endParaRPr>
          </a:p>
          <a:p>
            <a:pPr>
              <a:lnSpc>
                <a:spcPct val="90000"/>
              </a:lnSpc>
              <a:spcBef>
                <a:spcPts val="1200"/>
              </a:spcBef>
              <a:spcAft>
                <a:spcPts val="200"/>
              </a:spcAft>
            </a:pPr>
            <a:r>
              <a:rPr lang="en-US" sz="1500" dirty="0" err="1">
                <a:solidFill>
                  <a:srgbClr val="000000"/>
                </a:solidFill>
                <a:ea typeface="+mn-lt"/>
                <a:cs typeface="+mn-lt"/>
              </a:rPr>
              <a:t>Rubinato</a:t>
            </a:r>
            <a:r>
              <a:rPr lang="en-US" sz="1500" dirty="0">
                <a:solidFill>
                  <a:srgbClr val="000000"/>
                </a:solidFill>
                <a:ea typeface="+mn-lt"/>
                <a:cs typeface="+mn-lt"/>
              </a:rPr>
              <a:t>, M., Nichols, A., Peng, Y., Zhang, J. min, </a:t>
            </a:r>
            <a:r>
              <a:rPr lang="en-US" sz="1500" dirty="0" err="1">
                <a:solidFill>
                  <a:srgbClr val="000000"/>
                </a:solidFill>
                <a:ea typeface="+mn-lt"/>
                <a:cs typeface="+mn-lt"/>
              </a:rPr>
              <a:t>Lashford</a:t>
            </a:r>
            <a:r>
              <a:rPr lang="en-US" sz="1500" dirty="0">
                <a:solidFill>
                  <a:srgbClr val="000000"/>
                </a:solidFill>
                <a:ea typeface="+mn-lt"/>
                <a:cs typeface="+mn-lt"/>
              </a:rPr>
              <a:t>, C., Cai, Y. peng, Lin, P. </a:t>
            </a:r>
            <a:r>
              <a:rPr lang="en-US" sz="1500" dirty="0" err="1">
                <a:solidFill>
                  <a:srgbClr val="000000"/>
                </a:solidFill>
                <a:ea typeface="+mn-lt"/>
                <a:cs typeface="+mn-lt"/>
              </a:rPr>
              <a:t>zhi</a:t>
            </a:r>
            <a:r>
              <a:rPr lang="en-US" sz="1500" dirty="0">
                <a:solidFill>
                  <a:srgbClr val="000000"/>
                </a:solidFill>
                <a:ea typeface="+mn-lt"/>
                <a:cs typeface="+mn-lt"/>
              </a:rPr>
              <a:t>, &amp; Tait, S. (2019). Urban and river flooding: Comparison of flood risk management approaches in the UK and China and an assessment of future knowledge needs. </a:t>
            </a:r>
            <a:r>
              <a:rPr lang="en-US" sz="1500" i="1" dirty="0">
                <a:solidFill>
                  <a:srgbClr val="000000"/>
                </a:solidFill>
                <a:ea typeface="+mn-lt"/>
                <a:cs typeface="+mn-lt"/>
              </a:rPr>
              <a:t>Water Science and Engineering</a:t>
            </a:r>
            <a:r>
              <a:rPr lang="en-US" sz="1500" dirty="0">
                <a:solidFill>
                  <a:srgbClr val="000000"/>
                </a:solidFill>
                <a:ea typeface="+mn-lt"/>
                <a:cs typeface="+mn-lt"/>
              </a:rPr>
              <a:t>, </a:t>
            </a:r>
            <a:r>
              <a:rPr lang="en-US" sz="1500" i="1" dirty="0">
                <a:solidFill>
                  <a:srgbClr val="000000"/>
                </a:solidFill>
                <a:ea typeface="+mn-lt"/>
                <a:cs typeface="+mn-lt"/>
              </a:rPr>
              <a:t>12</a:t>
            </a:r>
            <a:r>
              <a:rPr lang="en-US" sz="1500" dirty="0">
                <a:solidFill>
                  <a:srgbClr val="000000"/>
                </a:solidFill>
                <a:ea typeface="+mn-lt"/>
                <a:cs typeface="+mn-lt"/>
              </a:rPr>
              <a:t>(4), 274–283. </a:t>
            </a:r>
            <a:r>
              <a:rPr lang="en-US" sz="1500" dirty="0">
                <a:solidFill>
                  <a:srgbClr val="000000"/>
                </a:solidFill>
                <a:ea typeface="+mn-lt"/>
                <a:cs typeface="+mn-lt"/>
                <a:hlinkClick r:id="rId3"/>
              </a:rPr>
              <a:t>https://doi.org/10.1016/j.wse.2019.12.004</a:t>
            </a:r>
            <a:endParaRPr lang="en-US" sz="1500" dirty="0">
              <a:solidFill>
                <a:srgbClr val="000000"/>
              </a:solidFill>
              <a:ea typeface="+mn-lt"/>
              <a:cs typeface="+mn-lt"/>
            </a:endParaRPr>
          </a:p>
          <a:p>
            <a:pPr>
              <a:lnSpc>
                <a:spcPct val="90000"/>
              </a:lnSpc>
              <a:spcBef>
                <a:spcPts val="1200"/>
              </a:spcBef>
              <a:spcAft>
                <a:spcPts val="200"/>
              </a:spcAft>
            </a:pPr>
            <a:r>
              <a:rPr lang="en-US" sz="1500" dirty="0">
                <a:solidFill>
                  <a:srgbClr val="404040"/>
                </a:solidFill>
                <a:ea typeface="Calibri"/>
                <a:cs typeface="Calibri"/>
              </a:rPr>
              <a:t>Thompson, V., Mitchell, D., </a:t>
            </a:r>
            <a:r>
              <a:rPr lang="en-US" sz="1500" dirty="0" err="1">
                <a:solidFill>
                  <a:srgbClr val="404040"/>
                </a:solidFill>
                <a:ea typeface="Calibri"/>
                <a:cs typeface="Calibri"/>
              </a:rPr>
              <a:t>Hegerl</a:t>
            </a:r>
            <a:r>
              <a:rPr lang="en-US" sz="1500" dirty="0">
                <a:solidFill>
                  <a:srgbClr val="404040"/>
                </a:solidFill>
                <a:ea typeface="Calibri"/>
                <a:cs typeface="Calibri"/>
              </a:rPr>
              <a:t>, G. C., Collins, M., Leach, N. J., &amp; Slingo, J. M. (2023). The most at-risk regions in the world for high-impact heatwaves. </a:t>
            </a:r>
            <a:r>
              <a:rPr lang="en-US" sz="1500" i="1" dirty="0">
                <a:solidFill>
                  <a:srgbClr val="404040"/>
                </a:solidFill>
                <a:ea typeface="Calibri"/>
                <a:cs typeface="Calibri"/>
              </a:rPr>
              <a:t>Nature Communications</a:t>
            </a:r>
            <a:r>
              <a:rPr lang="en-US" sz="1500" dirty="0">
                <a:solidFill>
                  <a:srgbClr val="404040"/>
                </a:solidFill>
                <a:ea typeface="Calibri"/>
                <a:cs typeface="Calibri"/>
              </a:rPr>
              <a:t>, </a:t>
            </a:r>
            <a:r>
              <a:rPr lang="en-US" sz="1500" i="1" dirty="0">
                <a:solidFill>
                  <a:srgbClr val="404040"/>
                </a:solidFill>
                <a:ea typeface="Calibri"/>
                <a:cs typeface="Calibri"/>
              </a:rPr>
              <a:t>14</a:t>
            </a:r>
            <a:r>
              <a:rPr lang="en-US" sz="1500" dirty="0">
                <a:solidFill>
                  <a:srgbClr val="404040"/>
                </a:solidFill>
                <a:ea typeface="Calibri"/>
                <a:cs typeface="Calibri"/>
              </a:rPr>
              <a:t>(1). </a:t>
            </a:r>
            <a:r>
              <a:rPr lang="en-US" sz="1500" dirty="0">
                <a:ea typeface="Calibri"/>
                <a:cs typeface="Calibri"/>
                <a:hlinkClick r:id="rId4"/>
              </a:rPr>
              <a:t>https://doi.org/10.1038/s41467-023-37554-1</a:t>
            </a:r>
            <a:endParaRPr lang="en-US" sz="1500">
              <a:ea typeface="Calibri"/>
              <a:cs typeface="Calibri"/>
            </a:endParaRPr>
          </a:p>
          <a:p>
            <a:pPr>
              <a:lnSpc>
                <a:spcPct val="90000"/>
              </a:lnSpc>
              <a:spcBef>
                <a:spcPts val="1200"/>
              </a:spcBef>
              <a:spcAft>
                <a:spcPts val="200"/>
              </a:spcAft>
            </a:pPr>
            <a:r>
              <a:rPr lang="en-US" sz="1500" dirty="0" err="1">
                <a:solidFill>
                  <a:srgbClr val="404040"/>
                </a:solidFill>
                <a:ea typeface="Calibri"/>
                <a:cs typeface="Calibri"/>
              </a:rPr>
              <a:t>Vousdoukas</a:t>
            </a:r>
            <a:r>
              <a:rPr lang="en-US" sz="1500" dirty="0">
                <a:solidFill>
                  <a:srgbClr val="404040"/>
                </a:solidFill>
                <a:ea typeface="Calibri"/>
                <a:cs typeface="Calibri"/>
              </a:rPr>
              <a:t>, M. I., Athanasiou, P., Giardino, A., </a:t>
            </a:r>
            <a:r>
              <a:rPr lang="en-US" sz="1500" dirty="0" err="1">
                <a:solidFill>
                  <a:srgbClr val="404040"/>
                </a:solidFill>
                <a:ea typeface="Calibri"/>
                <a:cs typeface="Calibri"/>
              </a:rPr>
              <a:t>Mentaschi</a:t>
            </a:r>
            <a:r>
              <a:rPr lang="en-US" sz="1500" dirty="0">
                <a:solidFill>
                  <a:srgbClr val="404040"/>
                </a:solidFill>
                <a:ea typeface="Calibri"/>
                <a:cs typeface="Calibri"/>
              </a:rPr>
              <a:t>, L., </a:t>
            </a:r>
            <a:r>
              <a:rPr lang="en-US" sz="1500" dirty="0" err="1">
                <a:solidFill>
                  <a:srgbClr val="404040"/>
                </a:solidFill>
                <a:ea typeface="Calibri"/>
                <a:cs typeface="Calibri"/>
              </a:rPr>
              <a:t>Stocchino</a:t>
            </a:r>
            <a:r>
              <a:rPr lang="en-US" sz="1500" dirty="0">
                <a:solidFill>
                  <a:srgbClr val="404040"/>
                </a:solidFill>
                <a:ea typeface="Calibri"/>
                <a:cs typeface="Calibri"/>
              </a:rPr>
              <a:t>, A., Kopp, R. E., Menéndez, P., Beck, M. W., Ranasinghe, R., &amp; Feyen, L. (2023). Small Island Developing States under threat by rising seas even in a 1.5 °C warming world. </a:t>
            </a:r>
            <a:r>
              <a:rPr lang="en-US" sz="1500" i="1" dirty="0">
                <a:solidFill>
                  <a:srgbClr val="404040"/>
                </a:solidFill>
                <a:ea typeface="Calibri"/>
                <a:cs typeface="Calibri"/>
              </a:rPr>
              <a:t>Nature Sustainability</a:t>
            </a:r>
            <a:r>
              <a:rPr lang="en-US" sz="1500" dirty="0">
                <a:solidFill>
                  <a:srgbClr val="404040"/>
                </a:solidFill>
                <a:ea typeface="Calibri"/>
                <a:cs typeface="Calibri"/>
              </a:rPr>
              <a:t>, </a:t>
            </a:r>
            <a:r>
              <a:rPr lang="en-US" sz="1500" i="1" dirty="0">
                <a:solidFill>
                  <a:srgbClr val="404040"/>
                </a:solidFill>
                <a:ea typeface="Calibri"/>
                <a:cs typeface="Calibri"/>
              </a:rPr>
              <a:t>6</a:t>
            </a:r>
            <a:r>
              <a:rPr lang="en-US" sz="1500" dirty="0">
                <a:solidFill>
                  <a:srgbClr val="404040"/>
                </a:solidFill>
                <a:ea typeface="Calibri"/>
                <a:cs typeface="Calibri"/>
              </a:rPr>
              <a:t>(12), 1552–1564. </a:t>
            </a:r>
            <a:r>
              <a:rPr lang="en-US" sz="1500" dirty="0">
                <a:ea typeface="Calibri"/>
                <a:cs typeface="Calibri"/>
                <a:hlinkClick r:id="rId5"/>
              </a:rPr>
              <a:t>https://doi.org/10.1038/s41893-023-01230-5</a:t>
            </a:r>
            <a:endParaRPr lang="en-US" sz="1500">
              <a:ea typeface="Calibri"/>
              <a:cs typeface="Calibri"/>
            </a:endParaRPr>
          </a:p>
          <a:p>
            <a:pPr>
              <a:lnSpc>
                <a:spcPct val="90000"/>
              </a:lnSpc>
              <a:spcBef>
                <a:spcPts val="1200"/>
              </a:spcBef>
              <a:spcAft>
                <a:spcPts val="200"/>
              </a:spcAft>
            </a:pPr>
            <a:r>
              <a:rPr lang="en-US" sz="1500" dirty="0">
                <a:solidFill>
                  <a:srgbClr val="404040"/>
                </a:solidFill>
                <a:ea typeface="Calibri"/>
                <a:cs typeface="Calibri"/>
              </a:rPr>
              <a:t>Wyett, K. (2014). Escaping a Rising Tide: Sea Level Rise and Migration in Kiribati. </a:t>
            </a:r>
            <a:r>
              <a:rPr lang="en-US" sz="1500" i="1" dirty="0">
                <a:solidFill>
                  <a:srgbClr val="404040"/>
                </a:solidFill>
                <a:ea typeface="Calibri"/>
                <a:cs typeface="Calibri"/>
              </a:rPr>
              <a:t>Asia and the Pacific Policy Studies</a:t>
            </a:r>
            <a:r>
              <a:rPr lang="en-US" sz="1500" dirty="0">
                <a:solidFill>
                  <a:srgbClr val="404040"/>
                </a:solidFill>
                <a:ea typeface="Calibri"/>
                <a:cs typeface="Calibri"/>
              </a:rPr>
              <a:t>, </a:t>
            </a:r>
            <a:r>
              <a:rPr lang="en-US" sz="1500" i="1" dirty="0">
                <a:solidFill>
                  <a:srgbClr val="404040"/>
                </a:solidFill>
                <a:ea typeface="Calibri"/>
                <a:cs typeface="Calibri"/>
              </a:rPr>
              <a:t>1</a:t>
            </a:r>
            <a:r>
              <a:rPr lang="en-US" sz="1500" dirty="0">
                <a:solidFill>
                  <a:srgbClr val="404040"/>
                </a:solidFill>
                <a:ea typeface="Calibri"/>
                <a:cs typeface="Calibri"/>
              </a:rPr>
              <a:t>(1), 171–185. </a:t>
            </a:r>
            <a:r>
              <a:rPr lang="en-US" sz="1500" dirty="0">
                <a:ea typeface="Calibri"/>
                <a:cs typeface="Calibri"/>
                <a:hlinkClick r:id="rId6"/>
              </a:rPr>
              <a:t>https://doi.org/10.1002/app5.7</a:t>
            </a:r>
            <a:endParaRPr lang="en-US" sz="1500">
              <a:ea typeface="Calibri"/>
              <a:cs typeface="Calibri"/>
            </a:endParaRPr>
          </a:p>
          <a:p>
            <a:pPr marL="285750" indent="-285750">
              <a:lnSpc>
                <a:spcPct val="90000"/>
              </a:lnSpc>
              <a:spcBef>
                <a:spcPts val="1200"/>
              </a:spcBef>
              <a:spcAft>
                <a:spcPts val="200"/>
              </a:spcAft>
              <a:buFont typeface="Arial"/>
              <a:buChar char="•"/>
            </a:pPr>
            <a:endParaRPr lang="en-US" sz="1900" dirty="0">
              <a:ea typeface="Calibri"/>
              <a:cs typeface="Calibri"/>
            </a:endParaRPr>
          </a:p>
          <a:p>
            <a:pPr algn="l"/>
            <a:endParaRPr lang="en-US" dirty="0">
              <a:ea typeface="Calibri"/>
              <a:cs typeface="Calibri"/>
            </a:endParaRPr>
          </a:p>
        </p:txBody>
      </p:sp>
    </p:spTree>
    <p:extLst>
      <p:ext uri="{BB962C8B-B14F-4D97-AF65-F5344CB8AC3E}">
        <p14:creationId xmlns:p14="http://schemas.microsoft.com/office/powerpoint/2010/main" val="2910931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123C823-7490-485A-8485-AE530847E325}"/>
              </a:ext>
            </a:extLst>
          </p:cNvPr>
          <p:cNvPicPr>
            <a:picLocks noGrp="1" noChangeAspect="1"/>
          </p:cNvPicPr>
          <p:nvPr>
            <p:ph idx="1"/>
          </p:nvPr>
        </p:nvPicPr>
        <p:blipFill>
          <a:blip r:embed="rId2"/>
          <a:stretch>
            <a:fillRect/>
          </a:stretch>
        </p:blipFill>
        <p:spPr>
          <a:xfrm>
            <a:off x="346882" y="102343"/>
            <a:ext cx="5629080" cy="6516768"/>
          </a:xfrm>
        </p:spPr>
      </p:pic>
      <p:pic>
        <p:nvPicPr>
          <p:cNvPr id="5" name="Picture 5" descr="A picture containing calendar&#10;&#10;Description automatically generated">
            <a:extLst>
              <a:ext uri="{FF2B5EF4-FFF2-40B4-BE49-F238E27FC236}">
                <a16:creationId xmlns:a16="http://schemas.microsoft.com/office/drawing/2014/main" id="{CC752ACC-B005-4064-9C75-CD02023A43A4}"/>
              </a:ext>
            </a:extLst>
          </p:cNvPr>
          <p:cNvPicPr>
            <a:picLocks noChangeAspect="1"/>
          </p:cNvPicPr>
          <p:nvPr/>
        </p:nvPicPr>
        <p:blipFill>
          <a:blip r:embed="rId3"/>
          <a:stretch>
            <a:fillRect/>
          </a:stretch>
        </p:blipFill>
        <p:spPr>
          <a:xfrm>
            <a:off x="6097881" y="104913"/>
            <a:ext cx="5941718" cy="6488246"/>
          </a:xfrm>
          <a:prstGeom prst="rect">
            <a:avLst/>
          </a:prstGeom>
        </p:spPr>
      </p:pic>
    </p:spTree>
    <p:extLst>
      <p:ext uri="{BB962C8B-B14F-4D97-AF65-F5344CB8AC3E}">
        <p14:creationId xmlns:p14="http://schemas.microsoft.com/office/powerpoint/2010/main" val="2927142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04B5-FCF1-40BE-B584-616314478FDB}"/>
              </a:ext>
            </a:extLst>
          </p:cNvPr>
          <p:cNvSpPr>
            <a:spLocks noGrp="1"/>
          </p:cNvSpPr>
          <p:nvPr>
            <p:ph type="title"/>
          </p:nvPr>
        </p:nvSpPr>
        <p:spPr>
          <a:xfrm>
            <a:off x="1097280" y="286603"/>
            <a:ext cx="10058400" cy="1450757"/>
          </a:xfrm>
        </p:spPr>
        <p:txBody>
          <a:bodyPr>
            <a:normAutofit/>
          </a:bodyPr>
          <a:lstStyle/>
          <a:p>
            <a:r>
              <a:rPr lang="en-GB" dirty="0"/>
              <a:t>Defining Urban Heat Islands</a:t>
            </a:r>
          </a:p>
        </p:txBody>
      </p:sp>
      <p:sp>
        <p:nvSpPr>
          <p:cNvPr id="3" name="Content Placeholder 2">
            <a:extLst>
              <a:ext uri="{FF2B5EF4-FFF2-40B4-BE49-F238E27FC236}">
                <a16:creationId xmlns:a16="http://schemas.microsoft.com/office/drawing/2014/main" id="{0CFA2403-25D4-4AAD-8566-D59155AE1364}"/>
              </a:ext>
            </a:extLst>
          </p:cNvPr>
          <p:cNvSpPr>
            <a:spLocks noGrp="1"/>
          </p:cNvSpPr>
          <p:nvPr>
            <p:ph idx="1"/>
          </p:nvPr>
        </p:nvSpPr>
        <p:spPr>
          <a:xfrm>
            <a:off x="1097279" y="1845734"/>
            <a:ext cx="6454987" cy="4023360"/>
          </a:xfrm>
        </p:spPr>
        <p:txBody>
          <a:bodyPr vert="horz" lIns="91440" tIns="45720" rIns="91440" bIns="45720" rtlCol="0">
            <a:normAutofit/>
          </a:bodyPr>
          <a:lstStyle/>
          <a:p>
            <a:pPr>
              <a:buNone/>
            </a:pPr>
            <a:r>
              <a:rPr lang="en-GB" sz="1300">
                <a:ea typeface="+mn-lt"/>
                <a:cs typeface="+mn-lt"/>
              </a:rPr>
              <a:t>The term stemmed from the analogy of an urban heat island as a ‘warm island’ in a ‘cool sea’ of the surrounding natural environment. </a:t>
            </a:r>
            <a:endParaRPr lang="en-US" sz="1300">
              <a:ea typeface="Calibri"/>
              <a:cs typeface="Calibri"/>
            </a:endParaRPr>
          </a:p>
          <a:p>
            <a:pPr>
              <a:buNone/>
            </a:pPr>
            <a:r>
              <a:rPr lang="en-GB" sz="1300">
                <a:ea typeface="+mn-lt"/>
                <a:cs typeface="+mn-lt"/>
              </a:rPr>
              <a:t>Currently, large cities in the world suffer from the urban heat island effect (i.e. the temperatures in downtown areas are significantly higher than in the suburbs) and the problem is becoming increasingly serious. The term stemmed from the analogy of an urban heat island as a ‘warm island’ in a ‘cool sea’ of the surrounding natural environment. Heat island brings adverse effects on the urban environment in various aspects, such as an increase of energy demand for cooling, which leads to more air pollutants and greenhouse gas emissions, lowered groundwater quality, and endangerment of urban biodiversity and human health.</a:t>
            </a:r>
            <a:endParaRPr lang="en-GB" sz="1300">
              <a:ea typeface="Calibri"/>
              <a:cs typeface="Calibri"/>
            </a:endParaRPr>
          </a:p>
          <a:p>
            <a:pPr>
              <a:buNone/>
            </a:pPr>
            <a:r>
              <a:rPr lang="en-GB" sz="1300">
                <a:ea typeface="+mn-lt"/>
                <a:cs typeface="+mn-lt"/>
              </a:rPr>
              <a:t>Urban heat island is a combined effect of human activities and local </a:t>
            </a:r>
            <a:r>
              <a:rPr lang="en-GB" sz="1300" u="sng">
                <a:ea typeface="+mn-lt"/>
                <a:cs typeface="+mn-lt"/>
                <a:hlinkClick r:id="rId2"/>
              </a:rPr>
              <a:t>meteorological conditions</a:t>
            </a:r>
            <a:r>
              <a:rPr lang="en-GB" sz="1300">
                <a:ea typeface="+mn-lt"/>
                <a:cs typeface="+mn-lt"/>
              </a:rPr>
              <a:t> during urbanization. The causes of urban heat island effect include the characteristics of urban ground surface, greenhouse gas emissions, concentration of heat sources, and air pollution.</a:t>
            </a:r>
            <a:endParaRPr lang="en-GB" sz="1300">
              <a:ea typeface="Calibri"/>
              <a:cs typeface="Calibri"/>
            </a:endParaRPr>
          </a:p>
          <a:p>
            <a:pPr>
              <a:buNone/>
            </a:pPr>
            <a:r>
              <a:rPr lang="en-GB" sz="1300">
                <a:ea typeface="Calibri"/>
                <a:cs typeface="Calibri"/>
              </a:rPr>
              <a:t>Heat islands exist because the land surface in towns and cities, which is made of materials like Tarmac and stone, absorbs and stores heat. That, coupled with concentrated energy use and less ventilation than in rural areas, creates a heating effect.</a:t>
            </a:r>
          </a:p>
          <a:p>
            <a:pPr>
              <a:buNone/>
            </a:pPr>
            <a:endParaRPr lang="en-GB" sz="1300">
              <a:ea typeface="Calibri"/>
              <a:cs typeface="Calibri"/>
            </a:endParaRPr>
          </a:p>
          <a:p>
            <a:pPr>
              <a:buNone/>
            </a:pPr>
            <a:endParaRPr lang="en-GB" sz="1300">
              <a:ea typeface="Calibri"/>
              <a:cs typeface="Calibri"/>
            </a:endParaRPr>
          </a:p>
          <a:p>
            <a:pPr marL="0" indent="0">
              <a:buNone/>
            </a:pPr>
            <a:endParaRPr lang="en-GB" sz="1300">
              <a:ea typeface="Calibri"/>
              <a:cs typeface="Calibri"/>
            </a:endParaRPr>
          </a:p>
        </p:txBody>
      </p:sp>
      <p:pic>
        <p:nvPicPr>
          <p:cNvPr id="4" name="Picture 3" descr="A city skyline with a body of water&#10;&#10;Description automatically generated">
            <a:extLst>
              <a:ext uri="{FF2B5EF4-FFF2-40B4-BE49-F238E27FC236}">
                <a16:creationId xmlns:a16="http://schemas.microsoft.com/office/drawing/2014/main" id="{C63DF06F-313D-7C56-D1AA-828B622C19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020570" y="2605481"/>
            <a:ext cx="3632065" cy="2423989"/>
          </a:xfrm>
          <a:prstGeom prst="rect">
            <a:avLst/>
          </a:prstGeom>
        </p:spPr>
      </p:pic>
    </p:spTree>
    <p:extLst>
      <p:ext uri="{BB962C8B-B14F-4D97-AF65-F5344CB8AC3E}">
        <p14:creationId xmlns:p14="http://schemas.microsoft.com/office/powerpoint/2010/main" val="251407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iagram&#10;&#10;Description automatically generated">
            <a:extLst>
              <a:ext uri="{FF2B5EF4-FFF2-40B4-BE49-F238E27FC236}">
                <a16:creationId xmlns:a16="http://schemas.microsoft.com/office/drawing/2014/main" id="{AB2DDDAE-242E-4E93-AD5D-781724055B60}"/>
              </a:ext>
            </a:extLst>
          </p:cNvPr>
          <p:cNvPicPr>
            <a:picLocks noGrp="1" noChangeAspect="1"/>
          </p:cNvPicPr>
          <p:nvPr>
            <p:ph idx="1"/>
          </p:nvPr>
        </p:nvPicPr>
        <p:blipFill rotWithShape="1">
          <a:blip r:embed="rId2"/>
          <a:srcRect t="-299" r="115" b="3893"/>
          <a:stretch/>
        </p:blipFill>
        <p:spPr>
          <a:xfrm>
            <a:off x="1093069" y="715894"/>
            <a:ext cx="10003240" cy="5430841"/>
          </a:xfrm>
          <a:prstGeom prst="rect">
            <a:avLst/>
          </a:prstGeom>
        </p:spPr>
      </p:pic>
    </p:spTree>
    <p:extLst>
      <p:ext uri="{BB962C8B-B14F-4D97-AF65-F5344CB8AC3E}">
        <p14:creationId xmlns:p14="http://schemas.microsoft.com/office/powerpoint/2010/main" val="4069852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487385-A020-4E71-AFBA-F8CF4BFF16D8}"/>
              </a:ext>
            </a:extLst>
          </p:cNvPr>
          <p:cNvSpPr>
            <a:spLocks noGrp="1"/>
          </p:cNvSpPr>
          <p:nvPr>
            <p:ph type="title"/>
          </p:nvPr>
        </p:nvSpPr>
        <p:spPr>
          <a:xfrm>
            <a:off x="5181601" y="634946"/>
            <a:ext cx="6368142" cy="1450757"/>
          </a:xfrm>
        </p:spPr>
        <p:txBody>
          <a:bodyPr>
            <a:normAutofit/>
          </a:bodyPr>
          <a:lstStyle/>
          <a:p>
            <a:r>
              <a:rPr lang="en-GB" dirty="0"/>
              <a:t>Urban Heat Islands</a:t>
            </a:r>
          </a:p>
        </p:txBody>
      </p:sp>
      <p:pic>
        <p:nvPicPr>
          <p:cNvPr id="5" name="Picture 4" descr="Map&#10;&#10;Description automatically generated">
            <a:extLst>
              <a:ext uri="{FF2B5EF4-FFF2-40B4-BE49-F238E27FC236}">
                <a16:creationId xmlns:a16="http://schemas.microsoft.com/office/drawing/2014/main" id="{A2E1AF96-6108-485C-9D80-BB8DA09173F2}"/>
              </a:ext>
            </a:extLst>
          </p:cNvPr>
          <p:cNvPicPr>
            <a:picLocks noChangeAspect="1"/>
          </p:cNvPicPr>
          <p:nvPr/>
        </p:nvPicPr>
        <p:blipFill>
          <a:blip r:embed="rId2"/>
          <a:srcRect t="6615" r="2" b="4084"/>
          <a:stretch/>
        </p:blipFill>
        <p:spPr>
          <a:xfrm>
            <a:off x="20" y="-12128"/>
            <a:ext cx="4654276" cy="6870127"/>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4EE274-136A-468F-8D6E-9E4994C0A414}"/>
              </a:ext>
            </a:extLst>
          </p:cNvPr>
          <p:cNvSpPr>
            <a:spLocks noGrp="1"/>
          </p:cNvSpPr>
          <p:nvPr>
            <p:ph idx="1"/>
          </p:nvPr>
        </p:nvSpPr>
        <p:spPr>
          <a:xfrm>
            <a:off x="5181601" y="2198914"/>
            <a:ext cx="6368142" cy="3670180"/>
          </a:xfrm>
        </p:spPr>
        <p:txBody>
          <a:bodyPr vert="horz" lIns="91440" tIns="45720" rIns="91440" bIns="45720" rtlCol="0" anchor="t">
            <a:noAutofit/>
          </a:bodyPr>
          <a:lstStyle/>
          <a:p>
            <a:pPr>
              <a:buNone/>
            </a:pPr>
            <a:r>
              <a:rPr lang="en-GB" sz="1600" dirty="0">
                <a:ea typeface="+mn-lt"/>
                <a:cs typeface="+mn-lt"/>
              </a:rPr>
              <a:t>•Tall buildings and narrow streets can heat air trapped between them and reduce air flow.</a:t>
            </a:r>
            <a:endParaRPr lang="en-US" sz="1600">
              <a:ea typeface="+mn-lt"/>
              <a:cs typeface="+mn-lt"/>
            </a:endParaRPr>
          </a:p>
          <a:p>
            <a:pPr>
              <a:buNone/>
            </a:pPr>
            <a:r>
              <a:rPr lang="en-GB" sz="1600" dirty="0">
                <a:ea typeface="+mn-lt"/>
                <a:cs typeface="+mn-lt"/>
              </a:rPr>
              <a:t>•Waste heat from vehicles, factories, and air conditioners may add warmth to their surroundings, further exacerbating the heat island effect. </a:t>
            </a:r>
          </a:p>
          <a:p>
            <a:pPr>
              <a:buNone/>
            </a:pPr>
            <a:r>
              <a:rPr lang="en-GB" sz="1600" dirty="0">
                <a:ea typeface="+mn-lt"/>
                <a:cs typeface="+mn-lt"/>
              </a:rPr>
              <a:t>•Displacing trees and vegetation minimizes the natural cooling effects of shading and evaporation of water from soil and leaves (evapotranspiration)..</a:t>
            </a:r>
          </a:p>
          <a:p>
            <a:pPr>
              <a:buNone/>
            </a:pPr>
            <a:r>
              <a:rPr lang="en-GB" sz="1600" dirty="0">
                <a:ea typeface="+mn-lt"/>
                <a:cs typeface="+mn-lt"/>
              </a:rPr>
              <a:t>•The release of heat from the burning of fossil fuels can also raise urban temperatures. Manhattan releases four times more energy from burning fossil fuels than the amount of energy that comes into the urban area from the Sun. </a:t>
            </a:r>
          </a:p>
          <a:p>
            <a:pPr>
              <a:buNone/>
            </a:pPr>
            <a:r>
              <a:rPr lang="en-GB" sz="1600" dirty="0">
                <a:ea typeface="+mn-lt"/>
                <a:cs typeface="+mn-lt"/>
              </a:rPr>
              <a:t>•The haze of air pollution that hangs over many cities can act as a miniature greenhouse layer, preventing outgoing thermal radiation (heat) from escaping from urban areas.</a:t>
            </a:r>
          </a:p>
          <a:p>
            <a:pPr marL="0" indent="0">
              <a:buNone/>
            </a:pPr>
            <a:endParaRPr lang="en-GB" sz="1100"/>
          </a:p>
        </p:txBody>
      </p:sp>
    </p:spTree>
    <p:extLst>
      <p:ext uri="{BB962C8B-B14F-4D97-AF65-F5344CB8AC3E}">
        <p14:creationId xmlns:p14="http://schemas.microsoft.com/office/powerpoint/2010/main" val="246004943"/>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53</Slides>
  <Notes>2</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Retrospect</vt:lpstr>
      <vt:lpstr>PowerPoint Presentation</vt:lpstr>
      <vt:lpstr>Aims of the Session</vt:lpstr>
      <vt:lpstr>Urbanisation Context</vt:lpstr>
      <vt:lpstr>Context (ii)</vt:lpstr>
      <vt:lpstr>Future Predictions</vt:lpstr>
      <vt:lpstr>PowerPoint Presentation</vt:lpstr>
      <vt:lpstr>Defining Urban Heat Islands</vt:lpstr>
      <vt:lpstr>PowerPoint Presentation</vt:lpstr>
      <vt:lpstr>Urban Heat Islands</vt:lpstr>
      <vt:lpstr>How is city pollution effecting the environment?</vt:lpstr>
      <vt:lpstr>Heat Waves</vt:lpstr>
      <vt:lpstr>Smog</vt:lpstr>
      <vt:lpstr>PowerPoint Presentation</vt:lpstr>
      <vt:lpstr>London Smog 1952</vt:lpstr>
      <vt:lpstr>Solutions: Smog Bricks and Smoke-stack Subsidies</vt:lpstr>
      <vt:lpstr>Framing Resilient, Inclusive and Sustainable Cities</vt:lpstr>
      <vt:lpstr>PowerPoint Presentation</vt:lpstr>
      <vt:lpstr>Sustainable Cities</vt:lpstr>
      <vt:lpstr>Inclusive Cities</vt:lpstr>
      <vt:lpstr>Resilient Cities </vt:lpstr>
      <vt:lpstr>Urban Living </vt:lpstr>
      <vt:lpstr>What functions in an urban area are affected by environmental hazards?</vt:lpstr>
      <vt:lpstr>Water Systems</vt:lpstr>
      <vt:lpstr>Sustainable Drainage</vt:lpstr>
      <vt:lpstr>Sustainable Drainage Solutions</vt:lpstr>
      <vt:lpstr>PowerPoint Presentation</vt:lpstr>
      <vt:lpstr>PowerPoint Presentation</vt:lpstr>
      <vt:lpstr>PowerPoint Presentation</vt:lpstr>
      <vt:lpstr>Use of SUDS in a Global Context</vt:lpstr>
      <vt:lpstr>Climate-Induced Migration</vt:lpstr>
      <vt:lpstr>TERMINOLOGY</vt:lpstr>
      <vt:lpstr>POLICY </vt:lpstr>
      <vt:lpstr>PowerPoint Presentation</vt:lpstr>
      <vt:lpstr>Norman Myers</vt:lpstr>
      <vt:lpstr>Climate change and migration</vt:lpstr>
      <vt:lpstr>Displacement, Disaster in the Horn of Africa</vt:lpstr>
      <vt:lpstr>Displacement in the Horn of Africa</vt:lpstr>
      <vt:lpstr>Displacement in the Horn of Africa</vt:lpstr>
      <vt:lpstr>Horn of Africa: drought, displacement and conflict</vt:lpstr>
      <vt:lpstr>PowerPoint Presentation</vt:lpstr>
      <vt:lpstr>Child Brides and Climate Change</vt:lpstr>
      <vt:lpstr>CASE STUDY: PACIFIC ISLANDS</vt:lpstr>
      <vt:lpstr>Kiribati Sea Level Rise</vt:lpstr>
      <vt:lpstr>Fishing, Biodiversity Loss and Population Pressures along the Coast</vt:lpstr>
      <vt:lpstr>Oil Production and Pollution </vt:lpstr>
      <vt:lpstr>Refugee camps and environmental waste</vt:lpstr>
      <vt:lpstr>Lesvos (Lesbos) Refugee situation</vt:lpstr>
      <vt:lpstr>Recap to the Livelihood Assets Model</vt:lpstr>
      <vt:lpstr>PowerPoint Presentation</vt:lpstr>
      <vt:lpstr>Case Studies Workshop (3 hours)</vt:lpstr>
      <vt:lpstr>Conclusion</vt:lpstr>
      <vt:lpstr>Additional Reading</vt:lpstr>
      <vt:lpstr>Additional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878</cp:revision>
  <dcterms:created xsi:type="dcterms:W3CDTF">2024-08-02T07:55:48Z</dcterms:created>
  <dcterms:modified xsi:type="dcterms:W3CDTF">2024-08-06T00:37:39Z</dcterms:modified>
</cp:coreProperties>
</file>