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1"/>
  </p:notesMasterIdLst>
  <p:sldIdLst>
    <p:sldId id="256" r:id="rId3"/>
    <p:sldId id="257" r:id="rId4"/>
    <p:sldId id="279" r:id="rId5"/>
    <p:sldId id="302" r:id="rId6"/>
    <p:sldId id="262" r:id="rId7"/>
    <p:sldId id="301" r:id="rId8"/>
    <p:sldId id="296" r:id="rId9"/>
    <p:sldId id="299" r:id="rId10"/>
    <p:sldId id="300" r:id="rId11"/>
    <p:sldId id="297" r:id="rId12"/>
    <p:sldId id="298" r:id="rId13"/>
    <p:sldId id="303" r:id="rId14"/>
    <p:sldId id="305" r:id="rId15"/>
    <p:sldId id="288" r:id="rId16"/>
    <p:sldId id="289" r:id="rId17"/>
    <p:sldId id="290" r:id="rId18"/>
    <p:sldId id="306" r:id="rId19"/>
    <p:sldId id="307" r:id="rId20"/>
  </p:sldIdLst>
  <p:sldSz cx="12192000" cy="6858000"/>
  <p:notesSz cx="6951663" cy="10082213"/>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3" d="100"/>
          <a:sy n="43" d="100"/>
        </p:scale>
        <p:origin x="52"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473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3813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6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764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42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914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4303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723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18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934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61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16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95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72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3480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30127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 sz="2700" b="1" i="0" u="none" strike="noStrike" cap="none" dirty="0">
                <a:solidFill>
                  <a:srgbClr val="003399"/>
                </a:solidFill>
                <a:latin typeface="Century Gothic"/>
                <a:ea typeface="Century Gothic"/>
                <a:cs typeface="Century Gothic"/>
                <a:sym typeface="Century Gothic"/>
              </a:rPr>
              <a:t>Subject title: Topic 6 - </a:t>
            </a:r>
            <a:r>
              <a:rPr lang="en" sz="2700" b="1" dirty="0" err="1">
                <a:solidFill>
                  <a:schemeClr val="accent5">
                    <a:lumMod val="75000"/>
                  </a:schemeClr>
                </a:solidFill>
                <a:effectLst/>
                <a:latin typeface="Century Gothic" panose="020B0502020202020204" pitchFamily="34" charset="0"/>
                <a:ea typeface="Calibri" panose="020F0502020204030204" pitchFamily="34" charset="0"/>
              </a:rPr>
              <a:t>Sustainable</a:t>
            </a:r>
            <a:r>
              <a:rPr lang="en" sz="2700" b="1" dirty="0">
                <a:solidFill>
                  <a:schemeClr val="accent5">
                    <a:lumMod val="75000"/>
                  </a:schemeClr>
                </a:solidFill>
                <a:effectLst/>
                <a:latin typeface="Century Gothic" panose="020B0502020202020204" pitchFamily="34" charset="0"/>
                <a:ea typeface="Calibri" panose="020F0502020204030204" pitchFamily="34" charset="0"/>
              </a:rPr>
              <a:t> </a:t>
            </a:r>
            <a:r>
              <a:rPr lang="en" sz="2700" b="1" dirty="0" err="1">
                <a:solidFill>
                  <a:schemeClr val="accent5">
                    <a:lumMod val="75000"/>
                  </a:schemeClr>
                </a:solidFill>
                <a:effectLst/>
                <a:latin typeface="Century Gothic" panose="020B0502020202020204" pitchFamily="34" charset="0"/>
                <a:ea typeface="Calibri" panose="020F0502020204030204" pitchFamily="34" charset="0"/>
              </a:rPr>
              <a:t>Consumption </a:t>
            </a:r>
            <a:r>
              <a:rPr lang="en" sz="2700" b="1" dirty="0">
                <a:solidFill>
                  <a:schemeClr val="accent5">
                    <a:lumMod val="75000"/>
                  </a:schemeClr>
                </a:solidFill>
                <a:effectLst/>
                <a:latin typeface="Century Gothic" panose="020B0502020202020204" pitchFamily="34" charset="0"/>
                <a:ea typeface="Calibri" panose="020F0502020204030204" pitchFamily="34" charset="0"/>
              </a:rPr>
              <a:t>and </a:t>
            </a:r>
            <a:r>
              <a:rPr lang="en" sz="2700" b="1" dirty="0" err="1">
                <a:solidFill>
                  <a:schemeClr val="accent5">
                    <a:lumMod val="75000"/>
                  </a:schemeClr>
                </a:solidFill>
                <a:effectLst/>
                <a:latin typeface="Century Gothic" panose="020B0502020202020204" pitchFamily="34" charset="0"/>
                <a:ea typeface="Calibri" panose="020F0502020204030204" pitchFamily="34" charset="0"/>
              </a:rPr>
              <a:t>Production</a:t>
            </a:r>
            <a:endParaRPr lang="es-ES" sz="2700" b="1" dirty="0">
              <a:solidFill>
                <a:schemeClr val="accent5">
                  <a:lumMod val="75000"/>
                </a:schemeClr>
              </a:solidFill>
              <a:effectLst/>
              <a:latin typeface="Century Gothic" panose="020B0502020202020204" pitchFamily="34" charset="0"/>
              <a:ea typeface="Calibri" panose="020F0502020204030204" pitchFamily="34" charset="0"/>
            </a:endParaRPr>
          </a:p>
          <a:p>
            <a:pPr marL="0" marR="0" lvl="0" indent="0" algn="l" rtl="0">
              <a:lnSpc>
                <a:spcPct val="107000"/>
              </a:lnSpc>
              <a:spcBef>
                <a:spcPts val="800"/>
              </a:spcBef>
              <a:spcAft>
                <a:spcPts val="800"/>
              </a:spcAft>
              <a:buNone/>
            </a:pPr>
            <a:endParaRPr lang="en-US" sz="2700" b="1" i="0" u="none" strike="noStrike" cap="none" dirty="0">
              <a:solidFill>
                <a:schemeClr val="accent5">
                  <a:lumMod val="75000"/>
                </a:schemeClr>
              </a:solidFill>
              <a:latin typeface="Century Gothic" panose="020B0502020202020204" pitchFamily="34" charset="0"/>
              <a:ea typeface="Century Gothic"/>
              <a:cs typeface="Century Gothic"/>
              <a:sym typeface="Century Gothic"/>
            </a:endParaRPr>
          </a:p>
          <a:p>
            <a:pPr marL="0" marR="0" lvl="0" indent="0" algn="l" rtl="0">
              <a:lnSpc>
                <a:spcPct val="107000"/>
              </a:lnSpc>
              <a:spcBef>
                <a:spcPts val="800"/>
              </a:spcBef>
              <a:spcAft>
                <a:spcPts val="800"/>
              </a:spcAft>
              <a:buNone/>
            </a:pPr>
            <a:r>
              <a:rPr lang="en" sz="2200" b="1" dirty="0">
                <a:solidFill>
                  <a:srgbClr val="003399"/>
                </a:solidFill>
                <a:latin typeface="Century Gothic"/>
                <a:ea typeface="Century Gothic"/>
                <a:cs typeface="Century Gothic"/>
                <a:sym typeface="Century Gothic"/>
              </a:rPr>
              <a:t>Instructor Name: …</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505805" y="593332"/>
            <a:ext cx="9488131" cy="507791"/>
          </a:xfrm>
          <a:prstGeom prst="rect">
            <a:avLst/>
          </a:prstGeom>
          <a:solidFill>
            <a:srgbClr val="003399"/>
          </a:solidFill>
          <a:ln>
            <a:noFill/>
          </a:ln>
        </p:spPr>
        <p:txBody>
          <a:bodyPr spcFirstLastPara="1" wrap="square" lIns="91425" tIns="45700" rIns="91425" bIns="45700" anchor="t" anchorCtr="0">
            <a:spAutoFit/>
          </a:bodyPr>
          <a:lstStyle/>
          <a:p>
            <a:pPr lvl="0">
              <a:lnSpc>
                <a:spcPct val="150000"/>
              </a:lnSpc>
            </a:pPr>
            <a:r>
              <a:rPr lang="en" sz="1800" b="1" dirty="0">
                <a:solidFill>
                  <a:schemeClr val="bg1"/>
                </a:solidFill>
              </a:rPr>
              <a:t>2. THE CIRCULAR ECONOMY AND ITS ROLE IN WASTE REDUCTION</a:t>
            </a:r>
            <a:endParaRPr lang="en-US" sz="1800" b="1" dirty="0">
              <a:solidFill>
                <a:schemeClr val="bg1"/>
              </a:solidFill>
            </a:endParaRPr>
          </a:p>
        </p:txBody>
      </p:sp>
      <p:sp>
        <p:nvSpPr>
          <p:cNvPr id="158" name="Google Shape;158;p46"/>
          <p:cNvSpPr txBox="1"/>
          <p:nvPr/>
        </p:nvSpPr>
        <p:spPr>
          <a:xfrm>
            <a:off x="993057" y="1583810"/>
            <a:ext cx="10253207"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fontAlgn="t"/>
            <a:r>
              <a:rPr lang="en" sz="1800" dirty="0"/>
              <a:t>The circular economy ensures the following basic principles:</a:t>
            </a:r>
            <a:endParaRPr lang="en-US" sz="1800" dirty="0"/>
          </a:p>
          <a:p>
            <a:pPr marL="285750" indent="-285750" fontAlgn="t">
              <a:buFont typeface="Wingdings" panose="05000000000000000000" pitchFamily="2" charset="2"/>
              <a:buChar char="§"/>
            </a:pPr>
            <a:r>
              <a:rPr lang="en" sz="1800" dirty="0"/>
              <a:t>Reusable design: Waste would not exist if the biological and chemical components in the product were designed so that they could be reused in a new cycle. This means that these components can be decomposed and reused.</a:t>
            </a:r>
            <a:endParaRPr lang="en-US" sz="1800" dirty="0"/>
          </a:p>
          <a:p>
            <a:pPr marL="285750" indent="-285750" fontAlgn="t">
              <a:buFont typeface="Wingdings" panose="05000000000000000000" pitchFamily="2" charset="2"/>
              <a:buChar char="§"/>
            </a:pPr>
            <a:r>
              <a:rPr lang="en" sz="1800" dirty="0"/>
              <a:t>Flexible diversity: Systems with diverse internal connections often have high tolerance and flexibility in the face of unexpected impacts from the external environment. In the economy, to have that flexibility, there needs to be a diversity of types of businesses, business models and production systems. Besides, business networks must also have reciprocal relationships with each other, as well as with many different suppliers and customers. Natural ecosystems are the most vivid examples of such dynamic production systems.</a:t>
            </a:r>
            <a:endParaRPr lang="en-US" sz="1800" dirty="0"/>
          </a:p>
          <a:p>
            <a:pPr marL="285750" indent="-285750" fontAlgn="t">
              <a:buFont typeface="Wingdings" panose="05000000000000000000" pitchFamily="2" charset="2"/>
              <a:buChar char="§"/>
            </a:pPr>
            <a:r>
              <a:rPr lang="en" sz="1800" dirty="0"/>
              <a:t>Using energy from endless sources: To reduce product losses (by recycling and upgrading) it is necessary to use more energy. There are two main sources of energy available: renewable energy and labor. Using new renewable energy sources can meet the requirements of a circular economy.</a:t>
            </a:r>
            <a:endParaRPr lang="en-US" sz="1800" dirty="0"/>
          </a:p>
        </p:txBody>
      </p:sp>
    </p:spTree>
    <p:extLst>
      <p:ext uri="{BB962C8B-B14F-4D97-AF65-F5344CB8AC3E}">
        <p14:creationId xmlns:p14="http://schemas.microsoft.com/office/powerpoint/2010/main" val="309252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07791"/>
          </a:xfrm>
          <a:prstGeom prst="rect">
            <a:avLst/>
          </a:prstGeom>
          <a:solidFill>
            <a:srgbClr val="003399"/>
          </a:solidFill>
          <a:ln>
            <a:noFill/>
          </a:ln>
        </p:spPr>
        <p:txBody>
          <a:bodyPr spcFirstLastPara="1" wrap="square" lIns="91425" tIns="45700" rIns="91425" bIns="45700" anchor="t" anchorCtr="0">
            <a:spAutoFit/>
          </a:bodyPr>
          <a:lstStyle/>
          <a:p>
            <a:pPr lvl="0">
              <a:lnSpc>
                <a:spcPct val="150000"/>
              </a:lnSpc>
            </a:pPr>
            <a:r>
              <a:rPr lang="en" sz="1800" b="1" dirty="0">
                <a:solidFill>
                  <a:schemeClr val="bg1"/>
                </a:solidFill>
              </a:rPr>
              <a:t>2. THE CIRCULAR ECONOMY AND ITS ROLE IN WASTE REDUCTION</a:t>
            </a: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fontAlgn="t">
              <a:buFont typeface="Wingdings" panose="05000000000000000000" pitchFamily="2" charset="2"/>
              <a:buChar char="§"/>
            </a:pPr>
            <a:r>
              <a:rPr lang="en" sz="1800" dirty="0"/>
              <a:t>Systems thinking: Systems thinking focuses on non-linear systems, especially feedback loops. In these systems, the combination of uncertain environmental factors and responses to those factors often produces unpredictable outcomes. However, to understand how to optimize these systems, it is necessary to consider the relationships between them and the paths of materials through the production cycle. At many different levels and scales in the circular economy, operating systems interact with each other, thereby creating dependent relationships and creating feedback loops that strengthen the system flexibility of the circular economy.</a:t>
            </a:r>
          </a:p>
          <a:p>
            <a:pPr algn="just" fontAlgn="t"/>
            <a:endParaRPr lang="en-US" sz="1800" dirty="0"/>
          </a:p>
          <a:p>
            <a:pPr marL="285750" indent="-285750" algn="just" fontAlgn="t">
              <a:buFont typeface="Wingdings" panose="05000000000000000000" pitchFamily="2" charset="2"/>
              <a:buChar char="§"/>
            </a:pPr>
            <a:r>
              <a:rPr lang="en" sz="1800" dirty="0"/>
              <a:t>Biological basis: More and more consumer goods are made from biological materials and the usage process is based on the "</a:t>
            </a:r>
            <a:r>
              <a:rPr lang="en-US" sz="1800" dirty="0"/>
              <a:t> Stratification </a:t>
            </a:r>
            <a:r>
              <a:rPr lang="en" sz="1800" dirty="0"/>
              <a:t>" rule (these biological components are used for many different purposes before returning to biosphere cycles).</a:t>
            </a:r>
            <a:endParaRPr lang="en-US" sz="1800" dirty="0"/>
          </a:p>
        </p:txBody>
      </p:sp>
    </p:spTree>
    <p:extLst>
      <p:ext uri="{BB962C8B-B14F-4D97-AF65-F5344CB8AC3E}">
        <p14:creationId xmlns:p14="http://schemas.microsoft.com/office/powerpoint/2010/main" val="152167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07791"/>
          </a:xfrm>
          <a:prstGeom prst="rect">
            <a:avLst/>
          </a:prstGeom>
          <a:solidFill>
            <a:srgbClr val="003399"/>
          </a:solidFill>
          <a:ln>
            <a:noFill/>
          </a:ln>
        </p:spPr>
        <p:txBody>
          <a:bodyPr spcFirstLastPara="1" wrap="square" lIns="91425" tIns="45700" rIns="91425" bIns="45700" anchor="t" anchorCtr="0">
            <a:spAutoFit/>
          </a:bodyPr>
          <a:lstStyle/>
          <a:p>
            <a:pPr lvl="0">
              <a:lnSpc>
                <a:spcPct val="150000"/>
              </a:lnSpc>
            </a:pPr>
            <a:r>
              <a:rPr lang="en" sz="1800" b="1" dirty="0">
                <a:solidFill>
                  <a:schemeClr val="bg1"/>
                </a:solidFill>
              </a:rPr>
              <a:t>2. THE CIRCULAR ECONOMY AND ITS ROLE IN WASTE REDUCTION</a:t>
            </a: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lgn="just"/>
            <a:r>
              <a:rPr lang="en-US" sz="1800" dirty="0"/>
              <a:t>General benefits of circular economy:</a:t>
            </a:r>
          </a:p>
          <a:p>
            <a:pPr marL="285750" indent="-285750" algn="just">
              <a:buFont typeface="Arial" panose="020B0604020202020204" pitchFamily="34" charset="0"/>
              <a:buChar char="•"/>
            </a:pPr>
            <a:r>
              <a:rPr lang="en-US" sz="1800" dirty="0"/>
              <a:t>For the country, developing a circular economy is to demonstrate the country's responsibility in solving global challenges caused by environmental pollution and climate change while improving the capacity and competitiveness of the economy. Circular economy helps take advantage of used raw materials instead of consuming processing costs; minimize exploitation of natural resources, maximize resource value; minimize waste and emissions into the environment.</a:t>
            </a:r>
          </a:p>
          <a:p>
            <a:pPr algn="just"/>
            <a:endParaRPr lang="en-US" sz="1800" dirty="0"/>
          </a:p>
          <a:p>
            <a:pPr marL="285750" indent="-285750" algn="just">
              <a:buFont typeface="Arial" panose="020B0604020202020204" pitchFamily="34" charset="0"/>
              <a:buChar char="•"/>
            </a:pPr>
            <a:r>
              <a:rPr lang="en-US" sz="1800" dirty="0"/>
              <a:t>For businesses, circular economy contributes to reducing the risk of product overproduction and resource scarcity crises; creating motivation for investment, technological innovation, reducing production costs, increasing the supply chain, etc. </a:t>
            </a:r>
          </a:p>
          <a:p>
            <a:pPr algn="just"/>
            <a:endParaRPr lang="en-US" sz="1800" dirty="0"/>
          </a:p>
          <a:p>
            <a:pPr marL="285750" indent="-285750" algn="just">
              <a:buFont typeface="Arial" panose="020B0604020202020204" pitchFamily="34" charset="0"/>
              <a:buChar char="•"/>
            </a:pPr>
            <a:r>
              <a:rPr lang="en-US" sz="1800" dirty="0"/>
              <a:t>For society, circular economy helps reduce social costs in management, environmental protection and response to climate change; creating new markets, new job opportunities, improving people's health, etc. </a:t>
            </a:r>
          </a:p>
        </p:txBody>
      </p:sp>
    </p:spTree>
    <p:extLst>
      <p:ext uri="{BB962C8B-B14F-4D97-AF65-F5344CB8AC3E}">
        <p14:creationId xmlns:p14="http://schemas.microsoft.com/office/powerpoint/2010/main" val="5546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07791"/>
          </a:xfrm>
          <a:prstGeom prst="rect">
            <a:avLst/>
          </a:prstGeom>
          <a:solidFill>
            <a:srgbClr val="003399"/>
          </a:solidFill>
          <a:ln>
            <a:noFill/>
          </a:ln>
        </p:spPr>
        <p:txBody>
          <a:bodyPr spcFirstLastPara="1" wrap="square" lIns="91425" tIns="45700" rIns="91425" bIns="45700" anchor="t" anchorCtr="0">
            <a:spAutoFit/>
          </a:bodyPr>
          <a:lstStyle/>
          <a:p>
            <a:pPr lvl="0">
              <a:lnSpc>
                <a:spcPct val="150000"/>
              </a:lnSpc>
            </a:pPr>
            <a:r>
              <a:rPr lang="en" sz="1800" b="1" dirty="0">
                <a:solidFill>
                  <a:schemeClr val="bg1"/>
                </a:solidFill>
              </a:rPr>
              <a:t>2. THE CIRCULAR ECONOMY AND ITS ROLE IN WASTE REDUCTION</a:t>
            </a: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lnSpc>
                <a:spcPct val="150000"/>
              </a:lnSpc>
            </a:pPr>
            <a:r>
              <a:rPr lang="en-US" sz="1600" dirty="0"/>
              <a:t>Benefits of circular economy with environmental protection:</a:t>
            </a:r>
          </a:p>
          <a:p>
            <a:pPr marL="285750" indent="-285750" algn="just">
              <a:lnSpc>
                <a:spcPct val="150000"/>
              </a:lnSpc>
              <a:buFont typeface="Arial" panose="020B0604020202020204" pitchFamily="34" charset="0"/>
              <a:buChar char="•"/>
            </a:pPr>
            <a:r>
              <a:rPr lang="en-US" sz="1600" dirty="0"/>
              <a:t>Reduce the use of non-renewable resources: Through the circular economy, reusing resources and refurbishing old products (instead of throwing them away) are the norm. A truly circular economy will have zero waste. Basically, it's a smart way to use existing resources.</a:t>
            </a:r>
          </a:p>
          <a:p>
            <a:pPr marL="285750" indent="-285750" algn="just">
              <a:lnSpc>
                <a:spcPct val="150000"/>
              </a:lnSpc>
              <a:buFont typeface="Arial" panose="020B0604020202020204" pitchFamily="34" charset="0"/>
              <a:buChar char="•"/>
            </a:pPr>
            <a:r>
              <a:rPr lang="en-US" sz="1600" dirty="0"/>
              <a:t>Reduce carbon footprint: Through the circular economy, materials are managed more efficiently by reusing products and materials, encouraging the use of renewable resources, sustaining operations lasting.</a:t>
            </a:r>
          </a:p>
          <a:p>
            <a:pPr marL="285750" indent="-285750" algn="just">
              <a:lnSpc>
                <a:spcPct val="150000"/>
              </a:lnSpc>
              <a:buFont typeface="Arial" panose="020B0604020202020204" pitchFamily="34" charset="0"/>
              <a:buChar char="•"/>
            </a:pPr>
            <a:r>
              <a:rPr lang="en-US" sz="1600" dirty="0"/>
              <a:t>Achieving zero waste : The foundation of the circular economy is the reuse of resources and products leading to a zero waste model. That makes it easier for industries, individuals and governments to achieve emissions reduction or net zero emissions targets.</a:t>
            </a:r>
            <a:endParaRPr lang="en" sz="1600" dirty="0"/>
          </a:p>
        </p:txBody>
      </p:sp>
    </p:spTree>
    <p:extLst>
      <p:ext uri="{BB962C8B-B14F-4D97-AF65-F5344CB8AC3E}">
        <p14:creationId xmlns:p14="http://schemas.microsoft.com/office/powerpoint/2010/main" val="147929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353229" cy="553957"/>
          </a:xfrm>
          <a:prstGeom prst="rect">
            <a:avLst/>
          </a:prstGeom>
          <a:solidFill>
            <a:srgbClr val="003399"/>
          </a:solidFill>
          <a:ln>
            <a:noFill/>
          </a:ln>
        </p:spPr>
        <p:txBody>
          <a:bodyPr spcFirstLastPara="1" wrap="square" lIns="91425" tIns="45700" rIns="91425" bIns="45700" anchor="t" anchorCtr="0">
            <a:spAutoFit/>
          </a:bodyPr>
          <a:lstStyle/>
          <a:p>
            <a:pPr lvl="0">
              <a:lnSpc>
                <a:spcPct val="150000"/>
              </a:lnSpc>
            </a:pPr>
            <a:r>
              <a:rPr lang="en" sz="2000" b="1" dirty="0">
                <a:solidFill>
                  <a:schemeClr val="bg1"/>
                </a:solidFill>
              </a:rPr>
              <a:t>2. THE CIRCULAR ECONOMY AND ITS ROLE IN WASTE REDUCTION</a:t>
            </a:r>
            <a:endParaRPr lang="en-US" sz="2000" b="1" dirty="0">
              <a:solidFill>
                <a:schemeClr val="bg1"/>
              </a:solidFill>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7" name="Content Placeholder 2">
            <a:extLst>
              <a:ext uri="{FF2B5EF4-FFF2-40B4-BE49-F238E27FC236}">
                <a16:creationId xmlns:a16="http://schemas.microsoft.com/office/drawing/2014/main" id="{CE235615-FFCD-4EAA-8AD9-9FCE7CF82A67}"/>
              </a:ext>
            </a:extLst>
          </p:cNvPr>
          <p:cNvSpPr>
            <a:spLocks noGrp="1"/>
          </p:cNvSpPr>
          <p:nvPr>
            <p:ph type="body" idx="1"/>
          </p:nvPr>
        </p:nvSpPr>
        <p:spPr>
          <a:xfrm>
            <a:off x="936604" y="1333500"/>
            <a:ext cx="10466135" cy="4698999"/>
          </a:xfrm>
        </p:spPr>
        <p:txBody>
          <a:bodyPr>
            <a:normAutofit fontScale="32500" lnSpcReduction="20000"/>
          </a:bodyPr>
          <a:lstStyle/>
          <a:p>
            <a:pPr marL="228600" indent="0" algn="just">
              <a:lnSpc>
                <a:spcPct val="170000"/>
              </a:lnSpc>
            </a:pPr>
            <a:r>
              <a:rPr lang="en-US" sz="3700" dirty="0">
                <a:latin typeface="+mn-lt"/>
                <a:cs typeface="Segoe UI" panose="020B0502040204020203" pitchFamily="34" charset="0"/>
              </a:rPr>
              <a:t>The role of circular economy in reducing waste:</a:t>
            </a:r>
          </a:p>
          <a:p>
            <a:pPr marL="800100" indent="-571500" algn="just">
              <a:lnSpc>
                <a:spcPct val="170000"/>
              </a:lnSpc>
              <a:buFont typeface="Wingdings" panose="05000000000000000000" pitchFamily="2" charset="2"/>
              <a:buChar char="v"/>
            </a:pPr>
            <a:r>
              <a:rPr lang="en-US" sz="3700" dirty="0">
                <a:latin typeface="+mn-lt"/>
                <a:cs typeface="Segoe UI" panose="020B0502040204020203" pitchFamily="34" charset="0"/>
              </a:rPr>
              <a:t>The foundation of the circular economy is reuse, so the amount of waste will be significantly reduced. Circular economy operates in a circle, the waste from one activity is the raw material for new activities, creating a closed loop, so the value of products, materials and resources is maintained in the economy for the longest time, to minimize the resources exploited as input materials and the amount of waste generated by the production process.</a:t>
            </a:r>
          </a:p>
          <a:p>
            <a:pPr marL="800100" indent="-571500" algn="just">
              <a:lnSpc>
                <a:spcPct val="170000"/>
              </a:lnSpc>
              <a:buFont typeface="Wingdings" panose="05000000000000000000" pitchFamily="2" charset="2"/>
              <a:buChar char="v"/>
            </a:pPr>
            <a:r>
              <a:rPr lang="en-US" sz="3700" dirty="0">
                <a:latin typeface="+mn-lt"/>
                <a:cs typeface="Segoe UI" panose="020B0502040204020203" pitchFamily="34" charset="0"/>
              </a:rPr>
              <a:t>Reduce the use of non-renewable resources: Through the circular economy, practices such as reusing resources and refurbishing old products (instead of throwing them away) are the norm. A truly circular economy will have zero waste. Basically, it's a smart way to use existing resources.</a:t>
            </a:r>
          </a:p>
          <a:p>
            <a:pPr marL="800100" indent="-571500" algn="just">
              <a:lnSpc>
                <a:spcPct val="170000"/>
              </a:lnSpc>
              <a:buFont typeface="Wingdings" panose="05000000000000000000" pitchFamily="2" charset="2"/>
              <a:buChar char="v"/>
            </a:pPr>
            <a:r>
              <a:rPr lang="en-US" sz="3700" dirty="0">
                <a:latin typeface="+mn-lt"/>
                <a:cs typeface="Segoe UI" panose="020B0502040204020203" pitchFamily="34" charset="0"/>
              </a:rPr>
              <a:t>Reduced carbon footprint: Through the circular economy, materials are managed more efficiently by reusing products and materials, encouraging the use of renewable resources, and maintaining sustainable operations.</a:t>
            </a:r>
          </a:p>
          <a:p>
            <a:pPr marL="800100" indent="-571500" algn="just">
              <a:lnSpc>
                <a:spcPct val="170000"/>
              </a:lnSpc>
              <a:buFont typeface="Wingdings" panose="05000000000000000000" pitchFamily="2" charset="2"/>
              <a:buChar char="v"/>
            </a:pPr>
            <a:r>
              <a:rPr lang="en-US" sz="3700" dirty="0">
                <a:latin typeface="+mn-lt"/>
                <a:cs typeface="Segoe UI" panose="020B0502040204020203" pitchFamily="34" charset="0"/>
              </a:rPr>
              <a:t>Contribute to the zero waste goal : The foundation of the circular economy is the reuse of resources and products leading to a zero waste model. That makes it easier for industries, individuals and governments to achieve emissions reduction or net zero emissions targets.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25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353229" cy="1015622"/>
          </a:xfrm>
          <a:prstGeom prst="rect">
            <a:avLst/>
          </a:prstGeom>
          <a:solidFill>
            <a:srgbClr val="003399"/>
          </a:solidFill>
          <a:ln>
            <a:noFill/>
          </a:ln>
        </p:spPr>
        <p:txBody>
          <a:bodyPr spcFirstLastPara="1" wrap="square" lIns="91425" tIns="45700" rIns="91425" bIns="45700" anchor="t" anchorCtr="0">
            <a:spAutoFit/>
          </a:bodyPr>
          <a:lstStyle/>
          <a:p>
            <a:pPr lvl="0" algn="ctr">
              <a:lnSpc>
                <a:spcPct val="150000"/>
              </a:lnSpc>
            </a:pPr>
            <a:r>
              <a:rPr lang="en" sz="2000" b="1" dirty="0">
                <a:solidFill>
                  <a:schemeClr val="bg1"/>
                </a:solidFill>
              </a:rPr>
              <a:t>3. THE ROLE OF BUSINESSES AND CONSUMERS IN PROMOTING SUSTAINABLE PRODUCTION AND CONSUMPTION</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7" name="Content Placeholder 2">
            <a:extLst>
              <a:ext uri="{FF2B5EF4-FFF2-40B4-BE49-F238E27FC236}">
                <a16:creationId xmlns:a16="http://schemas.microsoft.com/office/drawing/2014/main" id="{CE235615-FFCD-4EAA-8AD9-9FCE7CF82A67}"/>
              </a:ext>
            </a:extLst>
          </p:cNvPr>
          <p:cNvSpPr>
            <a:spLocks noGrp="1"/>
          </p:cNvSpPr>
          <p:nvPr>
            <p:ph type="body" idx="1"/>
          </p:nvPr>
        </p:nvSpPr>
        <p:spPr>
          <a:xfrm>
            <a:off x="1457178" y="2025492"/>
            <a:ext cx="9424988" cy="3326995"/>
          </a:xfrm>
        </p:spPr>
        <p:txBody>
          <a:bodyPr>
            <a:normAutofit/>
          </a:bodyPr>
          <a:lstStyle/>
          <a:p>
            <a:pPr marL="228600" indent="0">
              <a:lnSpc>
                <a:spcPct val="150000"/>
              </a:lnSpc>
            </a:pPr>
            <a:r>
              <a:rPr lang="en-US" sz="2000" b="1" dirty="0">
                <a:latin typeface="Times New Roman" panose="02020603050405020304" pitchFamily="18" charset="0"/>
                <a:cs typeface="Times New Roman" panose="02020603050405020304" pitchFamily="18" charset="0"/>
              </a:rPr>
              <a:t>Role of businesses </a:t>
            </a:r>
          </a:p>
          <a:p>
            <a:pPr marL="514350"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Businesses are important factors in promoting sustainable production and consumption</a:t>
            </a:r>
          </a:p>
          <a:p>
            <a:pPr marL="514350"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To compete, the green trend in branding is increasingly popular, many businesses have made efforts to invest in production to produce green and clean products; building a green brand associated with sustainable development.</a:t>
            </a:r>
          </a:p>
          <a:p>
            <a:pPr marL="514350"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Many businesses have contributed to promoting green consumption, raising community awareness in the use of ecological products, ecological plastic bags, and 3R (reduce - reuse - recycle).</a:t>
            </a:r>
            <a:endParaRPr lang="e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97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353229" cy="1015622"/>
          </a:xfrm>
          <a:prstGeom prst="rect">
            <a:avLst/>
          </a:prstGeom>
          <a:solidFill>
            <a:srgbClr val="003399"/>
          </a:solidFill>
          <a:ln>
            <a:noFill/>
          </a:ln>
        </p:spPr>
        <p:txBody>
          <a:bodyPr spcFirstLastPara="1" wrap="square" lIns="91425" tIns="45700" rIns="91425" bIns="45700" anchor="t" anchorCtr="0">
            <a:spAutoFit/>
          </a:bodyPr>
          <a:lstStyle/>
          <a:p>
            <a:pPr lvl="0" algn="ctr">
              <a:lnSpc>
                <a:spcPct val="150000"/>
              </a:lnSpc>
            </a:pPr>
            <a:r>
              <a:rPr lang="en" sz="2000" b="1" dirty="0">
                <a:solidFill>
                  <a:schemeClr val="bg1"/>
                </a:solidFill>
              </a:rPr>
              <a:t>3. THE ROLE OF BUSINESSES AND CONSUMERS IN PROMOTING SUSTAINABLE PRODUCTION AND CONSUMPTION</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7" name="Content Placeholder 2">
            <a:extLst>
              <a:ext uri="{FF2B5EF4-FFF2-40B4-BE49-F238E27FC236}">
                <a16:creationId xmlns:a16="http://schemas.microsoft.com/office/drawing/2014/main" id="{CE235615-FFCD-4EAA-8AD9-9FCE7CF82A67}"/>
              </a:ext>
            </a:extLst>
          </p:cNvPr>
          <p:cNvSpPr>
            <a:spLocks noGrp="1"/>
          </p:cNvSpPr>
          <p:nvPr>
            <p:ph type="body" idx="1"/>
          </p:nvPr>
        </p:nvSpPr>
        <p:spPr>
          <a:xfrm>
            <a:off x="1317625" y="2151868"/>
            <a:ext cx="9424988" cy="3366282"/>
          </a:xfrm>
        </p:spPr>
        <p:txBody>
          <a:bodyPr>
            <a:normAutofit fontScale="85000" lnSpcReduction="10000"/>
          </a:bodyPr>
          <a:lstStyle/>
          <a:p>
            <a:pPr marL="228600" indent="0" algn="just">
              <a:lnSpc>
                <a:spcPct val="160000"/>
              </a:lnSpc>
            </a:pPr>
            <a:r>
              <a:rPr lang="en-US" sz="2000" b="1" dirty="0">
                <a:latin typeface="+mn-lt"/>
                <a:cs typeface="Segoe UI" panose="020B0502040204020203" pitchFamily="34" charset="0"/>
              </a:rPr>
              <a:t>The role of consumers</a:t>
            </a:r>
          </a:p>
          <a:p>
            <a:pPr marL="571500" indent="-342900" algn="just">
              <a:lnSpc>
                <a:spcPct val="160000"/>
              </a:lnSpc>
              <a:buFont typeface="Wingdings" panose="05000000000000000000" pitchFamily="2" charset="2"/>
              <a:buChar char="Ø"/>
            </a:pPr>
            <a:r>
              <a:rPr lang="en-US" sz="2000" dirty="0">
                <a:latin typeface="+mn-lt"/>
                <a:cs typeface="Segoe UI" panose="020B0502040204020203" pitchFamily="34" charset="0"/>
              </a:rPr>
              <a:t>Consumers are the driving force that motivates businesses to research and produce environmentally friendly products</a:t>
            </a:r>
          </a:p>
          <a:p>
            <a:pPr marL="571500" indent="-342900" algn="just">
              <a:lnSpc>
                <a:spcPct val="160000"/>
              </a:lnSpc>
              <a:buFont typeface="Wingdings" panose="05000000000000000000" pitchFamily="2" charset="2"/>
              <a:buChar char="Ø"/>
            </a:pPr>
            <a:r>
              <a:rPr lang="en-US" sz="2000" dirty="0">
                <a:latin typeface="+mn-lt"/>
                <a:cs typeface="Segoe UI" panose="020B0502040204020203" pitchFamily="34" charset="0"/>
              </a:rPr>
              <a:t>When consumers choose green consumption, it is the driving force for the production process to turn green faster and towards a green economy with sustainable development.</a:t>
            </a:r>
          </a:p>
          <a:p>
            <a:pPr marL="571500" indent="-342900" algn="just">
              <a:lnSpc>
                <a:spcPct val="160000"/>
              </a:lnSpc>
              <a:buFont typeface="Wingdings" panose="05000000000000000000" pitchFamily="2" charset="2"/>
              <a:buChar char="Ø"/>
            </a:pPr>
            <a:r>
              <a:rPr lang="en-US" sz="2000" dirty="0">
                <a:latin typeface="+mn-lt"/>
                <a:cs typeface="Segoe UI" panose="020B0502040204020203" pitchFamily="34" charset="0"/>
              </a:rPr>
              <a:t>Consumers represent the consumption trends and production orientation of businesses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551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07791"/>
          </a:xfrm>
          <a:prstGeom prst="rect">
            <a:avLst/>
          </a:prstGeom>
          <a:solidFill>
            <a:srgbClr val="003399"/>
          </a:solidFill>
          <a:ln>
            <a:noFill/>
          </a:ln>
        </p:spPr>
        <p:txBody>
          <a:bodyPr spcFirstLastPara="1" wrap="square" lIns="91425" tIns="45700" rIns="91425" bIns="45700" anchor="t" anchorCtr="0">
            <a:spAutoFit/>
          </a:bodyPr>
          <a:lstStyle/>
          <a:p>
            <a:pPr lvl="0" algn="ctr">
              <a:lnSpc>
                <a:spcPct val="150000"/>
              </a:lnSpc>
            </a:pPr>
            <a:r>
              <a:rPr lang="en-US" sz="1800" b="1" dirty="0">
                <a:solidFill>
                  <a:schemeClr val="bg1"/>
                </a:solidFill>
              </a:rPr>
              <a:t>Measures to promote sustainable production and consumption</a:t>
            </a:r>
          </a:p>
        </p:txBody>
      </p:sp>
      <p:sp>
        <p:nvSpPr>
          <p:cNvPr id="158" name="Google Shape;158;p46"/>
          <p:cNvSpPr txBox="1"/>
          <p:nvPr/>
        </p:nvSpPr>
        <p:spPr>
          <a:xfrm>
            <a:off x="993059" y="1592356"/>
            <a:ext cx="472194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285750" indent="-285750" algn="just">
              <a:buFont typeface="Courier New" panose="02070309020205020404" pitchFamily="49" charset="0"/>
              <a:buChar char="o"/>
            </a:pPr>
            <a:r>
              <a:rPr lang="en-US" sz="1800" dirty="0"/>
              <a:t>Develop legal policies on sustainable production and consumption, specifically: regulations and technical standards on sustainable production, sustainable design, ecological design, design for recycling and reuse Used for manufacturing industries; regulations and technical standards on eco-labels; sustainable tourism standards; standards for raw materials, environmentally friendly products, and recycled products;</a:t>
            </a:r>
          </a:p>
          <a:p>
            <a:pPr marL="285750" indent="-285750" algn="just">
              <a:buFont typeface="Courier New" panose="02070309020205020404" pitchFamily="49" charset="0"/>
              <a:buChar char="o"/>
            </a:pPr>
            <a:r>
              <a:rPr lang="en-US" sz="1800" dirty="0"/>
              <a:t>Develop technical guidance documents on sustainable production and consumption; Policies to promote the production, distribution and consumption of environmentally friendly packaging products to replace non-degradable, single-use plastic products; regulations on green public procurement.</a:t>
            </a:r>
          </a:p>
          <a:p>
            <a:pPr marL="285750" indent="-285750" algn="just" fontAlgn="t">
              <a:buFont typeface="Wingdings" panose="05000000000000000000" pitchFamily="2" charset="2"/>
              <a:buChar char="§"/>
            </a:pPr>
            <a:endParaRPr lang="en-US" sz="1800" dirty="0"/>
          </a:p>
        </p:txBody>
      </p:sp>
      <p:sp>
        <p:nvSpPr>
          <p:cNvPr id="2" name="Google Shape;158;p46">
            <a:extLst>
              <a:ext uri="{FF2B5EF4-FFF2-40B4-BE49-F238E27FC236}">
                <a16:creationId xmlns:a16="http://schemas.microsoft.com/office/drawing/2014/main" id="{B91FD8E1-7FBD-3C4C-CD44-CE3A7C7FFD6A}"/>
              </a:ext>
            </a:extLst>
          </p:cNvPr>
          <p:cNvSpPr txBox="1"/>
          <p:nvPr/>
        </p:nvSpPr>
        <p:spPr>
          <a:xfrm>
            <a:off x="6003209" y="1571812"/>
            <a:ext cx="472194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buFont typeface="Courier New" panose="02070309020205020404" pitchFamily="49" charset="0"/>
              <a:buChar char="o"/>
            </a:pPr>
            <a:r>
              <a:rPr lang="en-US" sz="1800" dirty="0"/>
              <a:t>Reduce the consumption of raw materials and fuels in manufacturing industries, especially some textile, steel, plastic, chemical, cement, alcohol, beverage, paper and seafood processing industries.</a:t>
            </a:r>
          </a:p>
          <a:p>
            <a:pPr marL="285750" indent="-285750" algn="just">
              <a:buFont typeface="Courier New" panose="02070309020205020404" pitchFamily="49" charset="0"/>
              <a:buChar char="o"/>
            </a:pPr>
            <a:r>
              <a:rPr lang="en-US" sz="1800" dirty="0"/>
              <a:t>Build and apply sustainable production and consumption models; popularize and replicate cleaner production models and sustainable production and consumption models.</a:t>
            </a:r>
          </a:p>
          <a:p>
            <a:pPr marL="285750" indent="-285750" algn="just">
              <a:buFont typeface="Courier New" panose="02070309020205020404" pitchFamily="49" charset="0"/>
              <a:buChar char="o"/>
            </a:pPr>
            <a:r>
              <a:rPr lang="en-US" sz="1800" dirty="0"/>
              <a:t>Develop and implement the National Action Program on sustainable production and consumption</a:t>
            </a:r>
          </a:p>
          <a:p>
            <a:pPr marL="285750" indent="-285750" algn="just" fontAlgn="t">
              <a:buFont typeface="Wingdings" panose="05000000000000000000" pitchFamily="2" charset="2"/>
              <a:buChar char="§"/>
            </a:pPr>
            <a:endParaRPr lang="en-US" sz="1800" dirty="0"/>
          </a:p>
        </p:txBody>
      </p:sp>
    </p:spTree>
    <p:extLst>
      <p:ext uri="{BB962C8B-B14F-4D97-AF65-F5344CB8AC3E}">
        <p14:creationId xmlns:p14="http://schemas.microsoft.com/office/powerpoint/2010/main" val="2485604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07791"/>
          </a:xfrm>
          <a:prstGeom prst="rect">
            <a:avLst/>
          </a:prstGeom>
          <a:solidFill>
            <a:srgbClr val="003399"/>
          </a:solidFill>
          <a:ln>
            <a:noFill/>
          </a:ln>
        </p:spPr>
        <p:txBody>
          <a:bodyPr spcFirstLastPara="1" wrap="square" lIns="91425" tIns="45700" rIns="91425" bIns="45700" anchor="t" anchorCtr="0">
            <a:spAutoFit/>
          </a:bodyPr>
          <a:lstStyle/>
          <a:p>
            <a:pPr lvl="0" algn="ctr">
              <a:lnSpc>
                <a:spcPct val="150000"/>
              </a:lnSpc>
            </a:pPr>
            <a:r>
              <a:rPr lang="en-US" sz="1800" b="1" dirty="0">
                <a:solidFill>
                  <a:schemeClr val="bg1"/>
                </a:solidFill>
              </a:rPr>
              <a:t>Measures to promote sustainable production and consumption</a:t>
            </a:r>
          </a:p>
        </p:txBody>
      </p:sp>
      <p:sp>
        <p:nvSpPr>
          <p:cNvPr id="158" name="Google Shape;158;p46"/>
          <p:cNvSpPr txBox="1"/>
          <p:nvPr/>
        </p:nvSpPr>
        <p:spPr>
          <a:xfrm>
            <a:off x="993059" y="1592356"/>
            <a:ext cx="431554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85750" indent="-285750" algn="just">
              <a:buFont typeface="Courier New" panose="02070309020205020404" pitchFamily="49" charset="0"/>
              <a:buChar char="o"/>
            </a:pPr>
            <a:r>
              <a:rPr lang="en-US" sz="1800" dirty="0"/>
              <a:t>Encourage the integration of sustainable production and consumption in training programs and teaching at all training levels.</a:t>
            </a:r>
          </a:p>
          <a:p>
            <a:pPr marL="285750" indent="-285750" algn="just">
              <a:buFont typeface="Courier New" panose="02070309020205020404" pitchFamily="49" charset="0"/>
              <a:buChar char="o"/>
            </a:pPr>
            <a:r>
              <a:rPr lang="en-US" sz="1800" dirty="0"/>
              <a:t>Promote cleaner production, produce environmentally friendly products, apply sustainable models and links along the product life cycle chain;</a:t>
            </a:r>
          </a:p>
          <a:p>
            <a:pPr marL="285750" indent="-285750" algn="just">
              <a:buFont typeface="Courier New" panose="02070309020205020404" pitchFamily="49" charset="0"/>
              <a:buChar char="o"/>
            </a:pPr>
            <a:r>
              <a:rPr lang="en-US" sz="1800" dirty="0"/>
              <a:t>Develop a sustainable distribution system, sustainable import and export;</a:t>
            </a:r>
          </a:p>
          <a:p>
            <a:pPr marL="285750" indent="-285750" algn="just">
              <a:buFont typeface="Courier New" panose="02070309020205020404" pitchFamily="49" charset="0"/>
              <a:buChar char="o"/>
            </a:pPr>
            <a:r>
              <a:rPr lang="en-US" sz="1800" dirty="0"/>
              <a:t>Promote labeling and eco-label certification. At the same time, develop sustainable markets, provide information to consumers, and consume sustainably;</a:t>
            </a:r>
          </a:p>
          <a:p>
            <a:pPr marL="285750" indent="-285750" algn="just" fontAlgn="t">
              <a:buFont typeface="Wingdings" panose="05000000000000000000" pitchFamily="2" charset="2"/>
              <a:buChar char="§"/>
            </a:pPr>
            <a:endParaRPr lang="en-US" sz="1800" dirty="0"/>
          </a:p>
        </p:txBody>
      </p:sp>
      <p:sp>
        <p:nvSpPr>
          <p:cNvPr id="2" name="Google Shape;158;p46">
            <a:extLst>
              <a:ext uri="{FF2B5EF4-FFF2-40B4-BE49-F238E27FC236}">
                <a16:creationId xmlns:a16="http://schemas.microsoft.com/office/drawing/2014/main" id="{F9B8E410-EBC1-AB01-ACD4-2F28214AAF02}"/>
              </a:ext>
            </a:extLst>
          </p:cNvPr>
          <p:cNvSpPr txBox="1"/>
          <p:nvPr/>
        </p:nvSpPr>
        <p:spPr>
          <a:xfrm>
            <a:off x="6165648" y="1592356"/>
            <a:ext cx="431554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85750" indent="-285750" algn="just">
              <a:buFont typeface="Courier New" panose="02070309020205020404" pitchFamily="49" charset="0"/>
              <a:buChar char="o"/>
            </a:pPr>
            <a:r>
              <a:rPr lang="en-US" sz="1800" dirty="0"/>
              <a:t>Enhance capacity, education and practice sustainable lifestyles;</a:t>
            </a:r>
          </a:p>
          <a:p>
            <a:pPr marL="285750" indent="-285750" algn="just">
              <a:buFont typeface="Courier New" panose="02070309020205020404" pitchFamily="49" charset="0"/>
              <a:buChar char="o"/>
            </a:pPr>
            <a:r>
              <a:rPr lang="en-US" sz="1800" dirty="0"/>
              <a:t>Apply circular economy; promote communication on sustainable production and consumption;</a:t>
            </a:r>
          </a:p>
          <a:p>
            <a:pPr marL="285750" indent="-285750" algn="just">
              <a:buFont typeface="Courier New" panose="02070309020205020404" pitchFamily="49" charset="0"/>
              <a:buChar char="o"/>
            </a:pPr>
            <a:r>
              <a:rPr lang="en-US" sz="1800" dirty="0"/>
              <a:t>Build an information data system on sustainable production and consumption;</a:t>
            </a:r>
          </a:p>
          <a:p>
            <a:pPr marL="285750" indent="-285750" algn="just">
              <a:buFont typeface="Courier New" panose="02070309020205020404" pitchFamily="49" charset="0"/>
              <a:buChar char="o"/>
            </a:pPr>
            <a:r>
              <a:rPr lang="en-US" sz="1800" dirty="0"/>
              <a:t>Develop science and technology to promote sustainable production and consumption;</a:t>
            </a:r>
          </a:p>
          <a:p>
            <a:pPr marL="285750" indent="-285750" algn="just">
              <a:buFont typeface="Courier New" panose="02070309020205020404" pitchFamily="49" charset="0"/>
              <a:buChar char="o"/>
            </a:pPr>
            <a:r>
              <a:rPr lang="en-US" sz="1800" dirty="0"/>
              <a:t>Access and support green finance;</a:t>
            </a:r>
          </a:p>
          <a:p>
            <a:pPr marL="285750" indent="-285750" algn="just">
              <a:buFont typeface="Courier New" panose="02070309020205020404" pitchFamily="49" charset="0"/>
              <a:buChar char="o"/>
            </a:pPr>
            <a:r>
              <a:rPr lang="en-US" sz="1800" dirty="0"/>
              <a:t>Strengthen international cooperation on sustainable production and consumption</a:t>
            </a:r>
          </a:p>
          <a:p>
            <a:pPr marL="285750" indent="-285750" algn="just" fontAlgn="t">
              <a:buFont typeface="Wingdings" panose="05000000000000000000" pitchFamily="2" charset="2"/>
              <a:buChar char="§"/>
            </a:pPr>
            <a:endParaRPr lang="en-US" sz="1800" dirty="0"/>
          </a:p>
        </p:txBody>
      </p:sp>
    </p:spTree>
    <p:extLst>
      <p:ext uri="{BB962C8B-B14F-4D97-AF65-F5344CB8AC3E}">
        <p14:creationId xmlns:p14="http://schemas.microsoft.com/office/powerpoint/2010/main" val="292108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 sz="1800" b="1" dirty="0">
                <a:solidFill>
                  <a:srgbClr val="FFFFFF"/>
                </a:solidFill>
                <a:latin typeface="Times New Roman" panose="02020603050405020304" pitchFamily="18" charset="0"/>
                <a:cs typeface="Times New Roman" panose="02020603050405020304" pitchFamily="18" charset="0"/>
              </a:rPr>
              <a:t>Nội </a:t>
            </a:r>
            <a:r>
              <a:rPr lang="en" sz="1800" b="1" i="0" u="none" strike="noStrike" dirty="0">
                <a:solidFill>
                  <a:srgbClr val="FFFFFF"/>
                </a:solidFill>
                <a:effectLst/>
                <a:latin typeface="Times New Roman" panose="02020603050405020304" pitchFamily="18" charset="0"/>
                <a:cs typeface="Times New Roman" panose="02020603050405020304" pitchFamily="18" charset="0"/>
              </a:rPr>
              <a:t>dung</a:t>
            </a:r>
            <a:endParaRPr sz="28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8" y="1592356"/>
            <a:ext cx="10649443"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lvl="0" indent="-342900">
              <a:lnSpc>
                <a:spcPct val="150000"/>
              </a:lnSpc>
              <a:buFont typeface="+mj-lt"/>
              <a:buAutoNum type="arabicPeriod"/>
            </a:pPr>
            <a:r>
              <a:rPr lang="en" b="1" dirty="0" err="1"/>
              <a:t>The </a:t>
            </a:r>
            <a:r>
              <a:rPr lang="en" b="1" dirty="0"/>
              <a:t>concept </a:t>
            </a:r>
            <a:r>
              <a:rPr lang="en" b="1" dirty="0" err="1"/>
              <a:t>of</a:t>
            </a:r>
            <a:r>
              <a:rPr lang="en" b="1" dirty="0"/>
              <a:t> </a:t>
            </a:r>
            <a:r>
              <a:rPr lang="en" b="1" dirty="0" err="1"/>
              <a:t>sustainable</a:t>
            </a:r>
            <a:r>
              <a:rPr lang="en" b="1" dirty="0"/>
              <a:t> </a:t>
            </a:r>
            <a:r>
              <a:rPr lang="en" b="1" dirty="0" err="1"/>
              <a:t>consumption </a:t>
            </a:r>
            <a:r>
              <a:rPr lang="en" b="1" dirty="0"/>
              <a:t>and </a:t>
            </a:r>
            <a:r>
              <a:rPr lang="en" b="1" dirty="0" err="1"/>
              <a:t>production </a:t>
            </a:r>
            <a:r>
              <a:rPr lang="en" b="1" dirty="0"/>
              <a:t>.</a:t>
            </a:r>
            <a:endParaRPr lang="en-US" b="1" dirty="0"/>
          </a:p>
          <a:p>
            <a:pPr marL="342900" lvl="0" indent="-342900">
              <a:lnSpc>
                <a:spcPct val="150000"/>
              </a:lnSpc>
              <a:buFont typeface="+mj-lt"/>
              <a:buAutoNum type="arabicPeriod"/>
            </a:pPr>
            <a:r>
              <a:rPr lang="en" b="1" dirty="0" err="1"/>
              <a:t>The </a:t>
            </a:r>
            <a:r>
              <a:rPr lang="en" b="1" dirty="0"/>
              <a:t>circular </a:t>
            </a:r>
            <a:r>
              <a:rPr lang="en" b="1" dirty="0" err="1"/>
              <a:t>economy </a:t>
            </a:r>
            <a:r>
              <a:rPr lang="en" b="1" dirty="0"/>
              <a:t>and </a:t>
            </a:r>
            <a:r>
              <a:rPr lang="en" b="1" dirty="0" err="1"/>
              <a:t>its </a:t>
            </a:r>
            <a:r>
              <a:rPr lang="en" b="1" dirty="0"/>
              <a:t>role in </a:t>
            </a:r>
            <a:r>
              <a:rPr lang="en" b="1" dirty="0" err="1"/>
              <a:t>reducing</a:t>
            </a:r>
            <a:r>
              <a:rPr lang="en" b="1" dirty="0"/>
              <a:t> </a:t>
            </a:r>
            <a:r>
              <a:rPr lang="en" b="1" dirty="0" err="1"/>
              <a:t>waste </a:t>
            </a:r>
            <a:r>
              <a:rPr lang="en" b="1" dirty="0"/>
              <a:t>.</a:t>
            </a:r>
            <a:endParaRPr lang="en-US" b="1" dirty="0"/>
          </a:p>
          <a:p>
            <a:pPr marL="342900" lvl="0" indent="-342900">
              <a:lnSpc>
                <a:spcPct val="150000"/>
              </a:lnSpc>
              <a:buFont typeface="+mj-lt"/>
              <a:buAutoNum type="arabicPeriod"/>
            </a:pPr>
            <a:r>
              <a:rPr lang="en" b="1" dirty="0" err="1"/>
              <a:t>The </a:t>
            </a:r>
            <a:r>
              <a:rPr lang="en" b="1" dirty="0"/>
              <a:t>role </a:t>
            </a:r>
            <a:r>
              <a:rPr lang="en" b="1" dirty="0" err="1"/>
              <a:t>of</a:t>
            </a:r>
            <a:r>
              <a:rPr lang="en" b="1" dirty="0"/>
              <a:t> </a:t>
            </a:r>
            <a:r>
              <a:rPr lang="en" b="1" dirty="0" err="1"/>
              <a:t>businesses </a:t>
            </a:r>
            <a:r>
              <a:rPr lang="en" b="1" dirty="0"/>
              <a:t>and </a:t>
            </a:r>
            <a:r>
              <a:rPr lang="en" b="1" dirty="0" err="1"/>
              <a:t>consumers </a:t>
            </a:r>
            <a:r>
              <a:rPr lang="en" b="1" dirty="0"/>
              <a:t>in </a:t>
            </a:r>
            <a:r>
              <a:rPr lang="en" b="1" dirty="0" err="1"/>
              <a:t>middle east</a:t>
            </a:r>
            <a:r>
              <a:rPr lang="en" b="1" dirty="0"/>
              <a:t> </a:t>
            </a:r>
            <a:r>
              <a:rPr lang="en" b="1" dirty="0" err="1"/>
              <a:t>sustainable</a:t>
            </a:r>
            <a:r>
              <a:rPr lang="en" b="1" dirty="0"/>
              <a:t> </a:t>
            </a:r>
            <a:r>
              <a:rPr lang="en" b="1" dirty="0" err="1"/>
              <a:t>consumption </a:t>
            </a:r>
            <a:r>
              <a:rPr lang="en" b="1" dirty="0"/>
              <a:t>and </a:t>
            </a:r>
            <a:r>
              <a:rPr lang="en" b="1" dirty="0" err="1"/>
              <a:t>production </a:t>
            </a:r>
            <a:r>
              <a:rPr lang="en" b="1" dirty="0"/>
              <a: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 sz="1800" dirty="0">
                <a:solidFill>
                  <a:schemeClr val="bg1"/>
                </a:solidFill>
              </a:rPr>
              <a:t>1. CONCEPT OF SUSTAINABLE PRODUCTION AND CONSUMPTION</a:t>
            </a:r>
            <a:endParaRPr lang="es-ES" sz="2000" dirty="0">
              <a:solidFill>
                <a:schemeClr val="bg1"/>
              </a:solidFill>
            </a:endParaRPr>
          </a:p>
        </p:txBody>
      </p:sp>
      <p:sp>
        <p:nvSpPr>
          <p:cNvPr id="158" name="Google Shape;158;p46"/>
          <p:cNvSpPr txBox="1"/>
          <p:nvPr/>
        </p:nvSpPr>
        <p:spPr>
          <a:xfrm>
            <a:off x="993059" y="1592356"/>
            <a:ext cx="10087692"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Font typeface="Arial" panose="020B0604020202020204" pitchFamily="34" charset="0"/>
              <a:buChar char="•"/>
            </a:pPr>
            <a:r>
              <a:rPr lang="en" sz="1600" dirty="0">
                <a:latin typeface="+mn-lt"/>
              </a:rPr>
              <a:t>Sustainable production is exploiting resources more economically and efficiently, reducing waste and protecting the environment. </a:t>
            </a:r>
            <a:r>
              <a:rPr lang="en-US" sz="1600" dirty="0">
                <a:latin typeface="+mn-lt"/>
                <a:cs typeface="Times New Roman" panose="02020603050405020304" pitchFamily="18" charset="0"/>
              </a:rPr>
              <a:t>Sustainable product manufacturing is one of the pillars required by sustainable development.</a:t>
            </a:r>
          </a:p>
          <a:p>
            <a:pPr marL="285750" indent="-285750" algn="just">
              <a:lnSpc>
                <a:spcPct val="150000"/>
              </a:lnSpc>
              <a:buFont typeface="Arial" panose="020B0604020202020204" pitchFamily="34" charset="0"/>
              <a:buChar char="•"/>
            </a:pPr>
            <a:r>
              <a:rPr lang="en" sz="1600" dirty="0">
                <a:latin typeface="+mn-lt"/>
              </a:rPr>
              <a:t>Sustainable consumption is the consumption of products and services that meet needs effectively, while minimizing negative environmental, social and economic impacts.</a:t>
            </a:r>
            <a:endParaRPr lang="en-US" sz="1600" dirty="0">
              <a:latin typeface="+mn-lt"/>
            </a:endParaRPr>
          </a:p>
          <a:p>
            <a:pPr marL="285750" indent="-285750" algn="just">
              <a:lnSpc>
                <a:spcPct val="150000"/>
              </a:lnSpc>
              <a:buFont typeface="Arial" panose="020B0604020202020204" pitchFamily="34" charset="0"/>
              <a:buChar char="•"/>
            </a:pPr>
            <a:r>
              <a:rPr lang="en" sz="1600" dirty="0">
                <a:latin typeface="+mn-lt"/>
              </a:rPr>
              <a:t>Sustainable consumption and production is the use of relevant products and services to meet basic needs and provide a better life, while minimizing the use of natural resources and hazardous materials as well as minimizing emissions throughout the product life cycle, without compromising the satisfaction of the needs of future generations.</a:t>
            </a:r>
            <a:endParaRPr lang="en-US" sz="1600" dirty="0">
              <a:latin typeface="+mn-lt"/>
            </a:endParaRPr>
          </a:p>
          <a:p>
            <a:pPr lvl="0">
              <a:lnSpc>
                <a:spcPct val="150000"/>
              </a:lnSpc>
            </a:pPr>
            <a:endParaRPr lang="en-US" sz="2000" b="1" dirty="0"/>
          </a:p>
        </p:txBody>
      </p:sp>
    </p:spTree>
    <p:extLst>
      <p:ext uri="{BB962C8B-B14F-4D97-AF65-F5344CB8AC3E}">
        <p14:creationId xmlns:p14="http://schemas.microsoft.com/office/powerpoint/2010/main" val="227506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 sz="1800" dirty="0">
                <a:solidFill>
                  <a:schemeClr val="bg1"/>
                </a:solidFill>
              </a:rPr>
              <a:t>1. CONCEPT OF SUSTAINABLE PRODUCTION AND CONSUMPTION</a:t>
            </a:r>
            <a:endParaRPr lang="es-ES" sz="2000" dirty="0">
              <a:solidFill>
                <a:schemeClr val="bg1"/>
              </a:solidFill>
            </a:endParaRPr>
          </a:p>
        </p:txBody>
      </p:sp>
      <p:sp>
        <p:nvSpPr>
          <p:cNvPr id="158" name="Google Shape;158;p46"/>
          <p:cNvSpPr txBox="1"/>
          <p:nvPr/>
        </p:nvSpPr>
        <p:spPr>
          <a:xfrm>
            <a:off x="993058" y="1592356"/>
            <a:ext cx="10649443"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285750" indent="-285750" algn="just">
              <a:lnSpc>
                <a:spcPct val="150000"/>
              </a:lnSpc>
              <a:buFont typeface="Wingdings" panose="05000000000000000000" pitchFamily="2" charset="2"/>
              <a:buChar char="§"/>
            </a:pPr>
            <a:r>
              <a:rPr lang="en-US" sz="1600" dirty="0"/>
              <a:t>Sustainable production and consumption enable communities and individuals to develop without sacrificing quality of life or endangering the needs of future generations.</a:t>
            </a:r>
          </a:p>
          <a:p>
            <a:pPr marL="285750" indent="-285750" algn="just">
              <a:lnSpc>
                <a:spcPct val="150000"/>
              </a:lnSpc>
              <a:buFont typeface="Wingdings" panose="05000000000000000000" pitchFamily="2" charset="2"/>
              <a:buChar char="§"/>
            </a:pPr>
            <a:r>
              <a:rPr lang="en" sz="1600" dirty="0"/>
              <a:t>Sustainable production and consumption is a key in sustainable development, contributing to effective economic development, environmental protection, poverty reduction and economic restructuring. Promoting sustainable production and consumption also increase circular economy and sustainable development.</a:t>
            </a:r>
            <a:endParaRPr lang="en-US" sz="1600" dirty="0"/>
          </a:p>
          <a:p>
            <a:pPr marL="285750" indent="-285750" algn="just">
              <a:lnSpc>
                <a:spcPct val="150000"/>
              </a:lnSpc>
              <a:buFont typeface="Wingdings" panose="05000000000000000000" pitchFamily="2" charset="2"/>
              <a:buChar char="§"/>
            </a:pPr>
            <a:r>
              <a:rPr lang="en" sz="1600" dirty="0"/>
              <a:t>Sustainable production and consumption promote efficient resource and energy use, sustainable infrastructure development, and the provision of basic services, green and sustainable jobs, and quality of life for all people on Earth.</a:t>
            </a:r>
            <a:endParaRPr lang="en-US" sz="1600" dirty="0"/>
          </a:p>
          <a:p>
            <a:pPr marL="285750" indent="-285750" algn="just">
              <a:lnSpc>
                <a:spcPct val="150000"/>
              </a:lnSpc>
              <a:buFont typeface="Wingdings" panose="05000000000000000000" pitchFamily="2" charset="2"/>
              <a:buChar char="§"/>
            </a:pPr>
            <a:r>
              <a:rPr lang="en" sz="1600" dirty="0"/>
              <a:t>Implementing sustainable production and consumption is an integrated approach to achieve the overall development plan, reduce future economic costs, environmental and social costs, and enhance the ability to economic competition and poverty reduction.</a:t>
            </a:r>
          </a:p>
          <a:p>
            <a:pPr marL="285750" indent="-285750" algn="just">
              <a:lnSpc>
                <a:spcPct val="150000"/>
              </a:lnSpc>
              <a:buFont typeface="Wingdings" panose="05000000000000000000" pitchFamily="2" charset="2"/>
              <a:buChar char="§"/>
            </a:pPr>
            <a:r>
              <a:rPr lang="en" sz="1600" dirty="0"/>
              <a:t>By increasing the efficiency of resource use in the production, distribution and use of products, to keep the energy and material consumption and pollution levels of all production and consumption functions is still within the carrying capacity of natural ecosystems.</a:t>
            </a:r>
            <a:endParaRPr lang="en-US" sz="1600" dirty="0"/>
          </a:p>
          <a:p>
            <a:pPr lvl="0">
              <a:lnSpc>
                <a:spcPct val="150000"/>
              </a:lnSpc>
            </a:pPr>
            <a:endParaRPr lang="en-US" sz="2000" b="1" dirty="0"/>
          </a:p>
        </p:txBody>
      </p:sp>
    </p:spTree>
    <p:extLst>
      <p:ext uri="{BB962C8B-B14F-4D97-AF65-F5344CB8AC3E}">
        <p14:creationId xmlns:p14="http://schemas.microsoft.com/office/powerpoint/2010/main" val="350900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 sz="1800" b="1" dirty="0">
                <a:solidFill>
                  <a:schemeClr val="bg1"/>
                </a:solidFill>
                <a:ea typeface="Century Gothic"/>
              </a:rPr>
              <a:t>GOAL OF SUSTAINABLE PRODUCTION AND CONSUMPTION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nSpc>
                <a:spcPct val="150000"/>
              </a:lnSpc>
              <a:buFont typeface="Wingdings" panose="05000000000000000000" pitchFamily="2" charset="2"/>
              <a:buChar char="Ø"/>
            </a:pPr>
            <a:r>
              <a:rPr lang="en" sz="2000" dirty="0">
                <a:latin typeface="+mn-lt"/>
              </a:rPr>
              <a:t>Improve </a:t>
            </a:r>
            <a:r>
              <a:rPr lang="en-US" sz="2000" dirty="0">
                <a:latin typeface="+mn-lt"/>
              </a:rPr>
              <a:t>the </a:t>
            </a:r>
            <a:r>
              <a:rPr lang="en" sz="2000" dirty="0">
                <a:latin typeface="+mn-lt"/>
              </a:rPr>
              <a:t>efficiency of resource and energy use ;</a:t>
            </a:r>
          </a:p>
          <a:p>
            <a:pPr marL="285750" lvl="0" indent="-285750">
              <a:lnSpc>
                <a:spcPct val="150000"/>
              </a:lnSpc>
              <a:buFont typeface="Wingdings" panose="05000000000000000000" pitchFamily="2" charset="2"/>
              <a:buChar char="Ø"/>
            </a:pPr>
            <a:r>
              <a:rPr lang="en" sz="2000" dirty="0">
                <a:latin typeface="+mn-lt"/>
              </a:rPr>
              <a:t>Use renewable resources and environmentally friendly products;</a:t>
            </a:r>
            <a:endParaRPr lang="en-US" sz="2000" dirty="0">
              <a:latin typeface="+mn-lt"/>
            </a:endParaRPr>
          </a:p>
          <a:p>
            <a:pPr marL="285750" lvl="0" indent="-285750">
              <a:lnSpc>
                <a:spcPct val="150000"/>
              </a:lnSpc>
              <a:buFont typeface="Wingdings" panose="05000000000000000000" pitchFamily="2" charset="2"/>
              <a:buChar char="Ø"/>
            </a:pPr>
            <a:r>
              <a:rPr lang="en" sz="2000" dirty="0">
                <a:latin typeface="+mn-lt"/>
              </a:rPr>
              <a:t>Reduce, reuse and recycle waste;</a:t>
            </a:r>
            <a:endParaRPr lang="en-US" sz="2000" dirty="0">
              <a:latin typeface="+mn-lt"/>
            </a:endParaRPr>
          </a:p>
          <a:p>
            <a:pPr marL="285750" lvl="0" indent="-285750">
              <a:lnSpc>
                <a:spcPct val="150000"/>
              </a:lnSpc>
              <a:buFont typeface="Wingdings" panose="05000000000000000000" pitchFamily="2" charset="2"/>
              <a:buChar char="Ø"/>
            </a:pPr>
            <a:r>
              <a:rPr lang="en" sz="2000" dirty="0">
                <a:latin typeface="+mn-lt"/>
              </a:rPr>
              <a:t>Maintain the sustainability of the ecosystem;</a:t>
            </a:r>
            <a:endParaRPr lang="en-US" sz="2000" dirty="0">
              <a:latin typeface="+mn-lt"/>
            </a:endParaRPr>
          </a:p>
          <a:p>
            <a:pPr marL="285750" lvl="0" indent="-285750">
              <a:lnSpc>
                <a:spcPct val="150000"/>
              </a:lnSpc>
              <a:buFont typeface="Wingdings" panose="05000000000000000000" pitchFamily="2" charset="2"/>
              <a:buChar char="Ø"/>
            </a:pPr>
            <a:r>
              <a:rPr lang="en-US" sz="2000" dirty="0">
                <a:latin typeface="+mn-lt"/>
              </a:rPr>
              <a:t>Change awareness and behavior of consumers and manufacturers in an; environmentally friendly direction.</a:t>
            </a:r>
            <a:endParaRPr lang="vi-VN" sz="2000" dirty="0">
              <a:latin typeface="+mj-lt"/>
            </a:endParaRPr>
          </a:p>
        </p:txBody>
      </p:sp>
    </p:spTree>
    <p:extLst>
      <p:ext uri="{BB962C8B-B14F-4D97-AF65-F5344CB8AC3E}">
        <p14:creationId xmlns:p14="http://schemas.microsoft.com/office/powerpoint/2010/main" val="6393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3851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600" dirty="0">
                <a:solidFill>
                  <a:schemeClr val="bg1"/>
                </a:solidFill>
              </a:rPr>
              <a:t>BENEFITS OF SUSTAINABLE PRODUCTION AND CONSUMPTION</a:t>
            </a:r>
            <a:endParaRPr lang="es-ES" sz="1800" dirty="0">
              <a:solidFill>
                <a:schemeClr val="bg1"/>
              </a:solidFill>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20" name="TextBox 19">
            <a:extLst>
              <a:ext uri="{FF2B5EF4-FFF2-40B4-BE49-F238E27FC236}">
                <a16:creationId xmlns:a16="http://schemas.microsoft.com/office/drawing/2014/main" id="{8FA0CCD0-24F4-D2C5-2CA4-9803A543CB23}"/>
              </a:ext>
            </a:extLst>
          </p:cNvPr>
          <p:cNvSpPr txBox="1"/>
          <p:nvPr/>
        </p:nvSpPr>
        <p:spPr>
          <a:xfrm>
            <a:off x="993058" y="1395256"/>
            <a:ext cx="4633042" cy="4401205"/>
          </a:xfrm>
          <a:prstGeom prst="rect">
            <a:avLst/>
          </a:prstGeom>
          <a:noFill/>
        </p:spPr>
        <p:txBody>
          <a:bodyPr wrap="square">
            <a:spAutoFit/>
          </a:bodyPr>
          <a:lstStyle/>
          <a:p>
            <a:pPr algn="just">
              <a:lnSpc>
                <a:spcPct val="150000"/>
              </a:lnSpc>
              <a:buFont typeface="Wingdings" panose="05000000000000000000" pitchFamily="2" charset="2"/>
              <a:buChar char="Ø"/>
            </a:pPr>
            <a:r>
              <a:rPr lang="en" sz="1600" dirty="0">
                <a:latin typeface="+mn-lt"/>
              </a:rPr>
              <a:t>Does not harm the surrounding environment.</a:t>
            </a:r>
          </a:p>
          <a:p>
            <a:pPr algn="just">
              <a:lnSpc>
                <a:spcPct val="150000"/>
              </a:lnSpc>
              <a:buFont typeface="Wingdings" panose="05000000000000000000" pitchFamily="2" charset="2"/>
              <a:buChar char="Ø"/>
            </a:pPr>
            <a:r>
              <a:rPr lang="en" sz="1600" dirty="0">
                <a:latin typeface="+mn-lt"/>
              </a:rPr>
              <a:t>Reduce the amount of waste and emissions into the environment</a:t>
            </a:r>
          </a:p>
          <a:p>
            <a:pPr algn="just">
              <a:lnSpc>
                <a:spcPct val="150000"/>
              </a:lnSpc>
              <a:buFont typeface="Wingdings" panose="05000000000000000000" pitchFamily="2" charset="2"/>
              <a:buChar char="Ø"/>
            </a:pPr>
            <a:r>
              <a:rPr lang="en" sz="1600" dirty="0">
                <a:latin typeface="+mn-lt"/>
              </a:rPr>
              <a:t>Cut down on waste of raw materials and other material resources.</a:t>
            </a:r>
            <a:endParaRPr lang="en-US" sz="1600" dirty="0">
              <a:latin typeface="+mn-lt"/>
            </a:endParaRPr>
          </a:p>
          <a:p>
            <a:pPr algn="just">
              <a:lnSpc>
                <a:spcPct val="150000"/>
              </a:lnSpc>
              <a:buFont typeface="Wingdings" panose="05000000000000000000" pitchFamily="2" charset="2"/>
              <a:buChar char="Ø"/>
            </a:pPr>
            <a:r>
              <a:rPr lang="en" sz="1600" dirty="0">
                <a:latin typeface="+mn-lt"/>
              </a:rPr>
              <a:t>Reduce energy and water consumption</a:t>
            </a:r>
            <a:endParaRPr lang="en-US" sz="1600" dirty="0">
              <a:latin typeface="+mn-lt"/>
            </a:endParaRPr>
          </a:p>
          <a:p>
            <a:pPr>
              <a:lnSpc>
                <a:spcPct val="150000"/>
              </a:lnSpc>
              <a:buFont typeface="Wingdings" panose="05000000000000000000" pitchFamily="2" charset="2"/>
              <a:buChar char="Ø"/>
            </a:pPr>
            <a:r>
              <a:rPr lang="en-US" sz="1600" dirty="0">
                <a:latin typeface="+mn-lt"/>
              </a:rPr>
              <a:t>Ensure the safety of workers and residents in the area surrounding the production facility.</a:t>
            </a:r>
          </a:p>
          <a:p>
            <a:pPr>
              <a:lnSpc>
                <a:spcPct val="150000"/>
              </a:lnSpc>
              <a:buFont typeface="Wingdings" panose="05000000000000000000" pitchFamily="2" charset="2"/>
              <a:buChar char="Ø"/>
            </a:pPr>
            <a:r>
              <a:rPr lang="en" sz="1600" dirty="0">
                <a:latin typeface="+mn-lt"/>
                <a:cs typeface="Times New Roman" panose="02020603050405020304" pitchFamily="18" charset="0"/>
              </a:rPr>
              <a:t>Minimize negative impacts on the environment</a:t>
            </a:r>
            <a:endParaRPr lang="en-US" sz="1600" dirty="0">
              <a:latin typeface="+mn-lt"/>
              <a:cs typeface="Times New Roman" panose="02020603050405020304" pitchFamily="18" charset="0"/>
            </a:endParaRPr>
          </a:p>
          <a:p>
            <a:pPr>
              <a:lnSpc>
                <a:spcPct val="150000"/>
              </a:lnSpc>
              <a:buFont typeface="Wingdings" panose="05000000000000000000" pitchFamily="2" charset="2"/>
              <a:buChar char="Ø"/>
            </a:pPr>
            <a:r>
              <a:rPr lang="en" sz="1600" dirty="0">
                <a:latin typeface="+mn-lt"/>
                <a:cs typeface="Times New Roman" panose="02020603050405020304" pitchFamily="18" charset="0"/>
              </a:rPr>
              <a:t>Support social justice, and promote sustainable development.</a:t>
            </a:r>
            <a:endParaRPr lang="en-US" sz="1600" dirty="0">
              <a:latin typeface="+mn-lt"/>
              <a:cs typeface="Times New Roman" panose="02020603050405020304" pitchFamily="18" charset="0"/>
            </a:endParaRPr>
          </a:p>
          <a:p>
            <a:pPr algn="just">
              <a:buFont typeface="Wingdings" panose="05000000000000000000" pitchFamily="2" charset="2"/>
              <a:buChar char="Ø"/>
            </a:pPr>
            <a:endParaRPr lang="en-US" sz="1600" dirty="0">
              <a:latin typeface="+mn-lt"/>
            </a:endParaRPr>
          </a:p>
        </p:txBody>
      </p:sp>
      <p:pic>
        <p:nvPicPr>
          <p:cNvPr id="1026" name="Picture 2" descr="Sản xuất và tiêu dùng bền vững (Sustainable production and consumption) là  gì?">
            <a:extLst>
              <a:ext uri="{FF2B5EF4-FFF2-40B4-BE49-F238E27FC236}">
                <a16:creationId xmlns:a16="http://schemas.microsoft.com/office/drawing/2014/main" id="{D1E0D553-3A03-290D-4EDB-798717ADD97A}"/>
              </a:ext>
            </a:extLst>
          </p:cNvPr>
          <p:cNvPicPr>
            <a:picLocks noGrp="1" noChangeAspect="1" noChangeArrowheads="1"/>
          </p:cNvPicPr>
          <p:nvPr>
            <p:ph type="pic" idx="2"/>
          </p:nvPr>
        </p:nvPicPr>
        <p:blipFill>
          <a:blip r:embed="rId4">
            <a:extLst>
              <a:ext uri="{28A0092B-C50C-407E-A947-70E740481C1C}">
                <a14:useLocalDpi xmlns:a14="http://schemas.microsoft.com/office/drawing/2010/main" val="0"/>
              </a:ext>
            </a:extLst>
          </a:blip>
          <a:srcRect t="4252" b="4252"/>
          <a:stretch>
            <a:fillRect/>
          </a:stretch>
        </p:blipFill>
        <p:spPr bwMode="auto">
          <a:xfrm>
            <a:off x="5737123" y="1238250"/>
            <a:ext cx="5900599" cy="448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8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07791"/>
          </a:xfrm>
          <a:prstGeom prst="rect">
            <a:avLst/>
          </a:prstGeom>
          <a:solidFill>
            <a:srgbClr val="003399"/>
          </a:solidFill>
          <a:ln>
            <a:noFill/>
          </a:ln>
        </p:spPr>
        <p:txBody>
          <a:bodyPr spcFirstLastPara="1" wrap="square" lIns="91425" tIns="45700" rIns="91425" bIns="45700" anchor="t" anchorCtr="0">
            <a:spAutoFit/>
          </a:bodyPr>
          <a:lstStyle/>
          <a:p>
            <a:pPr lvl="0">
              <a:lnSpc>
                <a:spcPct val="150000"/>
              </a:lnSpc>
            </a:pPr>
            <a:r>
              <a:rPr lang="en" sz="1800" b="1" dirty="0">
                <a:solidFill>
                  <a:schemeClr val="bg1"/>
                </a:solidFill>
              </a:rPr>
              <a:t>2. THE CIRCULAR ECONOMY AND ITS ROLE IN WASTE REDUCTION</a:t>
            </a: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fontAlgn="t">
              <a:buFont typeface="Courier New" panose="02070309020205020404" pitchFamily="49" charset="0"/>
              <a:buChar char="o"/>
            </a:pPr>
            <a:r>
              <a:rPr lang="en" sz="1800" dirty="0"/>
              <a:t>Circular economy is an economic model in which design, production, and service activities aim to prolong the life of materials and eliminate negative impacts on the environment. If the traditional economic model is only concerned with resource exploitation, production and post-consumption disposal, leading to the creation of a huge amount of waste, the circular economy model focuses on management and regenerate resources in a closed circle to avoid creating waste. The transition to a circular economy is a great opportunity for sustainable development, not only to achieve socio-economic and environmental goals, but also to respond to climate change.</a:t>
            </a:r>
            <a:endParaRPr lang="en-US" sz="1800" dirty="0"/>
          </a:p>
          <a:p>
            <a:pPr marL="285750" indent="-285750" algn="just" fontAlgn="t">
              <a:buFont typeface="Courier New" panose="02070309020205020404" pitchFamily="49" charset="0"/>
              <a:buChar char="o"/>
            </a:pPr>
            <a:r>
              <a:rPr lang="en" sz="1800" dirty="0"/>
              <a:t>Implementing a circular economy is a key solution to innovate the growth model, improve quality, efficiency, competitiveness, improve labor productivity, and create new, effective value-added chains, harmonizing the relationship between the economy and environmental protection, contributing to implementing commitments on nature conservation, biodiversity, carbon neutrality and net zero emissions by 2050</a:t>
            </a:r>
          </a:p>
          <a:p>
            <a:pPr fontAlgn="t"/>
            <a:endParaRPr lang="en-US" sz="1600" dirty="0"/>
          </a:p>
        </p:txBody>
      </p:sp>
    </p:spTree>
    <p:extLst>
      <p:ext uri="{BB962C8B-B14F-4D97-AF65-F5344CB8AC3E}">
        <p14:creationId xmlns:p14="http://schemas.microsoft.com/office/powerpoint/2010/main" val="33378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07791"/>
          </a:xfrm>
          <a:prstGeom prst="rect">
            <a:avLst/>
          </a:prstGeom>
          <a:solidFill>
            <a:srgbClr val="003399"/>
          </a:solidFill>
          <a:ln>
            <a:noFill/>
          </a:ln>
        </p:spPr>
        <p:txBody>
          <a:bodyPr spcFirstLastPara="1" wrap="square" lIns="91425" tIns="45700" rIns="91425" bIns="45700" anchor="t" anchorCtr="0">
            <a:spAutoFit/>
          </a:bodyPr>
          <a:lstStyle/>
          <a:p>
            <a:pPr lvl="0">
              <a:lnSpc>
                <a:spcPct val="150000"/>
              </a:lnSpc>
            </a:pPr>
            <a:r>
              <a:rPr lang="en" sz="1800" b="1" dirty="0">
                <a:solidFill>
                  <a:schemeClr val="bg1"/>
                </a:solidFill>
              </a:rPr>
              <a:t>2. THE CIRCULAR ECONOMY AND ITS ROLE IN WASTE REDUCTION</a:t>
            </a: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buFont typeface="Wingdings" panose="05000000000000000000" pitchFamily="2" charset="2"/>
              <a:buChar char="§"/>
            </a:pPr>
            <a:r>
              <a:rPr lang="en-US" sz="1800" dirty="0"/>
              <a:t>Developing a circular economy has become a trend for countries, especially when the world's resources are increasingly depleted. In recent years, a number of countries have pioneered in reusing resources effectively through circular economic development such as: Sweden, UK, France, Canada, Netherlands, Switzerland. , Finland, China, Korea, Singapore, Malaysia, etc.</a:t>
            </a:r>
          </a:p>
          <a:p>
            <a:pPr marL="285750" indent="-285750" algn="just">
              <a:buFont typeface="Wingdings" panose="05000000000000000000" pitchFamily="2" charset="2"/>
              <a:buChar char="§"/>
            </a:pPr>
            <a:r>
              <a:rPr lang="en-US" sz="1800" dirty="0"/>
              <a:t>In Europe, to implement "circular economy", the European Commission has called for the participation of all stakeholders from government agencies, mineral and raw material mining enterprises, processors, manufacturers, distributors, retailers, consumers, waste collectors, etc. participate in this type of economy.</a:t>
            </a:r>
          </a:p>
          <a:p>
            <a:pPr marL="285750" indent="-285750" algn="just">
              <a:buFont typeface="Wingdings" panose="05000000000000000000" pitchFamily="2" charset="2"/>
              <a:buChar char="§"/>
            </a:pPr>
            <a:r>
              <a:rPr lang="en-US" sz="1800" dirty="0"/>
              <a:t>Sweden is one of the typical cases in circular economy development. In this country, the Government has changed the perception of people and businesses along with building a clear legal system between economic development and environmental protection by imposing high taxes on all types of waste. At the same time, there are preferential policies for using renewable energy from hydropower and biofuels.</a:t>
            </a:r>
            <a:endParaRPr lang="en-US" sz="1600" dirty="0"/>
          </a:p>
        </p:txBody>
      </p:sp>
    </p:spTree>
    <p:extLst>
      <p:ext uri="{BB962C8B-B14F-4D97-AF65-F5344CB8AC3E}">
        <p14:creationId xmlns:p14="http://schemas.microsoft.com/office/powerpoint/2010/main" val="411476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07791"/>
          </a:xfrm>
          <a:prstGeom prst="rect">
            <a:avLst/>
          </a:prstGeom>
          <a:solidFill>
            <a:srgbClr val="003399"/>
          </a:solidFill>
          <a:ln>
            <a:noFill/>
          </a:ln>
        </p:spPr>
        <p:txBody>
          <a:bodyPr spcFirstLastPara="1" wrap="square" lIns="91425" tIns="45700" rIns="91425" bIns="45700" anchor="t" anchorCtr="0">
            <a:spAutoFit/>
          </a:bodyPr>
          <a:lstStyle/>
          <a:p>
            <a:pPr lvl="0">
              <a:lnSpc>
                <a:spcPct val="150000"/>
              </a:lnSpc>
            </a:pPr>
            <a:r>
              <a:rPr lang="en" sz="1800" b="1" dirty="0">
                <a:solidFill>
                  <a:schemeClr val="bg1"/>
                </a:solidFill>
              </a:rPr>
              <a:t>2. THE CIRCULAR ECONOMY AND ITS ROLE IN WASTE REDUCTION</a:t>
            </a: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buFont typeface="Wingdings" panose="05000000000000000000" pitchFamily="2" charset="2"/>
              <a:buChar char="§"/>
            </a:pPr>
            <a:r>
              <a:rPr lang="en-US" sz="1800" dirty="0"/>
              <a:t>In Asia, Singapore became a typical example of promoting circular economy very early. As an island nation with very limited natural resources, since 1980, this country has developed technology to turn waste into energy by building 4 factories, treating 90% of the country's waste with capacity up to 1,000 tons of garbage/day.</a:t>
            </a:r>
          </a:p>
          <a:p>
            <a:pPr algn="just"/>
            <a:endParaRPr lang="en-US" sz="1800" dirty="0"/>
          </a:p>
          <a:p>
            <a:pPr marL="285750" indent="-285750" algn="just">
              <a:buFont typeface="Wingdings" panose="05000000000000000000" pitchFamily="2" charset="2"/>
              <a:buChar char="§"/>
            </a:pPr>
            <a:r>
              <a:rPr lang="en-US" sz="1800" dirty="0"/>
              <a:t>China is also a typical country in approaching the circular economy model after a period of wasteful use of natural resources and causing many environmental consequences. In 2008, China passed a bill related to the circular economy. In 2018, China and the European Union (EU) signed a memorandum of understanding on circular economy cooperation.</a:t>
            </a:r>
            <a:endParaRPr lang="en-US" sz="1600" dirty="0"/>
          </a:p>
        </p:txBody>
      </p:sp>
    </p:spTree>
    <p:extLst>
      <p:ext uri="{BB962C8B-B14F-4D97-AF65-F5344CB8AC3E}">
        <p14:creationId xmlns:p14="http://schemas.microsoft.com/office/powerpoint/2010/main" val="403980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5290</TotalTime>
  <Words>2408</Words>
  <Application>Microsoft Office PowerPoint</Application>
  <PresentationFormat>Widescreen</PresentationFormat>
  <Paragraphs>101</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Calibri</vt:lpstr>
      <vt:lpstr>Segoe UI</vt:lpstr>
      <vt:lpstr>Arial</vt:lpstr>
      <vt:lpstr>Courier New</vt:lpstr>
      <vt:lpstr>Century Gothic</vt:lpstr>
      <vt:lpstr>Times New Roman</vt:lpstr>
      <vt:lpstr>Wingdings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X1-Gen 6</cp:lastModifiedBy>
  <cp:revision>40</cp:revision>
  <dcterms:created xsi:type="dcterms:W3CDTF">2020-01-02T01:56:26Z</dcterms:created>
  <dcterms:modified xsi:type="dcterms:W3CDTF">2024-06-23T15:25:33Z</dcterms:modified>
</cp:coreProperties>
</file>