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1"/>
  </p:notesMasterIdLst>
  <p:sldIdLst>
    <p:sldId id="256" r:id="rId3"/>
    <p:sldId id="276" r:id="rId4"/>
    <p:sldId id="277" r:id="rId5"/>
    <p:sldId id="279" r:id="rId6"/>
    <p:sldId id="281" r:id="rId7"/>
    <p:sldId id="282" r:id="rId8"/>
    <p:sldId id="283" r:id="rId9"/>
    <p:sldId id="284" r:id="rId10"/>
    <p:sldId id="285" r:id="rId11"/>
    <p:sldId id="287" r:id="rId12"/>
    <p:sldId id="286" r:id="rId13"/>
    <p:sldId id="288" r:id="rId14"/>
    <p:sldId id="290" r:id="rId15"/>
    <p:sldId id="289" r:id="rId16"/>
    <p:sldId id="297" r:id="rId17"/>
    <p:sldId id="291" r:id="rId18"/>
    <p:sldId id="292" r:id="rId19"/>
    <p:sldId id="293" r:id="rId20"/>
    <p:sldId id="295" r:id="rId21"/>
    <p:sldId id="301" r:id="rId22"/>
    <p:sldId id="298" r:id="rId23"/>
    <p:sldId id="296" r:id="rId24"/>
    <p:sldId id="299" r:id="rId25"/>
    <p:sldId id="300" r:id="rId26"/>
    <p:sldId id="257" r:id="rId27"/>
    <p:sldId id="260" r:id="rId28"/>
    <p:sldId id="261" r:id="rId29"/>
    <p:sldId id="262" r:id="rId30"/>
    <p:sldId id="265" r:id="rId31"/>
    <p:sldId id="264" r:id="rId32"/>
    <p:sldId id="263" r:id="rId33"/>
    <p:sldId id="266" r:id="rId34"/>
    <p:sldId id="270" r:id="rId35"/>
    <p:sldId id="268" r:id="rId36"/>
    <p:sldId id="269" r:id="rId37"/>
    <p:sldId id="271" r:id="rId38"/>
    <p:sldId id="272" r:id="rId39"/>
    <p:sldId id="273" r:id="rId40"/>
  </p:sldIdLst>
  <p:sldSz cx="12192000" cy="6858000"/>
  <p:notesSz cx="6951663" cy="10082213"/>
  <p:embeddedFontLst>
    <p:embeddedFont>
      <p:font typeface="Century Gothic" panose="020B0502020202020204"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1" autoAdjust="0"/>
    <p:restoredTop sz="94660"/>
  </p:normalViewPr>
  <p:slideViewPr>
    <p:cSldViewPr snapToGrid="0">
      <p:cViewPr varScale="1">
        <p:scale>
          <a:sx n="51" d="100"/>
          <a:sy n="51" d="100"/>
        </p:scale>
        <p:origin x="84"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SN5-DnOHQmE?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ideo" Target="https://www.youtube.com/embed/oCEZFMtW5P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701947"/>
            <a:ext cx="10695057"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The Science of Climate Change: Mitigation and Adaptation</a:t>
            </a: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Abhishek Gupta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E2CA56A9-2E5F-03CC-B117-6C7016D3A163}"/>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Feedback Mechanisms</a:t>
            </a:r>
          </a:p>
        </p:txBody>
      </p:sp>
      <p:sp>
        <p:nvSpPr>
          <p:cNvPr id="6" name="TextBox 5">
            <a:extLst>
              <a:ext uri="{FF2B5EF4-FFF2-40B4-BE49-F238E27FC236}">
                <a16:creationId xmlns:a16="http://schemas.microsoft.com/office/drawing/2014/main" id="{92D2AD4D-40F9-0550-889C-4AACA05E84F1}"/>
              </a:ext>
            </a:extLst>
          </p:cNvPr>
          <p:cNvSpPr txBox="1"/>
          <p:nvPr/>
        </p:nvSpPr>
        <p:spPr>
          <a:xfrm>
            <a:off x="993058" y="991300"/>
            <a:ext cx="5343947" cy="4858831"/>
          </a:xfrm>
          <a:prstGeom prst="rect">
            <a:avLst/>
          </a:prstGeom>
          <a:noFill/>
        </p:spPr>
        <p:txBody>
          <a:bodyPr wrap="square">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Water Vapor Feedback</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Rising temperatures increase evaporation, leading to more water vapor in the atmosphere and further warming.</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Ice-Albedo Feedback</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Melting ice reduces reflectivity, leading to more absorbed heat and further ice melt.</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Cloud Feedback</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Clouds can cool the Earth by reflecting sunlight or warm it by trapping heat; changes in cloud cover can have complex effects.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6786563-9103-5730-67F4-AFFF9DCF55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14"/>
          <a:stretch/>
        </p:blipFill>
        <p:spPr bwMode="auto">
          <a:xfrm>
            <a:off x="6337005" y="1057735"/>
            <a:ext cx="4738114" cy="50240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74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A187E8-F9BD-39E7-8081-F75A84058496}"/>
              </a:ext>
            </a:extLst>
          </p:cNvPr>
          <p:cNvSpPr txBox="1"/>
          <p:nvPr/>
        </p:nvSpPr>
        <p:spPr>
          <a:xfrm>
            <a:off x="993058" y="991300"/>
            <a:ext cx="6173286" cy="4920834"/>
          </a:xfrm>
          <a:prstGeom prst="rect">
            <a:avLst/>
          </a:prstGeom>
          <a:noFill/>
        </p:spPr>
        <p:txBody>
          <a:bodyPr wrap="square">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Temperature Increase</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 Global average surface temperatures have risen by about 1.2°C since the late 19th century.</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Melting Ice and Snow</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 Glaciers and ice sheets are losing mass, contributing to sea level rise; Arctic sea ice extent has declined.</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Sea Level Rise</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 Global sea levels have risen by about 20 cm over the past century due to thermal expansion and meltwater.</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Changes in Weather Patterns</a:t>
            </a:r>
            <a:r>
              <a:rPr lang="en-IN" sz="1800" kern="0" dirty="0">
                <a:effectLst/>
                <a:latin typeface="Times New Roman" panose="02020603050405020304" pitchFamily="18" charset="0"/>
                <a:ea typeface="Times New Roman" panose="02020603050405020304" pitchFamily="18" charset="0"/>
                <a:cs typeface="Times New Roman" panose="02020603050405020304" pitchFamily="18" charset="0"/>
              </a:rPr>
              <a:t>: Increased frequency and intensity of extreme weather events like heatwaves, heavy rainfall, and hurricanes.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Google Shape;157;p46">
            <a:extLst>
              <a:ext uri="{FF2B5EF4-FFF2-40B4-BE49-F238E27FC236}">
                <a16:creationId xmlns:a16="http://schemas.microsoft.com/office/drawing/2014/main" id="{267D0DF9-6139-8B81-9001-F406B1C1A094}"/>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Observed Changes and Evidence</a:t>
            </a:r>
          </a:p>
        </p:txBody>
      </p:sp>
      <p:pic>
        <p:nvPicPr>
          <p:cNvPr id="7" name="Picture 6">
            <a:extLst>
              <a:ext uri="{FF2B5EF4-FFF2-40B4-BE49-F238E27FC236}">
                <a16:creationId xmlns:a16="http://schemas.microsoft.com/office/drawing/2014/main" id="{601DC550-5E6D-C01A-F547-E93C4684705E}"/>
              </a:ext>
            </a:extLst>
          </p:cNvPr>
          <p:cNvPicPr>
            <a:picLocks noChangeAspect="1"/>
          </p:cNvPicPr>
          <p:nvPr/>
        </p:nvPicPr>
        <p:blipFill>
          <a:blip r:embed="rId2"/>
          <a:stretch>
            <a:fillRect/>
          </a:stretch>
        </p:blipFill>
        <p:spPr>
          <a:xfrm>
            <a:off x="7166344" y="1712728"/>
            <a:ext cx="3965482" cy="3432544"/>
          </a:xfrm>
          <a:prstGeom prst="rect">
            <a:avLst/>
          </a:prstGeom>
        </p:spPr>
      </p:pic>
    </p:spTree>
    <p:extLst>
      <p:ext uri="{BB962C8B-B14F-4D97-AF65-F5344CB8AC3E}">
        <p14:creationId xmlns:p14="http://schemas.microsoft.com/office/powerpoint/2010/main" val="104885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6EF92E44-8453-EDBD-64D0-24E09A789E40}"/>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Mitigation Strategies</a:t>
            </a:r>
          </a:p>
        </p:txBody>
      </p:sp>
      <p:sp>
        <p:nvSpPr>
          <p:cNvPr id="6" name="TextBox 5">
            <a:extLst>
              <a:ext uri="{FF2B5EF4-FFF2-40B4-BE49-F238E27FC236}">
                <a16:creationId xmlns:a16="http://schemas.microsoft.com/office/drawing/2014/main" id="{7A547039-994C-7A0F-AAA6-59F6C69078E4}"/>
              </a:ext>
            </a:extLst>
          </p:cNvPr>
          <p:cNvSpPr txBox="1"/>
          <p:nvPr/>
        </p:nvSpPr>
        <p:spPr>
          <a:xfrm>
            <a:off x="993058" y="991300"/>
            <a:ext cx="10138768" cy="5064015"/>
          </a:xfrm>
          <a:prstGeom prst="rect">
            <a:avLst/>
          </a:prstGeom>
          <a:noFill/>
        </p:spPr>
        <p:txBody>
          <a:bodyPr wrap="square">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IN" sz="2000" b="1" kern="100" dirty="0">
                <a:latin typeface="Times New Roman" panose="02020603050405020304" pitchFamily="18" charset="0"/>
                <a:cs typeface="Times New Roman" panose="02020603050405020304" pitchFamily="18" charset="0"/>
              </a:rPr>
              <a:t>Reducing Greenhouse Gas Emissions</a:t>
            </a:r>
            <a:r>
              <a:rPr lang="en-IN" sz="2000" kern="100" dirty="0">
                <a:latin typeface="Times New Roman" panose="02020603050405020304" pitchFamily="18" charset="0"/>
                <a:cs typeface="Times New Roman" panose="02020603050405020304" pitchFamily="18" charset="0"/>
              </a:rPr>
              <a:t>: Transitioning to renewable energy sources, improving energy efficiency, and adopting sustainable land-use practices.</a:t>
            </a: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100" dirty="0">
                <a:latin typeface="Times New Roman" panose="02020603050405020304" pitchFamily="18" charset="0"/>
                <a:cs typeface="Times New Roman" panose="02020603050405020304" pitchFamily="18" charset="0"/>
              </a:rPr>
              <a:t>Carbon Sequestration: </a:t>
            </a:r>
            <a:r>
              <a:rPr lang="en-IN" sz="2000" kern="100" dirty="0">
                <a:latin typeface="Times New Roman" panose="02020603050405020304" pitchFamily="18" charset="0"/>
                <a:cs typeface="Times New Roman" panose="02020603050405020304" pitchFamily="18" charset="0"/>
              </a:rPr>
              <a:t>Enhancing natural carbon sinks (forests, wetlands) and developing carbon capture and storage technologies.</a:t>
            </a: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100" dirty="0">
                <a:latin typeface="Times New Roman" panose="02020603050405020304" pitchFamily="18" charset="0"/>
                <a:cs typeface="Times New Roman" panose="02020603050405020304" pitchFamily="18" charset="0"/>
              </a:rPr>
              <a:t>Policy Measures: </a:t>
            </a:r>
            <a:r>
              <a:rPr lang="en-IN" sz="2000" kern="100" dirty="0">
                <a:latin typeface="Times New Roman" panose="02020603050405020304" pitchFamily="18" charset="0"/>
                <a:cs typeface="Times New Roman" panose="02020603050405020304" pitchFamily="18" charset="0"/>
              </a:rPr>
              <a:t>Implementing international agreements (e.g., Paris Agreement), carbon pricing, and regulatory frameworks.</a:t>
            </a:r>
          </a:p>
          <a:p>
            <a:pPr marL="342900" lvl="0" indent="-342900">
              <a:lnSpc>
                <a:spcPct val="150000"/>
              </a:lnSpc>
              <a:spcAft>
                <a:spcPts val="800"/>
              </a:spcAft>
              <a:buSzPts val="1000"/>
              <a:buFont typeface="Symbol" panose="05050102010706020507" pitchFamily="18" charset="2"/>
              <a:buChar char=""/>
              <a:tabLst>
                <a:tab pos="457200" algn="l"/>
              </a:tabLst>
            </a:pPr>
            <a:r>
              <a:rPr lang="en-US" sz="2000" b="1" kern="100" dirty="0">
                <a:latin typeface="Times New Roman" panose="02020603050405020304" pitchFamily="18" charset="0"/>
                <a:cs typeface="Times New Roman" panose="02020603050405020304" pitchFamily="18" charset="0"/>
              </a:rPr>
              <a:t>Individual action: </a:t>
            </a:r>
            <a:r>
              <a:rPr lang="en-US" sz="2000" kern="100" dirty="0">
                <a:latin typeface="Times New Roman" panose="02020603050405020304" pitchFamily="18" charset="0"/>
                <a:cs typeface="Times New Roman" panose="02020603050405020304" pitchFamily="18" charset="0"/>
              </a:rPr>
              <a:t>Reduce your carbon footprint through energy-saving habits, sustainable consumption, and supporting climate-friendly businesses.</a:t>
            </a:r>
          </a:p>
          <a:p>
            <a:pPr marL="342900" lvl="0" indent="-342900">
              <a:lnSpc>
                <a:spcPct val="150000"/>
              </a:lnSpc>
              <a:spcAft>
                <a:spcPts val="800"/>
              </a:spcAft>
              <a:buSzPts val="1000"/>
              <a:buFont typeface="Symbol" panose="05050102010706020507" pitchFamily="18" charset="2"/>
              <a:buChar char=""/>
              <a:tabLst>
                <a:tab pos="457200" algn="l"/>
              </a:tabLst>
            </a:pPr>
            <a:r>
              <a:rPr lang="en-US" sz="2000" b="1" kern="100" dirty="0">
                <a:latin typeface="Times New Roman" panose="02020603050405020304" pitchFamily="18" charset="0"/>
                <a:cs typeface="Times New Roman" panose="02020603050405020304" pitchFamily="18" charset="0"/>
              </a:rPr>
              <a:t>Invest in innovation: </a:t>
            </a:r>
            <a:r>
              <a:rPr lang="en-US" sz="2000" kern="100" dirty="0">
                <a:latin typeface="Times New Roman" panose="02020603050405020304" pitchFamily="18" charset="0"/>
                <a:cs typeface="Times New Roman" panose="02020603050405020304" pitchFamily="18" charset="0"/>
              </a:rPr>
              <a:t>Develop carbon capture and storage technologies and fund research on clean technologies.</a:t>
            </a:r>
            <a:endParaRPr lang="en-IN" sz="20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83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lobal Warming: Enhanced Greenhouse Effect">
            <a:extLst>
              <a:ext uri="{FF2B5EF4-FFF2-40B4-BE49-F238E27FC236}">
                <a16:creationId xmlns:a16="http://schemas.microsoft.com/office/drawing/2014/main" id="{A3CB6D84-2C5E-EC70-0271-DE5C2FDE2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71" b="6505"/>
          <a:stretch/>
        </p:blipFill>
        <p:spPr bwMode="auto">
          <a:xfrm>
            <a:off x="928576" y="940981"/>
            <a:ext cx="10334848" cy="4976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DF702E-6DA8-BAF3-007A-A8F3A5A6CF76}"/>
              </a:ext>
            </a:extLst>
          </p:cNvPr>
          <p:cNvSpPr txBox="1"/>
          <p:nvPr/>
        </p:nvSpPr>
        <p:spPr>
          <a:xfrm>
            <a:off x="928576" y="303313"/>
            <a:ext cx="10334848" cy="14829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2pPr marL="457200" indent="0" algn="ctr">
              <a:lnSpc>
                <a:spcPct val="150000"/>
              </a:lnSpc>
              <a:buSzPts val="1600"/>
              <a:buNone/>
              <a:defRPr sz="3600" b="1">
                <a:latin typeface="Segoe UI" panose="020B0502040204020203" pitchFamily="34" charset="0"/>
                <a:ea typeface="Quattrocento Sans"/>
                <a:cs typeface="Segoe UI" panose="020B0502040204020203" pitchFamily="34" charset="0"/>
              </a:defRPr>
            </a:lvl2pPr>
          </a:lstStyle>
          <a:p>
            <a:pPr lvl="1"/>
            <a:r>
              <a:rPr lang="en-US" sz="3200" dirty="0"/>
              <a:t>Greenhouse Effect and Enhanced Greenhouse Effect</a:t>
            </a:r>
          </a:p>
          <a:p>
            <a:pPr lvl="1"/>
            <a:r>
              <a:rPr lang="en-IN" sz="2400" dirty="0"/>
              <a:t>Understanding Earth's Climate System</a:t>
            </a:r>
          </a:p>
        </p:txBody>
      </p:sp>
    </p:spTree>
    <p:extLst>
      <p:ext uri="{BB962C8B-B14F-4D97-AF65-F5344CB8AC3E}">
        <p14:creationId xmlns:p14="http://schemas.microsoft.com/office/powerpoint/2010/main" val="415899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390E-9C7F-6C00-A8F5-9CBA6D01D000}"/>
            </a:ext>
          </a:extLst>
        </p:cNvPr>
        <p:cNvGrpSpPr/>
        <p:nvPr/>
      </p:nvGrpSpPr>
      <p:grpSpPr>
        <a:xfrm>
          <a:off x="0" y="0"/>
          <a:ext cx="0" cy="0"/>
          <a:chOff x="0" y="0"/>
          <a:chExt cx="0" cy="0"/>
        </a:xfrm>
      </p:grpSpPr>
      <p:sp>
        <p:nvSpPr>
          <p:cNvPr id="3" name="Google Shape;157;p46">
            <a:extLst>
              <a:ext uri="{FF2B5EF4-FFF2-40B4-BE49-F238E27FC236}">
                <a16:creationId xmlns:a16="http://schemas.microsoft.com/office/drawing/2014/main" id="{31A428BE-6105-F944-8034-F9AC1683735F}"/>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Understanding the Natural Greenhouse Effect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4" name="Rectangle 1">
            <a:extLst>
              <a:ext uri="{FF2B5EF4-FFF2-40B4-BE49-F238E27FC236}">
                <a16:creationId xmlns:a16="http://schemas.microsoft.com/office/drawing/2014/main" id="{BDA0DFA7-AEFE-003A-9414-258B5789A78D}"/>
              </a:ext>
            </a:extLst>
          </p:cNvPr>
          <p:cNvSpPr>
            <a:spLocks noChangeArrowheads="1"/>
          </p:cNvSpPr>
          <p:nvPr/>
        </p:nvSpPr>
        <p:spPr bwMode="auto">
          <a:xfrm>
            <a:off x="993058" y="1025393"/>
            <a:ext cx="10138768" cy="48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ts val="600"/>
              </a:spcBef>
              <a:spcAft>
                <a:spcPts val="800"/>
              </a:spcAft>
              <a:buClrTx/>
              <a:buSzTx/>
              <a:buFont typeface="Arial" panose="020B0604020202020204" pitchFamily="34" charset="0"/>
              <a:buChar char="•"/>
              <a:tabLst/>
            </a:pPr>
            <a:r>
              <a:rPr lang="en-US" altLang="en-US" sz="2000" kern="100" dirty="0">
                <a:latin typeface="Times New Roman" panose="02020603050405020304" pitchFamily="18" charset="0"/>
                <a:cs typeface="Times New Roman" panose="02020603050405020304" pitchFamily="18" charset="0"/>
              </a:rPr>
              <a:t>The greenhouse effect is a natural process that warms the Earth’s surface.</a:t>
            </a:r>
          </a:p>
          <a:p>
            <a:pPr marL="342900" marR="0" lvl="0" indent="-342900" algn="just" defTabSz="914400" rtl="0" eaLnBrk="0" fontAlgn="base" latinLnBrk="0" hangingPunct="0">
              <a:lnSpc>
                <a:spcPct val="150000"/>
              </a:lnSpc>
              <a:spcAft>
                <a:spcPts val="800"/>
              </a:spcAft>
              <a:buClrTx/>
              <a:buSzTx/>
              <a:buFont typeface="Arial" panose="020B0604020202020204" pitchFamily="34" charset="0"/>
              <a:buChar char="•"/>
              <a:tabLst/>
            </a:pPr>
            <a:r>
              <a:rPr lang="en-US" altLang="en-US" sz="2000" kern="100" dirty="0">
                <a:latin typeface="Times New Roman" panose="02020603050405020304" pitchFamily="18" charset="0"/>
                <a:cs typeface="Times New Roman" panose="02020603050405020304" pitchFamily="18" charset="0"/>
              </a:rPr>
              <a:t>When the sun’s energy reaches the Earth, some of it is reflected back to space, and the rest is absorbed, warming the planet.</a:t>
            </a:r>
          </a:p>
          <a:p>
            <a:pPr marL="342900" marR="0" lvl="0" indent="-342900" algn="just" defTabSz="914400" rtl="0" eaLnBrk="0" fontAlgn="base" latinLnBrk="0" hangingPunct="0">
              <a:lnSpc>
                <a:spcPct val="150000"/>
              </a:lnSpc>
              <a:spcAft>
                <a:spcPts val="800"/>
              </a:spcAft>
              <a:buClrTx/>
              <a:buSzTx/>
              <a:buFont typeface="Arial" panose="020B0604020202020204" pitchFamily="34" charset="0"/>
              <a:buChar char="•"/>
              <a:tabLst/>
            </a:pPr>
            <a:r>
              <a:rPr lang="en-US" altLang="en-US" sz="2000" kern="100" dirty="0">
                <a:latin typeface="Times New Roman" panose="02020603050405020304" pitchFamily="18" charset="0"/>
                <a:cs typeface="Times New Roman" panose="02020603050405020304" pitchFamily="18" charset="0"/>
              </a:rPr>
              <a:t>The Earth then emits this energy as infrared radiation.</a:t>
            </a:r>
          </a:p>
          <a:p>
            <a:pPr marL="342900" marR="0" lvl="0" indent="-342900" algn="just" defTabSz="914400" rtl="0" eaLnBrk="0" fontAlgn="base" latinLnBrk="0" hangingPunct="0">
              <a:lnSpc>
                <a:spcPct val="150000"/>
              </a:lnSpc>
              <a:spcAft>
                <a:spcPts val="800"/>
              </a:spcAft>
              <a:buClrTx/>
              <a:buSzTx/>
              <a:buFont typeface="Arial" panose="020B0604020202020204" pitchFamily="34" charset="0"/>
              <a:buChar char="•"/>
              <a:tabLst/>
            </a:pPr>
            <a:r>
              <a:rPr lang="en-US" altLang="en-US" sz="2000" kern="100" dirty="0">
                <a:latin typeface="Times New Roman" panose="02020603050405020304" pitchFamily="18" charset="0"/>
                <a:cs typeface="Times New Roman" panose="02020603050405020304" pitchFamily="18" charset="0"/>
              </a:rPr>
              <a:t>Greenhouse gases in the atmosphere absorb and re-radiate this infrared radiation, trapping heat and keeping the Earth's surface warmer than it would be otherwise. </a:t>
            </a:r>
          </a:p>
          <a:p>
            <a:pPr marL="342900" marR="0" lvl="0" indent="-342900" algn="just" defTabSz="914400" rtl="0" eaLnBrk="0" fontAlgn="base" latinLnBrk="0" hangingPunct="0">
              <a:lnSpc>
                <a:spcPct val="150000"/>
              </a:lnSpc>
              <a:spcAft>
                <a:spcPts val="800"/>
              </a:spcAft>
              <a:buClrTx/>
              <a:buSzTx/>
              <a:buFont typeface="Arial" panose="020B0604020202020204" pitchFamily="34" charset="0"/>
              <a:buChar char="•"/>
              <a:tabLst/>
            </a:pPr>
            <a:r>
              <a:rPr lang="en-US" altLang="en-US" sz="2000" kern="100" dirty="0">
                <a:latin typeface="Times New Roman" panose="02020603050405020304" pitchFamily="18" charset="0"/>
                <a:cs typeface="Times New Roman" panose="02020603050405020304" pitchFamily="18" charset="0"/>
              </a:rPr>
              <a:t>Key Points:</a:t>
            </a:r>
          </a:p>
          <a:p>
            <a:pPr marR="0" lvl="0" algn="just" defTabSz="914400" rtl="0" eaLnBrk="0" fontAlgn="base" latinLnBrk="0" hangingPunct="0">
              <a:lnSpc>
                <a:spcPct val="150000"/>
              </a:lnSpc>
              <a:spcAft>
                <a:spcPts val="800"/>
              </a:spcAft>
              <a:buClrTx/>
              <a:buSzTx/>
              <a:tabLst/>
            </a:pPr>
            <a:r>
              <a:rPr lang="en-US" altLang="en-US" sz="2000" kern="100" dirty="0">
                <a:latin typeface="Times New Roman" panose="02020603050405020304" pitchFamily="18" charset="0"/>
                <a:cs typeface="Times New Roman" panose="02020603050405020304" pitchFamily="18" charset="0"/>
              </a:rPr>
              <a:t>           Essential for Life: Maintains an average surface temperature of about 15°C (59°F).</a:t>
            </a:r>
          </a:p>
          <a:p>
            <a:pPr marR="0" lvl="0" algn="just" defTabSz="914400" rtl="0" eaLnBrk="0" fontAlgn="base" latinLnBrk="0" hangingPunct="0">
              <a:lnSpc>
                <a:spcPct val="150000"/>
              </a:lnSpc>
              <a:spcAft>
                <a:spcPts val="800"/>
              </a:spcAft>
              <a:buClrTx/>
              <a:buSzTx/>
              <a:tabLst/>
            </a:pPr>
            <a:r>
              <a:rPr lang="en-US" altLang="en-US" sz="2000" kern="100" dirty="0">
                <a:latin typeface="Times New Roman" panose="02020603050405020304" pitchFamily="18" charset="0"/>
                <a:cs typeface="Times New Roman" panose="02020603050405020304" pitchFamily="18" charset="0"/>
              </a:rPr>
              <a:t>          Without It: The Earth's average surface temperature would be about -18°C (0°F)</a:t>
            </a:r>
          </a:p>
        </p:txBody>
      </p:sp>
    </p:spTree>
    <p:extLst>
      <p:ext uri="{BB962C8B-B14F-4D97-AF65-F5344CB8AC3E}">
        <p14:creationId xmlns:p14="http://schemas.microsoft.com/office/powerpoint/2010/main" val="53626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4DC85-C694-787F-57D0-A18CF3E09A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630" y="447674"/>
            <a:ext cx="9253220" cy="5457825"/>
          </a:xfrm>
          <a:prstGeom prst="rect">
            <a:avLst/>
          </a:prstGeom>
          <a:noFill/>
          <a:ln>
            <a:noFill/>
          </a:ln>
        </p:spPr>
      </p:pic>
    </p:spTree>
    <p:extLst>
      <p:ext uri="{BB962C8B-B14F-4D97-AF65-F5344CB8AC3E}">
        <p14:creationId xmlns:p14="http://schemas.microsoft.com/office/powerpoint/2010/main" val="169431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the Greenhouse Effect?">
            <a:hlinkClick r:id="" action="ppaction://media"/>
            <a:extLst>
              <a:ext uri="{FF2B5EF4-FFF2-40B4-BE49-F238E27FC236}">
                <a16:creationId xmlns:a16="http://schemas.microsoft.com/office/drawing/2014/main" id="{333EAEC6-DF3E-E2F1-7C27-7FB8B0BD7E86}"/>
              </a:ext>
            </a:extLst>
          </p:cNvPr>
          <p:cNvPicPr>
            <a:picLocks noRot="1" noChangeAspect="1"/>
          </p:cNvPicPr>
          <p:nvPr>
            <a:videoFile r:link="rId1"/>
          </p:nvPr>
        </p:nvPicPr>
        <p:blipFill>
          <a:blip r:embed="rId3"/>
          <a:stretch>
            <a:fillRect/>
          </a:stretch>
        </p:blipFill>
        <p:spPr>
          <a:xfrm>
            <a:off x="0" y="0"/>
            <a:ext cx="12192000" cy="6069496"/>
          </a:xfrm>
          <a:prstGeom prst="rect">
            <a:avLst/>
          </a:prstGeom>
        </p:spPr>
      </p:pic>
    </p:spTree>
    <p:extLst>
      <p:ext uri="{BB962C8B-B14F-4D97-AF65-F5344CB8AC3E}">
        <p14:creationId xmlns:p14="http://schemas.microsoft.com/office/powerpoint/2010/main" val="18593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F1A8FC6-2D7B-8119-AC70-3AF4C3453FDA}"/>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Key Greenhouse Gases</a:t>
            </a:r>
          </a:p>
        </p:txBody>
      </p:sp>
      <p:sp>
        <p:nvSpPr>
          <p:cNvPr id="5" name="Rectangle 1">
            <a:extLst>
              <a:ext uri="{FF2B5EF4-FFF2-40B4-BE49-F238E27FC236}">
                <a16:creationId xmlns:a16="http://schemas.microsoft.com/office/drawing/2014/main" id="{F95A4226-3E4B-4D83-C4F0-C2452190ED62}"/>
              </a:ext>
            </a:extLst>
          </p:cNvPr>
          <p:cNvSpPr>
            <a:spLocks noChangeArrowheads="1"/>
          </p:cNvSpPr>
          <p:nvPr/>
        </p:nvSpPr>
        <p:spPr bwMode="auto">
          <a:xfrm>
            <a:off x="993058" y="991300"/>
            <a:ext cx="10138769" cy="502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Water Vapor (H₂O)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most abundant greenhouse gas, which increases as the Earth's atmosphere warms.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Carbon Dioxide (CO₂)</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Released through natural processes such as respiration and volcano eruptions, and through human activities like deforestation and burning fossil fuels.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Methane (CH₄)</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Emitted during the production and transport of coal, oil, and natural gas, and by livestock and other agricultural practices.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Nitrous Oxide (N₂O)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Released from agricultural and industrial activities, as well as during combustion of fossil fuels and solid waste.</a:t>
            </a:r>
          </a:p>
          <a:p>
            <a:pPr marL="0" marR="0" lvl="0" indent="0" algn="l" defTabSz="914400" rtl="0" eaLnBrk="0" fontAlgn="base" latinLnBrk="0" hangingPunct="0">
              <a:lnSpc>
                <a:spcPct val="15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Key Points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Water Vapor</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Amplifies the greenhouse effect because it increases as the atmosphere warms, but does not drive climate change on its own.</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CO₂, CH₄, and N₂O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Have long-term effects and contribute significantly to the warming process.</a:t>
            </a:r>
          </a:p>
        </p:txBody>
      </p:sp>
    </p:spTree>
    <p:extLst>
      <p:ext uri="{BB962C8B-B14F-4D97-AF65-F5344CB8AC3E}">
        <p14:creationId xmlns:p14="http://schemas.microsoft.com/office/powerpoint/2010/main" val="121006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 bar graph and a pie chart under the title &quot;How Greenhouse Gases Warm Our Planet&quot;">
            <a:extLst>
              <a:ext uri="{FF2B5EF4-FFF2-40B4-BE49-F238E27FC236}">
                <a16:creationId xmlns:a16="http://schemas.microsoft.com/office/drawing/2014/main" id="{578A029D-2D28-35BB-02C2-E7066CD51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705" y="301487"/>
            <a:ext cx="9064486" cy="568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5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2CE87ECE-7E41-D5F4-2D01-A593C2F1B650}"/>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Enhanced Greenhouse Effect</a:t>
            </a:r>
          </a:p>
        </p:txBody>
      </p:sp>
      <p:sp>
        <p:nvSpPr>
          <p:cNvPr id="9" name="Rectangle 6">
            <a:extLst>
              <a:ext uri="{FF2B5EF4-FFF2-40B4-BE49-F238E27FC236}">
                <a16:creationId xmlns:a16="http://schemas.microsoft.com/office/drawing/2014/main" id="{F46EF64F-ADC8-3E94-6D0C-E8C74C27DF44}"/>
              </a:ext>
            </a:extLst>
          </p:cNvPr>
          <p:cNvSpPr>
            <a:spLocks noChangeArrowheads="1"/>
          </p:cNvSpPr>
          <p:nvPr/>
        </p:nvSpPr>
        <p:spPr bwMode="auto">
          <a:xfrm>
            <a:off x="993058" y="991300"/>
            <a:ext cx="10138768" cy="41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ts val="12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enhanced greenhouse effect refers to the additional warming caused by increased concentrations of greenhouse gases in the atmosphere due to human activities.</a:t>
            </a:r>
          </a:p>
          <a:p>
            <a:pPr marL="342900" marR="0" lvl="0" indent="-342900" algn="l" defTabSz="914400" rtl="0" eaLnBrk="0" fontAlgn="base" latinLnBrk="0" hangingPunct="0">
              <a:lnSpc>
                <a:spcPct val="150000"/>
              </a:lnSpc>
              <a:spcBef>
                <a:spcPts val="12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Activities such as burning fossil fuels, deforestation, and industrial processes increase the levels of greenhouse gases, amplifying the natural greenhouse effect.</a:t>
            </a:r>
          </a:p>
          <a:p>
            <a:pPr marL="342900" marR="0" lvl="0" indent="-342900" algn="l" defTabSz="914400" rtl="0" eaLnBrk="0" fontAlgn="base" latinLnBrk="0" hangingPunct="0">
              <a:lnSpc>
                <a:spcPct val="150000"/>
              </a:lnSpc>
              <a:spcBef>
                <a:spcPts val="12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enhanced effect leads to global warming and significant changes in climate patterns.</a:t>
            </a:r>
          </a:p>
          <a:p>
            <a:pPr marL="342900" marR="0" lvl="0" indent="-342900" algn="l" defTabSz="914400" rtl="0" eaLnBrk="0" fontAlgn="base" latinLnBrk="0" hangingPunct="0">
              <a:lnSpc>
                <a:spcPct val="150000"/>
              </a:lnSpc>
              <a:spcBef>
                <a:spcPts val="12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enhanced greenhouse effect refers to the additional warming caused by increased greenhouse gas concentrations, amplifying the natural greenhouse effect and leading to higher global temperatures. </a:t>
            </a:r>
          </a:p>
        </p:txBody>
      </p:sp>
    </p:spTree>
    <p:extLst>
      <p:ext uri="{BB962C8B-B14F-4D97-AF65-F5344CB8AC3E}">
        <p14:creationId xmlns:p14="http://schemas.microsoft.com/office/powerpoint/2010/main" val="179273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A0A3FC-1E7E-3207-E1EF-DB839ADBC319}"/>
              </a:ext>
            </a:extLst>
          </p:cNvPr>
          <p:cNvPicPr>
            <a:picLocks noChangeAspect="1"/>
          </p:cNvPicPr>
          <p:nvPr/>
        </p:nvPicPr>
        <p:blipFill>
          <a:blip r:embed="rId2"/>
          <a:stretch>
            <a:fillRect/>
          </a:stretch>
        </p:blipFill>
        <p:spPr>
          <a:xfrm>
            <a:off x="1471613" y="808074"/>
            <a:ext cx="9301161" cy="4921214"/>
          </a:xfrm>
          <a:prstGeom prst="rect">
            <a:avLst/>
          </a:prstGeom>
        </p:spPr>
      </p:pic>
      <p:sp>
        <p:nvSpPr>
          <p:cNvPr id="2" name="Title 1">
            <a:extLst>
              <a:ext uri="{FF2B5EF4-FFF2-40B4-BE49-F238E27FC236}">
                <a16:creationId xmlns:a16="http://schemas.microsoft.com/office/drawing/2014/main" id="{41BFF31B-038F-EAD5-5563-7DC3A68234E3}"/>
              </a:ext>
            </a:extLst>
          </p:cNvPr>
          <p:cNvSpPr txBox="1">
            <a:spLocks/>
          </p:cNvSpPr>
          <p:nvPr/>
        </p:nvSpPr>
        <p:spPr>
          <a:xfrm>
            <a:off x="839788" y="365125"/>
            <a:ext cx="10515600" cy="9745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L="457200" indent="0" algn="ctr">
              <a:lnSpc>
                <a:spcPct val="150000"/>
              </a:lnSpc>
              <a:buSzPts val="1600"/>
              <a:buNone/>
              <a:defRPr sz="3600" b="1">
                <a:latin typeface="Segoe UI" panose="020B0502040204020203" pitchFamily="34" charset="0"/>
                <a:ea typeface="Quattrocento Sans"/>
                <a:cs typeface="Segoe UI" panose="020B0502040204020203" pitchFamily="34" charset="0"/>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dirty="0"/>
              <a:t>The Physical Basis of Climate Change</a:t>
            </a:r>
            <a:endParaRPr lang="en-IN" dirty="0"/>
          </a:p>
        </p:txBody>
      </p:sp>
    </p:spTree>
    <p:extLst>
      <p:ext uri="{BB962C8B-B14F-4D97-AF65-F5344CB8AC3E}">
        <p14:creationId xmlns:p14="http://schemas.microsoft.com/office/powerpoint/2010/main" val="282868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hanced Greenhouse Effect and Global Warming (2.4.1) | CIE A-Level  Geography Notes | TutorChase">
            <a:extLst>
              <a:ext uri="{FF2B5EF4-FFF2-40B4-BE49-F238E27FC236}">
                <a16:creationId xmlns:a16="http://schemas.microsoft.com/office/drawing/2014/main" id="{72DFDA18-FDEB-3630-B08E-E83D3333A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0"/>
            <a:ext cx="8996362"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89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A1927-B8B9-7D84-FA4B-4A585C69F0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4" y="438150"/>
            <a:ext cx="8448676" cy="5429250"/>
          </a:xfrm>
          <a:prstGeom prst="rect">
            <a:avLst/>
          </a:prstGeom>
          <a:noFill/>
        </p:spPr>
      </p:pic>
    </p:spTree>
    <p:extLst>
      <p:ext uri="{BB962C8B-B14F-4D97-AF65-F5344CB8AC3E}">
        <p14:creationId xmlns:p14="http://schemas.microsoft.com/office/powerpoint/2010/main" val="229110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7F3217-E99D-839F-DDC8-52F22C3864E0}"/>
              </a:ext>
            </a:extLst>
          </p:cNvPr>
          <p:cNvSpPr>
            <a:spLocks noChangeArrowheads="1"/>
          </p:cNvSpPr>
          <p:nvPr/>
        </p:nvSpPr>
        <p:spPr bwMode="auto">
          <a:xfrm rot="10800000" flipV="1">
            <a:off x="993058" y="729690"/>
            <a:ext cx="10138768"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ts val="120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Carbon Dioxide (CO₂)</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Primarily from burning fossil fuels (coal, oil, natural gas) and deforestation.</a:t>
            </a:r>
          </a:p>
          <a:p>
            <a:pPr marL="0" marR="0" lvl="0" indent="0" algn="l" defTabSz="914400" rtl="0" eaLnBrk="0" fontAlgn="base" latinLnBrk="0" hangingPunct="0">
              <a:lnSpc>
                <a:spcPct val="150000"/>
              </a:lnSpc>
              <a:spcBef>
                <a:spcPts val="120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Methane (CH₄)</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Emitted during the production and transport of coal, oil, and natural gas, as well as from livestock and other agricultural practices.</a:t>
            </a:r>
          </a:p>
          <a:p>
            <a:pPr marL="0" marR="0" lvl="0" indent="0" algn="l" defTabSz="914400" rtl="0" eaLnBrk="0" fontAlgn="base" latinLnBrk="0" hangingPunct="0">
              <a:lnSpc>
                <a:spcPct val="150000"/>
              </a:lnSpc>
              <a:spcBef>
                <a:spcPts val="120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Nitrous Oxide (N₂O)</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Released from agricultural and industrial activities, as well as combustion of fossil fuels and solid waste.</a:t>
            </a:r>
          </a:p>
          <a:p>
            <a:pPr marL="0" marR="0" lvl="0" indent="0" algn="l" defTabSz="914400" rtl="0" eaLnBrk="0" fontAlgn="base" latinLnBrk="0" hangingPunct="0">
              <a:lnSpc>
                <a:spcPct val="150000"/>
              </a:lnSpc>
              <a:spcBef>
                <a:spcPts val="120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Fluorinated Gases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Synthetic gases used in various industrial applications.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Google Shape;157;p46">
            <a:extLst>
              <a:ext uri="{FF2B5EF4-FFF2-40B4-BE49-F238E27FC236}">
                <a16:creationId xmlns:a16="http://schemas.microsoft.com/office/drawing/2014/main" id="{A183C773-BEE5-D6CE-2EFD-E9ADAD0D37C2}"/>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Major Human Contributions</a:t>
            </a:r>
          </a:p>
        </p:txBody>
      </p:sp>
    </p:spTree>
    <p:extLst>
      <p:ext uri="{BB962C8B-B14F-4D97-AF65-F5344CB8AC3E}">
        <p14:creationId xmlns:p14="http://schemas.microsoft.com/office/powerpoint/2010/main" val="116560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21BE7348-60D0-8593-1787-746B34260569}"/>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Impacts</a:t>
            </a:r>
          </a:p>
        </p:txBody>
      </p:sp>
      <p:sp>
        <p:nvSpPr>
          <p:cNvPr id="3" name="Rectangle 1">
            <a:extLst>
              <a:ext uri="{FF2B5EF4-FFF2-40B4-BE49-F238E27FC236}">
                <a16:creationId xmlns:a16="http://schemas.microsoft.com/office/drawing/2014/main" id="{57ADA823-3B92-4B6D-72BB-AC6856B701C0}"/>
              </a:ext>
            </a:extLst>
          </p:cNvPr>
          <p:cNvSpPr>
            <a:spLocks noChangeArrowheads="1"/>
          </p:cNvSpPr>
          <p:nvPr/>
        </p:nvSpPr>
        <p:spPr bwMode="auto">
          <a:xfrm rot="10800000" flipV="1">
            <a:off x="993058" y="991300"/>
            <a:ext cx="10138768" cy="511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Global Temperature Rise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enhanced greenhouse effect has led to an increase in global average surface temperatures by about 1.2°C since the late 19th century, contributing to global warming.</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Ice Melt and Sea Level Rise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Melting glaciers and polar ice caps due to increased temperatures contribute to rising sea levels. Sea levels have risen by about 20 cm over the past century, impacting coastal regions.</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Extreme Weather Events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There has been an increased frequency and intensity of extreme weather events such as heatwaves, heavy rainfall, hurricanes, and droughts, attributed to the enhanced greenhouse effect.</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Ocean Acidification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Increased CO₂ levels are absorbed by the oceans, leading to ocean acidification, which negatively affects marine ecosystems and species.</a:t>
            </a:r>
          </a:p>
        </p:txBody>
      </p:sp>
    </p:spTree>
    <p:extLst>
      <p:ext uri="{BB962C8B-B14F-4D97-AF65-F5344CB8AC3E}">
        <p14:creationId xmlns:p14="http://schemas.microsoft.com/office/powerpoint/2010/main" val="64498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21BE7348-60D0-8593-1787-746B34260569}"/>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Impacts</a:t>
            </a:r>
          </a:p>
        </p:txBody>
      </p:sp>
      <p:sp>
        <p:nvSpPr>
          <p:cNvPr id="3" name="Rectangle 1">
            <a:extLst>
              <a:ext uri="{FF2B5EF4-FFF2-40B4-BE49-F238E27FC236}">
                <a16:creationId xmlns:a16="http://schemas.microsoft.com/office/drawing/2014/main" id="{57ADA823-3B92-4B6D-72BB-AC6856B701C0}"/>
              </a:ext>
            </a:extLst>
          </p:cNvPr>
          <p:cNvSpPr>
            <a:spLocks noChangeArrowheads="1"/>
          </p:cNvSpPr>
          <p:nvPr/>
        </p:nvSpPr>
        <p:spPr bwMode="auto">
          <a:xfrm rot="10800000" flipV="1">
            <a:off x="993058" y="1239737"/>
            <a:ext cx="10138768" cy="326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Impact on Ecosystems and Biodiversity</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Climate change driven by the enhanced greenhouse effect disrupts ecosystems, leading to shifts in species distribution, altered migration patterns, and loss of biodiversity.</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Human Health and Socioeconomic Impacts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enhanced greenhouse effect has direct and indirect impacts on human health, including increased heat-related illnesses, respiratory issues due to poor air quality, and increased incidence of vector-borne diseases. Socioeconomic impacts include damage to infrastructure, agricultural losses, and displacement of populations.</a:t>
            </a:r>
          </a:p>
        </p:txBody>
      </p:sp>
    </p:spTree>
    <p:extLst>
      <p:ext uri="{BB962C8B-B14F-4D97-AF65-F5344CB8AC3E}">
        <p14:creationId xmlns:p14="http://schemas.microsoft.com/office/powerpoint/2010/main" val="222062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028" name="Picture 4" descr="World of Change: Global Temperatures">
            <a:extLst>
              <a:ext uri="{FF2B5EF4-FFF2-40B4-BE49-F238E27FC236}">
                <a16:creationId xmlns:a16="http://schemas.microsoft.com/office/drawing/2014/main" id="{B692B5D6-7291-B86B-BCE0-CB049568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58" y="1075523"/>
            <a:ext cx="10205884" cy="4906451"/>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58;p46"/>
          <p:cNvSpPr txBox="1"/>
          <p:nvPr/>
        </p:nvSpPr>
        <p:spPr>
          <a:xfrm>
            <a:off x="1006310" y="0"/>
            <a:ext cx="9488130" cy="152853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ctr" rtl="0">
              <a:lnSpc>
                <a:spcPct val="150000"/>
              </a:lnSpc>
              <a:spcBef>
                <a:spcPts val="0"/>
              </a:spcBef>
              <a:spcAft>
                <a:spcPts val="0"/>
              </a:spcAft>
              <a:buClr>
                <a:srgbClr val="000000"/>
              </a:buClr>
              <a:buSzPts val="1600"/>
              <a:buFont typeface="Arial"/>
              <a:buNone/>
            </a:pPr>
            <a:r>
              <a:rPr lang="en-US" sz="3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Climate Forcing and Drivers</a:t>
            </a:r>
          </a:p>
          <a:p>
            <a:pPr marL="457200" marR="0" lvl="1" indent="0" algn="ctr" rtl="0">
              <a:lnSpc>
                <a:spcPct val="150000"/>
              </a:lnSpc>
              <a:spcBef>
                <a:spcPts val="0"/>
              </a:spcBef>
              <a:spcAft>
                <a:spcPts val="0"/>
              </a:spcAft>
              <a:buClr>
                <a:srgbClr val="000000"/>
              </a:buClr>
              <a:buSzPts val="1600"/>
              <a:buFont typeface="Arial"/>
              <a:buNone/>
            </a:pPr>
            <a:r>
              <a:rPr lang="en-US" sz="2000" b="1" dirty="0">
                <a:latin typeface="Segoe UI" panose="020B0502040204020203" pitchFamily="34" charset="0"/>
                <a:ea typeface="Quattrocento Sans"/>
                <a:cs typeface="Segoe UI" panose="020B0502040204020203" pitchFamily="34" charset="0"/>
                <a:sym typeface="Quattrocento Sans"/>
              </a:rPr>
              <a:t>Understanding Natural and Human influences on Climate</a:t>
            </a:r>
            <a:endParaRPr sz="18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629F6A2D-0533-56F0-5CA6-DB4E140C477D}"/>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9B615ED8-4637-391D-FBEC-D65BC6769337}"/>
              </a:ext>
            </a:extLst>
          </p:cNvPr>
          <p:cNvSpPr txBox="1"/>
          <p:nvPr/>
        </p:nvSpPr>
        <p:spPr>
          <a:xfrm>
            <a:off x="993057" y="998900"/>
            <a:ext cx="10138769" cy="51153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Climate forcing refers to the various factors that influence the Earth's climate system.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factors, known as climate drivers, can originate from both natural processes and human activities.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Understanding these drivers and their impacts is crucial for comprehending past, present, and future climate changes.</a:t>
            </a:r>
          </a:p>
          <a:p>
            <a:pPr>
              <a:lnSpc>
                <a:spcPct val="150000"/>
              </a:lnSpc>
            </a:pPr>
            <a:r>
              <a:rPr lang="en-US" sz="2000" b="1" dirty="0">
                <a:latin typeface="Times New Roman" panose="02020603050405020304" pitchFamily="18" charset="0"/>
                <a:cs typeface="Times New Roman" panose="02020603050405020304" pitchFamily="18" charset="0"/>
              </a:rPr>
              <a:t>Key Points:</a:t>
            </a:r>
          </a:p>
          <a:p>
            <a:pPr marL="342900" indent="-342900">
              <a:lnSpc>
                <a:spcPct val="150000"/>
              </a:lnSpc>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Climate Forcing</a:t>
            </a:r>
            <a:r>
              <a:rPr lang="en-US" sz="2000" dirty="0">
                <a:latin typeface="Times New Roman" panose="02020603050405020304" pitchFamily="18" charset="0"/>
                <a:cs typeface="Times New Roman" panose="02020603050405020304" pitchFamily="18" charset="0"/>
              </a:rPr>
              <a:t>: A measure of the influence a factor has in altering the balance of incoming and outgoing energy in the Earth-atmosphere system.</a:t>
            </a:r>
          </a:p>
          <a:p>
            <a:pPr marL="342900" indent="-342900">
              <a:lnSpc>
                <a:spcPct val="150000"/>
              </a:lnSpc>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Climate Drivers</a:t>
            </a:r>
            <a:r>
              <a:rPr lang="en-US" sz="2000" dirty="0">
                <a:latin typeface="Times New Roman" panose="02020603050405020304" pitchFamily="18" charset="0"/>
                <a:cs typeface="Times New Roman" panose="02020603050405020304" pitchFamily="18" charset="0"/>
              </a:rPr>
              <a:t>: Natural or human-induced factors that cause changes in the Earth's climate.</a:t>
            </a:r>
          </a:p>
          <a:p>
            <a:pPr marL="342900" indent="-342900">
              <a:lnSpc>
                <a:spcPct val="150000"/>
              </a:lnSpc>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Importance</a:t>
            </a:r>
            <a:r>
              <a:rPr lang="en-US" sz="2000" dirty="0">
                <a:latin typeface="Times New Roman" panose="02020603050405020304" pitchFamily="18" charset="0"/>
                <a:cs typeface="Times New Roman" panose="02020603050405020304" pitchFamily="18" charset="0"/>
              </a:rPr>
              <a:t>: Grasping these concepts is essential for predicting climate trends and developing strategies for mitigation and adaptation.</a:t>
            </a:r>
          </a:p>
        </p:txBody>
      </p:sp>
    </p:spTree>
    <p:extLst>
      <p:ext uri="{BB962C8B-B14F-4D97-AF65-F5344CB8AC3E}">
        <p14:creationId xmlns:p14="http://schemas.microsoft.com/office/powerpoint/2010/main" val="240636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What is Climate Forcing?</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7" y="998900"/>
            <a:ext cx="10138769" cy="46536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Climate forcing is a measure of the influence a factor has in altering the balance of incoming and outgoing energy in the Earth-atmosphere system.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typically measured in watts per square meter (W/m²).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two types of climate forcing:</a:t>
            </a:r>
          </a:p>
          <a:p>
            <a:pPr marL="342900" lvl="8" indent="-342900">
              <a:lnSpc>
                <a:spcPct val="150000"/>
              </a:lnSpc>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Positive Forcing</a:t>
            </a:r>
            <a:r>
              <a:rPr lang="en-US" sz="2000" dirty="0">
                <a:latin typeface="Times New Roman" panose="02020603050405020304" pitchFamily="18" charset="0"/>
                <a:cs typeface="Times New Roman" panose="02020603050405020304" pitchFamily="18" charset="0"/>
              </a:rPr>
              <a:t>: Leads to warming by increasing the amount of energy retained in the Earth’s system.</a:t>
            </a:r>
          </a:p>
          <a:p>
            <a:pPr marL="342900" lvl="8" indent="-342900">
              <a:lnSpc>
                <a:spcPct val="150000"/>
              </a:lnSpc>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Negative Forcing</a:t>
            </a:r>
            <a:r>
              <a:rPr lang="en-US" sz="2000" dirty="0">
                <a:latin typeface="Times New Roman" panose="02020603050405020304" pitchFamily="18" charset="0"/>
                <a:cs typeface="Times New Roman" panose="02020603050405020304" pitchFamily="18" charset="0"/>
              </a:rPr>
              <a:t>: Leads to cooling by increasing the amount of energy lost from the Earth’s system.</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Understanding the concept of climate forcing helps us quantify the impact of different factors on global climate change and predict future climate scenarios.</a:t>
            </a:r>
          </a:p>
        </p:txBody>
      </p:sp>
    </p:spTree>
    <p:extLst>
      <p:ext uri="{BB962C8B-B14F-4D97-AF65-F5344CB8AC3E}">
        <p14:creationId xmlns:p14="http://schemas.microsoft.com/office/powerpoint/2010/main" val="314117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Natural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7" y="998900"/>
            <a:ext cx="10138769" cy="4653646"/>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Natural climate drivers are factors that originate from natural processes, influencing the Earth's climate over geological timescales. </a:t>
            </a:r>
          </a:p>
          <a:p>
            <a:pPr algn="just">
              <a:lnSpc>
                <a:spcPct val="150000"/>
              </a:lnSpc>
            </a:pPr>
            <a:r>
              <a:rPr lang="en-US" sz="2000" dirty="0">
                <a:latin typeface="Times New Roman" panose="02020603050405020304" pitchFamily="18" charset="0"/>
                <a:cs typeface="Times New Roman" panose="02020603050405020304" pitchFamily="18" charset="0"/>
              </a:rPr>
              <a:t>These drivers include variations in solar radiation, volcanic activity, and natural greenhouse gas concentrations.</a:t>
            </a:r>
          </a:p>
          <a:p>
            <a:pPr algn="just">
              <a:lnSpc>
                <a:spcPct val="150000"/>
              </a:lnSpc>
            </a:pPr>
            <a:r>
              <a:rPr lang="en-US" sz="2000" b="1" dirty="0">
                <a:latin typeface="Times New Roman" panose="02020603050405020304" pitchFamily="18" charset="0"/>
                <a:cs typeface="Times New Roman" panose="02020603050405020304" pitchFamily="18" charset="0"/>
              </a:rPr>
              <a:t>Key Points:</a:t>
            </a:r>
          </a:p>
          <a:p>
            <a:pPr algn="just">
              <a:lnSpc>
                <a:spcPct val="150000"/>
              </a:lnSpc>
            </a:pPr>
            <a:r>
              <a:rPr lang="en-US" sz="2000" b="1" dirty="0">
                <a:latin typeface="Times New Roman" panose="02020603050405020304" pitchFamily="18" charset="0"/>
                <a:cs typeface="Times New Roman" panose="02020603050405020304" pitchFamily="18" charset="0"/>
              </a:rPr>
              <a:t>1 Solar Radiation</a:t>
            </a:r>
            <a:r>
              <a:rPr lang="en-US" sz="2000" dirty="0">
                <a:latin typeface="Times New Roman" panose="02020603050405020304" pitchFamily="18" charset="0"/>
                <a:cs typeface="Times New Roman" panose="02020603050405020304" pitchFamily="18" charset="0"/>
              </a:rPr>
              <a:t>:</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Variability in Solar Output</a:t>
            </a:r>
            <a:r>
              <a:rPr lang="en-US" sz="2000" dirty="0">
                <a:latin typeface="Times New Roman" panose="02020603050405020304" pitchFamily="18" charset="0"/>
                <a:cs typeface="Times New Roman" panose="02020603050405020304" pitchFamily="18" charset="0"/>
              </a:rPr>
              <a:t>: The sun’s energy output fluctuates due to solar activity, including sunspots and solar flares, impacting the amount of solar energy reaching Earth.</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Milankovitch Cycles</a:t>
            </a:r>
            <a:r>
              <a:rPr lang="en-US" sz="2000" dirty="0">
                <a:latin typeface="Times New Roman" panose="02020603050405020304" pitchFamily="18" charset="0"/>
                <a:cs typeface="Times New Roman" panose="02020603050405020304" pitchFamily="18" charset="0"/>
              </a:rPr>
              <a:t>: Long-term changes in Earth's orbit and tilt affect the distribution and intensity of solar radiation, contributing to cycles of ice ages and warmer periods.</a:t>
            </a:r>
          </a:p>
        </p:txBody>
      </p:sp>
    </p:spTree>
    <p:extLst>
      <p:ext uri="{BB962C8B-B14F-4D97-AF65-F5344CB8AC3E}">
        <p14:creationId xmlns:p14="http://schemas.microsoft.com/office/powerpoint/2010/main" val="27923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ilankovitch cycles: Natural causes of climate change">
            <a:hlinkClick r:id="" action="ppaction://media"/>
            <a:extLst>
              <a:ext uri="{FF2B5EF4-FFF2-40B4-BE49-F238E27FC236}">
                <a16:creationId xmlns:a16="http://schemas.microsoft.com/office/drawing/2014/main" id="{759A764E-8514-6258-C191-B731B1E4F498}"/>
              </a:ext>
            </a:extLst>
          </p:cNvPr>
          <p:cNvPicPr>
            <a:picLocks noRot="1" noChangeAspect="1"/>
          </p:cNvPicPr>
          <p:nvPr>
            <a:videoFile r:link="rId1"/>
          </p:nvPr>
        </p:nvPicPr>
        <p:blipFill>
          <a:blip r:embed="rId3"/>
          <a:stretch>
            <a:fillRect/>
          </a:stretch>
        </p:blipFill>
        <p:spPr>
          <a:xfrm>
            <a:off x="1656052" y="976849"/>
            <a:ext cx="8680160" cy="4904302"/>
          </a:xfrm>
          <a:prstGeom prst="rect">
            <a:avLst/>
          </a:prstGeom>
        </p:spPr>
      </p:pic>
      <p:sp>
        <p:nvSpPr>
          <p:cNvPr id="3" name="Google Shape;157;p46">
            <a:extLst>
              <a:ext uri="{FF2B5EF4-FFF2-40B4-BE49-F238E27FC236}">
                <a16:creationId xmlns:a16="http://schemas.microsoft.com/office/drawing/2014/main" id="{2E198890-75C1-992C-471F-4502068E115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Natural Climate Drivers</a:t>
            </a:r>
          </a:p>
        </p:txBody>
      </p:sp>
    </p:spTree>
    <p:extLst>
      <p:ext uri="{BB962C8B-B14F-4D97-AF65-F5344CB8AC3E}">
        <p14:creationId xmlns:p14="http://schemas.microsoft.com/office/powerpoint/2010/main" val="100053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75117-CDE8-7518-6257-BEC4E2E8B806}"/>
              </a:ext>
            </a:extLst>
          </p:cNvPr>
          <p:cNvSpPr>
            <a:spLocks noChangeArrowheads="1"/>
          </p:cNvSpPr>
          <p:nvPr/>
        </p:nvSpPr>
        <p:spPr bwMode="auto">
          <a:xfrm>
            <a:off x="993058" y="991300"/>
            <a:ext cx="5219483" cy="465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Climate change refers to long-term alterations in temperature, precipitation, and other atmospheric conditions on Earth.</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These changes are driven by both natural processes and human activities.</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Understanding the physical basis of climate change involves examining how energy from the sun interacts with the Earth’s atmosphere, land, and oceans, and how this balance is affected by various factors. </a:t>
            </a:r>
          </a:p>
        </p:txBody>
      </p:sp>
      <p:sp>
        <p:nvSpPr>
          <p:cNvPr id="3" name="Google Shape;157;p46">
            <a:extLst>
              <a:ext uri="{FF2B5EF4-FFF2-40B4-BE49-F238E27FC236}">
                <a16:creationId xmlns:a16="http://schemas.microsoft.com/office/drawing/2014/main" id="{EA7ABF2C-CA07-9B08-605E-22BB0B7060EB}"/>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5" name="Picture 4">
            <a:extLst>
              <a:ext uri="{FF2B5EF4-FFF2-40B4-BE49-F238E27FC236}">
                <a16:creationId xmlns:a16="http://schemas.microsoft.com/office/drawing/2014/main" id="{C71A2E03-86D3-5AC5-18EF-228ACF8D5E77}"/>
              </a:ext>
            </a:extLst>
          </p:cNvPr>
          <p:cNvPicPr>
            <a:picLocks noChangeAspect="1"/>
          </p:cNvPicPr>
          <p:nvPr/>
        </p:nvPicPr>
        <p:blipFill>
          <a:blip r:embed="rId2"/>
          <a:stretch>
            <a:fillRect/>
          </a:stretch>
        </p:blipFill>
        <p:spPr>
          <a:xfrm>
            <a:off x="6212541" y="1411942"/>
            <a:ext cx="4919285" cy="3779900"/>
          </a:xfrm>
          <a:prstGeom prst="rect">
            <a:avLst/>
          </a:prstGeom>
        </p:spPr>
      </p:pic>
    </p:spTree>
    <p:extLst>
      <p:ext uri="{BB962C8B-B14F-4D97-AF65-F5344CB8AC3E}">
        <p14:creationId xmlns:p14="http://schemas.microsoft.com/office/powerpoint/2010/main" val="3792070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Natural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7" y="842342"/>
            <a:ext cx="10138769" cy="3268652"/>
          </a:xfrm>
          <a:prstGeom prst="rect">
            <a:avLst/>
          </a:prstGeom>
          <a:noFill/>
        </p:spPr>
        <p:txBody>
          <a:bodyPr wrap="square" rtlCol="0">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2 Volcanic Activity</a:t>
            </a:r>
            <a:r>
              <a:rPr lang="en-US" sz="2000" dirty="0">
                <a:latin typeface="Times New Roman" panose="02020603050405020304" pitchFamily="18" charset="0"/>
                <a:cs typeface="Times New Roman" panose="02020603050405020304" pitchFamily="18" charset="0"/>
              </a:rPr>
              <a:t>:</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Aerosols and Dust</a:t>
            </a:r>
            <a:r>
              <a:rPr lang="en-US" sz="2000" dirty="0">
                <a:latin typeface="Times New Roman" panose="02020603050405020304" pitchFamily="18" charset="0"/>
                <a:cs typeface="Times New Roman" panose="02020603050405020304" pitchFamily="18" charset="0"/>
              </a:rPr>
              <a:t>: Volcanic eruptions release aerosols and sulfur dioxide into the stratosphere, which can reflect sunlight and cause temporary cooling.</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Greenhouse Gases</a:t>
            </a:r>
            <a:r>
              <a:rPr lang="en-US" sz="2000" dirty="0">
                <a:latin typeface="Times New Roman" panose="02020603050405020304" pitchFamily="18" charset="0"/>
                <a:cs typeface="Times New Roman" panose="02020603050405020304" pitchFamily="18" charset="0"/>
              </a:rPr>
              <a:t>: Volcanoes emit carbon dioxide (CO₂), a greenhouse gas, but in much smaller quantities compared to human activities.</a:t>
            </a:r>
          </a:p>
          <a:p>
            <a:pPr algn="just">
              <a:lnSpc>
                <a:spcPct val="150000"/>
              </a:lnSpc>
            </a:pP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latin typeface="Times New Roman" panose="02020603050405020304" pitchFamily="18" charset="0"/>
              <a:cs typeface="Times New Roman" panose="02020603050405020304" pitchFamily="18" charset="0"/>
            </a:endParaRPr>
          </a:p>
        </p:txBody>
      </p:sp>
      <p:pic>
        <p:nvPicPr>
          <p:cNvPr id="2054" name="Picture 6" descr="Sparks seems to fly from an erupting volcano against a dark sky">
            <a:extLst>
              <a:ext uri="{FF2B5EF4-FFF2-40B4-BE49-F238E27FC236}">
                <a16:creationId xmlns:a16="http://schemas.microsoft.com/office/drawing/2014/main" id="{9FB168B3-4A03-BAF0-9131-CD87C995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359" y="3227294"/>
            <a:ext cx="4964206" cy="278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Natural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8" y="998900"/>
            <a:ext cx="5004330" cy="4191981"/>
          </a:xfrm>
          <a:prstGeom prst="rect">
            <a:avLst/>
          </a:prstGeom>
          <a:noFill/>
        </p:spPr>
        <p:txBody>
          <a:bodyPr wrap="square" rtlCol="0">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3. Natural Greenhouse Gas Concentrations</a:t>
            </a:r>
            <a:r>
              <a:rPr lang="en-US" sz="2000" dirty="0">
                <a:latin typeface="Times New Roman" panose="02020603050405020304" pitchFamily="18" charset="0"/>
                <a:cs typeface="Times New Roman" panose="02020603050405020304" pitchFamily="18" charset="0"/>
              </a:rPr>
              <a:t>:</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Carbon Dioxide (CO₂)</a:t>
            </a:r>
            <a:r>
              <a:rPr lang="en-US" sz="2000" dirty="0">
                <a:latin typeface="Times New Roman" panose="02020603050405020304" pitchFamily="18" charset="0"/>
                <a:cs typeface="Times New Roman" panose="02020603050405020304" pitchFamily="18" charset="0"/>
              </a:rPr>
              <a:t>: Naturally released from oceans, soil, and respiration.</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Methane (CH₄)</a:t>
            </a:r>
            <a:r>
              <a:rPr lang="en-US" sz="2000" dirty="0">
                <a:latin typeface="Times New Roman" panose="02020603050405020304" pitchFamily="18" charset="0"/>
                <a:cs typeface="Times New Roman" panose="02020603050405020304" pitchFamily="18" charset="0"/>
              </a:rPr>
              <a:t>: Produced by natural wetlands, termites, and geological sources.</a:t>
            </a:r>
          </a:p>
          <a:p>
            <a:pPr marL="742950" lvl="1" indent="-285750" algn="just">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Nitrous Oxide (N₂O)</a:t>
            </a:r>
            <a:r>
              <a:rPr lang="en-US" sz="2000" dirty="0">
                <a:latin typeface="Times New Roman" panose="02020603050405020304" pitchFamily="18" charset="0"/>
                <a:cs typeface="Times New Roman" panose="02020603050405020304" pitchFamily="18" charset="0"/>
              </a:rPr>
              <a:t>: Released from soils and oceans.</a:t>
            </a:r>
          </a:p>
        </p:txBody>
      </p:sp>
      <p:pic>
        <p:nvPicPr>
          <p:cNvPr id="5" name="Picture 4">
            <a:extLst>
              <a:ext uri="{FF2B5EF4-FFF2-40B4-BE49-F238E27FC236}">
                <a16:creationId xmlns:a16="http://schemas.microsoft.com/office/drawing/2014/main" id="{BC10E50E-F834-9091-5F39-E6FD7012D0D6}"/>
              </a:ext>
            </a:extLst>
          </p:cNvPr>
          <p:cNvPicPr>
            <a:picLocks noChangeAspect="1"/>
          </p:cNvPicPr>
          <p:nvPr/>
        </p:nvPicPr>
        <p:blipFill>
          <a:blip r:embed="rId2"/>
          <a:stretch>
            <a:fillRect/>
          </a:stretch>
        </p:blipFill>
        <p:spPr>
          <a:xfrm>
            <a:off x="6194614" y="1111623"/>
            <a:ext cx="4876800" cy="4876800"/>
          </a:xfrm>
          <a:prstGeom prst="rect">
            <a:avLst/>
          </a:prstGeom>
        </p:spPr>
      </p:pic>
    </p:spTree>
    <p:extLst>
      <p:ext uri="{BB962C8B-B14F-4D97-AF65-F5344CB8AC3E}">
        <p14:creationId xmlns:p14="http://schemas.microsoft.com/office/powerpoint/2010/main" val="204209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Human-Caused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7" y="1106477"/>
            <a:ext cx="10138769" cy="4197559"/>
          </a:xfrm>
          <a:prstGeom prst="rect">
            <a:avLst/>
          </a:prstGeom>
          <a:noFill/>
        </p:spPr>
        <p:txBody>
          <a:bodyPr wrap="square" rtlCol="0">
            <a:spAutoFit/>
          </a:bodyPr>
          <a:lstStyle/>
          <a:p>
            <a:pPr>
              <a:lnSpc>
                <a:spcPct val="150000"/>
              </a:lnSpc>
            </a:pPr>
            <a:r>
              <a:rPr lang="en-US" sz="1800" dirty="0">
                <a:latin typeface="Times New Roman" panose="02020603050405020304" pitchFamily="18" charset="0"/>
                <a:cs typeface="Times New Roman" panose="02020603050405020304" pitchFamily="18" charset="0"/>
              </a:rPr>
              <a:t>Human activities, primarily since the Industrial Revolution, have significantly impacted the Earth’s climate. </a:t>
            </a:r>
          </a:p>
          <a:p>
            <a:pPr>
              <a:lnSpc>
                <a:spcPct val="150000"/>
              </a:lnSpc>
            </a:pPr>
            <a:r>
              <a:rPr lang="en-US" sz="1800" dirty="0">
                <a:latin typeface="Times New Roman" panose="02020603050405020304" pitchFamily="18" charset="0"/>
                <a:cs typeface="Times New Roman" panose="02020603050405020304" pitchFamily="18" charset="0"/>
              </a:rPr>
              <a:t>These activities introduce various climate drivers that contribute to global warming and climate change.</a:t>
            </a:r>
          </a:p>
          <a:p>
            <a:pPr>
              <a:lnSpc>
                <a:spcPct val="150000"/>
              </a:lnSpc>
            </a:pPr>
            <a:r>
              <a:rPr lang="en-US" sz="1800" b="1" dirty="0">
                <a:latin typeface="Times New Roman" panose="02020603050405020304" pitchFamily="18" charset="0"/>
                <a:cs typeface="Times New Roman" panose="02020603050405020304" pitchFamily="18" charset="0"/>
              </a:rPr>
              <a:t>1. Greenhouse Gas Emissions</a:t>
            </a:r>
            <a:r>
              <a:rPr lang="en-US" sz="18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Carbon Dioxide (CO₂)</a:t>
            </a:r>
            <a:r>
              <a:rPr lang="en-US" sz="1800" dirty="0">
                <a:latin typeface="Times New Roman" panose="02020603050405020304" pitchFamily="18" charset="0"/>
                <a:cs typeface="Times New Roman" panose="02020603050405020304" pitchFamily="18" charset="0"/>
              </a:rPr>
              <a:t>: The primary driver of recent climate change, mainly from burning fossil fuels (coal, oil, and natural gas) and deforestation.</a:t>
            </a:r>
          </a:p>
          <a:p>
            <a:pPr marL="7429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Methane (CH₄)</a:t>
            </a:r>
            <a:r>
              <a:rPr lang="en-US" sz="1800" dirty="0">
                <a:latin typeface="Times New Roman" panose="02020603050405020304" pitchFamily="18" charset="0"/>
                <a:cs typeface="Times New Roman" panose="02020603050405020304" pitchFamily="18" charset="0"/>
              </a:rPr>
              <a:t>: Emitted from livestock digestion, rice paddies, landfills, and fossil fuel extraction.</a:t>
            </a:r>
          </a:p>
          <a:p>
            <a:pPr marL="7429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Nitrous Oxide (N₂O)</a:t>
            </a:r>
            <a:r>
              <a:rPr lang="en-US" sz="1800" dirty="0">
                <a:latin typeface="Times New Roman" panose="02020603050405020304" pitchFamily="18" charset="0"/>
                <a:cs typeface="Times New Roman" panose="02020603050405020304" pitchFamily="18" charset="0"/>
              </a:rPr>
              <a:t>: Released from agricultural activities, particularly the use of synthetic fertilizers.</a:t>
            </a:r>
          </a:p>
          <a:p>
            <a:pPr marL="742950" lvl="1" indent="-285750">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Impact</a:t>
            </a:r>
            <a:r>
              <a:rPr lang="en-US" sz="1800" dirty="0">
                <a:latin typeface="Times New Roman" panose="02020603050405020304" pitchFamily="18" charset="0"/>
                <a:cs typeface="Times New Roman" panose="02020603050405020304" pitchFamily="18" charset="0"/>
              </a:rPr>
              <a:t>: CO₂ levels have risen from about 280 ppm (pre-industrial) to over 415 ppm today. Methane and nitrous oxide concentrations have also increased significantly due to human activities.</a:t>
            </a:r>
          </a:p>
        </p:txBody>
      </p:sp>
    </p:spTree>
    <p:extLst>
      <p:ext uri="{BB962C8B-B14F-4D97-AF65-F5344CB8AC3E}">
        <p14:creationId xmlns:p14="http://schemas.microsoft.com/office/powerpoint/2010/main" val="3435617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tal-2024">
            <a:extLst>
              <a:ext uri="{FF2B5EF4-FFF2-40B4-BE49-F238E27FC236}">
                <a16:creationId xmlns:a16="http://schemas.microsoft.com/office/drawing/2014/main" id="{BAABCE1A-5FE6-60C2-3DE5-7BC1C8731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811" y="1316182"/>
            <a:ext cx="4873455" cy="41599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06AB5F9-045A-AB7F-8A61-1BCC9FFEA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33" y="1316182"/>
            <a:ext cx="4724943" cy="40178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03D520-8AC4-299F-08CC-5E1EBE47913E}"/>
              </a:ext>
            </a:extLst>
          </p:cNvPr>
          <p:cNvSpPr txBox="1"/>
          <p:nvPr/>
        </p:nvSpPr>
        <p:spPr>
          <a:xfrm>
            <a:off x="987142" y="5180111"/>
            <a:ext cx="4650632" cy="307777"/>
          </a:xfrm>
          <a:prstGeom prst="rect">
            <a:avLst/>
          </a:prstGeom>
          <a:noFill/>
        </p:spPr>
        <p:txBody>
          <a:bodyPr wrap="none" rtlCol="0">
            <a:spAutoFit/>
          </a:bodyPr>
          <a:lstStyle/>
          <a:p>
            <a:pPr algn="ctr"/>
            <a:r>
              <a:rPr lang="en-US" b="1" i="0" dirty="0">
                <a:solidFill>
                  <a:srgbClr val="1B1B1B"/>
                </a:solidFill>
                <a:effectLst/>
                <a:highlight>
                  <a:srgbClr val="FFFFFF"/>
                </a:highlight>
                <a:latin typeface="Times New Roman" panose="02020603050405020304" pitchFamily="18" charset="0"/>
                <a:cs typeface="Times New Roman" panose="02020603050405020304" pitchFamily="18" charset="0"/>
              </a:rPr>
              <a:t>Total U.S. Greenhouse Gas Emissions by Economic Sector</a:t>
            </a:r>
            <a:endParaRPr lang="en-IN"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9633C96-3B9E-BCB6-40BE-576DAFA5F573}"/>
              </a:ext>
            </a:extLst>
          </p:cNvPr>
          <p:cNvSpPr txBox="1"/>
          <p:nvPr/>
        </p:nvSpPr>
        <p:spPr>
          <a:xfrm>
            <a:off x="6275303" y="5214481"/>
            <a:ext cx="5459497" cy="523220"/>
          </a:xfrm>
          <a:prstGeom prst="rect">
            <a:avLst/>
          </a:prstGeom>
          <a:noFill/>
        </p:spPr>
        <p:txBody>
          <a:bodyPr wrap="square" rtlCol="0">
            <a:spAutoFit/>
          </a:bodyPr>
          <a:lstStyle/>
          <a:p>
            <a:pPr algn="ctr"/>
            <a:r>
              <a:rPr lang="en-US" b="1" i="0" dirty="0">
                <a:solidFill>
                  <a:srgbClr val="1B1B1B"/>
                </a:solidFill>
                <a:effectLst/>
                <a:highlight>
                  <a:srgbClr val="FFFFFF"/>
                </a:highlight>
                <a:latin typeface="Times New Roman" panose="02020603050405020304" pitchFamily="18" charset="0"/>
                <a:cs typeface="Times New Roman" panose="02020603050405020304" pitchFamily="18" charset="0"/>
              </a:rPr>
              <a:t>Total U.S. Greenhouse Gas Emissions by Economic Sector Including Electricity End-Use Indirect Emissions</a:t>
            </a:r>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D064BB7-D719-5910-BD92-CA7E7B57A607}"/>
              </a:ext>
            </a:extLst>
          </p:cNvPr>
          <p:cNvSpPr txBox="1"/>
          <p:nvPr/>
        </p:nvSpPr>
        <p:spPr>
          <a:xfrm>
            <a:off x="1748728" y="454408"/>
            <a:ext cx="8694543" cy="1200329"/>
          </a:xfrm>
          <a:prstGeom prst="rect">
            <a:avLst/>
          </a:prstGeom>
          <a:noFill/>
        </p:spPr>
        <p:txBody>
          <a:bodyPr wrap="square" rtlCol="0">
            <a:spAutoFit/>
          </a:bodyPr>
          <a:lstStyle/>
          <a:p>
            <a:pPr algn="ctr"/>
            <a:r>
              <a:rPr lang="en-US" sz="3600" b="1" i="0" dirty="0">
                <a:solidFill>
                  <a:srgbClr val="FFFFFF"/>
                </a:solidFill>
                <a:effectLst/>
                <a:highlight>
                  <a:srgbClr val="4D8055"/>
                </a:highlight>
                <a:latin typeface="Times New Roman" panose="02020603050405020304" pitchFamily="18" charset="0"/>
                <a:cs typeface="Times New Roman" panose="02020603050405020304" pitchFamily="18" charset="0"/>
              </a:rPr>
              <a:t>Total U.S. Greenhouse Gas Emissions by Economic Sector in 2022</a:t>
            </a:r>
            <a:endParaRPr lang="en-IN"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4E9CB9-7D34-19C1-DBA4-38844B4EB146}"/>
              </a:ext>
            </a:extLst>
          </p:cNvPr>
          <p:cNvSpPr txBox="1"/>
          <p:nvPr/>
        </p:nvSpPr>
        <p:spPr>
          <a:xfrm>
            <a:off x="2819068" y="5737701"/>
            <a:ext cx="7212231" cy="307777"/>
          </a:xfrm>
          <a:prstGeom prst="rect">
            <a:avLst/>
          </a:prstGeom>
          <a:noFill/>
        </p:spPr>
        <p:txBody>
          <a:bodyPr wrap="none" rtlCol="0">
            <a:spAutoFit/>
          </a:bodyPr>
          <a:lstStyle/>
          <a:p>
            <a:r>
              <a:rPr lang="en-IN" dirty="0">
                <a:solidFill>
                  <a:srgbClr val="FF0000"/>
                </a:solidFill>
              </a:rPr>
              <a:t>Source: USEPA - https://www.epa.gov/ghgemissions/sources-greenhouse-gas-emissions</a:t>
            </a:r>
          </a:p>
        </p:txBody>
      </p:sp>
    </p:spTree>
    <p:extLst>
      <p:ext uri="{BB962C8B-B14F-4D97-AF65-F5344CB8AC3E}">
        <p14:creationId xmlns:p14="http://schemas.microsoft.com/office/powerpoint/2010/main" val="2167528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Human-Caused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7" y="842342"/>
            <a:ext cx="5703577" cy="5028556"/>
          </a:xfrm>
          <a:prstGeom prst="rect">
            <a:avLst/>
          </a:prstGeom>
          <a:noFill/>
        </p:spPr>
        <p:txBody>
          <a:bodyPr wrap="square" rtlCol="0">
            <a:spAutoFit/>
          </a:bodyPr>
          <a:lstStyle/>
          <a:p>
            <a:pPr lvl="1" algn="just">
              <a:lnSpc>
                <a:spcPct val="150000"/>
              </a:lnSpc>
            </a:pPr>
            <a:r>
              <a:rPr lang="en-US" sz="1800" b="1" dirty="0">
                <a:latin typeface="Times New Roman" panose="02020603050405020304" pitchFamily="18" charset="0"/>
                <a:cs typeface="Times New Roman" panose="02020603050405020304" pitchFamily="18" charset="0"/>
              </a:rPr>
              <a:t>2. Aerosols and Particulates</a:t>
            </a:r>
            <a:r>
              <a:rPr lang="en-US" sz="1800" dirty="0">
                <a:latin typeface="Times New Roman" panose="02020603050405020304" pitchFamily="18" charset="0"/>
                <a:cs typeface="Times New Roman" panose="02020603050405020304" pitchFamily="18" charset="0"/>
              </a:rPr>
              <a:t>:</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Sulfur Dioxide (SO₂)</a:t>
            </a:r>
            <a:r>
              <a:rPr lang="en-US" sz="1800" dirty="0">
                <a:latin typeface="Times New Roman" panose="02020603050405020304" pitchFamily="18" charset="0"/>
                <a:cs typeface="Times New Roman" panose="02020603050405020304" pitchFamily="18" charset="0"/>
              </a:rPr>
              <a:t>: Emitted from burning fossil fuels and industrial processes, leading to sulfate aerosols that reflect sunlight and cool the atmosphere.</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Black Carbon</a:t>
            </a:r>
            <a:r>
              <a:rPr lang="en-US" sz="1800" dirty="0">
                <a:latin typeface="Times New Roman" panose="02020603050405020304" pitchFamily="18" charset="0"/>
                <a:cs typeface="Times New Roman" panose="02020603050405020304" pitchFamily="18" charset="0"/>
              </a:rPr>
              <a:t>: Soot particles from incomplete combustion of fossil fuels and biomass, which can absorb sunlight and warm the atmosphere.</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Impact</a:t>
            </a:r>
            <a:r>
              <a:rPr lang="en-US" sz="1800" dirty="0">
                <a:latin typeface="Times New Roman" panose="02020603050405020304" pitchFamily="18" charset="0"/>
                <a:cs typeface="Times New Roman" panose="02020603050405020304" pitchFamily="18" charset="0"/>
              </a:rPr>
              <a:t>: Aerosols can have both cooling (e.g., sulfates) and warming (e.g., black carbon) effects on the climate. The net effect of aerosols is complex and varies regionally and temporally.</a:t>
            </a:r>
          </a:p>
        </p:txBody>
      </p:sp>
      <p:pic>
        <p:nvPicPr>
          <p:cNvPr id="5" name="Picture 4">
            <a:extLst>
              <a:ext uri="{FF2B5EF4-FFF2-40B4-BE49-F238E27FC236}">
                <a16:creationId xmlns:a16="http://schemas.microsoft.com/office/drawing/2014/main" id="{05FCC02C-02AC-DE3F-FCCA-5A2E7FC300D6}"/>
              </a:ext>
            </a:extLst>
          </p:cNvPr>
          <p:cNvPicPr>
            <a:picLocks noChangeAspect="1"/>
          </p:cNvPicPr>
          <p:nvPr/>
        </p:nvPicPr>
        <p:blipFill>
          <a:blip r:embed="rId2"/>
          <a:stretch>
            <a:fillRect/>
          </a:stretch>
        </p:blipFill>
        <p:spPr>
          <a:xfrm>
            <a:off x="6831106" y="1358485"/>
            <a:ext cx="4300719" cy="4141029"/>
          </a:xfrm>
          <a:prstGeom prst="rect">
            <a:avLst/>
          </a:prstGeom>
        </p:spPr>
      </p:pic>
    </p:spTree>
    <p:extLst>
      <p:ext uri="{BB962C8B-B14F-4D97-AF65-F5344CB8AC3E}">
        <p14:creationId xmlns:p14="http://schemas.microsoft.com/office/powerpoint/2010/main" val="373269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0215BB2C-F9E9-82ED-0207-7E77F451FABD}"/>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Human-Caused Climate Drivers</a:t>
            </a:r>
          </a:p>
        </p:txBody>
      </p:sp>
      <p:sp>
        <p:nvSpPr>
          <p:cNvPr id="3" name="TextBox 2">
            <a:extLst>
              <a:ext uri="{FF2B5EF4-FFF2-40B4-BE49-F238E27FC236}">
                <a16:creationId xmlns:a16="http://schemas.microsoft.com/office/drawing/2014/main" id="{3F9BC753-8278-7EF3-3F52-FEBA747A088C}"/>
              </a:ext>
            </a:extLst>
          </p:cNvPr>
          <p:cNvSpPr txBox="1"/>
          <p:nvPr/>
        </p:nvSpPr>
        <p:spPr>
          <a:xfrm>
            <a:off x="993056" y="797178"/>
            <a:ext cx="5757367" cy="5444054"/>
          </a:xfrm>
          <a:prstGeom prst="rect">
            <a:avLst/>
          </a:prstGeom>
          <a:noFill/>
        </p:spPr>
        <p:txBody>
          <a:bodyPr wrap="square" rtlCol="0">
            <a:spAutoFit/>
          </a:bodyPr>
          <a:lstStyle/>
          <a:p>
            <a:pPr lvl="1" algn="just">
              <a:lnSpc>
                <a:spcPct val="150000"/>
              </a:lnSpc>
            </a:pPr>
            <a:r>
              <a:rPr lang="en-US" sz="1800" b="1" dirty="0">
                <a:latin typeface="Times New Roman" panose="02020603050405020304" pitchFamily="18" charset="0"/>
                <a:cs typeface="Times New Roman" panose="02020603050405020304" pitchFamily="18" charset="0"/>
              </a:rPr>
              <a:t>3. Land Use Changes</a:t>
            </a:r>
            <a:r>
              <a:rPr lang="en-US" sz="1800" dirty="0">
                <a:latin typeface="Times New Roman" panose="02020603050405020304" pitchFamily="18" charset="0"/>
                <a:cs typeface="Times New Roman" panose="02020603050405020304" pitchFamily="18" charset="0"/>
              </a:rPr>
              <a:t>:</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Deforestation</a:t>
            </a:r>
            <a:r>
              <a:rPr lang="en-US" sz="1800" dirty="0">
                <a:latin typeface="Times New Roman" panose="02020603050405020304" pitchFamily="18" charset="0"/>
                <a:cs typeface="Times New Roman" panose="02020603050405020304" pitchFamily="18" charset="0"/>
              </a:rPr>
              <a:t>: Reduces the Earth's capacity to absorb CO₂ and changes the surface albedo, leading to warming.</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Urbanization</a:t>
            </a:r>
            <a:r>
              <a:rPr lang="en-US" sz="1800" dirty="0">
                <a:latin typeface="Times New Roman" panose="02020603050405020304" pitchFamily="18" charset="0"/>
                <a:cs typeface="Times New Roman" panose="02020603050405020304" pitchFamily="18" charset="0"/>
              </a:rPr>
              <a:t>: Alters local climates through the urban heat island effect, where cities are warmer than surrounding rural areas due to human activities and infrastructure.</a:t>
            </a:r>
          </a:p>
          <a:p>
            <a:pPr marL="742950" lvl="2"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Impact</a:t>
            </a:r>
            <a:r>
              <a:rPr lang="en-US" sz="1800" dirty="0">
                <a:latin typeface="Times New Roman" panose="02020603050405020304" pitchFamily="18" charset="0"/>
                <a:cs typeface="Times New Roman" panose="02020603050405020304" pitchFamily="18" charset="0"/>
              </a:rPr>
              <a:t>: Deforestation and urbanization contribute to global and regional climate changes. Restoration of forests and sustainable land management practices can help mitigate climate change.</a:t>
            </a:r>
          </a:p>
          <a:p>
            <a:pPr lvl="1" algn="just">
              <a:lnSpc>
                <a:spcPct val="150000"/>
              </a:lnSpc>
            </a:pPr>
            <a:endParaRPr lang="en-IN"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45F5B56-FD06-D698-8A19-D0B6B3288EB2}"/>
              </a:ext>
            </a:extLst>
          </p:cNvPr>
          <p:cNvPicPr>
            <a:picLocks noChangeAspect="1"/>
          </p:cNvPicPr>
          <p:nvPr/>
        </p:nvPicPr>
        <p:blipFill>
          <a:blip r:embed="rId2"/>
          <a:stretch>
            <a:fillRect/>
          </a:stretch>
        </p:blipFill>
        <p:spPr>
          <a:xfrm>
            <a:off x="7084260" y="1416423"/>
            <a:ext cx="4047565" cy="4025153"/>
          </a:xfrm>
          <a:prstGeom prst="rect">
            <a:avLst/>
          </a:prstGeom>
        </p:spPr>
      </p:pic>
    </p:spTree>
    <p:extLst>
      <p:ext uri="{BB962C8B-B14F-4D97-AF65-F5344CB8AC3E}">
        <p14:creationId xmlns:p14="http://schemas.microsoft.com/office/powerpoint/2010/main" val="274816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7BD5421-27F1-B3EF-97E3-67C3A7A0928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Summary Table</a:t>
            </a:r>
          </a:p>
        </p:txBody>
      </p:sp>
      <p:graphicFrame>
        <p:nvGraphicFramePr>
          <p:cNvPr id="13" name="Table 12">
            <a:extLst>
              <a:ext uri="{FF2B5EF4-FFF2-40B4-BE49-F238E27FC236}">
                <a16:creationId xmlns:a16="http://schemas.microsoft.com/office/drawing/2014/main" id="{ACF00839-BBBE-A8AB-62B6-0659B3525EDE}"/>
              </a:ext>
            </a:extLst>
          </p:cNvPr>
          <p:cNvGraphicFramePr>
            <a:graphicFrameLocks noGrp="1"/>
          </p:cNvGraphicFramePr>
          <p:nvPr>
            <p:extLst>
              <p:ext uri="{D42A27DB-BD31-4B8C-83A1-F6EECF244321}">
                <p14:modId xmlns:p14="http://schemas.microsoft.com/office/powerpoint/2010/main" val="1763616973"/>
              </p:ext>
            </p:extLst>
          </p:nvPr>
        </p:nvGraphicFramePr>
        <p:xfrm>
          <a:off x="993056" y="965013"/>
          <a:ext cx="10138768" cy="4644788"/>
        </p:xfrm>
        <a:graphic>
          <a:graphicData uri="http://schemas.openxmlformats.org/drawingml/2006/table">
            <a:tbl>
              <a:tblPr firstRow="1" firstCol="1" bandRow="1">
                <a:tableStyleId>{29A00ED3-4F39-45E5-B855-3537186DFB81}</a:tableStyleId>
              </a:tblPr>
              <a:tblGrid>
                <a:gridCol w="1763591">
                  <a:extLst>
                    <a:ext uri="{9D8B030D-6E8A-4147-A177-3AD203B41FA5}">
                      <a16:colId xmlns:a16="http://schemas.microsoft.com/office/drawing/2014/main" val="1660805799"/>
                    </a:ext>
                  </a:extLst>
                </a:gridCol>
                <a:gridCol w="2380129">
                  <a:extLst>
                    <a:ext uri="{9D8B030D-6E8A-4147-A177-3AD203B41FA5}">
                      <a16:colId xmlns:a16="http://schemas.microsoft.com/office/drawing/2014/main" val="327003685"/>
                    </a:ext>
                  </a:extLst>
                </a:gridCol>
                <a:gridCol w="2743200">
                  <a:extLst>
                    <a:ext uri="{9D8B030D-6E8A-4147-A177-3AD203B41FA5}">
                      <a16:colId xmlns:a16="http://schemas.microsoft.com/office/drawing/2014/main" val="512498877"/>
                    </a:ext>
                  </a:extLst>
                </a:gridCol>
                <a:gridCol w="3251848">
                  <a:extLst>
                    <a:ext uri="{9D8B030D-6E8A-4147-A177-3AD203B41FA5}">
                      <a16:colId xmlns:a16="http://schemas.microsoft.com/office/drawing/2014/main" val="378315684"/>
                    </a:ext>
                  </a:extLst>
                </a:gridCol>
              </a:tblGrid>
              <a:tr h="184807">
                <a:tc>
                  <a:txBody>
                    <a:bodyPr/>
                    <a:lstStyle/>
                    <a:p>
                      <a:pPr lvl="1"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Climate Driver</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Source</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Impact on Climate</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Key Points</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1805286401"/>
                  </a:ext>
                </a:extLst>
              </a:tr>
              <a:tr h="904263">
                <a:tc>
                  <a:txBody>
                    <a:bodyPr/>
                    <a:lstStyle/>
                    <a:p>
                      <a:pPr lvl="1"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Solar Radiation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Variability in solar output and Milankovitch cycles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Changes in the amount of solar energy reaching Earth, leading to warming or cooling</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Solar variability can cause climate periods like the Medieval Warm Period and the Little Ice Age. Milankovitch cycles influence ice age cycles over geological timescales.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2117259799"/>
                  </a:ext>
                </a:extLst>
              </a:tr>
              <a:tr h="544535">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Volcanic Activity</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Eruptions releasing aerosols and gases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Temporary cooling due to aerosols reflecting sunlight; minor warming from emitted CO₂</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Major eruptions like Mount Tambora can cause significant short-term climate anomalies.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1700002365"/>
                  </a:ext>
                </a:extLst>
              </a:tr>
              <a:tr h="544535">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Natural Greenhouse Gas Concentrations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Oceans, soils, wetlands, geological sources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Contribute to natural greenhouse effect, maintaining Earth's temperature</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lvl="1"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Natural processes release CO₂, CH₄, and N₂O, but at much lower rates compared to human activities.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2172693370"/>
                  </a:ext>
                </a:extLst>
              </a:tr>
            </a:tbl>
          </a:graphicData>
        </a:graphic>
      </p:graphicFrame>
    </p:spTree>
    <p:extLst>
      <p:ext uri="{BB962C8B-B14F-4D97-AF65-F5344CB8AC3E}">
        <p14:creationId xmlns:p14="http://schemas.microsoft.com/office/powerpoint/2010/main" val="3656720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7BD5421-27F1-B3EF-97E3-67C3A7A0928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cs typeface="Segoe UI" panose="020B0502040204020203" pitchFamily="34" charset="0"/>
              </a:rPr>
              <a:t>Summary Table</a:t>
            </a:r>
          </a:p>
        </p:txBody>
      </p:sp>
      <p:graphicFrame>
        <p:nvGraphicFramePr>
          <p:cNvPr id="13" name="Table 12">
            <a:extLst>
              <a:ext uri="{FF2B5EF4-FFF2-40B4-BE49-F238E27FC236}">
                <a16:creationId xmlns:a16="http://schemas.microsoft.com/office/drawing/2014/main" id="{ACF00839-BBBE-A8AB-62B6-0659B3525EDE}"/>
              </a:ext>
            </a:extLst>
          </p:cNvPr>
          <p:cNvGraphicFramePr>
            <a:graphicFrameLocks noGrp="1"/>
          </p:cNvGraphicFramePr>
          <p:nvPr>
            <p:extLst>
              <p:ext uri="{D42A27DB-BD31-4B8C-83A1-F6EECF244321}">
                <p14:modId xmlns:p14="http://schemas.microsoft.com/office/powerpoint/2010/main" val="2563292662"/>
              </p:ext>
            </p:extLst>
          </p:nvPr>
        </p:nvGraphicFramePr>
        <p:xfrm>
          <a:off x="993056" y="965013"/>
          <a:ext cx="10138768" cy="5010548"/>
        </p:xfrm>
        <a:graphic>
          <a:graphicData uri="http://schemas.openxmlformats.org/drawingml/2006/table">
            <a:tbl>
              <a:tblPr firstRow="1" firstCol="1" bandRow="1">
                <a:tableStyleId>{29A00ED3-4F39-45E5-B855-3537186DFB81}</a:tableStyleId>
              </a:tblPr>
              <a:tblGrid>
                <a:gridCol w="1763591">
                  <a:extLst>
                    <a:ext uri="{9D8B030D-6E8A-4147-A177-3AD203B41FA5}">
                      <a16:colId xmlns:a16="http://schemas.microsoft.com/office/drawing/2014/main" val="1660805799"/>
                    </a:ext>
                  </a:extLst>
                </a:gridCol>
                <a:gridCol w="2380129">
                  <a:extLst>
                    <a:ext uri="{9D8B030D-6E8A-4147-A177-3AD203B41FA5}">
                      <a16:colId xmlns:a16="http://schemas.microsoft.com/office/drawing/2014/main" val="327003685"/>
                    </a:ext>
                  </a:extLst>
                </a:gridCol>
                <a:gridCol w="2743200">
                  <a:extLst>
                    <a:ext uri="{9D8B030D-6E8A-4147-A177-3AD203B41FA5}">
                      <a16:colId xmlns:a16="http://schemas.microsoft.com/office/drawing/2014/main" val="512498877"/>
                    </a:ext>
                  </a:extLst>
                </a:gridCol>
                <a:gridCol w="3251848">
                  <a:extLst>
                    <a:ext uri="{9D8B030D-6E8A-4147-A177-3AD203B41FA5}">
                      <a16:colId xmlns:a16="http://schemas.microsoft.com/office/drawing/2014/main" val="378315684"/>
                    </a:ext>
                  </a:extLst>
                </a:gridCol>
              </a:tblGrid>
              <a:tr h="184807">
                <a:tc>
                  <a:txBody>
                    <a:bodyPr/>
                    <a:lstStyle/>
                    <a:p>
                      <a:pPr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Climate Driver</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Source</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Impact on Climate</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ctr">
                        <a:lnSpc>
                          <a:spcPct val="150000"/>
                        </a:lnSpc>
                        <a:spcAft>
                          <a:spcPts val="800"/>
                        </a:spcAft>
                      </a:pPr>
                      <a:r>
                        <a:rPr lang="en-IN" sz="1600" b="1" kern="0" dirty="0">
                          <a:effectLst/>
                          <a:latin typeface="Times New Roman" panose="02020603050405020304" pitchFamily="18" charset="0"/>
                          <a:cs typeface="Times New Roman" panose="02020603050405020304" pitchFamily="18" charset="0"/>
                        </a:rPr>
                        <a:t>Key Points</a:t>
                      </a:r>
                      <a:endPar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1805286401"/>
                  </a:ext>
                </a:extLst>
              </a:tr>
              <a:tr h="724399">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Greenhouse Gas Emissions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Fossil fuel burning, deforestation, agriculture</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Significant warming due to increased CO₂, CH₄, and N₂O concentrations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CO₂ levels have risen from 280 ppm to over 415 ppm since the pre-industrial era. Methane and nitrous oxide levels have also increased due to human activities.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3275124933"/>
                  </a:ext>
                </a:extLst>
              </a:tr>
              <a:tr h="544535">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Aerosols and Particulates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Fossil fuel combustion, industrial processes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Cooling from sulfates reflecting sunlight; warming from black carbon absorbing sunlight</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The net effect of aerosols is complex, with both cooling and warming effects, varying regionally and temporally.</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1999146733"/>
                  </a:ext>
                </a:extLst>
              </a:tr>
              <a:tr h="904263">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Land Use Changes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Deforestation, urbanization</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a:effectLst/>
                          <a:latin typeface="Times New Roman" panose="02020603050405020304" pitchFamily="18" charset="0"/>
                          <a:cs typeface="Times New Roman" panose="02020603050405020304" pitchFamily="18" charset="0"/>
                        </a:rPr>
                        <a:t>Warming from reduced CO₂ absorption and altered surface albedo; urban heat island effect</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tc>
                  <a:txBody>
                    <a:bodyPr/>
                    <a:lstStyle/>
                    <a:p>
                      <a:pPr algn="l">
                        <a:lnSpc>
                          <a:spcPct val="150000"/>
                        </a:lnSpc>
                        <a:spcAft>
                          <a:spcPts val="800"/>
                        </a:spcAft>
                      </a:pPr>
                      <a:r>
                        <a:rPr lang="en-IN" sz="1600" kern="0" dirty="0">
                          <a:effectLst/>
                          <a:latin typeface="Times New Roman" panose="02020603050405020304" pitchFamily="18" charset="0"/>
                          <a:cs typeface="Times New Roman" panose="02020603050405020304" pitchFamily="18" charset="0"/>
                        </a:rPr>
                        <a:t>Sustainable land management and reforestation can mitigate climate change. Urban areas are typically warmer than rural areas due to human activities and infrastructure.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46" marR="8146" marT="8146" marB="8146" anchor="ctr"/>
                </a:tc>
                <a:extLst>
                  <a:ext uri="{0D108BD9-81ED-4DB2-BD59-A6C34878D82A}">
                    <a16:rowId xmlns:a16="http://schemas.microsoft.com/office/drawing/2014/main" val="1448035953"/>
                  </a:ext>
                </a:extLst>
              </a:tr>
            </a:tbl>
          </a:graphicData>
        </a:graphic>
      </p:graphicFrame>
    </p:spTree>
    <p:extLst>
      <p:ext uri="{BB962C8B-B14F-4D97-AF65-F5344CB8AC3E}">
        <p14:creationId xmlns:p14="http://schemas.microsoft.com/office/powerpoint/2010/main" val="1236960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7BD5421-27F1-B3EF-97E3-67C3A7A0928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endParaRPr lang="en-US" sz="2800" dirty="0">
              <a:solidFill>
                <a:srgbClr val="FFFFFF"/>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A4181DA8-8E1A-DF33-96B6-1590E22DC447}"/>
              </a:ext>
            </a:extLst>
          </p:cNvPr>
          <p:cNvPicPr>
            <a:picLocks noChangeAspect="1"/>
          </p:cNvPicPr>
          <p:nvPr/>
        </p:nvPicPr>
        <p:blipFill>
          <a:blip r:embed="rId2"/>
          <a:stretch>
            <a:fillRect/>
          </a:stretch>
        </p:blipFill>
        <p:spPr>
          <a:xfrm>
            <a:off x="6062441" y="990600"/>
            <a:ext cx="4876800" cy="4876800"/>
          </a:xfrm>
          <a:prstGeom prst="rect">
            <a:avLst/>
          </a:prstGeom>
        </p:spPr>
      </p:pic>
      <p:sp>
        <p:nvSpPr>
          <p:cNvPr id="5" name="TextBox 4">
            <a:extLst>
              <a:ext uri="{FF2B5EF4-FFF2-40B4-BE49-F238E27FC236}">
                <a16:creationId xmlns:a16="http://schemas.microsoft.com/office/drawing/2014/main" id="{F68218D0-09F4-F6C7-47E2-5322C4090695}"/>
              </a:ext>
            </a:extLst>
          </p:cNvPr>
          <p:cNvSpPr txBox="1"/>
          <p:nvPr/>
        </p:nvSpPr>
        <p:spPr>
          <a:xfrm>
            <a:off x="1869141" y="2810435"/>
            <a:ext cx="3070071" cy="769441"/>
          </a:xfrm>
          <a:prstGeom prst="rect">
            <a:avLst/>
          </a:prstGeom>
          <a:noFill/>
        </p:spPr>
        <p:txBody>
          <a:bodyPr wrap="none" rtlCol="0">
            <a:spAutoFit/>
          </a:bodyPr>
          <a:lstStyle/>
          <a:p>
            <a:r>
              <a:rPr lang="en-IN" sz="4400" b="1" dirty="0"/>
              <a:t>Thank You</a:t>
            </a:r>
          </a:p>
        </p:txBody>
      </p:sp>
    </p:spTree>
    <p:extLst>
      <p:ext uri="{BB962C8B-B14F-4D97-AF65-F5344CB8AC3E}">
        <p14:creationId xmlns:p14="http://schemas.microsoft.com/office/powerpoint/2010/main" val="88749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7;p46">
            <a:extLst>
              <a:ext uri="{FF2B5EF4-FFF2-40B4-BE49-F238E27FC236}">
                <a16:creationId xmlns:a16="http://schemas.microsoft.com/office/drawing/2014/main" id="{EA7ABF2C-CA07-9B08-605E-22BB0B7060EB}"/>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Earth’s Energy Budget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4" name="Picture 3">
            <a:extLst>
              <a:ext uri="{FF2B5EF4-FFF2-40B4-BE49-F238E27FC236}">
                <a16:creationId xmlns:a16="http://schemas.microsoft.com/office/drawing/2014/main" id="{92784FF7-8710-5193-ECA2-1DCF07079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1300"/>
            <a:ext cx="8229600" cy="5019535"/>
          </a:xfrm>
          <a:prstGeom prst="rect">
            <a:avLst/>
          </a:prstGeom>
          <a:noFill/>
        </p:spPr>
      </p:pic>
    </p:spTree>
    <p:extLst>
      <p:ext uri="{BB962C8B-B14F-4D97-AF65-F5344CB8AC3E}">
        <p14:creationId xmlns:p14="http://schemas.microsoft.com/office/powerpoint/2010/main" val="96587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7;p46">
            <a:extLst>
              <a:ext uri="{FF2B5EF4-FFF2-40B4-BE49-F238E27FC236}">
                <a16:creationId xmlns:a16="http://schemas.microsoft.com/office/drawing/2014/main" id="{EA7ABF2C-CA07-9B08-605E-22BB0B7060EB}"/>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Earth’s Energy Budget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Rectangle 1">
            <a:extLst>
              <a:ext uri="{FF2B5EF4-FFF2-40B4-BE49-F238E27FC236}">
                <a16:creationId xmlns:a16="http://schemas.microsoft.com/office/drawing/2014/main" id="{A44C10A5-7C45-ADAC-3B4D-F3010C0B940E}"/>
              </a:ext>
            </a:extLst>
          </p:cNvPr>
          <p:cNvSpPr>
            <a:spLocks noChangeArrowheads="1"/>
          </p:cNvSpPr>
          <p:nvPr/>
        </p:nvSpPr>
        <p:spPr bwMode="auto">
          <a:xfrm>
            <a:off x="993058" y="991300"/>
            <a:ext cx="9885732" cy="460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Earth's climate system is driven by energy from the sun.</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About 30% of the incoming solar radiation is reflected back into space by clouds, atmospheric particles, and bright ground surfaces like ice and snow.</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remaining 70% is absorbed by the Earth’s surface and atmosphere, warming the planet.</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absorbed energy is then re-emitted as infrared radiation (heat). </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Greenhouse gases (GHGs) like CO₂, CH₄, N₂O, and water vapor absorb and re-radiate some of this infrared radiation back towards the Earth's surface, effectively trapping heat. </a:t>
            </a:r>
          </a:p>
        </p:txBody>
      </p:sp>
    </p:spTree>
    <p:extLst>
      <p:ext uri="{BB962C8B-B14F-4D97-AF65-F5344CB8AC3E}">
        <p14:creationId xmlns:p14="http://schemas.microsoft.com/office/powerpoint/2010/main" val="290727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7;p46">
            <a:extLst>
              <a:ext uri="{FF2B5EF4-FFF2-40B4-BE49-F238E27FC236}">
                <a16:creationId xmlns:a16="http://schemas.microsoft.com/office/drawing/2014/main" id="{EA7ABF2C-CA07-9B08-605E-22BB0B7060EB}"/>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Greenhouse Gases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055E2B52-0959-AFEF-0267-1F996E846113}"/>
              </a:ext>
            </a:extLst>
          </p:cNvPr>
          <p:cNvSpPr txBox="1"/>
          <p:nvPr/>
        </p:nvSpPr>
        <p:spPr>
          <a:xfrm>
            <a:off x="993058" y="991300"/>
            <a:ext cx="10138768" cy="5063694"/>
          </a:xfrm>
          <a:prstGeom prst="rect">
            <a:avLst/>
          </a:prstGeom>
          <a:noFill/>
        </p:spPr>
        <p:txBody>
          <a:bodyPr wrap="square" rtlCol="0">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Carbon Dioxide (CO₂)</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Released by burning fossil fuels and deforestation; has increased by more than 40% since the industrial revolution.</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Methane (CH₄)</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Emitted from livestock, rice cultivation, landfills, and fossil fuel extraction; has a higher global warming potential than CO₂.</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Nitrous Oxide (N₂O)</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Emitted from agricultural and industrial activities; significant warming effect and contributes to ozone layer depletion.</a:t>
            </a:r>
          </a:p>
          <a:p>
            <a:pPr marL="342900" indent="-342900">
              <a:lnSpc>
                <a:spcPct val="150000"/>
              </a:lnSpc>
              <a:spcAft>
                <a:spcPts val="800"/>
              </a:spcAft>
              <a:buSzPts val="1000"/>
              <a:buFont typeface="Symbol" panose="05050102010706020507" pitchFamily="18" charset="2"/>
              <a:buChar char=""/>
              <a:tabLst>
                <a:tab pos="457200" algn="l"/>
              </a:tabLst>
            </a:pPr>
            <a:r>
              <a:rPr lang="en-US" altLang="en-US" sz="2000" b="1" dirty="0">
                <a:latin typeface="Times New Roman" panose="02020603050405020304" pitchFamily="18" charset="0"/>
                <a:cs typeface="Times New Roman" panose="02020603050405020304" pitchFamily="18" charset="0"/>
              </a:rPr>
              <a:t>Water vapor (H</a:t>
            </a:r>
            <a:r>
              <a:rPr lang="en-US" altLang="en-US" sz="2000" b="1" baseline="-25000" dirty="0">
                <a:latin typeface="Times New Roman" panose="02020603050405020304" pitchFamily="18" charset="0"/>
                <a:cs typeface="Times New Roman" panose="02020603050405020304" pitchFamily="18" charset="0"/>
              </a:rPr>
              <a:t>2</a:t>
            </a:r>
            <a:r>
              <a:rPr lang="en-US" altLang="en-US" sz="2000" b="1" dirty="0">
                <a:latin typeface="Times New Roman" panose="02020603050405020304" pitchFamily="18" charset="0"/>
                <a:cs typeface="Times New Roman" panose="02020603050405020304" pitchFamily="18" charset="0"/>
              </a:rPr>
              <a:t>O): </a:t>
            </a:r>
            <a:r>
              <a:rPr lang="en-US" altLang="en-US" sz="2000" dirty="0">
                <a:latin typeface="Times New Roman" panose="02020603050405020304" pitchFamily="18" charset="0"/>
                <a:cs typeface="Times New Roman" panose="02020603050405020304" pitchFamily="18" charset="0"/>
              </a:rPr>
              <a:t>It is the most abundant greenhouse gas in the atmosphere, not directly controlled by human activities.</a:t>
            </a:r>
          </a:p>
          <a:p>
            <a:pPr marL="342900" indent="-342900">
              <a:lnSpc>
                <a:spcPct val="150000"/>
              </a:lnSpc>
              <a:spcAft>
                <a:spcPts val="800"/>
              </a:spcAft>
              <a:buSzPts val="1000"/>
              <a:buFont typeface="Symbol" panose="05050102010706020507" pitchFamily="18" charset="2"/>
              <a:buChar char=""/>
              <a:tabLst>
                <a:tab pos="457200" algn="l"/>
              </a:tabLst>
            </a:pPr>
            <a:r>
              <a:rPr lang="en-US" altLang="en-US" sz="2000" b="1" dirty="0">
                <a:latin typeface="Times New Roman" panose="02020603050405020304" pitchFamily="18" charset="0"/>
                <a:cs typeface="Times New Roman" panose="02020603050405020304" pitchFamily="18" charset="0"/>
              </a:rPr>
              <a:t>Ozone (O</a:t>
            </a:r>
            <a:r>
              <a:rPr lang="en-US" altLang="en-US" sz="2000" b="1" baseline="-25000" dirty="0">
                <a:latin typeface="Times New Roman" panose="02020603050405020304" pitchFamily="18" charset="0"/>
                <a:cs typeface="Times New Roman" panose="02020603050405020304" pitchFamily="18" charset="0"/>
              </a:rPr>
              <a:t>3</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It is found in the upper atmosphere (stratospheric ozone) and near the Earth's surface (tropospheric ozone). In the troposphere, it is a pollutant and a potent greenhouse gas.</a:t>
            </a:r>
            <a:endParaRPr lang="en-IN" dirty="0"/>
          </a:p>
        </p:txBody>
      </p:sp>
    </p:spTree>
    <p:extLst>
      <p:ext uri="{BB962C8B-B14F-4D97-AF65-F5344CB8AC3E}">
        <p14:creationId xmlns:p14="http://schemas.microsoft.com/office/powerpoint/2010/main" val="395889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ic CO2, CH4, and N2O levels before and after the industrial... |  Download Scientific Diagram">
            <a:extLst>
              <a:ext uri="{FF2B5EF4-FFF2-40B4-BE49-F238E27FC236}">
                <a16:creationId xmlns:a16="http://schemas.microsoft.com/office/drawing/2014/main" id="{148EF1F2-FDCD-358F-C557-FEFD8292B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468351"/>
            <a:ext cx="9304066" cy="51964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0F97BC-3BA7-B482-7E7E-F5E212EF256D}"/>
              </a:ext>
            </a:extLst>
          </p:cNvPr>
          <p:cNvSpPr txBox="1"/>
          <p:nvPr/>
        </p:nvSpPr>
        <p:spPr>
          <a:xfrm>
            <a:off x="4088781" y="5664822"/>
            <a:ext cx="6099716" cy="307777"/>
          </a:xfrm>
          <a:prstGeom prst="rect">
            <a:avLst/>
          </a:prstGeom>
          <a:noFill/>
        </p:spPr>
        <p:txBody>
          <a:bodyPr wrap="square">
            <a:spAutoFit/>
          </a:bodyPr>
          <a:lstStyle/>
          <a:p>
            <a:r>
              <a:rPr lang="en-IN" dirty="0">
                <a:solidFill>
                  <a:srgbClr val="FF0000"/>
                </a:solidFill>
              </a:rPr>
              <a:t>Source: https://link.springer.com/article/10.1007/s11356-020-10091-w</a:t>
            </a:r>
          </a:p>
        </p:txBody>
      </p:sp>
    </p:spTree>
    <p:extLst>
      <p:ext uri="{BB962C8B-B14F-4D97-AF65-F5344CB8AC3E}">
        <p14:creationId xmlns:p14="http://schemas.microsoft.com/office/powerpoint/2010/main" val="393350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28331DA4-20F8-5D53-137A-15ED3E81F4F7}"/>
              </a:ext>
            </a:extLst>
          </p:cNvPr>
          <p:cNvSpPr/>
          <p:nvPr/>
        </p:nvSpPr>
        <p:spPr>
          <a:xfrm>
            <a:off x="993058" y="468080"/>
            <a:ext cx="10138768"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Radiative Forcing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3" name="TextBox 2">
            <a:extLst>
              <a:ext uri="{FF2B5EF4-FFF2-40B4-BE49-F238E27FC236}">
                <a16:creationId xmlns:a16="http://schemas.microsoft.com/office/drawing/2014/main" id="{0ABA7952-4C80-F728-017D-53575B181BB0}"/>
              </a:ext>
            </a:extLst>
          </p:cNvPr>
          <p:cNvSpPr txBox="1"/>
          <p:nvPr/>
        </p:nvSpPr>
        <p:spPr>
          <a:xfrm>
            <a:off x="993058" y="991300"/>
            <a:ext cx="10405043" cy="5166286"/>
          </a:xfrm>
          <a:prstGeom prst="rect">
            <a:avLst/>
          </a:prstGeom>
          <a:noFill/>
        </p:spPr>
        <p:txBody>
          <a:bodyPr wrap="square" rtlCol="0">
            <a:sp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Radiative forcing is a measure of the influence of a particular factor on the energy balance of the Earth’s atmosphere system.</a:t>
            </a:r>
          </a:p>
          <a:p>
            <a:pPr marL="342900" lvl="0" indent="-342900">
              <a:lnSpc>
                <a:spcPct val="150000"/>
              </a:lnSpc>
              <a:spcAft>
                <a:spcPts val="800"/>
              </a:spcAft>
              <a:buSzPts val="1000"/>
              <a:buFont typeface="Symbol" panose="05050102010706020507" pitchFamily="18" charset="2"/>
              <a:buChar char=""/>
              <a:tabLst>
                <a:tab pos="457200" algn="l"/>
              </a:tabLs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Radiative forcing is typically measured in watts per square meter (W/m²). </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Positive Radiative Forcing</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Leads to warming (e.g., increased GHG concentrations).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I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Negative Radiative Forcing</a:t>
            </a: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 Leads to cooling (e.g., aerosols reflecting sunlight).</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Drivers: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Main drivers include greenhouse gases (e.g., CO</a:t>
            </a:r>
            <a:r>
              <a:rPr lang="en-US" sz="2000" kern="1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2000" kern="1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aerosols (e.g., sulfates, </a:t>
            </a:r>
            <a:r>
              <a:rPr lang="en-US" sz="2000" kern="100" dirty="0">
                <a:latin typeface="Times New Roman" panose="02020603050405020304" pitchFamily="18" charset="0"/>
                <a:cs typeface="Times New Roman" panose="02020603050405020304" pitchFamily="18" charset="0"/>
              </a:rPr>
              <a:t>black carbon), and changes in solar radiation.</a:t>
            </a:r>
          </a:p>
          <a:p>
            <a:pPr marL="342900" indent="-342900">
              <a:lnSpc>
                <a:spcPct val="150000"/>
              </a:lnSpc>
              <a:buFont typeface="Arial" panose="020B0604020202020204" pitchFamily="34" charset="0"/>
              <a:buChar char="•"/>
            </a:pPr>
            <a:r>
              <a:rPr lang="en-US" sz="2000" kern="100" dirty="0">
                <a:latin typeface="Times New Roman" panose="02020603050405020304" pitchFamily="18" charset="0"/>
                <a:cs typeface="Times New Roman" panose="02020603050405020304" pitchFamily="18" charset="0"/>
              </a:rPr>
              <a:t>Examples:</a:t>
            </a:r>
          </a:p>
          <a:p>
            <a:pPr marL="342900" lvl="5" indent="-342900">
              <a:lnSpc>
                <a:spcPct val="150000"/>
              </a:lnSpc>
              <a:buFont typeface="Courier New" panose="02070309020205020404" pitchFamily="49" charset="0"/>
              <a:buChar char="o"/>
            </a:pPr>
            <a:r>
              <a:rPr lang="en-US" sz="2000" kern="100" dirty="0">
                <a:latin typeface="Times New Roman" panose="02020603050405020304" pitchFamily="18" charset="0"/>
                <a:cs typeface="Times New Roman" panose="02020603050405020304" pitchFamily="18" charset="0"/>
              </a:rPr>
              <a:t>Increased emissions lead to higher CO</a:t>
            </a:r>
            <a:r>
              <a:rPr lang="en-US" sz="2000" kern="100" baseline="-25000" dirty="0">
                <a:latin typeface="Times New Roman" panose="02020603050405020304" pitchFamily="18" charset="0"/>
                <a:cs typeface="Times New Roman" panose="02020603050405020304" pitchFamily="18" charset="0"/>
              </a:rPr>
              <a:t>2</a:t>
            </a:r>
            <a:r>
              <a:rPr lang="en-US" sz="2000" kern="100" dirty="0">
                <a:latin typeface="Times New Roman" panose="02020603050405020304" pitchFamily="18" charset="0"/>
                <a:cs typeface="Times New Roman" panose="02020603050405020304" pitchFamily="18" charset="0"/>
              </a:rPr>
              <a:t> concentrations, which exert positive radiative forcing.</a:t>
            </a:r>
          </a:p>
          <a:p>
            <a:pPr marL="342900" lvl="5" indent="-342900">
              <a:lnSpc>
                <a:spcPct val="150000"/>
              </a:lnSpc>
              <a:buFont typeface="Courier New" panose="02070309020205020404" pitchFamily="49" charset="0"/>
              <a:buChar char="o"/>
            </a:pPr>
            <a:r>
              <a:rPr lang="en-US" sz="2000" kern="100" dirty="0">
                <a:latin typeface="Times New Roman" panose="02020603050405020304" pitchFamily="18" charset="0"/>
                <a:cs typeface="Times New Roman" panose="02020603050405020304" pitchFamily="18" charset="0"/>
              </a:rPr>
              <a:t>Aerosols can have both positive and negative effects depending on their composition &amp; location.</a:t>
            </a:r>
            <a:endParaRPr lang="en-IN" dirty="0"/>
          </a:p>
        </p:txBody>
      </p:sp>
    </p:spTree>
    <p:extLst>
      <p:ext uri="{BB962C8B-B14F-4D97-AF65-F5344CB8AC3E}">
        <p14:creationId xmlns:p14="http://schemas.microsoft.com/office/powerpoint/2010/main" val="26571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DE7B0-9D0C-96B4-5155-E2686761838E}"/>
              </a:ext>
            </a:extLst>
          </p:cNvPr>
          <p:cNvPicPr>
            <a:picLocks noChangeAspect="1"/>
          </p:cNvPicPr>
          <p:nvPr/>
        </p:nvPicPr>
        <p:blipFill>
          <a:blip r:embed="rId2"/>
          <a:stretch>
            <a:fillRect/>
          </a:stretch>
        </p:blipFill>
        <p:spPr>
          <a:xfrm>
            <a:off x="779722" y="526312"/>
            <a:ext cx="10171814" cy="5385390"/>
          </a:xfrm>
          <a:prstGeom prst="rect">
            <a:avLst/>
          </a:prstGeom>
        </p:spPr>
      </p:pic>
    </p:spTree>
    <p:extLst>
      <p:ext uri="{BB962C8B-B14F-4D97-AF65-F5344CB8AC3E}">
        <p14:creationId xmlns:p14="http://schemas.microsoft.com/office/powerpoint/2010/main" val="10615667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4594</TotalTime>
  <Words>2657</Words>
  <Application>Microsoft Office PowerPoint</Application>
  <PresentationFormat>Widescreen</PresentationFormat>
  <Paragraphs>179</Paragraphs>
  <Slides>38</Slides>
  <Notes>2</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Symbol</vt:lpstr>
      <vt:lpstr>Arial</vt:lpstr>
      <vt:lpstr>Calibri</vt:lpstr>
      <vt:lpstr>Wingdings</vt:lpstr>
      <vt:lpstr>Segoe UI</vt:lpstr>
      <vt:lpstr>Century Gothic</vt:lpstr>
      <vt:lpstr>Courier New</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reshu gupta</cp:lastModifiedBy>
  <cp:revision>34</cp:revision>
  <dcterms:created xsi:type="dcterms:W3CDTF">2020-01-02T01:56:26Z</dcterms:created>
  <dcterms:modified xsi:type="dcterms:W3CDTF">2024-07-18T02:44:34Z</dcterms:modified>
</cp:coreProperties>
</file>