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4"/>
  </p:notesMasterIdLst>
  <p:sldIdLst>
    <p:sldId id="256" r:id="rId3"/>
    <p:sldId id="257" r:id="rId4"/>
    <p:sldId id="260" r:id="rId5"/>
    <p:sldId id="261" r:id="rId6"/>
    <p:sldId id="262" r:id="rId7"/>
    <p:sldId id="263" r:id="rId8"/>
    <p:sldId id="264" r:id="rId9"/>
    <p:sldId id="265" r:id="rId10"/>
    <p:sldId id="266" r:id="rId11"/>
    <p:sldId id="267" r:id="rId12"/>
    <p:sldId id="268" r:id="rId13"/>
  </p:sldIdLst>
  <p:sldSz cx="12192000" cy="6858000"/>
  <p:notesSz cx="6951663" cy="10082213"/>
  <p:embeddedFontLst>
    <p:embeddedFont>
      <p:font typeface="Century Gothic" panose="020B0502020202020204" pitchFamily="34" charset="0"/>
      <p:regular r:id="rId15"/>
      <p:bold r:id="rId16"/>
      <p:italic r:id="rId17"/>
      <p:boldItalic r:id="rId18"/>
    </p:embeddedFont>
    <p:embeddedFont>
      <p:font typeface="Segoe UI" panose="020B0502040204020203"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font" Target="fonts/font7.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font" Target="fonts/font1.fntdata"/><Relationship Id="rId23" Type="http://customschemas.google.com/relationships/presentationmetadata" Target="metadata"/><Relationship Id="rId10" Type="http://schemas.openxmlformats.org/officeDocument/2006/relationships/slide" Target="slides/slide8.xml"/><Relationship Id="rId19" Type="http://schemas.openxmlformats.org/officeDocument/2006/relationships/font" Target="fonts/font5.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1203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5913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5449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84774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38272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8104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7634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4183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7234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wilsoncenter.org/publication/21st-century-diplomacy-foreign-policy-climate-policy-full-report"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r>
              <a:rPr lang="en-GB"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Migration &amp; Displacement</a:t>
            </a:r>
            <a:endParaRPr lang="en-IN"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marR="0" lvl="1" algn="just" rtl="0">
              <a:lnSpc>
                <a:spcPct val="150000"/>
              </a:lnSpc>
              <a:spcBef>
                <a:spcPts val="0"/>
              </a:spcBef>
              <a:spcAft>
                <a:spcPts val="0"/>
              </a:spcAft>
              <a:buClr>
                <a:srgbClr val="000000"/>
              </a:buClr>
              <a:buSzPts val="1600"/>
            </a:pPr>
            <a:r>
              <a:rPr lang="en-IN" sz="18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Policy recommendations</a:t>
            </a: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Promote more </a:t>
            </a:r>
            <a:r>
              <a:rPr lang="en-IN" sz="1800" dirty="0">
                <a:latin typeface="Segoe UI" panose="020B0502040204020203" pitchFamily="34" charset="0"/>
                <a:ea typeface="Quattrocento Sans"/>
                <a:cs typeface="Segoe UI" panose="020B0502040204020203" pitchFamily="34" charset="0"/>
                <a:sym typeface="Quattrocento Sans"/>
              </a:rPr>
              <a:t>livelihood opportunities in non-agricultural sectors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Empower non-federal authorities to better tackle climate induced displacement risks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Host and sponsor dialogues and other exchanges to generate grater regional cooperation, so that south Asian stats can jointly combat the shared and transactional threats of climate change and climate induced displacement.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Washington should integrate climate change mitigation assistance into Indo-Pacific strategy, the administration main Asia policy.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Further reading </a:t>
            </a:r>
          </a:p>
          <a:p>
            <a:pPr marL="457200" marR="0" lvl="1" algn="just" rtl="0">
              <a:lnSpc>
                <a:spcPct val="150000"/>
              </a:lnSpc>
              <a:spcBef>
                <a:spcPts val="0"/>
              </a:spcBef>
              <a:spcAft>
                <a:spcPts val="0"/>
              </a:spcAft>
              <a:buClr>
                <a:srgbClr val="000000"/>
              </a:buClr>
              <a:buSzPts val="1600"/>
            </a:pPr>
            <a:endParaRPr lang="en-IN" sz="1800" dirty="0">
              <a:latin typeface="Segoe UI" panose="020B0502040204020203" pitchFamily="34" charset="0"/>
              <a:ea typeface="Quattrocento Sans"/>
              <a:cs typeface="Segoe UI" panose="020B0502040204020203" pitchFamily="34" charset="0"/>
              <a:sym typeface="Quattrocento Sans"/>
            </a:endParaRPr>
          </a:p>
          <a:p>
            <a:pPr marL="457200" marR="0" lvl="1" algn="just" rtl="0">
              <a:lnSpc>
                <a:spcPct val="150000"/>
              </a:lnSpc>
              <a:spcBef>
                <a:spcPts val="0"/>
              </a:spcBef>
              <a:spcAft>
                <a:spcPts val="0"/>
              </a:spcAft>
              <a:buClr>
                <a:srgbClr val="000000"/>
              </a:buClr>
              <a:buSzPts val="1600"/>
            </a:pPr>
            <a:r>
              <a:rPr lang="en-IN" sz="1800" dirty="0">
                <a:latin typeface="Segoe UI" panose="020B0502040204020203" pitchFamily="34" charset="0"/>
                <a:ea typeface="Quattrocento Sans"/>
                <a:cs typeface="Segoe UI" panose="020B0502040204020203" pitchFamily="34" charset="0"/>
                <a:sym typeface="Quattrocento Sans"/>
              </a:rPr>
              <a:t> </a:t>
            </a:r>
            <a:endParaRPr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573281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646290"/>
          </a:xfrm>
          <a:prstGeom prst="rect">
            <a:avLst/>
          </a:prstGeom>
          <a:solidFill>
            <a:srgbClr val="003399"/>
          </a:solidFill>
          <a:ln>
            <a:noFill/>
          </a:ln>
        </p:spPr>
        <p:txBody>
          <a:bodyPr spcFirstLastPara="1" wrap="square" lIns="91425" tIns="45700" rIns="91425" bIns="45700" anchor="t" anchorCtr="0">
            <a:spAutoFit/>
          </a:bodyPr>
          <a:lstStyle/>
          <a:p>
            <a:pPr marR="0" lvl="1" algn="just" rtl="0">
              <a:lnSpc>
                <a:spcPct val="150000"/>
              </a:lnSpc>
              <a:spcBef>
                <a:spcPts val="0"/>
              </a:spcBef>
              <a:spcAft>
                <a:spcPts val="0"/>
              </a:spcAft>
              <a:buClr>
                <a:srgbClr val="000000"/>
              </a:buClr>
              <a:buSzPts val="1600"/>
            </a:pPr>
            <a:r>
              <a:rPr lang="en-IN" sz="2400">
                <a:solidFill>
                  <a:schemeClr val="bg1"/>
                </a:solidFill>
                <a:latin typeface="Segoe UI" panose="020B0502040204020203" pitchFamily="34" charset="0"/>
                <a:ea typeface="Quattrocento Sans"/>
                <a:cs typeface="Segoe UI" panose="020B0502040204020203" pitchFamily="34" charset="0"/>
                <a:sym typeface="Quattrocento Sans"/>
              </a:rPr>
              <a:t>Further Reading </a:t>
            </a:r>
            <a:endParaRPr lang="en-IN" sz="2400"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Arial" panose="020B0604020202020204" pitchFamily="34" charset="0"/>
              <a:buChar char="•"/>
            </a:pPr>
            <a:r>
              <a:rPr lang="en-US" sz="1800">
                <a:latin typeface="Segoe UI" panose="020B0502040204020203" pitchFamily="34" charset="0"/>
                <a:ea typeface="Quattrocento Sans"/>
                <a:cs typeface="Segoe UI" panose="020B0502040204020203" pitchFamily="34" charset="0"/>
                <a:sym typeface="Quattrocento Sans"/>
              </a:rPr>
              <a:t>21st Century Diplomacy: Foreign Policy is Climate Policy Full Report </a:t>
            </a:r>
            <a:r>
              <a:rPr lang="en-US" sz="1800">
                <a:latin typeface="Segoe UI" panose="020B0502040204020203" pitchFamily="34" charset="0"/>
                <a:ea typeface="Quattrocento Sans"/>
                <a:cs typeface="Segoe UI" panose="020B0502040204020203" pitchFamily="34" charset="0"/>
                <a:sym typeface="Quattrocento Sans"/>
                <a:hlinkClick r:id="rId3"/>
              </a:rPr>
              <a:t>https://www.wilsoncenter.org/publication/21st-century-diplomacy-foreign-policy-climate-policy-full-report</a:t>
            </a:r>
            <a:r>
              <a:rPr lang="en-US" sz="1800">
                <a:latin typeface="Segoe UI" panose="020B0502040204020203" pitchFamily="34" charset="0"/>
                <a:ea typeface="Quattrocento Sans"/>
                <a:cs typeface="Segoe UI" panose="020B0502040204020203" pitchFamily="34" charset="0"/>
                <a:sym typeface="Quattrocento Sans"/>
              </a:rPr>
              <a:t> </a:t>
            </a:r>
            <a:endParaRPr lang="en-US"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48657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61624"/>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4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The Geopolitics of Decarbonization</a:t>
            </a:r>
            <a:endParaRPr sz="24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marR="0" lvl="1" indent="-285750" algn="just" rtl="0">
              <a:lnSpc>
                <a:spcPct val="150000"/>
              </a:lnSpc>
              <a:spcBef>
                <a:spcPts val="0"/>
              </a:spcBef>
              <a:spcAft>
                <a:spcPts val="0"/>
              </a:spcAft>
              <a:buClr>
                <a:srgbClr val="000000"/>
              </a:buClr>
              <a:buSzPts val="1600"/>
              <a:buFont typeface="Arial"/>
              <a:buNone/>
            </a:pPr>
            <a:r>
              <a:rPr lang="en-US" sz="1800" b="1" dirty="0">
                <a:latin typeface="Segoe UI" panose="020B0502040204020203" pitchFamily="34" charset="0"/>
                <a:ea typeface="Quattrocento Sans"/>
                <a:cs typeface="Segoe UI" panose="020B0502040204020203" pitchFamily="34" charset="0"/>
                <a:sym typeface="Quattrocento Sans"/>
              </a:rPr>
              <a:t>How curbing reliance on fossil fuels will change the world</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Political instability in oil-dependent states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U.S. disengagement from the Middle East.</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It is certain that decarbonization- whenever it happens- will have a profound impact on world politics</a:t>
            </a:r>
            <a:r>
              <a:rPr lang="en-US" sz="1800" dirty="0">
                <a:latin typeface="Segoe UI" panose="020B0502040204020203" pitchFamily="34" charset="0"/>
                <a:ea typeface="Quattrocento Sans"/>
                <a:cs typeface="Segoe UI" panose="020B0502040204020203" pitchFamily="34" charset="0"/>
                <a:sym typeface="Quattrocento Sans"/>
              </a:rPr>
              <a:t>, in predictable and unpredictable ways.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A US- China Cold War effect. </a:t>
            </a:r>
          </a:p>
          <a:p>
            <a:pPr marL="457200" marR="0" lvl="1" indent="0" algn="just" rtl="0">
              <a:lnSpc>
                <a:spcPct val="150000"/>
              </a:lnSpc>
              <a:spcBef>
                <a:spcPts val="0"/>
              </a:spcBef>
              <a:spcAft>
                <a:spcPts val="0"/>
              </a:spcAft>
              <a:buClr>
                <a:srgbClr val="000000"/>
              </a:buClr>
              <a:buSzPts val="1600"/>
              <a:buFont typeface="Arial"/>
              <a:buNone/>
            </a:pPr>
            <a:endParaRPr lang="en-US" sz="1800" dirty="0">
              <a:latin typeface="Segoe UI" panose="020B0502040204020203" pitchFamily="34" charset="0"/>
              <a:ea typeface="Quattrocento Sans"/>
              <a:cs typeface="Segoe UI" panose="020B0502040204020203" pitchFamily="34" charset="0"/>
              <a:sym typeface="Quattrocento Sans"/>
            </a:endParaRPr>
          </a:p>
          <a:p>
            <a:pPr marL="457200" marR="0" lvl="1" indent="0" algn="just" rtl="0">
              <a:lnSpc>
                <a:spcPct val="150000"/>
              </a:lnSpc>
              <a:spcBef>
                <a:spcPts val="0"/>
              </a:spcBef>
              <a:spcAft>
                <a:spcPts val="0"/>
              </a:spcAft>
              <a:buClr>
                <a:srgbClr val="000000"/>
              </a:buClr>
              <a:buSzPts val="1600"/>
              <a:buFont typeface="Arial"/>
              <a:buNone/>
            </a:pPr>
            <a:endParaRPr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61624"/>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4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The Geopolitics of Decarbonization</a:t>
            </a:r>
            <a:endParaRPr sz="24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marL="285750" marR="0" lvl="1" indent="-285750" algn="just" rtl="0">
              <a:lnSpc>
                <a:spcPct val="150000"/>
              </a:lnSpc>
              <a:spcBef>
                <a:spcPts val="0"/>
              </a:spcBef>
              <a:spcAft>
                <a:spcPts val="0"/>
              </a:spcAft>
              <a:buClr>
                <a:srgbClr val="000000"/>
              </a:buClr>
              <a:buSzPts val="1600"/>
              <a:buFont typeface="Arial"/>
              <a:buNone/>
            </a:pPr>
            <a:r>
              <a:rPr lang="en-US" sz="1800" b="1" dirty="0">
                <a:latin typeface="Segoe UI" panose="020B0502040204020203" pitchFamily="34" charset="0"/>
                <a:ea typeface="Quattrocento Sans"/>
                <a:cs typeface="Segoe UI" panose="020B0502040204020203" pitchFamily="34" charset="0"/>
                <a:sym typeface="Quattrocento Sans"/>
              </a:rPr>
              <a:t>How curbing reliance on fossil fuels will change the world</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Political instability in oil-dependent states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U.S. disengagement from the Middle East.</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It is certain that decarbonization- whenever it happens- will have a profound impact on world politics</a:t>
            </a:r>
            <a:r>
              <a:rPr lang="en-US" sz="1800" dirty="0">
                <a:latin typeface="Segoe UI" panose="020B0502040204020203" pitchFamily="34" charset="0"/>
                <a:ea typeface="Quattrocento Sans"/>
                <a:cs typeface="Segoe UI" panose="020B0502040204020203" pitchFamily="34" charset="0"/>
                <a:sym typeface="Quattrocento Sans"/>
              </a:rPr>
              <a:t>, in predictable and unpredictable ways.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A US- China Cold War effect. </a:t>
            </a:r>
          </a:p>
          <a:p>
            <a:pPr marL="285750" marR="0" lvl="1" indent="-285750" algn="just" rtl="0">
              <a:lnSpc>
                <a:spcPct val="150000"/>
              </a:lnSpc>
              <a:spcBef>
                <a:spcPts val="0"/>
              </a:spcBef>
              <a:spcAft>
                <a:spcPts val="0"/>
              </a:spcAft>
              <a:buClr>
                <a:srgbClr val="000000"/>
              </a:buClr>
              <a:buSzPts val="1600"/>
            </a:pPr>
            <a:r>
              <a:rPr lang="en-US" sz="1800" b="1" dirty="0">
                <a:latin typeface="Segoe UI" panose="020B0502040204020203" pitchFamily="34" charset="0"/>
                <a:ea typeface="Quattrocento Sans"/>
                <a:cs typeface="Segoe UI" panose="020B0502040204020203" pitchFamily="34" charset="0"/>
                <a:sym typeface="Quattrocento Sans"/>
              </a:rPr>
              <a:t>Small States and Climate Change: The Case of Qatar</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The development of clean energy technology, Scaling-up low-carbon metals, </a:t>
            </a:r>
            <a:r>
              <a:rPr lang="en-US" sz="1800" dirty="0" err="1">
                <a:latin typeface="Segoe UI" panose="020B0502040204020203" pitchFamily="34" charset="0"/>
                <a:ea typeface="Quattrocento Sans"/>
                <a:cs typeface="Segoe UI" panose="020B0502040204020203" pitchFamily="34" charset="0"/>
                <a:sym typeface="Quattrocento Sans"/>
              </a:rPr>
              <a:t>ogis</a:t>
            </a:r>
            <a:r>
              <a:rPr lang="en-US" sz="1800" dirty="0">
                <a:latin typeface="Segoe UI" panose="020B0502040204020203" pitchFamily="34" charset="0"/>
                <a:ea typeface="Quattrocento Sans"/>
                <a:cs typeface="Segoe UI" panose="020B0502040204020203" pitchFamily="34" charset="0"/>
                <a:sym typeface="Quattrocento Sans"/>
              </a:rPr>
              <a:t> etc.</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Qatari approach- need to reconcile multiple priorities from economic growth to environmental management to human and social  development. </a:t>
            </a:r>
          </a:p>
          <a:p>
            <a:pPr marL="457200" marR="0" lvl="1" indent="0" algn="just" rtl="0">
              <a:lnSpc>
                <a:spcPct val="150000"/>
              </a:lnSpc>
              <a:spcBef>
                <a:spcPts val="0"/>
              </a:spcBef>
              <a:spcAft>
                <a:spcPts val="0"/>
              </a:spcAft>
              <a:buClr>
                <a:srgbClr val="000000"/>
              </a:buClr>
              <a:buSzPts val="1600"/>
              <a:buFont typeface="Arial"/>
              <a:buNone/>
            </a:pPr>
            <a:endParaRPr lang="en-US" sz="1800" dirty="0">
              <a:latin typeface="Segoe UI" panose="020B0502040204020203" pitchFamily="34" charset="0"/>
              <a:ea typeface="Quattrocento Sans"/>
              <a:cs typeface="Segoe UI" panose="020B0502040204020203" pitchFamily="34" charset="0"/>
              <a:sym typeface="Quattrocento Sans"/>
            </a:endParaRPr>
          </a:p>
          <a:p>
            <a:pPr marL="457200" marR="0" lvl="1" indent="0" algn="just" rtl="0">
              <a:lnSpc>
                <a:spcPct val="150000"/>
              </a:lnSpc>
              <a:spcBef>
                <a:spcPts val="0"/>
              </a:spcBef>
              <a:spcAft>
                <a:spcPts val="0"/>
              </a:spcAft>
              <a:buClr>
                <a:srgbClr val="000000"/>
              </a:buClr>
              <a:buSzPts val="1600"/>
              <a:buFont typeface="Arial"/>
              <a:buNone/>
            </a:pPr>
            <a:endParaRPr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61127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8">
                                            <p:txEl>
                                              <p:pRg st="6" end="6"/>
                                            </p:txEl>
                                          </p:spTgt>
                                        </p:tgtEl>
                                        <p:attrNameLst>
                                          <p:attrName>style.visibility</p:attrName>
                                        </p:attrNameLst>
                                      </p:cBhvr>
                                      <p:to>
                                        <p:strVal val="visible"/>
                                      </p:to>
                                    </p:set>
                                    <p:animEffect transition="in" filter="fade">
                                      <p:cBhvr>
                                        <p:cTn id="37" dur="1000"/>
                                        <p:tgtEl>
                                          <p:spTgt spid="15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8">
                                            <p:txEl>
                                              <p:pRg st="7" end="7"/>
                                            </p:txEl>
                                          </p:spTgt>
                                        </p:tgtEl>
                                        <p:attrNameLst>
                                          <p:attrName>style.visibility</p:attrName>
                                        </p:attrNameLst>
                                      </p:cBhvr>
                                      <p:to>
                                        <p:strVal val="visible"/>
                                      </p:to>
                                    </p:set>
                                    <p:animEffect transition="in" filter="fade">
                                      <p:cBhvr>
                                        <p:cTn id="42" dur="1000"/>
                                        <p:tgtEl>
                                          <p:spTgt spid="1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61624"/>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4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The Geopolitics of Decarbonization</a:t>
            </a:r>
            <a:endParaRPr sz="24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Education and adaptation </a:t>
            </a:r>
          </a:p>
          <a:p>
            <a:pPr marL="285750" marR="0" lvl="1" indent="-285750" algn="just" rtl="0">
              <a:lnSpc>
                <a:spcPct val="150000"/>
              </a:lnSpc>
              <a:spcBef>
                <a:spcPts val="0"/>
              </a:spcBef>
              <a:spcAft>
                <a:spcPts val="0"/>
              </a:spcAft>
              <a:buClr>
                <a:srgbClr val="000000"/>
              </a:buClr>
              <a:buSzPts val="1600"/>
              <a:buFont typeface="Arial"/>
              <a:buNone/>
            </a:pPr>
            <a:r>
              <a:rPr lang="en-US" sz="1800" b="1" dirty="0">
                <a:latin typeface="Segoe UI" panose="020B0502040204020203" pitchFamily="34" charset="0"/>
                <a:ea typeface="Quattrocento Sans"/>
                <a:cs typeface="Segoe UI" panose="020B0502040204020203" pitchFamily="34" charset="0"/>
                <a:sym typeface="Quattrocento Sans"/>
              </a:rPr>
              <a:t>The Geopolitics of Decarbonization: the Russian Case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More inventory than customers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The green recovery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Going down with the ships?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US" sz="1800" dirty="0">
                <a:latin typeface="Segoe UI" panose="020B0502040204020203" pitchFamily="34" charset="0"/>
                <a:ea typeface="Quattrocento Sans"/>
                <a:cs typeface="Segoe UI" panose="020B0502040204020203" pitchFamily="34" charset="0"/>
                <a:sym typeface="Quattrocento Sans"/>
              </a:rPr>
              <a:t>International community need to encourage a smooth energy transition for fuel resource rich economies like Russia’s. </a:t>
            </a:r>
          </a:p>
          <a:p>
            <a:pPr marL="285750" marR="0" lvl="1" indent="-285750" algn="just" rtl="0">
              <a:lnSpc>
                <a:spcPct val="150000"/>
              </a:lnSpc>
              <a:spcBef>
                <a:spcPts val="0"/>
              </a:spcBef>
              <a:spcAft>
                <a:spcPts val="0"/>
              </a:spcAft>
              <a:buClr>
                <a:srgbClr val="000000"/>
              </a:buClr>
              <a:buSzPts val="1600"/>
              <a:buFont typeface="Arial"/>
              <a:buNone/>
            </a:pPr>
            <a:r>
              <a:rPr lang="en-IN" sz="18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New Geopolitics of a decarbonizing World</a:t>
            </a:r>
          </a:p>
          <a:p>
            <a:pPr marL="285750" lvl="1" indent="-285750" algn="just">
              <a:lnSpc>
                <a:spcPct val="150000"/>
              </a:lnSpc>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A new type of transition i.e. energy replacement &amp; not merely an energy addition, climate protection- driven transitions needs to occur significantly faster than previous transitions </a:t>
            </a:r>
            <a:endParaRPr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377122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61624"/>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4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The Geopolitics of Decarbonization</a:t>
            </a:r>
            <a:endParaRPr sz="24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R="0" lvl="1" algn="just" rtl="0">
              <a:lnSpc>
                <a:spcPct val="150000"/>
              </a:lnSpc>
              <a:spcBef>
                <a:spcPts val="0"/>
              </a:spcBef>
              <a:spcAft>
                <a:spcPts val="0"/>
              </a:spcAft>
              <a:buClr>
                <a:srgbClr val="000000"/>
              </a:buClr>
              <a:buSzPts val="1600"/>
            </a:pPr>
            <a:r>
              <a:rPr lang="en-IN" sz="18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Geopolitics of fossil fuels in the modern world: what role does energy play today?</a:t>
            </a:r>
          </a:p>
          <a:p>
            <a:pPr marL="285750" lvl="7" indent="-285750" algn="just">
              <a:lnSpc>
                <a:spcPct val="150000"/>
              </a:lnSpc>
              <a:buSzPts val="1600"/>
              <a:buFont typeface="Wingdings" panose="05000000000000000000" pitchFamily="2" charset="2"/>
              <a:buChar char="§"/>
            </a:pPr>
            <a:r>
              <a:rPr lang="en-IN" sz="1800" dirty="0">
                <a:latin typeface="Segoe UI" panose="020B0502040204020203" pitchFamily="34" charset="0"/>
                <a:ea typeface="Quattrocento Sans"/>
                <a:cs typeface="Segoe UI" panose="020B0502040204020203" pitchFamily="34" charset="0"/>
                <a:sym typeface="Quattrocento Sans"/>
              </a:rPr>
              <a:t>Money </a:t>
            </a:r>
          </a:p>
          <a:p>
            <a:pPr marL="285750" lvl="3" indent="-285750" algn="just">
              <a:lnSpc>
                <a:spcPct val="150000"/>
              </a:lnSpc>
              <a:buSzPts val="1600"/>
              <a:buFont typeface="Wingdings" panose="05000000000000000000" pitchFamily="2" charset="2"/>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Power</a:t>
            </a:r>
          </a:p>
          <a:p>
            <a:pPr marL="285750" lvl="3" indent="-285750" algn="just">
              <a:lnSpc>
                <a:spcPct val="150000"/>
              </a:lnSpc>
              <a:buSzPts val="1600"/>
              <a:buFont typeface="Wingdings" panose="05000000000000000000" pitchFamily="2" charset="2"/>
              <a:buChar char="§"/>
            </a:pPr>
            <a:r>
              <a:rPr lang="en-IN" sz="1800" dirty="0">
                <a:latin typeface="Segoe UI" panose="020B0502040204020203" pitchFamily="34" charset="0"/>
                <a:ea typeface="Quattrocento Sans"/>
                <a:cs typeface="Segoe UI" panose="020B0502040204020203" pitchFamily="34" charset="0"/>
                <a:sym typeface="Quattrocento Sans"/>
              </a:rPr>
              <a:t>Relationships</a:t>
            </a:r>
          </a:p>
          <a:p>
            <a:pPr lvl="3" algn="just">
              <a:lnSpc>
                <a:spcPct val="150000"/>
              </a:lnSpc>
              <a:buSzPts val="1600"/>
            </a:pPr>
            <a:endParaRPr lang="en-IN" sz="1800" dirty="0">
              <a:latin typeface="Segoe UI" panose="020B0502040204020203" pitchFamily="34" charset="0"/>
              <a:ea typeface="Quattrocento Sans"/>
              <a:cs typeface="Segoe UI" panose="020B0502040204020203" pitchFamily="34" charset="0"/>
              <a:sym typeface="Quattrocento Sans"/>
            </a:endParaRPr>
          </a:p>
          <a:p>
            <a:pPr lvl="3" algn="just">
              <a:lnSpc>
                <a:spcPct val="150000"/>
              </a:lnSpc>
              <a:buSzPts val="1600"/>
            </a:pPr>
            <a:r>
              <a:rPr lang="en-IN" sz="1800" b="1" dirty="0">
                <a:latin typeface="Segoe UI" panose="020B0502040204020203" pitchFamily="34" charset="0"/>
                <a:ea typeface="Quattrocento Sans"/>
                <a:cs typeface="Segoe UI" panose="020B0502040204020203" pitchFamily="34" charset="0"/>
                <a:sym typeface="Quattrocento Sans"/>
              </a:rPr>
              <a:t>What impacts will decarbonization have in these areas?</a:t>
            </a:r>
          </a:p>
          <a:p>
            <a:pPr marL="285750" lvl="3" indent="-285750" algn="just">
              <a:lnSpc>
                <a:spcPct val="150000"/>
              </a:lnSpc>
              <a:buSzPts val="1600"/>
              <a:buFont typeface="Wingdings" panose="05000000000000000000" pitchFamily="2" charset="2"/>
              <a:buChar char="§"/>
            </a:pPr>
            <a:r>
              <a:rPr lang="en-IN" sz="1800" dirty="0">
                <a:latin typeface="Segoe UI" panose="020B0502040204020203" pitchFamily="34" charset="0"/>
                <a:ea typeface="Quattrocento Sans"/>
                <a:cs typeface="Segoe UI" panose="020B0502040204020203" pitchFamily="34" charset="0"/>
                <a:sym typeface="Quattrocento Sans"/>
              </a:rPr>
              <a:t>Relatively prepared </a:t>
            </a:r>
          </a:p>
          <a:p>
            <a:pPr marL="285750" lvl="3" indent="-285750" algn="just">
              <a:lnSpc>
                <a:spcPct val="150000"/>
              </a:lnSpc>
              <a:buSzPts val="1600"/>
              <a:buFont typeface="Wingdings" panose="05000000000000000000" pitchFamily="2" charset="2"/>
              <a:buChar char="§"/>
            </a:pPr>
            <a:r>
              <a:rPr lang="en-IN" sz="1800" dirty="0">
                <a:latin typeface="Segoe UI" panose="020B0502040204020203" pitchFamily="34" charset="0"/>
                <a:ea typeface="Quattrocento Sans"/>
                <a:cs typeface="Segoe UI" panose="020B0502040204020203" pitchFamily="34" charset="0"/>
                <a:sym typeface="Quattrocento Sans"/>
              </a:rPr>
              <a:t>Facing risks and opportunities </a:t>
            </a:r>
          </a:p>
          <a:p>
            <a:pPr marL="285750" lvl="3" indent="-285750" algn="just">
              <a:lnSpc>
                <a:spcPct val="150000"/>
              </a:lnSpc>
              <a:buSzPts val="1600"/>
              <a:buFont typeface="Wingdings" panose="05000000000000000000" pitchFamily="2" charset="2"/>
              <a:buChar char="§"/>
            </a:pPr>
            <a:r>
              <a:rPr lang="en-IN" sz="1800" dirty="0">
                <a:latin typeface="Segoe UI" panose="020B0502040204020203" pitchFamily="34" charset="0"/>
                <a:ea typeface="Quattrocento Sans"/>
                <a:cs typeface="Segoe UI" panose="020B0502040204020203" pitchFamily="34" charset="0"/>
                <a:sym typeface="Quattrocento Sans"/>
              </a:rPr>
              <a:t>Fragile</a:t>
            </a:r>
          </a:p>
          <a:p>
            <a:pPr marL="742950" marR="0" lvl="1" indent="-285750" algn="just" rtl="0">
              <a:lnSpc>
                <a:spcPct val="150000"/>
              </a:lnSpc>
              <a:spcBef>
                <a:spcPts val="0"/>
              </a:spcBef>
              <a:spcAft>
                <a:spcPts val="0"/>
              </a:spcAft>
              <a:buClr>
                <a:srgbClr val="000000"/>
              </a:buClr>
              <a:buSzPts val="1600"/>
              <a:buFont typeface="Arial" panose="020B0604020202020204" pitchFamily="34" charset="0"/>
              <a:buChar char="•"/>
            </a:pPr>
            <a:endPar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742950" marR="0" lvl="1" indent="-285750" algn="just" rtl="0">
              <a:lnSpc>
                <a:spcPct val="150000"/>
              </a:lnSpc>
              <a:spcBef>
                <a:spcPts val="0"/>
              </a:spcBef>
              <a:spcAft>
                <a:spcPts val="0"/>
              </a:spcAft>
              <a:buClr>
                <a:srgbClr val="000000"/>
              </a:buClr>
              <a:buSzPts val="1600"/>
              <a:buFont typeface="Arial" panose="020B0604020202020204" pitchFamily="34" charset="0"/>
              <a:buChar char="•"/>
            </a:pPr>
            <a:endParaRPr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589721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61624"/>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4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The Geopolitics of Decarbonization</a:t>
            </a:r>
            <a:endParaRPr sz="24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How can we make the transition less bumpy?</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Climate and energy policies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Trade and investment</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Science and education</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Finance and development</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Security and peace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Unl</a:t>
            </a:r>
            <a:r>
              <a:rPr lang="en-IN" sz="1800" dirty="0">
                <a:latin typeface="Segoe UI" panose="020B0502040204020203" pitchFamily="34" charset="0"/>
                <a:ea typeface="Quattrocento Sans"/>
                <a:cs typeface="Segoe UI" panose="020B0502040204020203" pitchFamily="34" charset="0"/>
                <a:sym typeface="Quattrocento Sans"/>
              </a:rPr>
              <a:t>ike pandemic that strike suddenly, though, with decarbonization it is relatively easy to predict which exposed sectors in which fragile countries will fall into disarray.</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Further reading </a:t>
            </a:r>
            <a:endParaRPr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680959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r>
              <a:rPr lang="en-GB"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Migration &amp; Displacement</a:t>
            </a:r>
            <a:endParaRPr lang="en-IN"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marR="0" lvl="1" indent="-285750" algn="just" rtl="0">
              <a:lnSpc>
                <a:spcPct val="150000"/>
              </a:lnSpc>
              <a:spcBef>
                <a:spcPts val="0"/>
              </a:spcBef>
              <a:spcAft>
                <a:spcPts val="0"/>
              </a:spcAft>
              <a:buClr>
                <a:srgbClr val="000000"/>
              </a:buClr>
              <a:buSzPts val="1600"/>
            </a:pPr>
            <a:r>
              <a:rPr lang="en-IN" sz="18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Displacement and out-Migration: the Marshall Islands Experience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Our Giant, Distant Neighbour- USA</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A framework for Mobility</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Climate, Health and Safety </a:t>
            </a:r>
          </a:p>
          <a:p>
            <a:pPr marL="285750" marR="0" lvl="1" indent="-285750" algn="just" rtl="0">
              <a:lnSpc>
                <a:spcPct val="150000"/>
              </a:lnSpc>
              <a:spcBef>
                <a:spcPts val="0"/>
              </a:spcBef>
              <a:spcAft>
                <a:spcPts val="0"/>
              </a:spcAft>
              <a:buClr>
                <a:srgbClr val="000000"/>
              </a:buClr>
              <a:buSzPts val="1600"/>
            </a:pPr>
            <a:r>
              <a:rPr lang="en-IN" sz="1800" b="1" dirty="0">
                <a:latin typeface="Segoe UI" panose="020B0502040204020203" pitchFamily="34" charset="0"/>
                <a:ea typeface="Quattrocento Sans"/>
                <a:cs typeface="Segoe UI" panose="020B0502040204020203" pitchFamily="34" charset="0"/>
                <a:sym typeface="Quattrocento Sans"/>
              </a:rPr>
              <a:t>A climate Crisis and a World on he Move: Implications for Migration Management</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Better climate Migration Management will help states weather the storm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Moving beyond a fear of more migration </a:t>
            </a:r>
          </a:p>
          <a:p>
            <a:pPr marL="742950" marR="0" lvl="1" indent="-285750" algn="just" rtl="0">
              <a:lnSpc>
                <a:spcPct val="150000"/>
              </a:lnSpc>
              <a:spcBef>
                <a:spcPts val="0"/>
              </a:spcBef>
              <a:spcAft>
                <a:spcPts val="0"/>
              </a:spcAft>
              <a:buClr>
                <a:srgbClr val="000000"/>
              </a:buClr>
              <a:buSzPts val="1600"/>
              <a:buFont typeface="Arial" panose="020B0604020202020204" pitchFamily="34" charset="0"/>
              <a:buChar char="•"/>
            </a:pPr>
            <a:endParaRPr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993528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r>
              <a:rPr lang="en-GB"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Migration &amp; Displacement</a:t>
            </a:r>
            <a:endParaRPr lang="en-IN"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R="0" lvl="1" algn="just" rtl="0">
              <a:lnSpc>
                <a:spcPct val="150000"/>
              </a:lnSpc>
              <a:spcBef>
                <a:spcPts val="0"/>
              </a:spcBef>
              <a:spcAft>
                <a:spcPts val="0"/>
              </a:spcAft>
              <a:buClr>
                <a:srgbClr val="000000"/>
              </a:buClr>
              <a:buSzPts val="1600"/>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Reorienting perceptions of climate change, migration &amp; displacement</a:t>
            </a:r>
          </a:p>
          <a:p>
            <a:pPr marL="457200" marR="0" lvl="1" algn="just" rtl="0">
              <a:lnSpc>
                <a:spcPct val="150000"/>
              </a:lnSpc>
              <a:spcBef>
                <a:spcPts val="0"/>
              </a:spcBef>
              <a:spcAft>
                <a:spcPts val="0"/>
              </a:spcAft>
              <a:buClr>
                <a:srgbClr val="000000"/>
              </a:buClr>
              <a:buSzPts val="1600"/>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 </a:t>
            </a:r>
            <a:endParaRPr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3" name="Picture 2">
            <a:extLst>
              <a:ext uri="{FF2B5EF4-FFF2-40B4-BE49-F238E27FC236}">
                <a16:creationId xmlns:a16="http://schemas.microsoft.com/office/drawing/2014/main" id="{5FF4AE29-6DAB-A752-1CD7-B49E9C6737BF}"/>
              </a:ext>
            </a:extLst>
          </p:cNvPr>
          <p:cNvPicPr>
            <a:picLocks noChangeAspect="1"/>
          </p:cNvPicPr>
          <p:nvPr/>
        </p:nvPicPr>
        <p:blipFill>
          <a:blip r:embed="rId3"/>
          <a:stretch>
            <a:fillRect/>
          </a:stretch>
        </p:blipFill>
        <p:spPr>
          <a:xfrm>
            <a:off x="2271252" y="2186487"/>
            <a:ext cx="7315200" cy="3447397"/>
          </a:xfrm>
          <a:prstGeom prst="rect">
            <a:avLst/>
          </a:prstGeom>
        </p:spPr>
      </p:pic>
    </p:spTree>
    <p:extLst>
      <p:ext uri="{BB962C8B-B14F-4D97-AF65-F5344CB8AC3E}">
        <p14:creationId xmlns:p14="http://schemas.microsoft.com/office/powerpoint/2010/main" val="3769452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r>
              <a:rPr lang="en-GB"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Migration &amp; Displacement</a:t>
            </a:r>
            <a:endParaRPr lang="en-IN"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Relevant Laws &amp; governance Gaps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Informing more effective diplomatic responses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Explore state to state engagement</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Loosen the security frame and expand the toolbox  </a:t>
            </a:r>
          </a:p>
          <a:p>
            <a:pPr marL="285750" marR="0" lvl="1" indent="-285750" algn="just" rtl="0">
              <a:lnSpc>
                <a:spcPct val="150000"/>
              </a:lnSpc>
              <a:spcBef>
                <a:spcPts val="0"/>
              </a:spcBef>
              <a:spcAft>
                <a:spcPts val="0"/>
              </a:spcAft>
              <a:buClr>
                <a:srgbClr val="000000"/>
              </a:buClr>
              <a:buSzPts val="1600"/>
            </a:pPr>
            <a:r>
              <a:rPr lang="en-IN" sz="18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Climate –induced displacement: South Asia’s Clear and Present Danger</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Acute climate change vulnerability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Manifestations of climate induced migration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dirty="0">
                <a:latin typeface="Segoe UI" panose="020B0502040204020203" pitchFamily="34" charset="0"/>
                <a:ea typeface="Quattrocento Sans"/>
                <a:cs typeface="Segoe UI" panose="020B0502040204020203" pitchFamily="34" charset="0"/>
                <a:sym typeface="Quattrocento Sans"/>
              </a:rPr>
              <a:t>National responses </a:t>
            </a:r>
          </a:p>
          <a:p>
            <a:pPr marL="457200" marR="0" lvl="1" algn="just" rtl="0">
              <a:lnSpc>
                <a:spcPct val="150000"/>
              </a:lnSpc>
              <a:spcBef>
                <a:spcPts val="0"/>
              </a:spcBef>
              <a:spcAft>
                <a:spcPts val="0"/>
              </a:spcAft>
              <a:buClr>
                <a:srgbClr val="000000"/>
              </a:buClr>
              <a:buSzPts val="1600"/>
            </a:pPr>
            <a:endParaRPr sz="18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800494285"/>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4429</TotalTime>
  <Words>636</Words>
  <Application>Microsoft Office PowerPoint</Application>
  <PresentationFormat>Widescreen</PresentationFormat>
  <Paragraphs>81</Paragraphs>
  <Slides>11</Slides>
  <Notes>11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Wingdings</vt: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12</cp:revision>
  <dcterms:created xsi:type="dcterms:W3CDTF">2020-01-02T01:56:26Z</dcterms:created>
  <dcterms:modified xsi:type="dcterms:W3CDTF">2024-06-10T05:16:10Z</dcterms:modified>
</cp:coreProperties>
</file>