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6" d="100"/>
          <a:sy n="56"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 Varma" userId="d41cb37b9af96de3" providerId="LiveId" clId="{10CE431E-517D-4EC1-A020-4750D5132613}"/>
    <pc:docChg chg="custSel modSld">
      <pc:chgData name="Raj Varma" userId="d41cb37b9af96de3" providerId="LiveId" clId="{10CE431E-517D-4EC1-A020-4750D5132613}" dt="2024-02-26T05:41:33.040" v="34" actId="255"/>
      <pc:docMkLst>
        <pc:docMk/>
      </pc:docMkLst>
      <pc:sldChg chg="delSp modSp mod">
        <pc:chgData name="Raj Varma" userId="d41cb37b9af96de3" providerId="LiveId" clId="{10CE431E-517D-4EC1-A020-4750D5132613}" dt="2024-02-26T05:41:33.040" v="34" actId="255"/>
        <pc:sldMkLst>
          <pc:docMk/>
          <pc:sldMk cId="0" sldId="256"/>
        </pc:sldMkLst>
        <pc:spChg chg="mod">
          <ac:chgData name="Raj Varma" userId="d41cb37b9af96de3" providerId="LiveId" clId="{10CE431E-517D-4EC1-A020-4750D5132613}" dt="2024-02-26T05:41:28.814" v="33" actId="1076"/>
          <ac:spMkLst>
            <pc:docMk/>
            <pc:sldMk cId="0" sldId="256"/>
            <ac:spMk id="5" creationId="{00000000-0000-0000-0000-000000000000}"/>
          </ac:spMkLst>
        </pc:spChg>
        <pc:spChg chg="mod">
          <ac:chgData name="Raj Varma" userId="d41cb37b9af96de3" providerId="LiveId" clId="{10CE431E-517D-4EC1-A020-4750D5132613}" dt="2024-02-26T05:41:33.040" v="34" actId="255"/>
          <ac:spMkLst>
            <pc:docMk/>
            <pc:sldMk cId="0" sldId="256"/>
            <ac:spMk id="6" creationId="{00000000-0000-0000-0000-000000000000}"/>
          </ac:spMkLst>
        </pc:spChg>
        <pc:spChg chg="del">
          <ac:chgData name="Raj Varma" userId="d41cb37b9af96de3" providerId="LiveId" clId="{10CE431E-517D-4EC1-A020-4750D5132613}" dt="2024-02-26T05:41:13.968" v="0" actId="478"/>
          <ac:spMkLst>
            <pc:docMk/>
            <pc:sldMk cId="0" sldId="256"/>
            <ac:spMk id="9" creationId="{00000000-0000-0000-0000-000000000000}"/>
          </ac:spMkLst>
        </pc:spChg>
        <pc:picChg chg="del">
          <ac:chgData name="Raj Varma" userId="d41cb37b9af96de3" providerId="LiveId" clId="{10CE431E-517D-4EC1-A020-4750D5132613}" dt="2024-02-26T05:41:16.050" v="1" actId="478"/>
          <ac:picMkLst>
            <pc:docMk/>
            <pc:sldMk cId="0" sldId="256"/>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86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562987"/>
            <a:ext cx="7477601" cy="1666399"/>
          </a:xfrm>
          <a:prstGeom prst="rect">
            <a:avLst/>
          </a:prstGeom>
          <a:noFill/>
          <a:ln/>
        </p:spPr>
        <p:txBody>
          <a:bodyPr wrap="square" rtlCol="0" anchor="t"/>
          <a:lstStyle/>
          <a:p>
            <a:pPr marL="0" indent="0">
              <a:lnSpc>
                <a:spcPts val="6561"/>
              </a:lnSpc>
              <a:buNone/>
            </a:pPr>
            <a:r>
              <a:rPr lang="en-US" sz="5249" b="1" dirty="0">
                <a:solidFill>
                  <a:srgbClr val="233939"/>
                </a:solidFill>
                <a:latin typeface="Syne" pitchFamily="34" charset="0"/>
                <a:ea typeface="Syne" pitchFamily="34" charset="-122"/>
                <a:cs typeface="Syne" pitchFamily="34" charset="-120"/>
              </a:rPr>
              <a:t>International Agreements and The Urgency of Climate Action</a:t>
            </a:r>
            <a:endParaRPr lang="en-US" sz="5249" dirty="0"/>
          </a:p>
        </p:txBody>
      </p:sp>
      <p:sp>
        <p:nvSpPr>
          <p:cNvPr id="6" name="Text 3"/>
          <p:cNvSpPr/>
          <p:nvPr/>
        </p:nvSpPr>
        <p:spPr>
          <a:xfrm>
            <a:off x="6319599" y="3195876"/>
            <a:ext cx="7477601" cy="3198614"/>
          </a:xfrm>
          <a:prstGeom prst="rect">
            <a:avLst/>
          </a:prstGeom>
          <a:noFill/>
          <a:ln/>
        </p:spPr>
        <p:txBody>
          <a:bodyPr wrap="square" rtlCol="0" anchor="t"/>
          <a:lstStyle/>
          <a:p>
            <a:pPr marL="0" indent="0">
              <a:lnSpc>
                <a:spcPts val="2799"/>
              </a:lnSpc>
              <a:buNone/>
            </a:pPr>
            <a:r>
              <a:rPr lang="en-US" sz="2100" dirty="0">
                <a:solidFill>
                  <a:srgbClr val="3B4E4E"/>
                </a:solidFill>
                <a:latin typeface="Overpass" pitchFamily="34" charset="0"/>
                <a:ea typeface="Overpass" pitchFamily="34" charset="-122"/>
                <a:cs typeface="Overpass" pitchFamily="34" charset="-120"/>
              </a:rPr>
              <a:t>Over the past decades, the global community has recognized the pressing need to address climate change. With agreements like the Kyoto Protocol and the Paris Agreement, nations have pledged to reduce greenhouse gas emissions. Yet, the carbon dioxide levels continue to climb, leading to an alarming rate of Earth's warming. The consequences are dire, with potential environmental catastrophes including sea-level rise, extreme weather events, and loss of biodiversity. The world's response through international diplomacy and commitments reflects the urgency and complexity of the challenge ahead.</a:t>
            </a:r>
            <a:endParaRPr lang="en-US" sz="2100" dirty="0"/>
          </a:p>
        </p:txBody>
      </p:sp>
      <p:sp>
        <p:nvSpPr>
          <p:cNvPr id="7" name="Shape 4"/>
          <p:cNvSpPr/>
          <p:nvPr/>
        </p:nvSpPr>
        <p:spPr>
          <a:xfrm>
            <a:off x="6319599" y="6661071"/>
            <a:ext cx="355402" cy="355402"/>
          </a:xfrm>
          <a:prstGeom prst="roundRect">
            <a:avLst>
              <a:gd name="adj" fmla="val 25726039"/>
            </a:avLst>
          </a:prstGeom>
          <a:noFill/>
          <a:ln w="7620">
            <a:solidFill>
              <a:srgbClr val="FFFFFF"/>
            </a:solidFill>
            <a:prstDash val="solid"/>
          </a:ln>
        </p:spPr>
        <p:txBody>
          <a:bodyPr/>
          <a:lstStyle/>
          <a:p>
            <a:endParaRPr lang="en-I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2216706"/>
            <a:ext cx="9795034" cy="694373"/>
          </a:xfrm>
          <a:prstGeom prst="rect">
            <a:avLst/>
          </a:prstGeom>
          <a:noFill/>
          <a:ln/>
        </p:spPr>
        <p:txBody>
          <a:bodyPr wrap="non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Industry's Role in Climate Action</a:t>
            </a:r>
            <a:endParaRPr lang="en-US" sz="4374" dirty="0"/>
          </a:p>
        </p:txBody>
      </p:sp>
      <p:sp>
        <p:nvSpPr>
          <p:cNvPr id="5" name="Text 3"/>
          <p:cNvSpPr/>
          <p:nvPr/>
        </p:nvSpPr>
        <p:spPr>
          <a:xfrm>
            <a:off x="2037993" y="3466505"/>
            <a:ext cx="2851547"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Corporate Pledges</a:t>
            </a:r>
            <a:endParaRPr lang="en-US" sz="2187" dirty="0"/>
          </a:p>
        </p:txBody>
      </p:sp>
      <p:sp>
        <p:nvSpPr>
          <p:cNvPr id="6" name="Text 4"/>
          <p:cNvSpPr/>
          <p:nvPr/>
        </p:nvSpPr>
        <p:spPr>
          <a:xfrm>
            <a:off x="2037993" y="4035862"/>
            <a:ext cx="3156347" cy="1777008"/>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Many firms aim to reduce emissions or become carbon neutral, with some facing potential reporting requirements.</a:t>
            </a:r>
            <a:endParaRPr lang="en-US" sz="1750" dirty="0"/>
          </a:p>
        </p:txBody>
      </p:sp>
      <p:sp>
        <p:nvSpPr>
          <p:cNvPr id="7" name="Text 5"/>
          <p:cNvSpPr/>
          <p:nvPr/>
        </p:nvSpPr>
        <p:spPr>
          <a:xfrm>
            <a:off x="5743932" y="3466505"/>
            <a:ext cx="3156347" cy="694373"/>
          </a:xfrm>
          <a:prstGeom prst="rect">
            <a:avLst/>
          </a:prstGeom>
          <a:noFill/>
          <a:ln/>
        </p:spPr>
        <p:txBody>
          <a:bodyPr wrap="squar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Science Based Targets</a:t>
            </a:r>
            <a:endParaRPr lang="en-US" sz="2187" dirty="0"/>
          </a:p>
        </p:txBody>
      </p:sp>
      <p:sp>
        <p:nvSpPr>
          <p:cNvPr id="8" name="Text 6"/>
          <p:cNvSpPr/>
          <p:nvPr/>
        </p:nvSpPr>
        <p:spPr>
          <a:xfrm>
            <a:off x="5743932" y="4383048"/>
            <a:ext cx="3156347"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Over three thousand firms have certified net-zero plans, with aims to increase this number significantly by 2025.</a:t>
            </a:r>
            <a:endParaRPr lang="en-US" sz="1750" dirty="0"/>
          </a:p>
        </p:txBody>
      </p:sp>
      <p:sp>
        <p:nvSpPr>
          <p:cNvPr id="9" name="Text 7"/>
          <p:cNvSpPr/>
          <p:nvPr/>
        </p:nvSpPr>
        <p:spPr>
          <a:xfrm>
            <a:off x="9449872" y="3466505"/>
            <a:ext cx="2777966"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Challenges Ahead</a:t>
            </a:r>
            <a:endParaRPr lang="en-US" sz="2187" dirty="0"/>
          </a:p>
        </p:txBody>
      </p:sp>
      <p:sp>
        <p:nvSpPr>
          <p:cNvPr id="10" name="Text 8"/>
          <p:cNvSpPr/>
          <p:nvPr/>
        </p:nvSpPr>
        <p:spPr>
          <a:xfrm>
            <a:off x="9449872" y="4035862"/>
            <a:ext cx="3156347"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Questions remain over accounting methods and transparency in supply chains for corporate emissions.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2009894"/>
            <a:ext cx="74776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Government's Crucial Role in Climate Policy</a:t>
            </a:r>
            <a:endParaRPr lang="en-US" sz="4374" dirty="0"/>
          </a:p>
        </p:txBody>
      </p:sp>
      <p:sp>
        <p:nvSpPr>
          <p:cNvPr id="6" name="Text 3"/>
          <p:cNvSpPr/>
          <p:nvPr/>
        </p:nvSpPr>
        <p:spPr>
          <a:xfrm>
            <a:off x="833199" y="3731895"/>
            <a:ext cx="7477601" cy="2487811"/>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Despite various efforts from different sectors, the role of policymakers remains paramount in setting and enforcing climate targets. Governments around the world are the most influential actors in the fight against climate change, with the power to implement forceful policies that can drive significant progress. The actions of national leaders, the legislation they pass, and the international agreements they forge are critical in shaping a sustainable future.</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933688"/>
            <a:ext cx="93064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Extreme Weather</a:t>
            </a:r>
            <a:endParaRPr lang="en-US" sz="4374" dirty="0"/>
          </a:p>
        </p:txBody>
      </p:sp>
      <p:sp>
        <p:nvSpPr>
          <p:cNvPr id="6" name="Shape 3"/>
          <p:cNvSpPr/>
          <p:nvPr/>
        </p:nvSpPr>
        <p:spPr>
          <a:xfrm>
            <a:off x="4801910" y="2655689"/>
            <a:ext cx="44410" cy="4640223"/>
          </a:xfrm>
          <a:prstGeom prst="roundRect">
            <a:avLst>
              <a:gd name="adj" fmla="val 225151"/>
            </a:avLst>
          </a:prstGeom>
          <a:solidFill>
            <a:srgbClr val="C3D4CC"/>
          </a:solidFill>
          <a:ln/>
        </p:spPr>
        <p:txBody>
          <a:bodyPr/>
          <a:lstStyle/>
          <a:p>
            <a:endParaRPr lang="en-IN"/>
          </a:p>
        </p:txBody>
      </p:sp>
      <p:sp>
        <p:nvSpPr>
          <p:cNvPr id="7" name="Shape 4"/>
          <p:cNvSpPr/>
          <p:nvPr/>
        </p:nvSpPr>
        <p:spPr>
          <a:xfrm>
            <a:off x="5074027" y="3056989"/>
            <a:ext cx="777597" cy="44410"/>
          </a:xfrm>
          <a:prstGeom prst="roundRect">
            <a:avLst>
              <a:gd name="adj" fmla="val 225151"/>
            </a:avLst>
          </a:prstGeom>
          <a:solidFill>
            <a:srgbClr val="C3D4CC"/>
          </a:solidFill>
          <a:ln/>
        </p:spPr>
        <p:txBody>
          <a:bodyPr/>
          <a:lstStyle/>
          <a:p>
            <a:endParaRPr lang="en-IN"/>
          </a:p>
        </p:txBody>
      </p:sp>
      <p:sp>
        <p:nvSpPr>
          <p:cNvPr id="8" name="Shape 5"/>
          <p:cNvSpPr/>
          <p:nvPr/>
        </p:nvSpPr>
        <p:spPr>
          <a:xfrm>
            <a:off x="4574084" y="2829282"/>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9" name="Text 6"/>
          <p:cNvSpPr/>
          <p:nvPr/>
        </p:nvSpPr>
        <p:spPr>
          <a:xfrm>
            <a:off x="4758988" y="2870954"/>
            <a:ext cx="130016"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1</a:t>
            </a:r>
            <a:endParaRPr lang="en-US" sz="2624" dirty="0"/>
          </a:p>
        </p:txBody>
      </p:sp>
      <p:sp>
        <p:nvSpPr>
          <p:cNvPr id="10" name="Text 7"/>
          <p:cNvSpPr/>
          <p:nvPr/>
        </p:nvSpPr>
        <p:spPr>
          <a:xfrm>
            <a:off x="6046113" y="2877860"/>
            <a:ext cx="3120033" cy="347186"/>
          </a:xfrm>
          <a:prstGeom prst="rect">
            <a:avLst/>
          </a:prstGeom>
          <a:noFill/>
          <a:ln/>
        </p:spPr>
        <p:txBody>
          <a:bodyPr wrap="none" rtlCol="0" anchor="t"/>
          <a:lstStyle/>
          <a:p>
            <a:pPr marL="0" indent="0" algn="l">
              <a:lnSpc>
                <a:spcPts val="2734"/>
              </a:lnSpc>
              <a:buNone/>
            </a:pPr>
            <a:r>
              <a:rPr lang="en-US" sz="2187" b="1" dirty="0">
                <a:solidFill>
                  <a:srgbClr val="3B4E4E"/>
                </a:solidFill>
                <a:latin typeface="Syne" pitchFamily="34" charset="0"/>
                <a:ea typeface="Syne" pitchFamily="34" charset="-122"/>
                <a:cs typeface="Syne" pitchFamily="34" charset="-120"/>
              </a:rPr>
              <a:t>Heatwaves Intensify</a:t>
            </a:r>
            <a:endParaRPr lang="en-US" sz="2187" dirty="0"/>
          </a:p>
        </p:txBody>
      </p:sp>
      <p:sp>
        <p:nvSpPr>
          <p:cNvPr id="11" name="Text 8"/>
          <p:cNvSpPr/>
          <p:nvPr/>
        </p:nvSpPr>
        <p:spPr>
          <a:xfrm>
            <a:off x="6046113" y="3358277"/>
            <a:ext cx="7751088" cy="710803"/>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Increasing frequency and severity of heatwaves pose health risks and strain resources.</a:t>
            </a:r>
            <a:endParaRPr lang="en-US" sz="1750" dirty="0"/>
          </a:p>
        </p:txBody>
      </p:sp>
      <p:sp>
        <p:nvSpPr>
          <p:cNvPr id="12" name="Shape 9"/>
          <p:cNvSpPr/>
          <p:nvPr/>
        </p:nvSpPr>
        <p:spPr>
          <a:xfrm>
            <a:off x="5074027" y="4914721"/>
            <a:ext cx="777597" cy="44410"/>
          </a:xfrm>
          <a:prstGeom prst="roundRect">
            <a:avLst>
              <a:gd name="adj" fmla="val 225151"/>
            </a:avLst>
          </a:prstGeom>
          <a:solidFill>
            <a:srgbClr val="C3D4CC"/>
          </a:solidFill>
          <a:ln/>
        </p:spPr>
        <p:txBody>
          <a:bodyPr/>
          <a:lstStyle/>
          <a:p>
            <a:endParaRPr lang="en-IN"/>
          </a:p>
        </p:txBody>
      </p:sp>
      <p:sp>
        <p:nvSpPr>
          <p:cNvPr id="13" name="Shape 10"/>
          <p:cNvSpPr/>
          <p:nvPr/>
        </p:nvSpPr>
        <p:spPr>
          <a:xfrm>
            <a:off x="4574084" y="4687014"/>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4" name="Text 11"/>
          <p:cNvSpPr/>
          <p:nvPr/>
        </p:nvSpPr>
        <p:spPr>
          <a:xfrm>
            <a:off x="4720054" y="4728686"/>
            <a:ext cx="208002"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2</a:t>
            </a:r>
            <a:endParaRPr lang="en-US" sz="2624" dirty="0"/>
          </a:p>
        </p:txBody>
      </p:sp>
      <p:sp>
        <p:nvSpPr>
          <p:cNvPr id="15" name="Text 12"/>
          <p:cNvSpPr/>
          <p:nvPr/>
        </p:nvSpPr>
        <p:spPr>
          <a:xfrm>
            <a:off x="6046113" y="4735592"/>
            <a:ext cx="3886081" cy="347186"/>
          </a:xfrm>
          <a:prstGeom prst="rect">
            <a:avLst/>
          </a:prstGeom>
          <a:noFill/>
          <a:ln/>
        </p:spPr>
        <p:txBody>
          <a:bodyPr wrap="none" rtlCol="0" anchor="t"/>
          <a:lstStyle/>
          <a:p>
            <a:pPr marL="0" indent="0" algn="l">
              <a:lnSpc>
                <a:spcPts val="2734"/>
              </a:lnSpc>
              <a:buNone/>
            </a:pPr>
            <a:r>
              <a:rPr lang="en-US" sz="2187" b="1" dirty="0">
                <a:solidFill>
                  <a:srgbClr val="3B4E4E"/>
                </a:solidFill>
                <a:latin typeface="Syne" pitchFamily="34" charset="0"/>
                <a:ea typeface="Syne" pitchFamily="34" charset="-122"/>
                <a:cs typeface="Syne" pitchFamily="34" charset="-120"/>
              </a:rPr>
              <a:t>Unprecedented Droughts</a:t>
            </a:r>
            <a:endParaRPr lang="en-US" sz="2187" dirty="0"/>
          </a:p>
        </p:txBody>
      </p:sp>
      <p:sp>
        <p:nvSpPr>
          <p:cNvPr id="16" name="Text 13"/>
          <p:cNvSpPr/>
          <p:nvPr/>
        </p:nvSpPr>
        <p:spPr>
          <a:xfrm>
            <a:off x="6046113" y="5216009"/>
            <a:ext cx="7751088" cy="355402"/>
          </a:xfrm>
          <a:prstGeom prst="rect">
            <a:avLst/>
          </a:prstGeom>
          <a:noFill/>
          <a:ln/>
        </p:spPr>
        <p:txBody>
          <a:bodyPr wrap="non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Extended periods of drought affect water supply, agriculture, and ecosystems.</a:t>
            </a:r>
            <a:endParaRPr lang="en-US" sz="1750" dirty="0"/>
          </a:p>
        </p:txBody>
      </p:sp>
      <p:sp>
        <p:nvSpPr>
          <p:cNvPr id="17" name="Shape 14"/>
          <p:cNvSpPr/>
          <p:nvPr/>
        </p:nvSpPr>
        <p:spPr>
          <a:xfrm>
            <a:off x="5074027" y="6417052"/>
            <a:ext cx="777597" cy="44410"/>
          </a:xfrm>
          <a:prstGeom prst="roundRect">
            <a:avLst>
              <a:gd name="adj" fmla="val 225151"/>
            </a:avLst>
          </a:prstGeom>
          <a:solidFill>
            <a:srgbClr val="C3D4CC"/>
          </a:solidFill>
          <a:ln/>
        </p:spPr>
        <p:txBody>
          <a:bodyPr/>
          <a:lstStyle/>
          <a:p>
            <a:endParaRPr lang="en-IN"/>
          </a:p>
        </p:txBody>
      </p:sp>
      <p:sp>
        <p:nvSpPr>
          <p:cNvPr id="18" name="Shape 15"/>
          <p:cNvSpPr/>
          <p:nvPr/>
        </p:nvSpPr>
        <p:spPr>
          <a:xfrm>
            <a:off x="4574084" y="6189345"/>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9" name="Text 16"/>
          <p:cNvSpPr/>
          <p:nvPr/>
        </p:nvSpPr>
        <p:spPr>
          <a:xfrm>
            <a:off x="4717197" y="6231017"/>
            <a:ext cx="213717"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3</a:t>
            </a:r>
            <a:endParaRPr lang="en-US" sz="2624" dirty="0"/>
          </a:p>
        </p:txBody>
      </p:sp>
      <p:sp>
        <p:nvSpPr>
          <p:cNvPr id="20" name="Text 17"/>
          <p:cNvSpPr/>
          <p:nvPr/>
        </p:nvSpPr>
        <p:spPr>
          <a:xfrm>
            <a:off x="6046113" y="6237923"/>
            <a:ext cx="2947035" cy="347186"/>
          </a:xfrm>
          <a:prstGeom prst="rect">
            <a:avLst/>
          </a:prstGeom>
          <a:noFill/>
          <a:ln/>
        </p:spPr>
        <p:txBody>
          <a:bodyPr wrap="none" rtlCol="0" anchor="t"/>
          <a:lstStyle/>
          <a:p>
            <a:pPr marL="0" indent="0" algn="l">
              <a:lnSpc>
                <a:spcPts val="2734"/>
              </a:lnSpc>
              <a:buNone/>
            </a:pPr>
            <a:r>
              <a:rPr lang="en-US" sz="2187" b="1" dirty="0">
                <a:solidFill>
                  <a:srgbClr val="3B4E4E"/>
                </a:solidFill>
                <a:latin typeface="Syne" pitchFamily="34" charset="0"/>
                <a:ea typeface="Syne" pitchFamily="34" charset="-122"/>
                <a:cs typeface="Syne" pitchFamily="34" charset="-120"/>
              </a:rPr>
              <a:t>Devastating Floods</a:t>
            </a:r>
            <a:endParaRPr lang="en-US" sz="2187" dirty="0"/>
          </a:p>
        </p:txBody>
      </p:sp>
      <p:sp>
        <p:nvSpPr>
          <p:cNvPr id="21" name="Text 18"/>
          <p:cNvSpPr/>
          <p:nvPr/>
        </p:nvSpPr>
        <p:spPr>
          <a:xfrm>
            <a:off x="6046113" y="6718340"/>
            <a:ext cx="7751088" cy="355402"/>
          </a:xfrm>
          <a:prstGeom prst="rect">
            <a:avLst/>
          </a:prstGeom>
          <a:noFill/>
          <a:ln/>
        </p:spPr>
        <p:txBody>
          <a:bodyPr wrap="non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Intense rainfall leads to floods, causing widespread damage and displacement.</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FFFDE6">
              <a:alpha val="85000"/>
            </a:srgbClr>
          </a:solidFill>
          <a:ln/>
        </p:spPr>
        <p:txBody>
          <a:bodyPr/>
          <a:lstStyle/>
          <a:p>
            <a:endParaRPr lang="en-IN"/>
          </a:p>
        </p:txBody>
      </p:sp>
      <p:sp>
        <p:nvSpPr>
          <p:cNvPr id="6" name="Text 3"/>
          <p:cNvSpPr/>
          <p:nvPr/>
        </p:nvSpPr>
        <p:spPr>
          <a:xfrm>
            <a:off x="2037993" y="2424232"/>
            <a:ext cx="8866346" cy="694373"/>
          </a:xfrm>
          <a:prstGeom prst="rect">
            <a:avLst/>
          </a:prstGeom>
          <a:noFill/>
          <a:ln/>
        </p:spPr>
        <p:txBody>
          <a:bodyPr wrap="non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Adapting to Rising Sea Levels</a:t>
            </a:r>
            <a:endParaRPr lang="en-US" sz="4374" dirty="0"/>
          </a:p>
        </p:txBody>
      </p:sp>
      <p:sp>
        <p:nvSpPr>
          <p:cNvPr id="7" name="Shape 4"/>
          <p:cNvSpPr/>
          <p:nvPr/>
        </p:nvSpPr>
        <p:spPr>
          <a:xfrm>
            <a:off x="2037993" y="3451860"/>
            <a:ext cx="3370064" cy="2353389"/>
          </a:xfrm>
          <a:prstGeom prst="roundRect">
            <a:avLst>
              <a:gd name="adj" fmla="val 4249"/>
            </a:avLst>
          </a:prstGeom>
          <a:solidFill>
            <a:srgbClr val="DDEEE6"/>
          </a:solidFill>
          <a:ln w="7620">
            <a:solidFill>
              <a:srgbClr val="C3D4CC"/>
            </a:solidFill>
            <a:prstDash val="solid"/>
          </a:ln>
        </p:spPr>
        <p:txBody>
          <a:bodyPr/>
          <a:lstStyle/>
          <a:p>
            <a:endParaRPr lang="en-IN"/>
          </a:p>
        </p:txBody>
      </p:sp>
      <p:sp>
        <p:nvSpPr>
          <p:cNvPr id="8" name="Text 5"/>
          <p:cNvSpPr/>
          <p:nvPr/>
        </p:nvSpPr>
        <p:spPr>
          <a:xfrm>
            <a:off x="2267783" y="3681651"/>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Coastal Defenses</a:t>
            </a:r>
            <a:endParaRPr lang="en-US" sz="2187" dirty="0"/>
          </a:p>
        </p:txBody>
      </p:sp>
      <p:sp>
        <p:nvSpPr>
          <p:cNvPr id="9" name="Text 6"/>
          <p:cNvSpPr/>
          <p:nvPr/>
        </p:nvSpPr>
        <p:spPr>
          <a:xfrm>
            <a:off x="2267783" y="4162068"/>
            <a:ext cx="2910483"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Building barriers and sea walls to protect against encroaching waters.</a:t>
            </a:r>
            <a:endParaRPr lang="en-US" sz="1750" dirty="0"/>
          </a:p>
        </p:txBody>
      </p:sp>
      <p:sp>
        <p:nvSpPr>
          <p:cNvPr id="10" name="Shape 7"/>
          <p:cNvSpPr/>
          <p:nvPr/>
        </p:nvSpPr>
        <p:spPr>
          <a:xfrm>
            <a:off x="5630228" y="3451860"/>
            <a:ext cx="3370064" cy="2353389"/>
          </a:xfrm>
          <a:prstGeom prst="roundRect">
            <a:avLst>
              <a:gd name="adj" fmla="val 4249"/>
            </a:avLst>
          </a:prstGeom>
          <a:solidFill>
            <a:srgbClr val="DDEEE6"/>
          </a:solidFill>
          <a:ln w="7620">
            <a:solidFill>
              <a:srgbClr val="C3D4CC"/>
            </a:solidFill>
            <a:prstDash val="solid"/>
          </a:ln>
        </p:spPr>
        <p:txBody>
          <a:bodyPr/>
          <a:lstStyle/>
          <a:p>
            <a:endParaRPr lang="en-IN"/>
          </a:p>
        </p:txBody>
      </p:sp>
      <p:sp>
        <p:nvSpPr>
          <p:cNvPr id="11" name="Text 8"/>
          <p:cNvSpPr/>
          <p:nvPr/>
        </p:nvSpPr>
        <p:spPr>
          <a:xfrm>
            <a:off x="5860018" y="3681651"/>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Managed Retreat</a:t>
            </a:r>
            <a:endParaRPr lang="en-US" sz="2187" dirty="0"/>
          </a:p>
        </p:txBody>
      </p:sp>
      <p:sp>
        <p:nvSpPr>
          <p:cNvPr id="12" name="Text 9"/>
          <p:cNvSpPr/>
          <p:nvPr/>
        </p:nvSpPr>
        <p:spPr>
          <a:xfrm>
            <a:off x="5860018" y="4162068"/>
            <a:ext cx="2910483"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Relocating communities and infrastructure away from vulnerable coastal areas.</a:t>
            </a:r>
            <a:endParaRPr lang="en-US" sz="1750" dirty="0"/>
          </a:p>
        </p:txBody>
      </p:sp>
      <p:sp>
        <p:nvSpPr>
          <p:cNvPr id="13" name="Shape 10"/>
          <p:cNvSpPr/>
          <p:nvPr/>
        </p:nvSpPr>
        <p:spPr>
          <a:xfrm>
            <a:off x="9222462" y="3451860"/>
            <a:ext cx="3370064" cy="2353389"/>
          </a:xfrm>
          <a:prstGeom prst="roundRect">
            <a:avLst>
              <a:gd name="adj" fmla="val 4249"/>
            </a:avLst>
          </a:prstGeom>
          <a:solidFill>
            <a:srgbClr val="DDEEE6"/>
          </a:solidFill>
          <a:ln w="7620">
            <a:solidFill>
              <a:srgbClr val="C3D4CC"/>
            </a:solidFill>
            <a:prstDash val="solid"/>
          </a:ln>
        </p:spPr>
        <p:txBody>
          <a:bodyPr/>
          <a:lstStyle/>
          <a:p>
            <a:endParaRPr lang="en-IN"/>
          </a:p>
        </p:txBody>
      </p:sp>
      <p:sp>
        <p:nvSpPr>
          <p:cNvPr id="14" name="Text 11"/>
          <p:cNvSpPr/>
          <p:nvPr/>
        </p:nvSpPr>
        <p:spPr>
          <a:xfrm>
            <a:off x="9452253" y="3681651"/>
            <a:ext cx="2910483" cy="694373"/>
          </a:xfrm>
          <a:prstGeom prst="rect">
            <a:avLst/>
          </a:prstGeom>
          <a:noFill/>
          <a:ln/>
        </p:spPr>
        <p:txBody>
          <a:bodyPr wrap="squar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Resilient Infrastructure</a:t>
            </a:r>
            <a:endParaRPr lang="en-US" sz="2187" dirty="0"/>
          </a:p>
        </p:txBody>
      </p:sp>
      <p:sp>
        <p:nvSpPr>
          <p:cNvPr id="15" name="Text 12"/>
          <p:cNvSpPr/>
          <p:nvPr/>
        </p:nvSpPr>
        <p:spPr>
          <a:xfrm>
            <a:off x="9452253" y="4509254"/>
            <a:ext cx="2910483"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Designing buildings and cities to withstand higher sea levels and storm surges.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1093946"/>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Biodiversity Loss</a:t>
            </a:r>
            <a:endParaRPr lang="en-US" sz="4374" dirty="0"/>
          </a:p>
        </p:txBody>
      </p:sp>
      <p:pic>
        <p:nvPicPr>
          <p:cNvPr id="5" name="Image 0" descr="preencoded.png"/>
          <p:cNvPicPr>
            <a:picLocks noChangeAspect="1"/>
          </p:cNvPicPr>
          <p:nvPr/>
        </p:nvPicPr>
        <p:blipFill>
          <a:blip r:embed="rId3"/>
          <a:stretch>
            <a:fillRect/>
          </a:stretch>
        </p:blipFill>
        <p:spPr>
          <a:xfrm>
            <a:off x="2037993" y="2927032"/>
            <a:ext cx="3295888" cy="2036921"/>
          </a:xfrm>
          <a:prstGeom prst="rect">
            <a:avLst/>
          </a:prstGeom>
        </p:spPr>
      </p:pic>
      <p:sp>
        <p:nvSpPr>
          <p:cNvPr id="6" name="Text 3"/>
          <p:cNvSpPr/>
          <p:nvPr/>
        </p:nvSpPr>
        <p:spPr>
          <a:xfrm>
            <a:off x="2037993" y="5241607"/>
            <a:ext cx="2874645" cy="347186"/>
          </a:xfrm>
          <a:prstGeom prst="rect">
            <a:avLst/>
          </a:prstGeom>
          <a:noFill/>
          <a:ln/>
        </p:spPr>
        <p:txBody>
          <a:bodyPr wrap="none" rtlCol="0" anchor="t"/>
          <a:lstStyle/>
          <a:p>
            <a:pPr marL="0" indent="0" algn="l">
              <a:lnSpc>
                <a:spcPts val="2734"/>
              </a:lnSpc>
              <a:buNone/>
            </a:pPr>
            <a:r>
              <a:rPr lang="en-US" sz="2187" b="1" dirty="0">
                <a:solidFill>
                  <a:srgbClr val="233939"/>
                </a:solidFill>
                <a:latin typeface="Syne" pitchFamily="34" charset="0"/>
                <a:ea typeface="Syne" pitchFamily="34" charset="-122"/>
                <a:cs typeface="Syne" pitchFamily="34" charset="-120"/>
              </a:rPr>
              <a:t>Coral Reefs at Risk</a:t>
            </a:r>
            <a:endParaRPr lang="en-US" sz="2187" dirty="0"/>
          </a:p>
        </p:txBody>
      </p:sp>
      <p:sp>
        <p:nvSpPr>
          <p:cNvPr id="7" name="Text 4"/>
          <p:cNvSpPr/>
          <p:nvPr/>
        </p:nvSpPr>
        <p:spPr>
          <a:xfrm>
            <a:off x="2037993" y="5722025"/>
            <a:ext cx="3295888" cy="1066205"/>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Ocean acidification and warming waters threaten the survival of coral reefs.</a:t>
            </a:r>
            <a:endParaRPr lang="en-US" sz="1750" dirty="0"/>
          </a:p>
        </p:txBody>
      </p:sp>
      <p:pic>
        <p:nvPicPr>
          <p:cNvPr id="8" name="Image 1" descr="preencoded.png"/>
          <p:cNvPicPr>
            <a:picLocks noChangeAspect="1"/>
          </p:cNvPicPr>
          <p:nvPr/>
        </p:nvPicPr>
        <p:blipFill>
          <a:blip r:embed="rId4"/>
          <a:stretch>
            <a:fillRect/>
          </a:stretch>
        </p:blipFill>
        <p:spPr>
          <a:xfrm>
            <a:off x="5667137" y="2927032"/>
            <a:ext cx="3296007" cy="2037040"/>
          </a:xfrm>
          <a:prstGeom prst="rect">
            <a:avLst/>
          </a:prstGeom>
        </p:spPr>
      </p:pic>
      <p:sp>
        <p:nvSpPr>
          <p:cNvPr id="9" name="Text 5"/>
          <p:cNvSpPr/>
          <p:nvPr/>
        </p:nvSpPr>
        <p:spPr>
          <a:xfrm>
            <a:off x="5667137" y="5241727"/>
            <a:ext cx="3288625" cy="347186"/>
          </a:xfrm>
          <a:prstGeom prst="rect">
            <a:avLst/>
          </a:prstGeom>
          <a:noFill/>
          <a:ln/>
        </p:spPr>
        <p:txBody>
          <a:bodyPr wrap="none" rtlCol="0" anchor="t"/>
          <a:lstStyle/>
          <a:p>
            <a:pPr marL="0" indent="0" algn="l">
              <a:lnSpc>
                <a:spcPts val="2734"/>
              </a:lnSpc>
              <a:buNone/>
            </a:pPr>
            <a:r>
              <a:rPr lang="en-US" sz="2187" b="1" dirty="0">
                <a:solidFill>
                  <a:srgbClr val="233939"/>
                </a:solidFill>
                <a:latin typeface="Syne" pitchFamily="34" charset="0"/>
                <a:ea typeface="Syne" pitchFamily="34" charset="-122"/>
                <a:cs typeface="Syne" pitchFamily="34" charset="-120"/>
              </a:rPr>
              <a:t>Deforestation Impact</a:t>
            </a:r>
            <a:endParaRPr lang="en-US" sz="2187" dirty="0"/>
          </a:p>
        </p:txBody>
      </p:sp>
      <p:sp>
        <p:nvSpPr>
          <p:cNvPr id="10" name="Text 6"/>
          <p:cNvSpPr/>
          <p:nvPr/>
        </p:nvSpPr>
        <p:spPr>
          <a:xfrm>
            <a:off x="5667137" y="5722144"/>
            <a:ext cx="3296007" cy="1066205"/>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Habitat destruction from deforestation accelerates species extinction.</a:t>
            </a:r>
            <a:endParaRPr lang="en-US" sz="1750" dirty="0"/>
          </a:p>
        </p:txBody>
      </p:sp>
      <p:pic>
        <p:nvPicPr>
          <p:cNvPr id="11" name="Image 2" descr="preencoded.png"/>
          <p:cNvPicPr>
            <a:picLocks noChangeAspect="1"/>
          </p:cNvPicPr>
          <p:nvPr/>
        </p:nvPicPr>
        <p:blipFill>
          <a:blip r:embed="rId5"/>
          <a:stretch>
            <a:fillRect/>
          </a:stretch>
        </p:blipFill>
        <p:spPr>
          <a:xfrm>
            <a:off x="9296400" y="2927032"/>
            <a:ext cx="3296007" cy="2037040"/>
          </a:xfrm>
          <a:prstGeom prst="rect">
            <a:avLst/>
          </a:prstGeom>
        </p:spPr>
      </p:pic>
      <p:sp>
        <p:nvSpPr>
          <p:cNvPr id="12" name="Text 7"/>
          <p:cNvSpPr/>
          <p:nvPr/>
        </p:nvSpPr>
        <p:spPr>
          <a:xfrm>
            <a:off x="9296400" y="5241727"/>
            <a:ext cx="3296007" cy="694373"/>
          </a:xfrm>
          <a:prstGeom prst="rect">
            <a:avLst/>
          </a:prstGeom>
          <a:noFill/>
          <a:ln/>
        </p:spPr>
        <p:txBody>
          <a:bodyPr wrap="square" rtlCol="0" anchor="t"/>
          <a:lstStyle/>
          <a:p>
            <a:pPr marL="0" indent="0" algn="l">
              <a:lnSpc>
                <a:spcPts val="2734"/>
              </a:lnSpc>
              <a:buNone/>
            </a:pPr>
            <a:r>
              <a:rPr lang="en-US" sz="2187" b="1" dirty="0">
                <a:solidFill>
                  <a:srgbClr val="233939"/>
                </a:solidFill>
                <a:latin typeface="Syne" pitchFamily="34" charset="0"/>
                <a:ea typeface="Syne" pitchFamily="34" charset="-122"/>
                <a:cs typeface="Syne" pitchFamily="34" charset="-120"/>
              </a:rPr>
              <a:t>Arctic Species Threatened</a:t>
            </a:r>
            <a:endParaRPr lang="en-US" sz="2187" dirty="0"/>
          </a:p>
        </p:txBody>
      </p:sp>
      <p:sp>
        <p:nvSpPr>
          <p:cNvPr id="13" name="Text 8"/>
          <p:cNvSpPr/>
          <p:nvPr/>
        </p:nvSpPr>
        <p:spPr>
          <a:xfrm>
            <a:off x="9296400" y="6069330"/>
            <a:ext cx="3296007" cy="1066205"/>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Melting ice and changing ecosystems put Arctic wildlife in peril.</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30791"/>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10972800" y="0"/>
            <a:ext cx="3657600" cy="8230791"/>
          </a:xfrm>
          <a:prstGeom prst="rect">
            <a:avLst/>
          </a:prstGeom>
        </p:spPr>
      </p:pic>
      <p:sp>
        <p:nvSpPr>
          <p:cNvPr id="5" name="Text 2"/>
          <p:cNvSpPr/>
          <p:nvPr/>
        </p:nvSpPr>
        <p:spPr>
          <a:xfrm>
            <a:off x="828556" y="607576"/>
            <a:ext cx="9315688" cy="1381125"/>
          </a:xfrm>
          <a:prstGeom prst="rect">
            <a:avLst/>
          </a:prstGeom>
          <a:noFill/>
          <a:ln/>
        </p:spPr>
        <p:txBody>
          <a:bodyPr wrap="square" rtlCol="0" anchor="t"/>
          <a:lstStyle/>
          <a:p>
            <a:pPr marL="0" indent="0">
              <a:lnSpc>
                <a:spcPts val="5437"/>
              </a:lnSpc>
              <a:buNone/>
            </a:pPr>
            <a:r>
              <a:rPr lang="en-US" sz="4350" b="1" dirty="0">
                <a:solidFill>
                  <a:srgbClr val="233939"/>
                </a:solidFill>
                <a:latin typeface="Syne" pitchFamily="34" charset="0"/>
                <a:ea typeface="Syne" pitchFamily="34" charset="-122"/>
                <a:cs typeface="Syne" pitchFamily="34" charset="-120"/>
              </a:rPr>
              <a:t>Climate Change and Human Health</a:t>
            </a:r>
            <a:endParaRPr lang="en-US" sz="4350" dirty="0"/>
          </a:p>
        </p:txBody>
      </p:sp>
      <p:pic>
        <p:nvPicPr>
          <p:cNvPr id="6" name="Image 1" descr="preencoded.png"/>
          <p:cNvPicPr>
            <a:picLocks noChangeAspect="1"/>
          </p:cNvPicPr>
          <p:nvPr/>
        </p:nvPicPr>
        <p:blipFill>
          <a:blip r:embed="rId4"/>
          <a:stretch>
            <a:fillRect/>
          </a:stretch>
        </p:blipFill>
        <p:spPr>
          <a:xfrm>
            <a:off x="828556" y="2320052"/>
            <a:ext cx="1104781" cy="1767721"/>
          </a:xfrm>
          <a:prstGeom prst="rect">
            <a:avLst/>
          </a:prstGeom>
        </p:spPr>
      </p:pic>
      <p:sp>
        <p:nvSpPr>
          <p:cNvPr id="7" name="Text 3"/>
          <p:cNvSpPr/>
          <p:nvPr/>
        </p:nvSpPr>
        <p:spPr>
          <a:xfrm>
            <a:off x="2264688" y="2540913"/>
            <a:ext cx="3422690" cy="345281"/>
          </a:xfrm>
          <a:prstGeom prst="rect">
            <a:avLst/>
          </a:prstGeom>
          <a:noFill/>
          <a:ln/>
        </p:spPr>
        <p:txBody>
          <a:bodyPr wrap="none" rtlCol="0" anchor="t"/>
          <a:lstStyle/>
          <a:p>
            <a:pPr marL="0" indent="0" algn="l">
              <a:lnSpc>
                <a:spcPts val="2719"/>
              </a:lnSpc>
              <a:buNone/>
            </a:pPr>
            <a:r>
              <a:rPr lang="en-US" sz="2175" b="1" dirty="0">
                <a:solidFill>
                  <a:srgbClr val="3B4E4E"/>
                </a:solidFill>
                <a:latin typeface="Syne" pitchFamily="34" charset="0"/>
                <a:ea typeface="Syne" pitchFamily="34" charset="-122"/>
                <a:cs typeface="Syne" pitchFamily="34" charset="-120"/>
              </a:rPr>
              <a:t>Heat-Related Illnesses</a:t>
            </a:r>
            <a:endParaRPr lang="en-US" sz="2175" dirty="0"/>
          </a:p>
        </p:txBody>
      </p:sp>
      <p:sp>
        <p:nvSpPr>
          <p:cNvPr id="8" name="Text 4"/>
          <p:cNvSpPr/>
          <p:nvPr/>
        </p:nvSpPr>
        <p:spPr>
          <a:xfrm>
            <a:off x="2264688" y="3018711"/>
            <a:ext cx="7879556" cy="353497"/>
          </a:xfrm>
          <a:prstGeom prst="rect">
            <a:avLst/>
          </a:prstGeom>
          <a:noFill/>
          <a:ln/>
        </p:spPr>
        <p:txBody>
          <a:bodyPr wrap="none" rtlCol="0" anchor="t"/>
          <a:lstStyle/>
          <a:p>
            <a:pPr marL="0" indent="0" algn="l">
              <a:lnSpc>
                <a:spcPts val="2784"/>
              </a:lnSpc>
              <a:buNone/>
            </a:pPr>
            <a:r>
              <a:rPr lang="en-US" sz="1740" dirty="0">
                <a:solidFill>
                  <a:srgbClr val="3B4E4E"/>
                </a:solidFill>
                <a:latin typeface="Overpass" pitchFamily="34" charset="0"/>
                <a:ea typeface="Overpass" pitchFamily="34" charset="-122"/>
                <a:cs typeface="Overpass" pitchFamily="34" charset="-120"/>
              </a:rPr>
              <a:t>Increased temperatures contribute to heat strokes and cardiovascular problems.</a:t>
            </a:r>
            <a:endParaRPr lang="en-US" sz="1740" dirty="0"/>
          </a:p>
        </p:txBody>
      </p:sp>
      <p:pic>
        <p:nvPicPr>
          <p:cNvPr id="9" name="Image 2" descr="preencoded.png"/>
          <p:cNvPicPr>
            <a:picLocks noChangeAspect="1"/>
          </p:cNvPicPr>
          <p:nvPr/>
        </p:nvPicPr>
        <p:blipFill>
          <a:blip r:embed="rId5"/>
          <a:stretch>
            <a:fillRect/>
          </a:stretch>
        </p:blipFill>
        <p:spPr>
          <a:xfrm>
            <a:off x="828556" y="4087773"/>
            <a:ext cx="1104781" cy="1767721"/>
          </a:xfrm>
          <a:prstGeom prst="rect">
            <a:avLst/>
          </a:prstGeom>
        </p:spPr>
      </p:pic>
      <p:sp>
        <p:nvSpPr>
          <p:cNvPr id="10" name="Text 5"/>
          <p:cNvSpPr/>
          <p:nvPr/>
        </p:nvSpPr>
        <p:spPr>
          <a:xfrm>
            <a:off x="2264688" y="4308634"/>
            <a:ext cx="3178373" cy="345281"/>
          </a:xfrm>
          <a:prstGeom prst="rect">
            <a:avLst/>
          </a:prstGeom>
          <a:noFill/>
          <a:ln/>
        </p:spPr>
        <p:txBody>
          <a:bodyPr wrap="none" rtlCol="0" anchor="t"/>
          <a:lstStyle/>
          <a:p>
            <a:pPr marL="0" indent="0" algn="l">
              <a:lnSpc>
                <a:spcPts val="2719"/>
              </a:lnSpc>
              <a:buNone/>
            </a:pPr>
            <a:r>
              <a:rPr lang="en-US" sz="2175" b="1" dirty="0">
                <a:solidFill>
                  <a:srgbClr val="3B4E4E"/>
                </a:solidFill>
                <a:latin typeface="Syne" pitchFamily="34" charset="0"/>
                <a:ea typeface="Syne" pitchFamily="34" charset="-122"/>
                <a:cs typeface="Syne" pitchFamily="34" charset="-120"/>
              </a:rPr>
              <a:t>Respiratory Diseases</a:t>
            </a:r>
            <a:endParaRPr lang="en-US" sz="2175" dirty="0"/>
          </a:p>
        </p:txBody>
      </p:sp>
      <p:sp>
        <p:nvSpPr>
          <p:cNvPr id="11" name="Text 6"/>
          <p:cNvSpPr/>
          <p:nvPr/>
        </p:nvSpPr>
        <p:spPr>
          <a:xfrm>
            <a:off x="2264688" y="4786432"/>
            <a:ext cx="7879556" cy="353497"/>
          </a:xfrm>
          <a:prstGeom prst="rect">
            <a:avLst/>
          </a:prstGeom>
          <a:noFill/>
          <a:ln/>
        </p:spPr>
        <p:txBody>
          <a:bodyPr wrap="none" rtlCol="0" anchor="t"/>
          <a:lstStyle/>
          <a:p>
            <a:pPr marL="0" indent="0" algn="l">
              <a:lnSpc>
                <a:spcPts val="2784"/>
              </a:lnSpc>
              <a:buNone/>
            </a:pPr>
            <a:r>
              <a:rPr lang="en-US" sz="1740" dirty="0">
                <a:solidFill>
                  <a:srgbClr val="3B4E4E"/>
                </a:solidFill>
                <a:latin typeface="Overpass" pitchFamily="34" charset="0"/>
                <a:ea typeface="Overpass" pitchFamily="34" charset="-122"/>
                <a:cs typeface="Overpass" pitchFamily="34" charset="-120"/>
              </a:rPr>
              <a:t>Poor air quality from wildfires and pollution exacerbates respiratory conditions.</a:t>
            </a:r>
            <a:endParaRPr lang="en-US" sz="1740" dirty="0"/>
          </a:p>
        </p:txBody>
      </p:sp>
      <p:pic>
        <p:nvPicPr>
          <p:cNvPr id="12" name="Image 3" descr="preencoded.png"/>
          <p:cNvPicPr>
            <a:picLocks noChangeAspect="1"/>
          </p:cNvPicPr>
          <p:nvPr/>
        </p:nvPicPr>
        <p:blipFill>
          <a:blip r:embed="rId6"/>
          <a:stretch>
            <a:fillRect/>
          </a:stretch>
        </p:blipFill>
        <p:spPr>
          <a:xfrm>
            <a:off x="828556" y="5855494"/>
            <a:ext cx="1104781" cy="1767721"/>
          </a:xfrm>
          <a:prstGeom prst="rect">
            <a:avLst/>
          </a:prstGeom>
        </p:spPr>
      </p:pic>
      <p:sp>
        <p:nvSpPr>
          <p:cNvPr id="13" name="Text 7"/>
          <p:cNvSpPr/>
          <p:nvPr/>
        </p:nvSpPr>
        <p:spPr>
          <a:xfrm>
            <a:off x="2264688" y="6076355"/>
            <a:ext cx="3451384" cy="345281"/>
          </a:xfrm>
          <a:prstGeom prst="rect">
            <a:avLst/>
          </a:prstGeom>
          <a:noFill/>
          <a:ln/>
        </p:spPr>
        <p:txBody>
          <a:bodyPr wrap="none" rtlCol="0" anchor="t"/>
          <a:lstStyle/>
          <a:p>
            <a:pPr marL="0" indent="0" algn="l">
              <a:lnSpc>
                <a:spcPts val="2719"/>
              </a:lnSpc>
              <a:buNone/>
            </a:pPr>
            <a:r>
              <a:rPr lang="en-US" sz="2175" b="1" dirty="0">
                <a:solidFill>
                  <a:srgbClr val="3B4E4E"/>
                </a:solidFill>
                <a:latin typeface="Syne" pitchFamily="34" charset="0"/>
                <a:ea typeface="Syne" pitchFamily="34" charset="-122"/>
                <a:cs typeface="Syne" pitchFamily="34" charset="-120"/>
              </a:rPr>
              <a:t>Vector-Borne Diseases</a:t>
            </a:r>
            <a:endParaRPr lang="en-US" sz="2175" dirty="0"/>
          </a:p>
        </p:txBody>
      </p:sp>
      <p:sp>
        <p:nvSpPr>
          <p:cNvPr id="14" name="Text 8"/>
          <p:cNvSpPr/>
          <p:nvPr/>
        </p:nvSpPr>
        <p:spPr>
          <a:xfrm>
            <a:off x="2264688" y="6554153"/>
            <a:ext cx="7879556" cy="706993"/>
          </a:xfrm>
          <a:prstGeom prst="rect">
            <a:avLst/>
          </a:prstGeom>
          <a:noFill/>
          <a:ln/>
        </p:spPr>
        <p:txBody>
          <a:bodyPr wrap="square" rtlCol="0" anchor="t"/>
          <a:lstStyle/>
          <a:p>
            <a:pPr marL="0" indent="0" algn="l">
              <a:lnSpc>
                <a:spcPts val="2784"/>
              </a:lnSpc>
              <a:buNone/>
            </a:pPr>
            <a:r>
              <a:rPr lang="en-US" sz="1740" dirty="0">
                <a:solidFill>
                  <a:srgbClr val="3B4E4E"/>
                </a:solidFill>
                <a:latin typeface="Overpass" pitchFamily="34" charset="0"/>
                <a:ea typeface="Overpass" pitchFamily="34" charset="-122"/>
                <a:cs typeface="Overpass" pitchFamily="34" charset="-120"/>
              </a:rPr>
              <a:t>Climate change expands the range of disease-carrying insects, increasing infection risks.</a:t>
            </a:r>
            <a:endParaRPr lang="en-US" sz="174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2047280"/>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Global Inequality</a:t>
            </a:r>
            <a:endParaRPr lang="en-US" sz="4374" dirty="0"/>
          </a:p>
        </p:txBody>
      </p:sp>
      <p:sp>
        <p:nvSpPr>
          <p:cNvPr id="5" name="Text 3"/>
          <p:cNvSpPr/>
          <p:nvPr/>
        </p:nvSpPr>
        <p:spPr>
          <a:xfrm>
            <a:off x="2037993" y="3991451"/>
            <a:ext cx="3156347" cy="694373"/>
          </a:xfrm>
          <a:prstGeom prst="rect">
            <a:avLst/>
          </a:prstGeom>
          <a:noFill/>
          <a:ln/>
        </p:spPr>
        <p:txBody>
          <a:bodyPr wrap="squar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Disproportionate Effects</a:t>
            </a:r>
            <a:endParaRPr lang="en-US" sz="2187" dirty="0"/>
          </a:p>
        </p:txBody>
      </p:sp>
      <p:sp>
        <p:nvSpPr>
          <p:cNvPr id="6" name="Text 4"/>
          <p:cNvSpPr/>
          <p:nvPr/>
        </p:nvSpPr>
        <p:spPr>
          <a:xfrm>
            <a:off x="2037993" y="4907994"/>
            <a:ext cx="3156347"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Poorer nations face the brunt of climate impacts despite contributing less to emissions.</a:t>
            </a:r>
            <a:endParaRPr lang="en-US" sz="1750" dirty="0"/>
          </a:p>
        </p:txBody>
      </p:sp>
      <p:sp>
        <p:nvSpPr>
          <p:cNvPr id="7" name="Text 5"/>
          <p:cNvSpPr/>
          <p:nvPr/>
        </p:nvSpPr>
        <p:spPr>
          <a:xfrm>
            <a:off x="5743932" y="3991451"/>
            <a:ext cx="3127296"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Financial Assistance</a:t>
            </a:r>
            <a:endParaRPr lang="en-US" sz="2187" dirty="0"/>
          </a:p>
        </p:txBody>
      </p:sp>
      <p:sp>
        <p:nvSpPr>
          <p:cNvPr id="8" name="Text 6"/>
          <p:cNvSpPr/>
          <p:nvPr/>
        </p:nvSpPr>
        <p:spPr>
          <a:xfrm>
            <a:off x="5743932" y="4560808"/>
            <a:ext cx="3156347"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The Loss and Damage Fund aims to address the inequality by supporting affected countries.</a:t>
            </a:r>
            <a:endParaRPr lang="en-US" sz="1750" dirty="0"/>
          </a:p>
        </p:txBody>
      </p:sp>
      <p:sp>
        <p:nvSpPr>
          <p:cNvPr id="9" name="Text 7"/>
          <p:cNvSpPr/>
          <p:nvPr/>
        </p:nvSpPr>
        <p:spPr>
          <a:xfrm>
            <a:off x="9449872" y="3991451"/>
            <a:ext cx="3156347" cy="694373"/>
          </a:xfrm>
          <a:prstGeom prst="rect">
            <a:avLst/>
          </a:prstGeom>
          <a:noFill/>
          <a:ln/>
        </p:spPr>
        <p:txBody>
          <a:bodyPr wrap="squar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Pressure on High Emitters</a:t>
            </a:r>
            <a:endParaRPr lang="en-US" sz="2187" dirty="0"/>
          </a:p>
        </p:txBody>
      </p:sp>
      <p:sp>
        <p:nvSpPr>
          <p:cNvPr id="10" name="Text 8"/>
          <p:cNvSpPr/>
          <p:nvPr/>
        </p:nvSpPr>
        <p:spPr>
          <a:xfrm>
            <a:off x="9449872" y="4907994"/>
            <a:ext cx="3156347"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Contributions from wealthy nations may encourage other high-emitting countries to act.</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1267539"/>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Renewable Energy and Climate Solutions</a:t>
            </a:r>
            <a:endParaRPr lang="en-US" sz="4374" dirty="0"/>
          </a:p>
        </p:txBody>
      </p:sp>
      <p:pic>
        <p:nvPicPr>
          <p:cNvPr id="5" name="Image 0" descr="preencoded.png"/>
          <p:cNvPicPr>
            <a:picLocks noChangeAspect="1"/>
          </p:cNvPicPr>
          <p:nvPr/>
        </p:nvPicPr>
        <p:blipFill>
          <a:blip r:embed="rId3"/>
          <a:stretch>
            <a:fillRect/>
          </a:stretch>
        </p:blipFill>
        <p:spPr>
          <a:xfrm>
            <a:off x="2037993" y="3100626"/>
            <a:ext cx="3295888" cy="2036921"/>
          </a:xfrm>
          <a:prstGeom prst="rect">
            <a:avLst/>
          </a:prstGeom>
        </p:spPr>
      </p:pic>
      <p:sp>
        <p:nvSpPr>
          <p:cNvPr id="6" name="Text 3"/>
          <p:cNvSpPr/>
          <p:nvPr/>
        </p:nvSpPr>
        <p:spPr>
          <a:xfrm>
            <a:off x="2037993" y="5415201"/>
            <a:ext cx="2777490" cy="347186"/>
          </a:xfrm>
          <a:prstGeom prst="rect">
            <a:avLst/>
          </a:prstGeom>
          <a:noFill/>
          <a:ln/>
        </p:spPr>
        <p:txBody>
          <a:bodyPr wrap="none" rtlCol="0" anchor="t"/>
          <a:lstStyle/>
          <a:p>
            <a:pPr marL="0" indent="0" algn="l">
              <a:lnSpc>
                <a:spcPts val="2734"/>
              </a:lnSpc>
              <a:buNone/>
            </a:pPr>
            <a:r>
              <a:rPr lang="en-US" sz="2187" b="1" dirty="0">
                <a:solidFill>
                  <a:srgbClr val="233939"/>
                </a:solidFill>
                <a:latin typeface="Syne" pitchFamily="34" charset="0"/>
                <a:ea typeface="Syne" pitchFamily="34" charset="-122"/>
                <a:cs typeface="Syne" pitchFamily="34" charset="-120"/>
              </a:rPr>
              <a:t>Solar Power</a:t>
            </a:r>
            <a:endParaRPr lang="en-US" sz="2187" dirty="0"/>
          </a:p>
        </p:txBody>
      </p:sp>
      <p:sp>
        <p:nvSpPr>
          <p:cNvPr id="7" name="Text 4"/>
          <p:cNvSpPr/>
          <p:nvPr/>
        </p:nvSpPr>
        <p:spPr>
          <a:xfrm>
            <a:off x="2037993" y="5895618"/>
            <a:ext cx="3295888" cy="710803"/>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Investment in solar energy as a clean alternative to fossil fuels.</a:t>
            </a:r>
            <a:endParaRPr lang="en-US" sz="1750" dirty="0"/>
          </a:p>
        </p:txBody>
      </p:sp>
      <p:pic>
        <p:nvPicPr>
          <p:cNvPr id="8" name="Image 1" descr="preencoded.png"/>
          <p:cNvPicPr>
            <a:picLocks noChangeAspect="1"/>
          </p:cNvPicPr>
          <p:nvPr/>
        </p:nvPicPr>
        <p:blipFill>
          <a:blip r:embed="rId4"/>
          <a:stretch>
            <a:fillRect/>
          </a:stretch>
        </p:blipFill>
        <p:spPr>
          <a:xfrm>
            <a:off x="5667137" y="3100626"/>
            <a:ext cx="3296007" cy="2037040"/>
          </a:xfrm>
          <a:prstGeom prst="rect">
            <a:avLst/>
          </a:prstGeom>
        </p:spPr>
      </p:pic>
      <p:sp>
        <p:nvSpPr>
          <p:cNvPr id="9" name="Text 5"/>
          <p:cNvSpPr/>
          <p:nvPr/>
        </p:nvSpPr>
        <p:spPr>
          <a:xfrm>
            <a:off x="5667137" y="5415320"/>
            <a:ext cx="2777490" cy="347186"/>
          </a:xfrm>
          <a:prstGeom prst="rect">
            <a:avLst/>
          </a:prstGeom>
          <a:noFill/>
          <a:ln/>
        </p:spPr>
        <p:txBody>
          <a:bodyPr wrap="none" rtlCol="0" anchor="t"/>
          <a:lstStyle/>
          <a:p>
            <a:pPr marL="0" indent="0" algn="l">
              <a:lnSpc>
                <a:spcPts val="2734"/>
              </a:lnSpc>
              <a:buNone/>
            </a:pPr>
            <a:r>
              <a:rPr lang="en-US" sz="2187" b="1" dirty="0">
                <a:solidFill>
                  <a:srgbClr val="233939"/>
                </a:solidFill>
                <a:latin typeface="Syne" pitchFamily="34" charset="0"/>
                <a:ea typeface="Syne" pitchFamily="34" charset="-122"/>
                <a:cs typeface="Syne" pitchFamily="34" charset="-120"/>
              </a:rPr>
              <a:t>Wind Energy</a:t>
            </a:r>
            <a:endParaRPr lang="en-US" sz="2187" dirty="0"/>
          </a:p>
        </p:txBody>
      </p:sp>
      <p:sp>
        <p:nvSpPr>
          <p:cNvPr id="10" name="Text 6"/>
          <p:cNvSpPr/>
          <p:nvPr/>
        </p:nvSpPr>
        <p:spPr>
          <a:xfrm>
            <a:off x="5667137" y="5895737"/>
            <a:ext cx="3296007" cy="710803"/>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Expanding wind farms to harness natural wind power for electricity.</a:t>
            </a:r>
            <a:endParaRPr lang="en-US" sz="1750" dirty="0"/>
          </a:p>
        </p:txBody>
      </p:sp>
      <p:pic>
        <p:nvPicPr>
          <p:cNvPr id="11" name="Image 2" descr="preencoded.png"/>
          <p:cNvPicPr>
            <a:picLocks noChangeAspect="1"/>
          </p:cNvPicPr>
          <p:nvPr/>
        </p:nvPicPr>
        <p:blipFill>
          <a:blip r:embed="rId5"/>
          <a:stretch>
            <a:fillRect/>
          </a:stretch>
        </p:blipFill>
        <p:spPr>
          <a:xfrm>
            <a:off x="9296400" y="3100626"/>
            <a:ext cx="3296007" cy="2037040"/>
          </a:xfrm>
          <a:prstGeom prst="rect">
            <a:avLst/>
          </a:prstGeom>
        </p:spPr>
      </p:pic>
      <p:sp>
        <p:nvSpPr>
          <p:cNvPr id="12" name="Text 7"/>
          <p:cNvSpPr/>
          <p:nvPr/>
        </p:nvSpPr>
        <p:spPr>
          <a:xfrm>
            <a:off x="9296400" y="5415320"/>
            <a:ext cx="2777490" cy="347186"/>
          </a:xfrm>
          <a:prstGeom prst="rect">
            <a:avLst/>
          </a:prstGeom>
          <a:noFill/>
          <a:ln/>
        </p:spPr>
        <p:txBody>
          <a:bodyPr wrap="none" rtlCol="0" anchor="t"/>
          <a:lstStyle/>
          <a:p>
            <a:pPr marL="0" indent="0" algn="l">
              <a:lnSpc>
                <a:spcPts val="2734"/>
              </a:lnSpc>
              <a:buNone/>
            </a:pPr>
            <a:r>
              <a:rPr lang="en-US" sz="2187" b="1" dirty="0">
                <a:solidFill>
                  <a:srgbClr val="233939"/>
                </a:solidFill>
                <a:latin typeface="Syne" pitchFamily="34" charset="0"/>
                <a:ea typeface="Syne" pitchFamily="34" charset="-122"/>
                <a:cs typeface="Syne" pitchFamily="34" charset="-120"/>
              </a:rPr>
              <a:t>Hydropower</a:t>
            </a:r>
            <a:endParaRPr lang="en-US" sz="2187" dirty="0"/>
          </a:p>
        </p:txBody>
      </p:sp>
      <p:sp>
        <p:nvSpPr>
          <p:cNvPr id="13" name="Text 8"/>
          <p:cNvSpPr/>
          <p:nvPr/>
        </p:nvSpPr>
        <p:spPr>
          <a:xfrm>
            <a:off x="9296400" y="5895737"/>
            <a:ext cx="3296007" cy="1066205"/>
          </a:xfrm>
          <a:prstGeom prst="rect">
            <a:avLst/>
          </a:prstGeom>
          <a:noFill/>
          <a:ln/>
        </p:spPr>
        <p:txBody>
          <a:bodyPr wrap="squar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Utilizing water flow to generate renewable energy with minimal emissions.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Education</a:t>
            </a:r>
            <a:endParaRPr lang="en-US" sz="4374" dirty="0"/>
          </a:p>
        </p:txBody>
      </p:sp>
      <p:sp>
        <p:nvSpPr>
          <p:cNvPr id="6"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Education plays a vital role in understanding and addressing climate change. By learning about the causes, impacts, and solutions, individuals and communities can become empowered to take action. Educational initiatives, such as those provided by CFR Education, help to disseminate knowledge and foster a generation of informed citizens and leaders ready to tackle the climate crisis.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30791"/>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3657600" cy="8230791"/>
          </a:xfrm>
          <a:prstGeom prst="rect">
            <a:avLst/>
          </a:prstGeom>
        </p:spPr>
      </p:pic>
      <p:sp>
        <p:nvSpPr>
          <p:cNvPr id="5" name="Text 2"/>
          <p:cNvSpPr/>
          <p:nvPr/>
        </p:nvSpPr>
        <p:spPr>
          <a:xfrm>
            <a:off x="4486156" y="607576"/>
            <a:ext cx="9315688" cy="1381125"/>
          </a:xfrm>
          <a:prstGeom prst="rect">
            <a:avLst/>
          </a:prstGeom>
          <a:noFill/>
          <a:ln/>
        </p:spPr>
        <p:txBody>
          <a:bodyPr wrap="square" rtlCol="0" anchor="t"/>
          <a:lstStyle/>
          <a:p>
            <a:pPr marL="0" indent="0">
              <a:lnSpc>
                <a:spcPts val="5437"/>
              </a:lnSpc>
              <a:buNone/>
            </a:pPr>
            <a:r>
              <a:rPr lang="en-US" sz="4350" b="1" dirty="0">
                <a:solidFill>
                  <a:srgbClr val="233939"/>
                </a:solidFill>
                <a:latin typeface="Syne" pitchFamily="34" charset="0"/>
                <a:ea typeface="Syne" pitchFamily="34" charset="-122"/>
                <a:cs typeface="Syne" pitchFamily="34" charset="-120"/>
              </a:rPr>
              <a:t>Climate Change and Agriculture</a:t>
            </a:r>
            <a:endParaRPr lang="en-US" sz="4350" dirty="0"/>
          </a:p>
        </p:txBody>
      </p:sp>
      <p:pic>
        <p:nvPicPr>
          <p:cNvPr id="6" name="Image 1" descr="preencoded.png"/>
          <p:cNvPicPr>
            <a:picLocks noChangeAspect="1"/>
          </p:cNvPicPr>
          <p:nvPr/>
        </p:nvPicPr>
        <p:blipFill>
          <a:blip r:embed="rId4"/>
          <a:stretch>
            <a:fillRect/>
          </a:stretch>
        </p:blipFill>
        <p:spPr>
          <a:xfrm>
            <a:off x="4486156" y="2320052"/>
            <a:ext cx="1104781" cy="1767721"/>
          </a:xfrm>
          <a:prstGeom prst="rect">
            <a:avLst/>
          </a:prstGeom>
        </p:spPr>
      </p:pic>
      <p:sp>
        <p:nvSpPr>
          <p:cNvPr id="7" name="Text 3"/>
          <p:cNvSpPr/>
          <p:nvPr/>
        </p:nvSpPr>
        <p:spPr>
          <a:xfrm>
            <a:off x="5922288" y="2540913"/>
            <a:ext cx="2762131" cy="345281"/>
          </a:xfrm>
          <a:prstGeom prst="rect">
            <a:avLst/>
          </a:prstGeom>
          <a:noFill/>
          <a:ln/>
        </p:spPr>
        <p:txBody>
          <a:bodyPr wrap="none" rtlCol="0" anchor="t"/>
          <a:lstStyle/>
          <a:p>
            <a:pPr marL="0" indent="0" algn="l">
              <a:lnSpc>
                <a:spcPts val="2719"/>
              </a:lnSpc>
              <a:buNone/>
            </a:pPr>
            <a:r>
              <a:rPr lang="en-US" sz="2175" b="1" dirty="0">
                <a:solidFill>
                  <a:srgbClr val="3B4E4E"/>
                </a:solidFill>
                <a:latin typeface="Syne" pitchFamily="34" charset="0"/>
                <a:ea typeface="Syne" pitchFamily="34" charset="-122"/>
                <a:cs typeface="Syne" pitchFamily="34" charset="-120"/>
              </a:rPr>
              <a:t>Water Scarcity</a:t>
            </a:r>
            <a:endParaRPr lang="en-US" sz="2175" dirty="0"/>
          </a:p>
        </p:txBody>
      </p:sp>
      <p:sp>
        <p:nvSpPr>
          <p:cNvPr id="8" name="Text 4"/>
          <p:cNvSpPr/>
          <p:nvPr/>
        </p:nvSpPr>
        <p:spPr>
          <a:xfrm>
            <a:off x="5922288" y="3018711"/>
            <a:ext cx="7879556" cy="353497"/>
          </a:xfrm>
          <a:prstGeom prst="rect">
            <a:avLst/>
          </a:prstGeom>
          <a:noFill/>
          <a:ln/>
        </p:spPr>
        <p:txBody>
          <a:bodyPr wrap="none" rtlCol="0" anchor="t"/>
          <a:lstStyle/>
          <a:p>
            <a:pPr marL="0" indent="0" algn="l">
              <a:lnSpc>
                <a:spcPts val="2784"/>
              </a:lnSpc>
              <a:buNone/>
            </a:pPr>
            <a:r>
              <a:rPr lang="en-US" sz="1740" dirty="0">
                <a:solidFill>
                  <a:srgbClr val="3B4E4E"/>
                </a:solidFill>
                <a:latin typeface="Overpass" pitchFamily="34" charset="0"/>
                <a:ea typeface="Overpass" pitchFamily="34" charset="-122"/>
                <a:cs typeface="Overpass" pitchFamily="34" charset="-120"/>
              </a:rPr>
              <a:t>Changes in precipitation patterns affect water availability for irrigation.</a:t>
            </a:r>
            <a:endParaRPr lang="en-US" sz="1740" dirty="0"/>
          </a:p>
        </p:txBody>
      </p:sp>
      <p:pic>
        <p:nvPicPr>
          <p:cNvPr id="9" name="Image 2" descr="preencoded.png"/>
          <p:cNvPicPr>
            <a:picLocks noChangeAspect="1"/>
          </p:cNvPicPr>
          <p:nvPr/>
        </p:nvPicPr>
        <p:blipFill>
          <a:blip r:embed="rId5"/>
          <a:stretch>
            <a:fillRect/>
          </a:stretch>
        </p:blipFill>
        <p:spPr>
          <a:xfrm>
            <a:off x="4486156" y="4087773"/>
            <a:ext cx="1104781" cy="1767721"/>
          </a:xfrm>
          <a:prstGeom prst="rect">
            <a:avLst/>
          </a:prstGeom>
        </p:spPr>
      </p:pic>
      <p:sp>
        <p:nvSpPr>
          <p:cNvPr id="10" name="Text 5"/>
          <p:cNvSpPr/>
          <p:nvPr/>
        </p:nvSpPr>
        <p:spPr>
          <a:xfrm>
            <a:off x="5922288" y="4308634"/>
            <a:ext cx="2762131" cy="345281"/>
          </a:xfrm>
          <a:prstGeom prst="rect">
            <a:avLst/>
          </a:prstGeom>
          <a:noFill/>
          <a:ln/>
        </p:spPr>
        <p:txBody>
          <a:bodyPr wrap="none" rtlCol="0" anchor="t"/>
          <a:lstStyle/>
          <a:p>
            <a:pPr marL="0" indent="0" algn="l">
              <a:lnSpc>
                <a:spcPts val="2719"/>
              </a:lnSpc>
              <a:buNone/>
            </a:pPr>
            <a:r>
              <a:rPr lang="en-US" sz="2175" b="1" dirty="0">
                <a:solidFill>
                  <a:srgbClr val="3B4E4E"/>
                </a:solidFill>
                <a:latin typeface="Syne" pitchFamily="34" charset="0"/>
                <a:ea typeface="Syne" pitchFamily="34" charset="-122"/>
                <a:cs typeface="Syne" pitchFamily="34" charset="-120"/>
              </a:rPr>
              <a:t>Crop Yields</a:t>
            </a:r>
            <a:endParaRPr lang="en-US" sz="2175" dirty="0"/>
          </a:p>
        </p:txBody>
      </p:sp>
      <p:sp>
        <p:nvSpPr>
          <p:cNvPr id="11" name="Text 6"/>
          <p:cNvSpPr/>
          <p:nvPr/>
        </p:nvSpPr>
        <p:spPr>
          <a:xfrm>
            <a:off x="5922288" y="4786432"/>
            <a:ext cx="7879556" cy="706993"/>
          </a:xfrm>
          <a:prstGeom prst="rect">
            <a:avLst/>
          </a:prstGeom>
          <a:noFill/>
          <a:ln/>
        </p:spPr>
        <p:txBody>
          <a:bodyPr wrap="square" rtlCol="0" anchor="t"/>
          <a:lstStyle/>
          <a:p>
            <a:pPr marL="0" indent="0" algn="l">
              <a:lnSpc>
                <a:spcPts val="2784"/>
              </a:lnSpc>
              <a:buNone/>
            </a:pPr>
            <a:r>
              <a:rPr lang="en-US" sz="1740" dirty="0">
                <a:solidFill>
                  <a:srgbClr val="3B4E4E"/>
                </a:solidFill>
                <a:latin typeface="Overpass" pitchFamily="34" charset="0"/>
                <a:ea typeface="Overpass" pitchFamily="34" charset="-122"/>
                <a:cs typeface="Overpass" pitchFamily="34" charset="-120"/>
              </a:rPr>
              <a:t>Extreme temperatures and weather events can lead to reduced agricultural productivity.</a:t>
            </a:r>
            <a:endParaRPr lang="en-US" sz="1740" dirty="0"/>
          </a:p>
        </p:txBody>
      </p:sp>
      <p:pic>
        <p:nvPicPr>
          <p:cNvPr id="12" name="Image 3" descr="preencoded.png"/>
          <p:cNvPicPr>
            <a:picLocks noChangeAspect="1"/>
          </p:cNvPicPr>
          <p:nvPr/>
        </p:nvPicPr>
        <p:blipFill>
          <a:blip r:embed="rId6"/>
          <a:stretch>
            <a:fillRect/>
          </a:stretch>
        </p:blipFill>
        <p:spPr>
          <a:xfrm>
            <a:off x="4486156" y="5855494"/>
            <a:ext cx="1104781" cy="1767721"/>
          </a:xfrm>
          <a:prstGeom prst="rect">
            <a:avLst/>
          </a:prstGeom>
        </p:spPr>
      </p:pic>
      <p:sp>
        <p:nvSpPr>
          <p:cNvPr id="13" name="Text 7"/>
          <p:cNvSpPr/>
          <p:nvPr/>
        </p:nvSpPr>
        <p:spPr>
          <a:xfrm>
            <a:off x="5922288" y="6076355"/>
            <a:ext cx="2762131" cy="345281"/>
          </a:xfrm>
          <a:prstGeom prst="rect">
            <a:avLst/>
          </a:prstGeom>
          <a:noFill/>
          <a:ln/>
        </p:spPr>
        <p:txBody>
          <a:bodyPr wrap="none" rtlCol="0" anchor="t"/>
          <a:lstStyle/>
          <a:p>
            <a:pPr marL="0" indent="0" algn="l">
              <a:lnSpc>
                <a:spcPts val="2719"/>
              </a:lnSpc>
              <a:buNone/>
            </a:pPr>
            <a:r>
              <a:rPr lang="en-US" sz="2175" b="1" dirty="0">
                <a:solidFill>
                  <a:srgbClr val="3B4E4E"/>
                </a:solidFill>
                <a:latin typeface="Syne" pitchFamily="34" charset="0"/>
                <a:ea typeface="Syne" pitchFamily="34" charset="-122"/>
                <a:cs typeface="Syne" pitchFamily="34" charset="-120"/>
              </a:rPr>
              <a:t>Food Security</a:t>
            </a:r>
            <a:endParaRPr lang="en-US" sz="2175" dirty="0"/>
          </a:p>
        </p:txBody>
      </p:sp>
      <p:sp>
        <p:nvSpPr>
          <p:cNvPr id="14" name="Text 8"/>
          <p:cNvSpPr/>
          <p:nvPr/>
        </p:nvSpPr>
        <p:spPr>
          <a:xfrm>
            <a:off x="5922288" y="6554153"/>
            <a:ext cx="7879556" cy="353497"/>
          </a:xfrm>
          <a:prstGeom prst="rect">
            <a:avLst/>
          </a:prstGeom>
          <a:noFill/>
          <a:ln/>
        </p:spPr>
        <p:txBody>
          <a:bodyPr wrap="none" rtlCol="0" anchor="t"/>
          <a:lstStyle/>
          <a:p>
            <a:pPr marL="0" indent="0" algn="l">
              <a:lnSpc>
                <a:spcPts val="2784"/>
              </a:lnSpc>
              <a:buNone/>
            </a:pPr>
            <a:r>
              <a:rPr lang="en-US" sz="1740" dirty="0">
                <a:solidFill>
                  <a:srgbClr val="3B4E4E"/>
                </a:solidFill>
                <a:latin typeface="Overpass" pitchFamily="34" charset="0"/>
                <a:ea typeface="Overpass" pitchFamily="34" charset="-122"/>
                <a:cs typeface="Overpass" pitchFamily="34" charset="-120"/>
              </a:rPr>
              <a:t>Climate change poses a threat to global food supplies and nutrition.</a:t>
            </a:r>
            <a:endParaRPr lang="en-US" sz="174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777490" y="525780"/>
            <a:ext cx="8882658" cy="597098"/>
          </a:xfrm>
          <a:prstGeom prst="rect">
            <a:avLst/>
          </a:prstGeom>
          <a:noFill/>
          <a:ln/>
        </p:spPr>
        <p:txBody>
          <a:bodyPr wrap="none" rtlCol="0" anchor="t"/>
          <a:lstStyle/>
          <a:p>
            <a:pPr marL="0" indent="0">
              <a:lnSpc>
                <a:spcPts val="4701"/>
              </a:lnSpc>
              <a:buNone/>
            </a:pPr>
            <a:r>
              <a:rPr lang="en-US" sz="3761" b="1" dirty="0">
                <a:solidFill>
                  <a:srgbClr val="233939"/>
                </a:solidFill>
                <a:latin typeface="Syne" pitchFamily="34" charset="0"/>
                <a:ea typeface="Syne" pitchFamily="34" charset="-122"/>
                <a:cs typeface="Syne" pitchFamily="34" charset="-120"/>
              </a:rPr>
              <a:t>International Climate Agreements</a:t>
            </a:r>
            <a:endParaRPr lang="en-US" sz="3761" dirty="0"/>
          </a:p>
        </p:txBody>
      </p:sp>
      <p:sp>
        <p:nvSpPr>
          <p:cNvPr id="5" name="Shape 3"/>
          <p:cNvSpPr/>
          <p:nvPr/>
        </p:nvSpPr>
        <p:spPr>
          <a:xfrm>
            <a:off x="3045023" y="1504950"/>
            <a:ext cx="38100" cy="6198870"/>
          </a:xfrm>
          <a:prstGeom prst="roundRect">
            <a:avLst>
              <a:gd name="adj" fmla="val 225665"/>
            </a:avLst>
          </a:prstGeom>
          <a:solidFill>
            <a:srgbClr val="C3D4CC"/>
          </a:solidFill>
          <a:ln/>
        </p:spPr>
        <p:txBody>
          <a:bodyPr/>
          <a:lstStyle/>
          <a:p>
            <a:endParaRPr lang="en-IN"/>
          </a:p>
        </p:txBody>
      </p:sp>
      <p:sp>
        <p:nvSpPr>
          <p:cNvPr id="6" name="Shape 4"/>
          <p:cNvSpPr/>
          <p:nvPr/>
        </p:nvSpPr>
        <p:spPr>
          <a:xfrm>
            <a:off x="3278981" y="1849993"/>
            <a:ext cx="668655" cy="38100"/>
          </a:xfrm>
          <a:prstGeom prst="roundRect">
            <a:avLst>
              <a:gd name="adj" fmla="val 225665"/>
            </a:avLst>
          </a:prstGeom>
          <a:solidFill>
            <a:srgbClr val="C3D4CC"/>
          </a:solidFill>
          <a:ln/>
        </p:spPr>
        <p:txBody>
          <a:bodyPr/>
          <a:lstStyle/>
          <a:p>
            <a:endParaRPr lang="en-IN"/>
          </a:p>
        </p:txBody>
      </p:sp>
      <p:sp>
        <p:nvSpPr>
          <p:cNvPr id="7" name="Shape 5"/>
          <p:cNvSpPr/>
          <p:nvPr/>
        </p:nvSpPr>
        <p:spPr>
          <a:xfrm>
            <a:off x="2849166" y="1654254"/>
            <a:ext cx="429816" cy="429816"/>
          </a:xfrm>
          <a:prstGeom prst="roundRect">
            <a:avLst>
              <a:gd name="adj" fmla="val 20004"/>
            </a:avLst>
          </a:prstGeom>
          <a:solidFill>
            <a:srgbClr val="DDEEE6"/>
          </a:solidFill>
          <a:ln w="7620">
            <a:solidFill>
              <a:srgbClr val="C3D4CC"/>
            </a:solidFill>
            <a:prstDash val="solid"/>
          </a:ln>
        </p:spPr>
        <p:txBody>
          <a:bodyPr/>
          <a:lstStyle/>
          <a:p>
            <a:endParaRPr lang="en-IN"/>
          </a:p>
        </p:txBody>
      </p:sp>
      <p:sp>
        <p:nvSpPr>
          <p:cNvPr id="8" name="Text 6"/>
          <p:cNvSpPr/>
          <p:nvPr/>
        </p:nvSpPr>
        <p:spPr>
          <a:xfrm>
            <a:off x="3008114" y="1690092"/>
            <a:ext cx="111800" cy="358140"/>
          </a:xfrm>
          <a:prstGeom prst="rect">
            <a:avLst/>
          </a:prstGeom>
          <a:noFill/>
          <a:ln/>
        </p:spPr>
        <p:txBody>
          <a:bodyPr wrap="none" rtlCol="0" anchor="t"/>
          <a:lstStyle/>
          <a:p>
            <a:pPr marL="0" indent="0" algn="ctr">
              <a:lnSpc>
                <a:spcPts val="2821"/>
              </a:lnSpc>
              <a:buNone/>
            </a:pPr>
            <a:r>
              <a:rPr lang="en-US" sz="2257" b="1" dirty="0">
                <a:solidFill>
                  <a:srgbClr val="3B4E4E"/>
                </a:solidFill>
                <a:latin typeface="Syne" pitchFamily="34" charset="0"/>
                <a:ea typeface="Syne" pitchFamily="34" charset="-122"/>
                <a:cs typeface="Syne" pitchFamily="34" charset="-120"/>
              </a:rPr>
              <a:t>1</a:t>
            </a:r>
            <a:endParaRPr lang="en-US" sz="2257" dirty="0"/>
          </a:p>
        </p:txBody>
      </p:sp>
      <p:sp>
        <p:nvSpPr>
          <p:cNvPr id="9" name="Text 7"/>
          <p:cNvSpPr/>
          <p:nvPr/>
        </p:nvSpPr>
        <p:spPr>
          <a:xfrm>
            <a:off x="4114919" y="1695926"/>
            <a:ext cx="3054548" cy="298490"/>
          </a:xfrm>
          <a:prstGeom prst="rect">
            <a:avLst/>
          </a:prstGeom>
          <a:noFill/>
          <a:ln/>
        </p:spPr>
        <p:txBody>
          <a:bodyPr wrap="none" rtlCol="0" anchor="t"/>
          <a:lstStyle/>
          <a:p>
            <a:pPr marL="0" indent="0" algn="l">
              <a:lnSpc>
                <a:spcPts val="2351"/>
              </a:lnSpc>
              <a:buNone/>
            </a:pPr>
            <a:r>
              <a:rPr lang="en-US" sz="1881" b="1" dirty="0">
                <a:solidFill>
                  <a:srgbClr val="3B4E4E"/>
                </a:solidFill>
                <a:latin typeface="Syne" pitchFamily="34" charset="0"/>
                <a:ea typeface="Syne" pitchFamily="34" charset="-122"/>
                <a:cs typeface="Syne" pitchFamily="34" charset="-120"/>
              </a:rPr>
              <a:t>Montreal Protocol, 1987</a:t>
            </a:r>
            <a:endParaRPr lang="en-US" sz="1881" dirty="0"/>
          </a:p>
        </p:txBody>
      </p:sp>
      <p:sp>
        <p:nvSpPr>
          <p:cNvPr id="10" name="Text 8"/>
          <p:cNvSpPr/>
          <p:nvPr/>
        </p:nvSpPr>
        <p:spPr>
          <a:xfrm>
            <a:off x="4114919" y="2108954"/>
            <a:ext cx="7737991" cy="611505"/>
          </a:xfrm>
          <a:prstGeom prst="rect">
            <a:avLst/>
          </a:prstGeom>
          <a:noFill/>
          <a:ln/>
        </p:spPr>
        <p:txBody>
          <a:bodyPr wrap="square" rtlCol="0" anchor="t"/>
          <a:lstStyle/>
          <a:p>
            <a:pPr marL="0" indent="0" algn="l">
              <a:lnSpc>
                <a:spcPts val="2407"/>
              </a:lnSpc>
              <a:buNone/>
            </a:pPr>
            <a:r>
              <a:rPr lang="en-US" sz="1504" dirty="0">
                <a:solidFill>
                  <a:srgbClr val="3B4E4E"/>
                </a:solidFill>
                <a:latin typeface="Overpass" pitchFamily="34" charset="0"/>
                <a:ea typeface="Overpass" pitchFamily="34" charset="-122"/>
                <a:cs typeface="Overpass" pitchFamily="34" charset="-120"/>
              </a:rPr>
              <a:t>Set to protect the ozone layer, the Montreal Protocol successfully phased out 99% of ozone-depleting substances and later addressed HFCs, potent greenhouse gases.</a:t>
            </a:r>
            <a:endParaRPr lang="en-US" sz="1504" dirty="0"/>
          </a:p>
        </p:txBody>
      </p:sp>
      <p:sp>
        <p:nvSpPr>
          <p:cNvPr id="11" name="Shape 9"/>
          <p:cNvSpPr/>
          <p:nvPr/>
        </p:nvSpPr>
        <p:spPr>
          <a:xfrm>
            <a:off x="3278981" y="3447455"/>
            <a:ext cx="668655" cy="38100"/>
          </a:xfrm>
          <a:prstGeom prst="roundRect">
            <a:avLst>
              <a:gd name="adj" fmla="val 225665"/>
            </a:avLst>
          </a:prstGeom>
          <a:solidFill>
            <a:srgbClr val="C3D4CC"/>
          </a:solidFill>
          <a:ln/>
        </p:spPr>
        <p:txBody>
          <a:bodyPr/>
          <a:lstStyle/>
          <a:p>
            <a:endParaRPr lang="en-IN"/>
          </a:p>
        </p:txBody>
      </p:sp>
      <p:sp>
        <p:nvSpPr>
          <p:cNvPr id="12" name="Shape 10"/>
          <p:cNvSpPr/>
          <p:nvPr/>
        </p:nvSpPr>
        <p:spPr>
          <a:xfrm>
            <a:off x="2849166" y="3251716"/>
            <a:ext cx="429816" cy="429816"/>
          </a:xfrm>
          <a:prstGeom prst="roundRect">
            <a:avLst>
              <a:gd name="adj" fmla="val 20004"/>
            </a:avLst>
          </a:prstGeom>
          <a:solidFill>
            <a:srgbClr val="DDEEE6"/>
          </a:solidFill>
          <a:ln w="7620">
            <a:solidFill>
              <a:srgbClr val="C3D4CC"/>
            </a:solidFill>
            <a:prstDash val="solid"/>
          </a:ln>
        </p:spPr>
        <p:txBody>
          <a:bodyPr/>
          <a:lstStyle/>
          <a:p>
            <a:endParaRPr lang="en-IN"/>
          </a:p>
        </p:txBody>
      </p:sp>
      <p:sp>
        <p:nvSpPr>
          <p:cNvPr id="13" name="Text 11"/>
          <p:cNvSpPr/>
          <p:nvPr/>
        </p:nvSpPr>
        <p:spPr>
          <a:xfrm>
            <a:off x="2974658" y="3287554"/>
            <a:ext cx="178832" cy="358140"/>
          </a:xfrm>
          <a:prstGeom prst="rect">
            <a:avLst/>
          </a:prstGeom>
          <a:noFill/>
          <a:ln/>
        </p:spPr>
        <p:txBody>
          <a:bodyPr wrap="none" rtlCol="0" anchor="t"/>
          <a:lstStyle/>
          <a:p>
            <a:pPr marL="0" indent="0" algn="ctr">
              <a:lnSpc>
                <a:spcPts val="2821"/>
              </a:lnSpc>
              <a:buNone/>
            </a:pPr>
            <a:r>
              <a:rPr lang="en-US" sz="2257" b="1" dirty="0">
                <a:solidFill>
                  <a:srgbClr val="3B4E4E"/>
                </a:solidFill>
                <a:latin typeface="Syne" pitchFamily="34" charset="0"/>
                <a:ea typeface="Syne" pitchFamily="34" charset="-122"/>
                <a:cs typeface="Syne" pitchFamily="34" charset="-120"/>
              </a:rPr>
              <a:t>2</a:t>
            </a:r>
            <a:endParaRPr lang="en-US" sz="2257" dirty="0"/>
          </a:p>
        </p:txBody>
      </p:sp>
      <p:sp>
        <p:nvSpPr>
          <p:cNvPr id="14" name="Text 12"/>
          <p:cNvSpPr/>
          <p:nvPr/>
        </p:nvSpPr>
        <p:spPr>
          <a:xfrm>
            <a:off x="4114919" y="3293388"/>
            <a:ext cx="2388275" cy="298490"/>
          </a:xfrm>
          <a:prstGeom prst="rect">
            <a:avLst/>
          </a:prstGeom>
          <a:noFill/>
          <a:ln/>
        </p:spPr>
        <p:txBody>
          <a:bodyPr wrap="none" rtlCol="0" anchor="t"/>
          <a:lstStyle/>
          <a:p>
            <a:pPr marL="0" indent="0" algn="l">
              <a:lnSpc>
                <a:spcPts val="2351"/>
              </a:lnSpc>
              <a:buNone/>
            </a:pPr>
            <a:r>
              <a:rPr lang="en-US" sz="1881" b="1" dirty="0">
                <a:solidFill>
                  <a:srgbClr val="3B4E4E"/>
                </a:solidFill>
                <a:latin typeface="Syne" pitchFamily="34" charset="0"/>
                <a:ea typeface="Syne" pitchFamily="34" charset="-122"/>
                <a:cs typeface="Syne" pitchFamily="34" charset="-120"/>
              </a:rPr>
              <a:t>UNFCCC, 1992</a:t>
            </a:r>
            <a:endParaRPr lang="en-US" sz="1881" dirty="0"/>
          </a:p>
        </p:txBody>
      </p:sp>
      <p:sp>
        <p:nvSpPr>
          <p:cNvPr id="15" name="Text 13"/>
          <p:cNvSpPr/>
          <p:nvPr/>
        </p:nvSpPr>
        <p:spPr>
          <a:xfrm>
            <a:off x="4114919" y="3706416"/>
            <a:ext cx="7737991" cy="611505"/>
          </a:xfrm>
          <a:prstGeom prst="rect">
            <a:avLst/>
          </a:prstGeom>
          <a:noFill/>
          <a:ln/>
        </p:spPr>
        <p:txBody>
          <a:bodyPr wrap="square" rtlCol="0" anchor="t"/>
          <a:lstStyle/>
          <a:p>
            <a:pPr marL="0" indent="0" algn="l">
              <a:lnSpc>
                <a:spcPts val="2407"/>
              </a:lnSpc>
              <a:buNone/>
            </a:pPr>
            <a:r>
              <a:rPr lang="en-US" sz="1504" dirty="0">
                <a:solidFill>
                  <a:srgbClr val="3B4E4E"/>
                </a:solidFill>
                <a:latin typeface="Overpass" pitchFamily="34" charset="0"/>
                <a:ea typeface="Overpass" pitchFamily="34" charset="-122"/>
                <a:cs typeface="Overpass" pitchFamily="34" charset="-120"/>
              </a:rPr>
              <a:t>The first global treaty to address climate change, establishing the COP for annual discussions and leading to the Kyoto Protocol and Paris Agreement.</a:t>
            </a:r>
            <a:endParaRPr lang="en-US" sz="1504" dirty="0"/>
          </a:p>
        </p:txBody>
      </p:sp>
      <p:sp>
        <p:nvSpPr>
          <p:cNvPr id="16" name="Shape 14"/>
          <p:cNvSpPr/>
          <p:nvPr/>
        </p:nvSpPr>
        <p:spPr>
          <a:xfrm>
            <a:off x="3278981" y="5044916"/>
            <a:ext cx="668655" cy="38100"/>
          </a:xfrm>
          <a:prstGeom prst="roundRect">
            <a:avLst>
              <a:gd name="adj" fmla="val 225665"/>
            </a:avLst>
          </a:prstGeom>
          <a:solidFill>
            <a:srgbClr val="C3D4CC"/>
          </a:solidFill>
          <a:ln/>
        </p:spPr>
        <p:txBody>
          <a:bodyPr/>
          <a:lstStyle/>
          <a:p>
            <a:endParaRPr lang="en-IN"/>
          </a:p>
        </p:txBody>
      </p:sp>
      <p:sp>
        <p:nvSpPr>
          <p:cNvPr id="17" name="Shape 15"/>
          <p:cNvSpPr/>
          <p:nvPr/>
        </p:nvSpPr>
        <p:spPr>
          <a:xfrm>
            <a:off x="2849166" y="4849178"/>
            <a:ext cx="429816" cy="429816"/>
          </a:xfrm>
          <a:prstGeom prst="roundRect">
            <a:avLst>
              <a:gd name="adj" fmla="val 20004"/>
            </a:avLst>
          </a:prstGeom>
          <a:solidFill>
            <a:srgbClr val="DDEEE6"/>
          </a:solidFill>
          <a:ln w="7620">
            <a:solidFill>
              <a:srgbClr val="C3D4CC"/>
            </a:solidFill>
            <a:prstDash val="solid"/>
          </a:ln>
        </p:spPr>
        <p:txBody>
          <a:bodyPr/>
          <a:lstStyle/>
          <a:p>
            <a:endParaRPr lang="en-IN"/>
          </a:p>
        </p:txBody>
      </p:sp>
      <p:sp>
        <p:nvSpPr>
          <p:cNvPr id="18" name="Text 16"/>
          <p:cNvSpPr/>
          <p:nvPr/>
        </p:nvSpPr>
        <p:spPr>
          <a:xfrm>
            <a:off x="2972157" y="4885015"/>
            <a:ext cx="183713" cy="358140"/>
          </a:xfrm>
          <a:prstGeom prst="rect">
            <a:avLst/>
          </a:prstGeom>
          <a:noFill/>
          <a:ln/>
        </p:spPr>
        <p:txBody>
          <a:bodyPr wrap="none" rtlCol="0" anchor="t"/>
          <a:lstStyle/>
          <a:p>
            <a:pPr marL="0" indent="0" algn="ctr">
              <a:lnSpc>
                <a:spcPts val="2821"/>
              </a:lnSpc>
              <a:buNone/>
            </a:pPr>
            <a:r>
              <a:rPr lang="en-US" sz="2257" b="1" dirty="0">
                <a:solidFill>
                  <a:srgbClr val="3B4E4E"/>
                </a:solidFill>
                <a:latin typeface="Syne" pitchFamily="34" charset="0"/>
                <a:ea typeface="Syne" pitchFamily="34" charset="-122"/>
                <a:cs typeface="Syne" pitchFamily="34" charset="-120"/>
              </a:rPr>
              <a:t>3</a:t>
            </a:r>
            <a:endParaRPr lang="en-US" sz="2257" dirty="0"/>
          </a:p>
        </p:txBody>
      </p:sp>
      <p:sp>
        <p:nvSpPr>
          <p:cNvPr id="19" name="Text 17"/>
          <p:cNvSpPr/>
          <p:nvPr/>
        </p:nvSpPr>
        <p:spPr>
          <a:xfrm>
            <a:off x="4114919" y="4890849"/>
            <a:ext cx="2711410" cy="298490"/>
          </a:xfrm>
          <a:prstGeom prst="rect">
            <a:avLst/>
          </a:prstGeom>
          <a:noFill/>
          <a:ln/>
        </p:spPr>
        <p:txBody>
          <a:bodyPr wrap="none" rtlCol="0" anchor="t"/>
          <a:lstStyle/>
          <a:p>
            <a:pPr marL="0" indent="0" algn="l">
              <a:lnSpc>
                <a:spcPts val="2351"/>
              </a:lnSpc>
              <a:buNone/>
            </a:pPr>
            <a:r>
              <a:rPr lang="en-US" sz="1881" b="1" dirty="0">
                <a:solidFill>
                  <a:srgbClr val="3B4E4E"/>
                </a:solidFill>
                <a:latin typeface="Syne" pitchFamily="34" charset="0"/>
                <a:ea typeface="Syne" pitchFamily="34" charset="-122"/>
                <a:cs typeface="Syne" pitchFamily="34" charset="-120"/>
              </a:rPr>
              <a:t>Kyoto Protocol, 2005</a:t>
            </a:r>
            <a:endParaRPr lang="en-US" sz="1881" dirty="0"/>
          </a:p>
        </p:txBody>
      </p:sp>
      <p:sp>
        <p:nvSpPr>
          <p:cNvPr id="20" name="Text 18"/>
          <p:cNvSpPr/>
          <p:nvPr/>
        </p:nvSpPr>
        <p:spPr>
          <a:xfrm>
            <a:off x="4114919" y="5303877"/>
            <a:ext cx="7737991" cy="611505"/>
          </a:xfrm>
          <a:prstGeom prst="rect">
            <a:avLst/>
          </a:prstGeom>
          <a:noFill/>
          <a:ln/>
        </p:spPr>
        <p:txBody>
          <a:bodyPr wrap="square" rtlCol="0" anchor="t"/>
          <a:lstStyle/>
          <a:p>
            <a:pPr marL="0" indent="0" algn="l">
              <a:lnSpc>
                <a:spcPts val="2407"/>
              </a:lnSpc>
              <a:buNone/>
            </a:pPr>
            <a:r>
              <a:rPr lang="en-US" sz="1504" dirty="0">
                <a:solidFill>
                  <a:srgbClr val="3B4E4E"/>
                </a:solidFill>
                <a:latin typeface="Overpass" pitchFamily="34" charset="0"/>
                <a:ea typeface="Overpass" pitchFamily="34" charset="-122"/>
                <a:cs typeface="Overpass" pitchFamily="34" charset="-120"/>
              </a:rPr>
              <a:t>The first legally binding climate treaty, requiring developed countries to reduce emissions, but lacking commitments from developing nations.</a:t>
            </a:r>
            <a:endParaRPr lang="en-US" sz="1504" dirty="0"/>
          </a:p>
        </p:txBody>
      </p:sp>
      <p:sp>
        <p:nvSpPr>
          <p:cNvPr id="21" name="Shape 19"/>
          <p:cNvSpPr/>
          <p:nvPr/>
        </p:nvSpPr>
        <p:spPr>
          <a:xfrm>
            <a:off x="3278981" y="6642378"/>
            <a:ext cx="668655" cy="38100"/>
          </a:xfrm>
          <a:prstGeom prst="roundRect">
            <a:avLst>
              <a:gd name="adj" fmla="val 225665"/>
            </a:avLst>
          </a:prstGeom>
          <a:solidFill>
            <a:srgbClr val="C3D4CC"/>
          </a:solidFill>
          <a:ln/>
        </p:spPr>
        <p:txBody>
          <a:bodyPr/>
          <a:lstStyle/>
          <a:p>
            <a:endParaRPr lang="en-IN"/>
          </a:p>
        </p:txBody>
      </p:sp>
      <p:sp>
        <p:nvSpPr>
          <p:cNvPr id="22" name="Shape 20"/>
          <p:cNvSpPr/>
          <p:nvPr/>
        </p:nvSpPr>
        <p:spPr>
          <a:xfrm>
            <a:off x="2849166" y="6446639"/>
            <a:ext cx="429816" cy="429816"/>
          </a:xfrm>
          <a:prstGeom prst="roundRect">
            <a:avLst>
              <a:gd name="adj" fmla="val 20004"/>
            </a:avLst>
          </a:prstGeom>
          <a:solidFill>
            <a:srgbClr val="DDEEE6"/>
          </a:solidFill>
          <a:ln w="7620">
            <a:solidFill>
              <a:srgbClr val="C3D4CC"/>
            </a:solidFill>
            <a:prstDash val="solid"/>
          </a:ln>
        </p:spPr>
        <p:txBody>
          <a:bodyPr/>
          <a:lstStyle/>
          <a:p>
            <a:endParaRPr lang="en-IN"/>
          </a:p>
        </p:txBody>
      </p:sp>
      <p:sp>
        <p:nvSpPr>
          <p:cNvPr id="23" name="Text 21"/>
          <p:cNvSpPr/>
          <p:nvPr/>
        </p:nvSpPr>
        <p:spPr>
          <a:xfrm>
            <a:off x="2962156" y="6482477"/>
            <a:ext cx="203835" cy="358140"/>
          </a:xfrm>
          <a:prstGeom prst="rect">
            <a:avLst/>
          </a:prstGeom>
          <a:noFill/>
          <a:ln/>
        </p:spPr>
        <p:txBody>
          <a:bodyPr wrap="none" rtlCol="0" anchor="t"/>
          <a:lstStyle/>
          <a:p>
            <a:pPr marL="0" indent="0" algn="ctr">
              <a:lnSpc>
                <a:spcPts val="2821"/>
              </a:lnSpc>
              <a:buNone/>
            </a:pPr>
            <a:r>
              <a:rPr lang="en-US" sz="2257" b="1" dirty="0">
                <a:solidFill>
                  <a:srgbClr val="3B4E4E"/>
                </a:solidFill>
                <a:latin typeface="Syne" pitchFamily="34" charset="0"/>
                <a:ea typeface="Syne" pitchFamily="34" charset="-122"/>
                <a:cs typeface="Syne" pitchFamily="34" charset="-120"/>
              </a:rPr>
              <a:t>4</a:t>
            </a:r>
            <a:endParaRPr lang="en-US" sz="2257" dirty="0"/>
          </a:p>
        </p:txBody>
      </p:sp>
      <p:sp>
        <p:nvSpPr>
          <p:cNvPr id="24" name="Text 22"/>
          <p:cNvSpPr/>
          <p:nvPr/>
        </p:nvSpPr>
        <p:spPr>
          <a:xfrm>
            <a:off x="4114919" y="6488311"/>
            <a:ext cx="2861786" cy="298490"/>
          </a:xfrm>
          <a:prstGeom prst="rect">
            <a:avLst/>
          </a:prstGeom>
          <a:noFill/>
          <a:ln/>
        </p:spPr>
        <p:txBody>
          <a:bodyPr wrap="none" rtlCol="0" anchor="t"/>
          <a:lstStyle/>
          <a:p>
            <a:pPr marL="0" indent="0" algn="l">
              <a:lnSpc>
                <a:spcPts val="2351"/>
              </a:lnSpc>
              <a:buNone/>
            </a:pPr>
            <a:r>
              <a:rPr lang="en-US" sz="1881" b="1" dirty="0">
                <a:solidFill>
                  <a:srgbClr val="3B4E4E"/>
                </a:solidFill>
                <a:latin typeface="Syne" pitchFamily="34" charset="0"/>
                <a:ea typeface="Syne" pitchFamily="34" charset="-122"/>
                <a:cs typeface="Syne" pitchFamily="34" charset="-120"/>
              </a:rPr>
              <a:t>Paris Agreement, 2015</a:t>
            </a:r>
            <a:endParaRPr lang="en-US" sz="1881" dirty="0"/>
          </a:p>
        </p:txBody>
      </p:sp>
      <p:sp>
        <p:nvSpPr>
          <p:cNvPr id="25" name="Text 23"/>
          <p:cNvSpPr/>
          <p:nvPr/>
        </p:nvSpPr>
        <p:spPr>
          <a:xfrm>
            <a:off x="4114919" y="6901339"/>
            <a:ext cx="7737991" cy="611505"/>
          </a:xfrm>
          <a:prstGeom prst="rect">
            <a:avLst/>
          </a:prstGeom>
          <a:noFill/>
          <a:ln/>
        </p:spPr>
        <p:txBody>
          <a:bodyPr wrap="square" rtlCol="0" anchor="t"/>
          <a:lstStyle/>
          <a:p>
            <a:pPr marL="0" indent="0" algn="l">
              <a:lnSpc>
                <a:spcPts val="2407"/>
              </a:lnSpc>
              <a:buNone/>
            </a:pPr>
            <a:r>
              <a:rPr lang="en-US" sz="1504" dirty="0">
                <a:solidFill>
                  <a:srgbClr val="3B4E4E"/>
                </a:solidFill>
                <a:latin typeface="Overpass" pitchFamily="34" charset="0"/>
                <a:ea typeface="Overpass" pitchFamily="34" charset="-122"/>
                <a:cs typeface="Overpass" pitchFamily="34" charset="-120"/>
              </a:rPr>
              <a:t>The most significant climate agreement, requiring all countries to set emissions-reduction pledges with the goal of limiting global temperature rise.</a:t>
            </a:r>
            <a:endParaRPr lang="en-US" sz="1504"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Shape 2"/>
          <p:cNvSpPr/>
          <p:nvPr/>
        </p:nvSpPr>
        <p:spPr>
          <a:xfrm>
            <a:off x="0" y="0"/>
            <a:ext cx="3657600" cy="8229600"/>
          </a:xfrm>
          <a:prstGeom prst="rect">
            <a:avLst/>
          </a:prstGeom>
          <a:solidFill>
            <a:srgbClr val="E5E0DF"/>
          </a:solidFill>
          <a:ln/>
        </p:spPr>
        <p:txBody>
          <a:bodyPr/>
          <a:lstStyle/>
          <a:p>
            <a:endParaRPr lang="en-IN"/>
          </a:p>
        </p:txBody>
      </p:sp>
      <p:sp>
        <p:nvSpPr>
          <p:cNvPr id="6" name="Shape 3"/>
          <p:cNvSpPr/>
          <p:nvPr/>
        </p:nvSpPr>
        <p:spPr>
          <a:xfrm>
            <a:off x="1600233" y="3886233"/>
            <a:ext cx="457135" cy="457135"/>
          </a:xfrm>
          <a:prstGeom prst="roundRect">
            <a:avLst>
              <a:gd name="adj" fmla="val 200026438"/>
            </a:avLst>
          </a:prstGeom>
          <a:noFill/>
          <a:ln w="22860">
            <a:solidFill>
              <a:srgbClr val="CAC5C4"/>
            </a:solidFill>
            <a:prstDash val="solid"/>
          </a:ln>
        </p:spPr>
        <p:txBody>
          <a:bodyPr/>
          <a:lstStyle/>
          <a:p>
            <a:endParaRPr lang="en-IN"/>
          </a:p>
        </p:txBody>
      </p:sp>
      <p:sp>
        <p:nvSpPr>
          <p:cNvPr id="7" name="Text 4"/>
          <p:cNvSpPr/>
          <p:nvPr/>
        </p:nvSpPr>
        <p:spPr>
          <a:xfrm>
            <a:off x="2042467" y="4186047"/>
            <a:ext cx="10175" cy="10175"/>
          </a:xfrm>
          <a:prstGeom prst="rect">
            <a:avLst/>
          </a:prstGeom>
          <a:noFill/>
          <a:ln/>
        </p:spPr>
        <p:txBody>
          <a:bodyPr wrap="none" rtlCol="0" anchor="t"/>
          <a:lstStyle/>
          <a:p>
            <a:pPr marL="0" indent="0">
              <a:lnSpc>
                <a:spcPts val="2799"/>
              </a:lnSpc>
              <a:buNone/>
            </a:pPr>
            <a:r>
              <a:rPr lang="en-US" sz="1750" dirty="0">
                <a:solidFill>
                  <a:srgbClr val="CAC5C4"/>
                </a:solidFill>
                <a:latin typeface="Inter, sans-serif" pitchFamily="34" charset="0"/>
                <a:ea typeface="Inter, sans-serif" pitchFamily="34" charset="-122"/>
                <a:cs typeface="Inter, sans-serif" pitchFamily="34" charset="-120"/>
              </a:rPr>
              <a:t>Loading...</a:t>
            </a:r>
            <a:endParaRPr lang="en-US" sz="1750" dirty="0"/>
          </a:p>
        </p:txBody>
      </p:sp>
      <p:pic>
        <p:nvPicPr>
          <p:cNvPr id="8" name="Image 1" descr="preencoded.png"/>
          <p:cNvPicPr>
            <a:picLocks noChangeAspect="1"/>
          </p:cNvPicPr>
          <p:nvPr/>
        </p:nvPicPr>
        <p:blipFill>
          <a:blip r:embed="rId4"/>
          <a:stretch>
            <a:fillRect/>
          </a:stretch>
        </p:blipFill>
        <p:spPr>
          <a:xfrm>
            <a:off x="1719867" y="4017152"/>
            <a:ext cx="219051" cy="181640"/>
          </a:xfrm>
          <a:prstGeom prst="rect">
            <a:avLst/>
          </a:prstGeom>
        </p:spPr>
      </p:pic>
      <p:sp>
        <p:nvSpPr>
          <p:cNvPr id="9" name="Text 5"/>
          <p:cNvSpPr/>
          <p:nvPr/>
        </p:nvSpPr>
        <p:spPr>
          <a:xfrm>
            <a:off x="4490799" y="1491853"/>
            <a:ext cx="93064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the Economy</a:t>
            </a:r>
            <a:endParaRPr lang="en-US" sz="4374" dirty="0"/>
          </a:p>
        </p:txBody>
      </p:sp>
      <p:sp>
        <p:nvSpPr>
          <p:cNvPr id="10" name="Shape 6"/>
          <p:cNvSpPr/>
          <p:nvPr/>
        </p:nvSpPr>
        <p:spPr>
          <a:xfrm>
            <a:off x="4490799" y="3213854"/>
            <a:ext cx="4542115" cy="2006203"/>
          </a:xfrm>
          <a:prstGeom prst="roundRect">
            <a:avLst>
              <a:gd name="adj" fmla="val 4984"/>
            </a:avLst>
          </a:prstGeom>
          <a:solidFill>
            <a:srgbClr val="DDEEE6"/>
          </a:solidFill>
          <a:ln w="7620">
            <a:solidFill>
              <a:srgbClr val="C3D4CC"/>
            </a:solidFill>
            <a:prstDash val="solid"/>
          </a:ln>
        </p:spPr>
        <p:txBody>
          <a:bodyPr/>
          <a:lstStyle/>
          <a:p>
            <a:endParaRPr lang="en-IN"/>
          </a:p>
        </p:txBody>
      </p:sp>
      <p:sp>
        <p:nvSpPr>
          <p:cNvPr id="11" name="Text 7"/>
          <p:cNvSpPr/>
          <p:nvPr/>
        </p:nvSpPr>
        <p:spPr>
          <a:xfrm>
            <a:off x="4720590" y="3443645"/>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Cost of Disasters</a:t>
            </a:r>
            <a:endParaRPr lang="en-US" sz="2187" dirty="0"/>
          </a:p>
        </p:txBody>
      </p:sp>
      <p:sp>
        <p:nvSpPr>
          <p:cNvPr id="12" name="Text 8"/>
          <p:cNvSpPr/>
          <p:nvPr/>
        </p:nvSpPr>
        <p:spPr>
          <a:xfrm>
            <a:off x="4720590" y="3924062"/>
            <a:ext cx="4082534" cy="710803"/>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Economic losses from climate-related disasters are escalating.</a:t>
            </a:r>
            <a:endParaRPr lang="en-US" sz="1750" dirty="0"/>
          </a:p>
        </p:txBody>
      </p:sp>
      <p:sp>
        <p:nvSpPr>
          <p:cNvPr id="13" name="Shape 9"/>
          <p:cNvSpPr/>
          <p:nvPr/>
        </p:nvSpPr>
        <p:spPr>
          <a:xfrm>
            <a:off x="9255085" y="3213854"/>
            <a:ext cx="4542115" cy="2006203"/>
          </a:xfrm>
          <a:prstGeom prst="roundRect">
            <a:avLst>
              <a:gd name="adj" fmla="val 4984"/>
            </a:avLst>
          </a:prstGeom>
          <a:solidFill>
            <a:srgbClr val="DDEEE6"/>
          </a:solidFill>
          <a:ln w="7620">
            <a:solidFill>
              <a:srgbClr val="C3D4CC"/>
            </a:solidFill>
            <a:prstDash val="solid"/>
          </a:ln>
        </p:spPr>
        <p:txBody>
          <a:bodyPr/>
          <a:lstStyle/>
          <a:p>
            <a:endParaRPr lang="en-IN"/>
          </a:p>
        </p:txBody>
      </p:sp>
      <p:sp>
        <p:nvSpPr>
          <p:cNvPr id="14" name="Text 10"/>
          <p:cNvSpPr/>
          <p:nvPr/>
        </p:nvSpPr>
        <p:spPr>
          <a:xfrm>
            <a:off x="9484876" y="3443645"/>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Green Jobs</a:t>
            </a:r>
            <a:endParaRPr lang="en-US" sz="2187" dirty="0"/>
          </a:p>
        </p:txBody>
      </p:sp>
      <p:sp>
        <p:nvSpPr>
          <p:cNvPr id="15" name="Text 11"/>
          <p:cNvSpPr/>
          <p:nvPr/>
        </p:nvSpPr>
        <p:spPr>
          <a:xfrm>
            <a:off x="9484876" y="3924062"/>
            <a:ext cx="4082534"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The transition to a low-carbon economy is creating new employment opportunities.</a:t>
            </a:r>
            <a:endParaRPr lang="en-US" sz="1750" dirty="0"/>
          </a:p>
        </p:txBody>
      </p:sp>
      <p:sp>
        <p:nvSpPr>
          <p:cNvPr id="16" name="Shape 12"/>
          <p:cNvSpPr/>
          <p:nvPr/>
        </p:nvSpPr>
        <p:spPr>
          <a:xfrm>
            <a:off x="4490799" y="5442228"/>
            <a:ext cx="9306401" cy="1295400"/>
          </a:xfrm>
          <a:prstGeom prst="roundRect">
            <a:avLst>
              <a:gd name="adj" fmla="val 7719"/>
            </a:avLst>
          </a:prstGeom>
          <a:solidFill>
            <a:srgbClr val="DDEEE6"/>
          </a:solidFill>
          <a:ln w="7620">
            <a:solidFill>
              <a:srgbClr val="C3D4CC"/>
            </a:solidFill>
            <a:prstDash val="solid"/>
          </a:ln>
        </p:spPr>
        <p:txBody>
          <a:bodyPr/>
          <a:lstStyle/>
          <a:p>
            <a:endParaRPr lang="en-IN"/>
          </a:p>
        </p:txBody>
      </p:sp>
      <p:sp>
        <p:nvSpPr>
          <p:cNvPr id="17" name="Text 13"/>
          <p:cNvSpPr/>
          <p:nvPr/>
        </p:nvSpPr>
        <p:spPr>
          <a:xfrm>
            <a:off x="4720590" y="5672018"/>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Investment Shifts</a:t>
            </a:r>
            <a:endParaRPr lang="en-US" sz="2187" dirty="0"/>
          </a:p>
        </p:txBody>
      </p:sp>
      <p:sp>
        <p:nvSpPr>
          <p:cNvPr id="18" name="Text 14"/>
          <p:cNvSpPr/>
          <p:nvPr/>
        </p:nvSpPr>
        <p:spPr>
          <a:xfrm>
            <a:off x="4720590" y="6152436"/>
            <a:ext cx="8846820" cy="355402"/>
          </a:xfrm>
          <a:prstGeom prst="rect">
            <a:avLst/>
          </a:prstGeom>
          <a:noFill/>
          <a:ln/>
        </p:spPr>
        <p:txBody>
          <a:bodyPr wrap="non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Financial markets are increasingly considering climate risks and sustainable investments.</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2051328"/>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Urban Planning</a:t>
            </a:r>
            <a:endParaRPr lang="en-US" sz="4374" dirty="0"/>
          </a:p>
        </p:txBody>
      </p:sp>
      <p:sp>
        <p:nvSpPr>
          <p:cNvPr id="5" name="Text 3"/>
          <p:cNvSpPr/>
          <p:nvPr/>
        </p:nvSpPr>
        <p:spPr>
          <a:xfrm>
            <a:off x="2037993" y="3995499"/>
            <a:ext cx="2777490"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Green Spaces</a:t>
            </a:r>
            <a:endParaRPr lang="en-US" sz="2187" dirty="0"/>
          </a:p>
        </p:txBody>
      </p:sp>
      <p:sp>
        <p:nvSpPr>
          <p:cNvPr id="6" name="Text 4"/>
          <p:cNvSpPr/>
          <p:nvPr/>
        </p:nvSpPr>
        <p:spPr>
          <a:xfrm>
            <a:off x="2037993" y="4564856"/>
            <a:ext cx="3156347"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Incorporating parks and green areas to improve city resilience and air quality.</a:t>
            </a:r>
            <a:endParaRPr lang="en-US" sz="1750" dirty="0"/>
          </a:p>
        </p:txBody>
      </p:sp>
      <p:sp>
        <p:nvSpPr>
          <p:cNvPr id="7" name="Text 5"/>
          <p:cNvSpPr/>
          <p:nvPr/>
        </p:nvSpPr>
        <p:spPr>
          <a:xfrm>
            <a:off x="5743932" y="3995499"/>
            <a:ext cx="2777490"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Public Transport</a:t>
            </a:r>
            <a:endParaRPr lang="en-US" sz="2187" dirty="0"/>
          </a:p>
        </p:txBody>
      </p:sp>
      <p:sp>
        <p:nvSpPr>
          <p:cNvPr id="8" name="Text 6"/>
          <p:cNvSpPr/>
          <p:nvPr/>
        </p:nvSpPr>
        <p:spPr>
          <a:xfrm>
            <a:off x="5743932" y="4564856"/>
            <a:ext cx="3156347"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Developing efficient public transportation systems to reduce emissions.</a:t>
            </a:r>
            <a:endParaRPr lang="en-US" sz="1750" dirty="0"/>
          </a:p>
        </p:txBody>
      </p:sp>
      <p:sp>
        <p:nvSpPr>
          <p:cNvPr id="9" name="Text 7"/>
          <p:cNvSpPr/>
          <p:nvPr/>
        </p:nvSpPr>
        <p:spPr>
          <a:xfrm>
            <a:off x="9449872" y="3995499"/>
            <a:ext cx="3156347" cy="694373"/>
          </a:xfrm>
          <a:prstGeom prst="rect">
            <a:avLst/>
          </a:prstGeom>
          <a:noFill/>
          <a:ln/>
        </p:spPr>
        <p:txBody>
          <a:bodyPr wrap="squar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Sustainable Buildings</a:t>
            </a:r>
            <a:endParaRPr lang="en-US" sz="2187" dirty="0"/>
          </a:p>
        </p:txBody>
      </p:sp>
      <p:sp>
        <p:nvSpPr>
          <p:cNvPr id="10" name="Text 8"/>
          <p:cNvSpPr/>
          <p:nvPr/>
        </p:nvSpPr>
        <p:spPr>
          <a:xfrm>
            <a:off x="9449872" y="4912043"/>
            <a:ext cx="3156347"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Designing energy-efficient buildings to lower the urban carbon footprint.</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1111329"/>
            <a:ext cx="93064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Water Resources</a:t>
            </a:r>
            <a:endParaRPr lang="en-US" sz="4374" dirty="0"/>
          </a:p>
        </p:txBody>
      </p:sp>
      <p:sp>
        <p:nvSpPr>
          <p:cNvPr id="6" name="Shape 3"/>
          <p:cNvSpPr/>
          <p:nvPr/>
        </p:nvSpPr>
        <p:spPr>
          <a:xfrm>
            <a:off x="4801910" y="2833330"/>
            <a:ext cx="44410" cy="4284821"/>
          </a:xfrm>
          <a:prstGeom prst="roundRect">
            <a:avLst>
              <a:gd name="adj" fmla="val 225151"/>
            </a:avLst>
          </a:prstGeom>
          <a:solidFill>
            <a:srgbClr val="C3D4CC"/>
          </a:solidFill>
          <a:ln/>
        </p:spPr>
        <p:txBody>
          <a:bodyPr/>
          <a:lstStyle/>
          <a:p>
            <a:endParaRPr lang="en-IN"/>
          </a:p>
        </p:txBody>
      </p:sp>
      <p:sp>
        <p:nvSpPr>
          <p:cNvPr id="7" name="Shape 4"/>
          <p:cNvSpPr/>
          <p:nvPr/>
        </p:nvSpPr>
        <p:spPr>
          <a:xfrm>
            <a:off x="5074027" y="3234630"/>
            <a:ext cx="777597" cy="44410"/>
          </a:xfrm>
          <a:prstGeom prst="roundRect">
            <a:avLst>
              <a:gd name="adj" fmla="val 225151"/>
            </a:avLst>
          </a:prstGeom>
          <a:solidFill>
            <a:srgbClr val="C3D4CC"/>
          </a:solidFill>
          <a:ln/>
        </p:spPr>
        <p:txBody>
          <a:bodyPr/>
          <a:lstStyle/>
          <a:p>
            <a:endParaRPr lang="en-IN"/>
          </a:p>
        </p:txBody>
      </p:sp>
      <p:sp>
        <p:nvSpPr>
          <p:cNvPr id="8" name="Shape 5"/>
          <p:cNvSpPr/>
          <p:nvPr/>
        </p:nvSpPr>
        <p:spPr>
          <a:xfrm>
            <a:off x="4574084" y="3006923"/>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9" name="Text 6"/>
          <p:cNvSpPr/>
          <p:nvPr/>
        </p:nvSpPr>
        <p:spPr>
          <a:xfrm>
            <a:off x="4758988" y="3048595"/>
            <a:ext cx="130016"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1</a:t>
            </a:r>
            <a:endParaRPr lang="en-US" sz="2624" dirty="0"/>
          </a:p>
        </p:txBody>
      </p:sp>
      <p:sp>
        <p:nvSpPr>
          <p:cNvPr id="10" name="Text 7"/>
          <p:cNvSpPr/>
          <p:nvPr/>
        </p:nvSpPr>
        <p:spPr>
          <a:xfrm>
            <a:off x="6046113" y="3055501"/>
            <a:ext cx="2777490" cy="347186"/>
          </a:xfrm>
          <a:prstGeom prst="rect">
            <a:avLst/>
          </a:prstGeom>
          <a:noFill/>
          <a:ln/>
        </p:spPr>
        <p:txBody>
          <a:bodyPr wrap="none" rtlCol="0" anchor="t"/>
          <a:lstStyle/>
          <a:p>
            <a:pPr marL="0" indent="0" algn="l">
              <a:lnSpc>
                <a:spcPts val="2734"/>
              </a:lnSpc>
              <a:buNone/>
            </a:pPr>
            <a:r>
              <a:rPr lang="en-US" sz="2187" b="1" dirty="0">
                <a:solidFill>
                  <a:srgbClr val="3B4E4E"/>
                </a:solidFill>
                <a:latin typeface="Syne" pitchFamily="34" charset="0"/>
                <a:ea typeface="Syne" pitchFamily="34" charset="-122"/>
                <a:cs typeface="Syne" pitchFamily="34" charset="-120"/>
              </a:rPr>
              <a:t>Glacial Melt</a:t>
            </a:r>
            <a:endParaRPr lang="en-US" sz="2187" dirty="0"/>
          </a:p>
        </p:txBody>
      </p:sp>
      <p:sp>
        <p:nvSpPr>
          <p:cNvPr id="11" name="Text 8"/>
          <p:cNvSpPr/>
          <p:nvPr/>
        </p:nvSpPr>
        <p:spPr>
          <a:xfrm>
            <a:off x="6046113" y="3535918"/>
            <a:ext cx="7751088" cy="355402"/>
          </a:xfrm>
          <a:prstGeom prst="rect">
            <a:avLst/>
          </a:prstGeom>
          <a:noFill/>
          <a:ln/>
        </p:spPr>
        <p:txBody>
          <a:bodyPr wrap="non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Accelerated melting of glaciers threatens freshwater supplies.</a:t>
            </a:r>
            <a:endParaRPr lang="en-US" sz="1750" dirty="0"/>
          </a:p>
        </p:txBody>
      </p:sp>
      <p:sp>
        <p:nvSpPr>
          <p:cNvPr id="12" name="Shape 9"/>
          <p:cNvSpPr/>
          <p:nvPr/>
        </p:nvSpPr>
        <p:spPr>
          <a:xfrm>
            <a:off x="5074027" y="4736961"/>
            <a:ext cx="777597" cy="44410"/>
          </a:xfrm>
          <a:prstGeom prst="roundRect">
            <a:avLst>
              <a:gd name="adj" fmla="val 225151"/>
            </a:avLst>
          </a:prstGeom>
          <a:solidFill>
            <a:srgbClr val="C3D4CC"/>
          </a:solidFill>
          <a:ln/>
        </p:spPr>
        <p:txBody>
          <a:bodyPr/>
          <a:lstStyle/>
          <a:p>
            <a:endParaRPr lang="en-IN"/>
          </a:p>
        </p:txBody>
      </p:sp>
      <p:sp>
        <p:nvSpPr>
          <p:cNvPr id="13" name="Shape 10"/>
          <p:cNvSpPr/>
          <p:nvPr/>
        </p:nvSpPr>
        <p:spPr>
          <a:xfrm>
            <a:off x="4574084" y="4509254"/>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4" name="Text 11"/>
          <p:cNvSpPr/>
          <p:nvPr/>
        </p:nvSpPr>
        <p:spPr>
          <a:xfrm>
            <a:off x="4720054" y="4550926"/>
            <a:ext cx="208002"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2</a:t>
            </a:r>
            <a:endParaRPr lang="en-US" sz="2624" dirty="0"/>
          </a:p>
        </p:txBody>
      </p:sp>
      <p:sp>
        <p:nvSpPr>
          <p:cNvPr id="15" name="Text 12"/>
          <p:cNvSpPr/>
          <p:nvPr/>
        </p:nvSpPr>
        <p:spPr>
          <a:xfrm>
            <a:off x="6046113" y="4557832"/>
            <a:ext cx="3002637" cy="347186"/>
          </a:xfrm>
          <a:prstGeom prst="rect">
            <a:avLst/>
          </a:prstGeom>
          <a:noFill/>
          <a:ln/>
        </p:spPr>
        <p:txBody>
          <a:bodyPr wrap="none" rtlCol="0" anchor="t"/>
          <a:lstStyle/>
          <a:p>
            <a:pPr marL="0" indent="0" algn="l">
              <a:lnSpc>
                <a:spcPts val="2734"/>
              </a:lnSpc>
              <a:buNone/>
            </a:pPr>
            <a:r>
              <a:rPr lang="en-US" sz="2187" b="1" dirty="0">
                <a:solidFill>
                  <a:srgbClr val="3B4E4E"/>
                </a:solidFill>
                <a:latin typeface="Syne" pitchFamily="34" charset="0"/>
                <a:ea typeface="Syne" pitchFamily="34" charset="-122"/>
                <a:cs typeface="Syne" pitchFamily="34" charset="-120"/>
              </a:rPr>
              <a:t>Sea Water Intrusion</a:t>
            </a:r>
            <a:endParaRPr lang="en-US" sz="2187" dirty="0"/>
          </a:p>
        </p:txBody>
      </p:sp>
      <p:sp>
        <p:nvSpPr>
          <p:cNvPr id="16" name="Text 13"/>
          <p:cNvSpPr/>
          <p:nvPr/>
        </p:nvSpPr>
        <p:spPr>
          <a:xfrm>
            <a:off x="6046113" y="5038249"/>
            <a:ext cx="7751088" cy="355402"/>
          </a:xfrm>
          <a:prstGeom prst="rect">
            <a:avLst/>
          </a:prstGeom>
          <a:noFill/>
          <a:ln/>
        </p:spPr>
        <p:txBody>
          <a:bodyPr wrap="non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Rising sea levels lead to saltwater contaminating freshwater aquifers.</a:t>
            </a:r>
            <a:endParaRPr lang="en-US" sz="1750" dirty="0"/>
          </a:p>
        </p:txBody>
      </p:sp>
      <p:sp>
        <p:nvSpPr>
          <p:cNvPr id="17" name="Shape 14"/>
          <p:cNvSpPr/>
          <p:nvPr/>
        </p:nvSpPr>
        <p:spPr>
          <a:xfrm>
            <a:off x="5074027" y="6239292"/>
            <a:ext cx="777597" cy="44410"/>
          </a:xfrm>
          <a:prstGeom prst="roundRect">
            <a:avLst>
              <a:gd name="adj" fmla="val 225151"/>
            </a:avLst>
          </a:prstGeom>
          <a:solidFill>
            <a:srgbClr val="C3D4CC"/>
          </a:solidFill>
          <a:ln/>
        </p:spPr>
        <p:txBody>
          <a:bodyPr/>
          <a:lstStyle/>
          <a:p>
            <a:endParaRPr lang="en-IN"/>
          </a:p>
        </p:txBody>
      </p:sp>
      <p:sp>
        <p:nvSpPr>
          <p:cNvPr id="18" name="Shape 15"/>
          <p:cNvSpPr/>
          <p:nvPr/>
        </p:nvSpPr>
        <p:spPr>
          <a:xfrm>
            <a:off x="4574084" y="6011585"/>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9" name="Text 16"/>
          <p:cNvSpPr/>
          <p:nvPr/>
        </p:nvSpPr>
        <p:spPr>
          <a:xfrm>
            <a:off x="4717197" y="6053257"/>
            <a:ext cx="213717"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3</a:t>
            </a:r>
            <a:endParaRPr lang="en-US" sz="2624" dirty="0"/>
          </a:p>
        </p:txBody>
      </p:sp>
      <p:sp>
        <p:nvSpPr>
          <p:cNvPr id="20" name="Text 17"/>
          <p:cNvSpPr/>
          <p:nvPr/>
        </p:nvSpPr>
        <p:spPr>
          <a:xfrm>
            <a:off x="6046113" y="6060162"/>
            <a:ext cx="3113603" cy="347186"/>
          </a:xfrm>
          <a:prstGeom prst="rect">
            <a:avLst/>
          </a:prstGeom>
          <a:noFill/>
          <a:ln/>
        </p:spPr>
        <p:txBody>
          <a:bodyPr wrap="none" rtlCol="0" anchor="t"/>
          <a:lstStyle/>
          <a:p>
            <a:pPr marL="0" indent="0" algn="l">
              <a:lnSpc>
                <a:spcPts val="2734"/>
              </a:lnSpc>
              <a:buNone/>
            </a:pPr>
            <a:r>
              <a:rPr lang="en-US" sz="2187" b="1" dirty="0">
                <a:solidFill>
                  <a:srgbClr val="3B4E4E"/>
                </a:solidFill>
                <a:latin typeface="Syne" pitchFamily="34" charset="0"/>
                <a:ea typeface="Syne" pitchFamily="34" charset="-122"/>
                <a:cs typeface="Syne" pitchFamily="34" charset="-120"/>
              </a:rPr>
              <a:t>Water Management</a:t>
            </a:r>
            <a:endParaRPr lang="en-US" sz="2187" dirty="0"/>
          </a:p>
        </p:txBody>
      </p:sp>
      <p:sp>
        <p:nvSpPr>
          <p:cNvPr id="21" name="Text 18"/>
          <p:cNvSpPr/>
          <p:nvPr/>
        </p:nvSpPr>
        <p:spPr>
          <a:xfrm>
            <a:off x="6046113" y="6540579"/>
            <a:ext cx="7751088" cy="355402"/>
          </a:xfrm>
          <a:prstGeom prst="rect">
            <a:avLst/>
          </a:prstGeom>
          <a:noFill/>
          <a:ln/>
        </p:spPr>
        <p:txBody>
          <a:bodyPr wrap="none" rtlCol="0" anchor="t"/>
          <a:lstStyle/>
          <a:p>
            <a:pPr marL="0" indent="0" algn="l">
              <a:lnSpc>
                <a:spcPts val="2799"/>
              </a:lnSpc>
              <a:buNone/>
            </a:pPr>
            <a:r>
              <a:rPr lang="en-US" sz="1750" dirty="0">
                <a:solidFill>
                  <a:srgbClr val="3B4E4E"/>
                </a:solidFill>
                <a:latin typeface="Overpass" pitchFamily="34" charset="0"/>
                <a:ea typeface="Overpass" pitchFamily="34" charset="-122"/>
                <a:cs typeface="Overpass" pitchFamily="34" charset="-120"/>
              </a:rPr>
              <a:t>Adapting water management practices to ensure sustainability and access.</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1897261"/>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Energy Consumption</a:t>
            </a:r>
            <a:endParaRPr lang="en-US" sz="4374" dirty="0"/>
          </a:p>
        </p:txBody>
      </p:sp>
      <p:sp>
        <p:nvSpPr>
          <p:cNvPr id="5" name="Text 3"/>
          <p:cNvSpPr/>
          <p:nvPr/>
        </p:nvSpPr>
        <p:spPr>
          <a:xfrm>
            <a:off x="2037993" y="3841433"/>
            <a:ext cx="3295888" cy="666512"/>
          </a:xfrm>
          <a:prstGeom prst="rect">
            <a:avLst/>
          </a:prstGeom>
          <a:noFill/>
          <a:ln/>
        </p:spPr>
        <p:txBody>
          <a:bodyPr wrap="none" rtlCol="0" anchor="t"/>
          <a:lstStyle/>
          <a:p>
            <a:pPr marL="0" indent="0" algn="ctr">
              <a:lnSpc>
                <a:spcPts val="5249"/>
              </a:lnSpc>
              <a:buNone/>
            </a:pPr>
            <a:r>
              <a:rPr lang="en-US" sz="5249" b="1" dirty="0">
                <a:solidFill>
                  <a:srgbClr val="3B4E4E"/>
                </a:solidFill>
                <a:latin typeface="Syne" pitchFamily="34" charset="0"/>
                <a:ea typeface="Syne" pitchFamily="34" charset="-122"/>
                <a:cs typeface="Syne" pitchFamily="34" charset="-120"/>
              </a:rPr>
              <a:t>80%</a:t>
            </a:r>
            <a:endParaRPr lang="en-US" sz="5249" dirty="0"/>
          </a:p>
        </p:txBody>
      </p:sp>
      <p:sp>
        <p:nvSpPr>
          <p:cNvPr id="6" name="Text 4"/>
          <p:cNvSpPr/>
          <p:nvPr/>
        </p:nvSpPr>
        <p:spPr>
          <a:xfrm>
            <a:off x="2297192" y="4785598"/>
            <a:ext cx="2777490" cy="347186"/>
          </a:xfrm>
          <a:prstGeom prst="rect">
            <a:avLst/>
          </a:prstGeom>
          <a:noFill/>
          <a:ln/>
        </p:spPr>
        <p:txBody>
          <a:bodyPr wrap="none" rtlCol="0" anchor="t"/>
          <a:lstStyle/>
          <a:p>
            <a:pPr marL="0" indent="0" algn="ctr">
              <a:lnSpc>
                <a:spcPts val="2734"/>
              </a:lnSpc>
              <a:buNone/>
            </a:pPr>
            <a:r>
              <a:rPr lang="en-US" sz="2187" b="1" dirty="0">
                <a:solidFill>
                  <a:srgbClr val="3B4E4E"/>
                </a:solidFill>
                <a:latin typeface="Syne" pitchFamily="34" charset="0"/>
                <a:ea typeface="Syne" pitchFamily="34" charset="-122"/>
                <a:cs typeface="Syne" pitchFamily="34" charset="-120"/>
              </a:rPr>
              <a:t>Renewable Goal</a:t>
            </a:r>
            <a:endParaRPr lang="en-US" sz="2187" dirty="0"/>
          </a:p>
        </p:txBody>
      </p:sp>
      <p:sp>
        <p:nvSpPr>
          <p:cNvPr id="7" name="Text 5"/>
          <p:cNvSpPr/>
          <p:nvPr/>
        </p:nvSpPr>
        <p:spPr>
          <a:xfrm>
            <a:off x="2037993" y="5266015"/>
            <a:ext cx="3295888" cy="1066205"/>
          </a:xfrm>
          <a:prstGeom prst="rect">
            <a:avLst/>
          </a:prstGeom>
          <a:noFill/>
          <a:ln/>
        </p:spPr>
        <p:txBody>
          <a:bodyPr wrap="square" rtlCol="0" anchor="t"/>
          <a:lstStyle/>
          <a:p>
            <a:pPr marL="0" indent="0" algn="ctr">
              <a:lnSpc>
                <a:spcPts val="2799"/>
              </a:lnSpc>
              <a:buNone/>
            </a:pPr>
            <a:r>
              <a:rPr lang="en-US" sz="1750" dirty="0">
                <a:solidFill>
                  <a:srgbClr val="3B4E4E"/>
                </a:solidFill>
                <a:latin typeface="Overpass" pitchFamily="34" charset="0"/>
                <a:ea typeface="Overpass" pitchFamily="34" charset="-122"/>
                <a:cs typeface="Overpass" pitchFamily="34" charset="-120"/>
              </a:rPr>
              <a:t>G20 aims to triple renewable energy capacity by the end of the decade.</a:t>
            </a:r>
            <a:endParaRPr lang="en-US" sz="1750" dirty="0"/>
          </a:p>
        </p:txBody>
      </p:sp>
      <p:sp>
        <p:nvSpPr>
          <p:cNvPr id="8" name="Text 6"/>
          <p:cNvSpPr/>
          <p:nvPr/>
        </p:nvSpPr>
        <p:spPr>
          <a:xfrm>
            <a:off x="5667137" y="3841433"/>
            <a:ext cx="3296007" cy="666512"/>
          </a:xfrm>
          <a:prstGeom prst="rect">
            <a:avLst/>
          </a:prstGeom>
          <a:noFill/>
          <a:ln/>
        </p:spPr>
        <p:txBody>
          <a:bodyPr wrap="none" rtlCol="0" anchor="t"/>
          <a:lstStyle/>
          <a:p>
            <a:pPr marL="0" indent="0" algn="ctr">
              <a:lnSpc>
                <a:spcPts val="5249"/>
              </a:lnSpc>
              <a:buNone/>
            </a:pPr>
            <a:r>
              <a:rPr lang="en-US" sz="5249" b="1" dirty="0">
                <a:solidFill>
                  <a:srgbClr val="3B4E4E"/>
                </a:solidFill>
                <a:latin typeface="Syne" pitchFamily="34" charset="0"/>
                <a:ea typeface="Syne" pitchFamily="34" charset="-122"/>
                <a:cs typeface="Syne" pitchFamily="34" charset="-120"/>
              </a:rPr>
              <a:t>2050</a:t>
            </a:r>
            <a:endParaRPr lang="en-US" sz="5249" dirty="0"/>
          </a:p>
        </p:txBody>
      </p:sp>
      <p:sp>
        <p:nvSpPr>
          <p:cNvPr id="9" name="Text 7"/>
          <p:cNvSpPr/>
          <p:nvPr/>
        </p:nvSpPr>
        <p:spPr>
          <a:xfrm>
            <a:off x="5926336" y="4785598"/>
            <a:ext cx="2777490" cy="347186"/>
          </a:xfrm>
          <a:prstGeom prst="rect">
            <a:avLst/>
          </a:prstGeom>
          <a:noFill/>
          <a:ln/>
        </p:spPr>
        <p:txBody>
          <a:bodyPr wrap="none" rtlCol="0" anchor="t"/>
          <a:lstStyle/>
          <a:p>
            <a:pPr marL="0" indent="0" algn="ctr">
              <a:lnSpc>
                <a:spcPts val="2734"/>
              </a:lnSpc>
              <a:buNone/>
            </a:pPr>
            <a:r>
              <a:rPr lang="en-US" sz="2187" b="1" dirty="0">
                <a:solidFill>
                  <a:srgbClr val="3B4E4E"/>
                </a:solidFill>
                <a:latin typeface="Syne" pitchFamily="34" charset="0"/>
                <a:ea typeface="Syne" pitchFamily="34" charset="-122"/>
                <a:cs typeface="Syne" pitchFamily="34" charset="-120"/>
              </a:rPr>
              <a:t>Aviation Target</a:t>
            </a:r>
            <a:endParaRPr lang="en-US" sz="2187" dirty="0"/>
          </a:p>
        </p:txBody>
      </p:sp>
      <p:sp>
        <p:nvSpPr>
          <p:cNvPr id="10" name="Text 8"/>
          <p:cNvSpPr/>
          <p:nvPr/>
        </p:nvSpPr>
        <p:spPr>
          <a:xfrm>
            <a:off x="5667137" y="5266015"/>
            <a:ext cx="3296007" cy="1066205"/>
          </a:xfrm>
          <a:prstGeom prst="rect">
            <a:avLst/>
          </a:prstGeom>
          <a:noFill/>
          <a:ln/>
        </p:spPr>
        <p:txBody>
          <a:bodyPr wrap="square" rtlCol="0" anchor="t"/>
          <a:lstStyle/>
          <a:p>
            <a:pPr marL="0" indent="0" algn="ctr">
              <a:lnSpc>
                <a:spcPts val="2799"/>
              </a:lnSpc>
              <a:buNone/>
            </a:pPr>
            <a:r>
              <a:rPr lang="en-US" sz="1750" dirty="0">
                <a:solidFill>
                  <a:srgbClr val="3B4E4E"/>
                </a:solidFill>
                <a:latin typeface="Overpass" pitchFamily="34" charset="0"/>
                <a:ea typeface="Overpass" pitchFamily="34" charset="-122"/>
                <a:cs typeface="Overpass" pitchFamily="34" charset="-120"/>
              </a:rPr>
              <a:t>Commercial aviation's goal of achieving net-zero emissions by 2050.</a:t>
            </a:r>
            <a:endParaRPr lang="en-US" sz="1750" dirty="0"/>
          </a:p>
        </p:txBody>
      </p:sp>
      <p:sp>
        <p:nvSpPr>
          <p:cNvPr id="11" name="Text 9"/>
          <p:cNvSpPr/>
          <p:nvPr/>
        </p:nvSpPr>
        <p:spPr>
          <a:xfrm>
            <a:off x="9296400" y="3841433"/>
            <a:ext cx="3296007" cy="666512"/>
          </a:xfrm>
          <a:prstGeom prst="rect">
            <a:avLst/>
          </a:prstGeom>
          <a:noFill/>
          <a:ln/>
        </p:spPr>
        <p:txBody>
          <a:bodyPr wrap="none" rtlCol="0" anchor="t"/>
          <a:lstStyle/>
          <a:p>
            <a:pPr marL="0" indent="0" algn="ctr">
              <a:lnSpc>
                <a:spcPts val="5249"/>
              </a:lnSpc>
              <a:buNone/>
            </a:pPr>
            <a:r>
              <a:rPr lang="en-US" sz="5249" b="1" dirty="0">
                <a:solidFill>
                  <a:srgbClr val="3B4E4E"/>
                </a:solidFill>
                <a:latin typeface="Syne" pitchFamily="34" charset="0"/>
                <a:ea typeface="Syne" pitchFamily="34" charset="-122"/>
                <a:cs typeface="Syne" pitchFamily="34" charset="-120"/>
              </a:rPr>
              <a:t>2030</a:t>
            </a:r>
            <a:endParaRPr lang="en-US" sz="5249" dirty="0"/>
          </a:p>
        </p:txBody>
      </p:sp>
      <p:sp>
        <p:nvSpPr>
          <p:cNvPr id="12" name="Text 10"/>
          <p:cNvSpPr/>
          <p:nvPr/>
        </p:nvSpPr>
        <p:spPr>
          <a:xfrm>
            <a:off x="9422130" y="4785598"/>
            <a:ext cx="3044547" cy="347186"/>
          </a:xfrm>
          <a:prstGeom prst="rect">
            <a:avLst/>
          </a:prstGeom>
          <a:noFill/>
          <a:ln/>
        </p:spPr>
        <p:txBody>
          <a:bodyPr wrap="none" rtlCol="0" anchor="t"/>
          <a:lstStyle/>
          <a:p>
            <a:pPr marL="0" indent="0" algn="ctr">
              <a:lnSpc>
                <a:spcPts val="2734"/>
              </a:lnSpc>
              <a:buNone/>
            </a:pPr>
            <a:r>
              <a:rPr lang="en-US" sz="2187" b="1" dirty="0">
                <a:solidFill>
                  <a:srgbClr val="3B4E4E"/>
                </a:solidFill>
                <a:latin typeface="Syne" pitchFamily="34" charset="0"/>
                <a:ea typeface="Syne" pitchFamily="34" charset="-122"/>
                <a:cs typeface="Syne" pitchFamily="34" charset="-120"/>
              </a:rPr>
              <a:t>Methane Reduction</a:t>
            </a:r>
            <a:endParaRPr lang="en-US" sz="2187" dirty="0"/>
          </a:p>
        </p:txBody>
      </p:sp>
      <p:sp>
        <p:nvSpPr>
          <p:cNvPr id="13" name="Text 11"/>
          <p:cNvSpPr/>
          <p:nvPr/>
        </p:nvSpPr>
        <p:spPr>
          <a:xfrm>
            <a:off x="9296400" y="5266015"/>
            <a:ext cx="3296007" cy="1066205"/>
          </a:xfrm>
          <a:prstGeom prst="rect">
            <a:avLst/>
          </a:prstGeom>
          <a:noFill/>
          <a:ln/>
        </p:spPr>
        <p:txBody>
          <a:bodyPr wrap="square" rtlCol="0" anchor="t"/>
          <a:lstStyle/>
          <a:p>
            <a:pPr marL="0" indent="0" algn="ctr">
              <a:lnSpc>
                <a:spcPts val="2799"/>
              </a:lnSpc>
              <a:buNone/>
            </a:pPr>
            <a:r>
              <a:rPr lang="en-US" sz="1750" dirty="0">
                <a:solidFill>
                  <a:srgbClr val="3B4E4E"/>
                </a:solidFill>
                <a:latin typeface="Overpass" pitchFamily="34" charset="0"/>
                <a:ea typeface="Overpass" pitchFamily="34" charset="-122"/>
                <a:cs typeface="Overpass" pitchFamily="34" charset="-120"/>
              </a:rPr>
              <a:t>The Global Methane Pledge aims to cut methane emissions by 30% from 2020 levels by 2030.</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5" name="Text 2"/>
          <p:cNvSpPr/>
          <p:nvPr/>
        </p:nvSpPr>
        <p:spPr>
          <a:xfrm>
            <a:off x="833199" y="1701522"/>
            <a:ext cx="93064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Change and Technological Innovation</a:t>
            </a:r>
            <a:endParaRPr lang="en-US" sz="4374" dirty="0"/>
          </a:p>
        </p:txBody>
      </p:sp>
      <p:sp>
        <p:nvSpPr>
          <p:cNvPr id="6" name="Shape 3"/>
          <p:cNvSpPr/>
          <p:nvPr/>
        </p:nvSpPr>
        <p:spPr>
          <a:xfrm>
            <a:off x="833199" y="3597116"/>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7" name="Text 4"/>
          <p:cNvSpPr/>
          <p:nvPr/>
        </p:nvSpPr>
        <p:spPr>
          <a:xfrm>
            <a:off x="1018103" y="3638788"/>
            <a:ext cx="130016"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1</a:t>
            </a:r>
            <a:endParaRPr lang="en-US" sz="2624" dirty="0"/>
          </a:p>
        </p:txBody>
      </p:sp>
      <p:sp>
        <p:nvSpPr>
          <p:cNvPr id="8" name="Text 5"/>
          <p:cNvSpPr/>
          <p:nvPr/>
        </p:nvSpPr>
        <p:spPr>
          <a:xfrm>
            <a:off x="1555313" y="3673435"/>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Carbon Capture</a:t>
            </a:r>
            <a:endParaRPr lang="en-US" sz="2187" dirty="0"/>
          </a:p>
        </p:txBody>
      </p:sp>
      <p:sp>
        <p:nvSpPr>
          <p:cNvPr id="9" name="Text 6"/>
          <p:cNvSpPr/>
          <p:nvPr/>
        </p:nvSpPr>
        <p:spPr>
          <a:xfrm>
            <a:off x="1555313" y="4153853"/>
            <a:ext cx="3820001"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Advancements in carbon capture and storage technology to reduce atmospheric CO2.</a:t>
            </a:r>
            <a:endParaRPr lang="en-US" sz="1750" dirty="0"/>
          </a:p>
        </p:txBody>
      </p:sp>
      <p:sp>
        <p:nvSpPr>
          <p:cNvPr id="10" name="Shape 7"/>
          <p:cNvSpPr/>
          <p:nvPr/>
        </p:nvSpPr>
        <p:spPr>
          <a:xfrm>
            <a:off x="5597485" y="3597116"/>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1" name="Text 8"/>
          <p:cNvSpPr/>
          <p:nvPr/>
        </p:nvSpPr>
        <p:spPr>
          <a:xfrm>
            <a:off x="5743456" y="3638788"/>
            <a:ext cx="208002"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2</a:t>
            </a:r>
            <a:endParaRPr lang="en-US" sz="2624" dirty="0"/>
          </a:p>
        </p:txBody>
      </p:sp>
      <p:sp>
        <p:nvSpPr>
          <p:cNvPr id="12" name="Text 9"/>
          <p:cNvSpPr/>
          <p:nvPr/>
        </p:nvSpPr>
        <p:spPr>
          <a:xfrm>
            <a:off x="6319599" y="3673435"/>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Energy Storage</a:t>
            </a:r>
            <a:endParaRPr lang="en-US" sz="2187" dirty="0"/>
          </a:p>
        </p:txBody>
      </p:sp>
      <p:sp>
        <p:nvSpPr>
          <p:cNvPr id="13" name="Text 10"/>
          <p:cNvSpPr/>
          <p:nvPr/>
        </p:nvSpPr>
        <p:spPr>
          <a:xfrm>
            <a:off x="6319599" y="4153853"/>
            <a:ext cx="3820001"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Developing better batteries and storage solutions for renewable energy.</a:t>
            </a:r>
            <a:endParaRPr lang="en-US" sz="1750" dirty="0"/>
          </a:p>
        </p:txBody>
      </p:sp>
      <p:sp>
        <p:nvSpPr>
          <p:cNvPr id="14" name="Shape 11"/>
          <p:cNvSpPr/>
          <p:nvPr/>
        </p:nvSpPr>
        <p:spPr>
          <a:xfrm>
            <a:off x="833199" y="5615821"/>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5" name="Text 12"/>
          <p:cNvSpPr/>
          <p:nvPr/>
        </p:nvSpPr>
        <p:spPr>
          <a:xfrm>
            <a:off x="976312" y="5657493"/>
            <a:ext cx="213717"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3</a:t>
            </a:r>
            <a:endParaRPr lang="en-US" sz="2624" dirty="0"/>
          </a:p>
        </p:txBody>
      </p:sp>
      <p:sp>
        <p:nvSpPr>
          <p:cNvPr id="16" name="Text 13"/>
          <p:cNvSpPr/>
          <p:nvPr/>
        </p:nvSpPr>
        <p:spPr>
          <a:xfrm>
            <a:off x="1555313" y="5692140"/>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Smart Grids</a:t>
            </a:r>
            <a:endParaRPr lang="en-US" sz="2187" dirty="0"/>
          </a:p>
        </p:txBody>
      </p:sp>
      <p:sp>
        <p:nvSpPr>
          <p:cNvPr id="17" name="Text 14"/>
          <p:cNvSpPr/>
          <p:nvPr/>
        </p:nvSpPr>
        <p:spPr>
          <a:xfrm>
            <a:off x="1555313" y="6172557"/>
            <a:ext cx="8584287" cy="355402"/>
          </a:xfrm>
          <a:prstGeom prst="rect">
            <a:avLst/>
          </a:prstGeom>
          <a:noFill/>
          <a:ln/>
        </p:spPr>
        <p:txBody>
          <a:bodyPr wrap="non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Implementing smart grids to optimize energy distribution and usage.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1695926"/>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Climate Diplomacy and the Paris Agreement</a:t>
            </a:r>
            <a:endParaRPr lang="en-US" sz="4374" dirty="0"/>
          </a:p>
        </p:txBody>
      </p:sp>
      <p:sp>
        <p:nvSpPr>
          <p:cNvPr id="5" name="Text 3"/>
          <p:cNvSpPr/>
          <p:nvPr/>
        </p:nvSpPr>
        <p:spPr>
          <a:xfrm>
            <a:off x="2037993" y="3640098"/>
            <a:ext cx="3156347" cy="694373"/>
          </a:xfrm>
          <a:prstGeom prst="rect">
            <a:avLst/>
          </a:prstGeom>
          <a:noFill/>
          <a:ln/>
        </p:spPr>
        <p:txBody>
          <a:bodyPr wrap="squar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Strengthened Commitments</a:t>
            </a:r>
            <a:endParaRPr lang="en-US" sz="2187" dirty="0"/>
          </a:p>
        </p:txBody>
      </p:sp>
      <p:sp>
        <p:nvSpPr>
          <p:cNvPr id="6" name="Text 4"/>
          <p:cNvSpPr/>
          <p:nvPr/>
        </p:nvSpPr>
        <p:spPr>
          <a:xfrm>
            <a:off x="2037993" y="4556641"/>
            <a:ext cx="3156347" cy="1777008"/>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Since the Paris accord in 2015, countries have enhanced their climate commitments, including emissions curbs and adaptation support.</a:t>
            </a:r>
            <a:endParaRPr lang="en-US" sz="1750" dirty="0"/>
          </a:p>
        </p:txBody>
      </p:sp>
      <p:sp>
        <p:nvSpPr>
          <p:cNvPr id="7" name="Text 5"/>
          <p:cNvSpPr/>
          <p:nvPr/>
        </p:nvSpPr>
        <p:spPr>
          <a:xfrm>
            <a:off x="5743932" y="3640098"/>
            <a:ext cx="3156347" cy="694373"/>
          </a:xfrm>
          <a:prstGeom prst="rect">
            <a:avLst/>
          </a:prstGeom>
          <a:noFill/>
          <a:ln/>
        </p:spPr>
        <p:txBody>
          <a:bodyPr wrap="squar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Concerns Over Absence</a:t>
            </a:r>
            <a:endParaRPr lang="en-US" sz="2187" dirty="0"/>
          </a:p>
        </p:txBody>
      </p:sp>
      <p:sp>
        <p:nvSpPr>
          <p:cNvPr id="8" name="Text 6"/>
          <p:cNvSpPr/>
          <p:nvPr/>
        </p:nvSpPr>
        <p:spPr>
          <a:xfrm>
            <a:off x="5743932" y="4556641"/>
            <a:ext cx="3156347" cy="1777008"/>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The absence of key leaders from COP28 raises concerns about the commitment of the largest emitters to future climate goals.</a:t>
            </a:r>
            <a:endParaRPr lang="en-US" sz="1750" dirty="0"/>
          </a:p>
        </p:txBody>
      </p:sp>
      <p:sp>
        <p:nvSpPr>
          <p:cNvPr id="9" name="Text 7"/>
          <p:cNvSpPr/>
          <p:nvPr/>
        </p:nvSpPr>
        <p:spPr>
          <a:xfrm>
            <a:off x="9449872" y="3640098"/>
            <a:ext cx="3044309"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Global Participation</a:t>
            </a:r>
            <a:endParaRPr lang="en-US" sz="2187" dirty="0"/>
          </a:p>
        </p:txBody>
      </p:sp>
      <p:sp>
        <p:nvSpPr>
          <p:cNvPr id="10" name="Text 8"/>
          <p:cNvSpPr/>
          <p:nvPr/>
        </p:nvSpPr>
        <p:spPr>
          <a:xfrm>
            <a:off x="9449872" y="4209455"/>
            <a:ext cx="3156347"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Every country has ratified the Montreal Protocol, showcasing a unified approach to environmental diplomacy.</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1346121"/>
            <a:ext cx="93064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Understanding Climate Change Science</a:t>
            </a:r>
            <a:endParaRPr lang="en-US" sz="4374" dirty="0"/>
          </a:p>
        </p:txBody>
      </p:sp>
      <p:sp>
        <p:nvSpPr>
          <p:cNvPr id="6" name="Shape 3"/>
          <p:cNvSpPr/>
          <p:nvPr/>
        </p:nvSpPr>
        <p:spPr>
          <a:xfrm>
            <a:off x="4490799" y="3241715"/>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7" name="Text 4"/>
          <p:cNvSpPr/>
          <p:nvPr/>
        </p:nvSpPr>
        <p:spPr>
          <a:xfrm>
            <a:off x="4675703" y="3283387"/>
            <a:ext cx="130016"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1</a:t>
            </a:r>
            <a:endParaRPr lang="en-US" sz="2624" dirty="0"/>
          </a:p>
        </p:txBody>
      </p:sp>
      <p:sp>
        <p:nvSpPr>
          <p:cNvPr id="8" name="Text 5"/>
          <p:cNvSpPr/>
          <p:nvPr/>
        </p:nvSpPr>
        <p:spPr>
          <a:xfrm>
            <a:off x="5212913" y="3318034"/>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Rapid Warming</a:t>
            </a:r>
            <a:endParaRPr lang="en-US" sz="2187" dirty="0"/>
          </a:p>
        </p:txBody>
      </p:sp>
      <p:sp>
        <p:nvSpPr>
          <p:cNvPr id="9" name="Text 6"/>
          <p:cNvSpPr/>
          <p:nvPr/>
        </p:nvSpPr>
        <p:spPr>
          <a:xfrm>
            <a:off x="5212913" y="3798451"/>
            <a:ext cx="3820001"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The Earth's average temperature is rising faster than at any point in the last 800,000 years due to human activities.</a:t>
            </a:r>
            <a:endParaRPr lang="en-US" sz="1750" dirty="0"/>
          </a:p>
        </p:txBody>
      </p:sp>
      <p:sp>
        <p:nvSpPr>
          <p:cNvPr id="10" name="Shape 7"/>
          <p:cNvSpPr/>
          <p:nvPr/>
        </p:nvSpPr>
        <p:spPr>
          <a:xfrm>
            <a:off x="9255085" y="3241715"/>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1" name="Text 8"/>
          <p:cNvSpPr/>
          <p:nvPr/>
        </p:nvSpPr>
        <p:spPr>
          <a:xfrm>
            <a:off x="9401056" y="3283387"/>
            <a:ext cx="208002"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2</a:t>
            </a:r>
            <a:endParaRPr lang="en-US" sz="2624" dirty="0"/>
          </a:p>
        </p:txBody>
      </p:sp>
      <p:sp>
        <p:nvSpPr>
          <p:cNvPr id="12" name="Text 9"/>
          <p:cNvSpPr/>
          <p:nvPr/>
        </p:nvSpPr>
        <p:spPr>
          <a:xfrm>
            <a:off x="9977199" y="3318034"/>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Human Influence</a:t>
            </a:r>
            <a:endParaRPr lang="en-US" sz="2187" dirty="0"/>
          </a:p>
        </p:txBody>
      </p:sp>
      <p:sp>
        <p:nvSpPr>
          <p:cNvPr id="13" name="Text 10"/>
          <p:cNvSpPr/>
          <p:nvPr/>
        </p:nvSpPr>
        <p:spPr>
          <a:xfrm>
            <a:off x="9977199" y="3798451"/>
            <a:ext cx="3820001"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Activities like burning fossil fuels and deforestation have significantly increased greenhouse gases, causing warming.</a:t>
            </a:r>
            <a:endParaRPr lang="en-US" sz="1750" dirty="0"/>
          </a:p>
        </p:txBody>
      </p:sp>
      <p:sp>
        <p:nvSpPr>
          <p:cNvPr id="14" name="Shape 11"/>
          <p:cNvSpPr/>
          <p:nvPr/>
        </p:nvSpPr>
        <p:spPr>
          <a:xfrm>
            <a:off x="4490799" y="5615821"/>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5" name="Text 12"/>
          <p:cNvSpPr/>
          <p:nvPr/>
        </p:nvSpPr>
        <p:spPr>
          <a:xfrm>
            <a:off x="4633913" y="5657493"/>
            <a:ext cx="213717"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3</a:t>
            </a:r>
            <a:endParaRPr lang="en-US" sz="2624" dirty="0"/>
          </a:p>
        </p:txBody>
      </p:sp>
      <p:sp>
        <p:nvSpPr>
          <p:cNvPr id="16" name="Text 13"/>
          <p:cNvSpPr/>
          <p:nvPr/>
        </p:nvSpPr>
        <p:spPr>
          <a:xfrm>
            <a:off x="5212913" y="5692140"/>
            <a:ext cx="3165277"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Scientific Consensus</a:t>
            </a:r>
            <a:endParaRPr lang="en-US" sz="2187" dirty="0"/>
          </a:p>
        </p:txBody>
      </p:sp>
      <p:sp>
        <p:nvSpPr>
          <p:cNvPr id="17" name="Text 14"/>
          <p:cNvSpPr/>
          <p:nvPr/>
        </p:nvSpPr>
        <p:spPr>
          <a:xfrm>
            <a:off x="5212913" y="6172557"/>
            <a:ext cx="8584287" cy="710803"/>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There is broad agreement among scientists on the basic facts of climate change, despite some political denial.</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1258610"/>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Why Limit Global Warming to 1.5°C?</a:t>
            </a:r>
            <a:endParaRPr lang="en-US" sz="4374" dirty="0"/>
          </a:p>
        </p:txBody>
      </p:sp>
      <p:sp>
        <p:nvSpPr>
          <p:cNvPr id="5" name="Shape 3"/>
          <p:cNvSpPr/>
          <p:nvPr/>
        </p:nvSpPr>
        <p:spPr>
          <a:xfrm>
            <a:off x="2037993" y="3091696"/>
            <a:ext cx="5166122" cy="2006203"/>
          </a:xfrm>
          <a:prstGeom prst="roundRect">
            <a:avLst>
              <a:gd name="adj" fmla="val 4984"/>
            </a:avLst>
          </a:prstGeom>
          <a:solidFill>
            <a:srgbClr val="DDEEE6"/>
          </a:solidFill>
          <a:ln w="7620">
            <a:solidFill>
              <a:srgbClr val="C3D4CC"/>
            </a:solidFill>
            <a:prstDash val="solid"/>
          </a:ln>
        </p:spPr>
        <p:txBody>
          <a:bodyPr/>
          <a:lstStyle/>
          <a:p>
            <a:endParaRPr lang="en-IN"/>
          </a:p>
        </p:txBody>
      </p:sp>
      <p:sp>
        <p:nvSpPr>
          <p:cNvPr id="6" name="Text 4"/>
          <p:cNvSpPr/>
          <p:nvPr/>
        </p:nvSpPr>
        <p:spPr>
          <a:xfrm>
            <a:off x="2267783" y="3321487"/>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Heat Waves</a:t>
            </a:r>
            <a:endParaRPr lang="en-US" sz="2187" dirty="0"/>
          </a:p>
        </p:txBody>
      </p:sp>
      <p:sp>
        <p:nvSpPr>
          <p:cNvPr id="7" name="Text 5"/>
          <p:cNvSpPr/>
          <p:nvPr/>
        </p:nvSpPr>
        <p:spPr>
          <a:xfrm>
            <a:off x="2267783" y="3801904"/>
            <a:ext cx="4706541"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Increased hot days leading to severe heat exposure for 14% of the global population every five years.</a:t>
            </a:r>
            <a:endParaRPr lang="en-US" sz="1750" dirty="0"/>
          </a:p>
        </p:txBody>
      </p:sp>
      <p:sp>
        <p:nvSpPr>
          <p:cNvPr id="8" name="Shape 6"/>
          <p:cNvSpPr/>
          <p:nvPr/>
        </p:nvSpPr>
        <p:spPr>
          <a:xfrm>
            <a:off x="7426285" y="3091696"/>
            <a:ext cx="5166122" cy="2006203"/>
          </a:xfrm>
          <a:prstGeom prst="roundRect">
            <a:avLst>
              <a:gd name="adj" fmla="val 4984"/>
            </a:avLst>
          </a:prstGeom>
          <a:solidFill>
            <a:srgbClr val="DDEEE6"/>
          </a:solidFill>
          <a:ln w="7620">
            <a:solidFill>
              <a:srgbClr val="C3D4CC"/>
            </a:solidFill>
            <a:prstDash val="solid"/>
          </a:ln>
        </p:spPr>
        <p:txBody>
          <a:bodyPr/>
          <a:lstStyle/>
          <a:p>
            <a:endParaRPr lang="en-IN"/>
          </a:p>
        </p:txBody>
      </p:sp>
      <p:sp>
        <p:nvSpPr>
          <p:cNvPr id="9" name="Text 7"/>
          <p:cNvSpPr/>
          <p:nvPr/>
        </p:nvSpPr>
        <p:spPr>
          <a:xfrm>
            <a:off x="7656076" y="3321487"/>
            <a:ext cx="3170872"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Droughts and Floods</a:t>
            </a:r>
            <a:endParaRPr lang="en-US" sz="2187" dirty="0"/>
          </a:p>
        </p:txBody>
      </p:sp>
      <p:sp>
        <p:nvSpPr>
          <p:cNvPr id="10" name="Text 8"/>
          <p:cNvSpPr/>
          <p:nvPr/>
        </p:nvSpPr>
        <p:spPr>
          <a:xfrm>
            <a:off x="7656076" y="3801904"/>
            <a:ext cx="4706541"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Greater susceptibility to extreme weather events, impacting agriculture and causing food shortages.</a:t>
            </a:r>
            <a:endParaRPr lang="en-US" sz="1750" dirty="0"/>
          </a:p>
        </p:txBody>
      </p:sp>
      <p:sp>
        <p:nvSpPr>
          <p:cNvPr id="11" name="Shape 9"/>
          <p:cNvSpPr/>
          <p:nvPr/>
        </p:nvSpPr>
        <p:spPr>
          <a:xfrm>
            <a:off x="2037993" y="5320070"/>
            <a:ext cx="5166122" cy="1650802"/>
          </a:xfrm>
          <a:prstGeom prst="roundRect">
            <a:avLst>
              <a:gd name="adj" fmla="val 6057"/>
            </a:avLst>
          </a:prstGeom>
          <a:solidFill>
            <a:srgbClr val="DDEEE6"/>
          </a:solidFill>
          <a:ln w="7620">
            <a:solidFill>
              <a:srgbClr val="C3D4CC"/>
            </a:solidFill>
            <a:prstDash val="solid"/>
          </a:ln>
        </p:spPr>
        <p:txBody>
          <a:bodyPr/>
          <a:lstStyle/>
          <a:p>
            <a:endParaRPr lang="en-IN"/>
          </a:p>
        </p:txBody>
      </p:sp>
      <p:sp>
        <p:nvSpPr>
          <p:cNvPr id="12" name="Text 10"/>
          <p:cNvSpPr/>
          <p:nvPr/>
        </p:nvSpPr>
        <p:spPr>
          <a:xfrm>
            <a:off x="2267783" y="5549860"/>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Rising Seas</a:t>
            </a:r>
            <a:endParaRPr lang="en-US" sz="2187" dirty="0"/>
          </a:p>
        </p:txBody>
      </p:sp>
      <p:sp>
        <p:nvSpPr>
          <p:cNvPr id="13" name="Text 11"/>
          <p:cNvSpPr/>
          <p:nvPr/>
        </p:nvSpPr>
        <p:spPr>
          <a:xfrm>
            <a:off x="2267783" y="6030278"/>
            <a:ext cx="4706541" cy="710803"/>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Millions in coastal regions at risk, with small island nations facing significant threats.</a:t>
            </a:r>
            <a:endParaRPr lang="en-US" sz="1750" dirty="0"/>
          </a:p>
        </p:txBody>
      </p:sp>
      <p:sp>
        <p:nvSpPr>
          <p:cNvPr id="14" name="Shape 12"/>
          <p:cNvSpPr/>
          <p:nvPr/>
        </p:nvSpPr>
        <p:spPr>
          <a:xfrm>
            <a:off x="7426285" y="5320070"/>
            <a:ext cx="5166122" cy="1650802"/>
          </a:xfrm>
          <a:prstGeom prst="roundRect">
            <a:avLst>
              <a:gd name="adj" fmla="val 6057"/>
            </a:avLst>
          </a:prstGeom>
          <a:solidFill>
            <a:srgbClr val="DDEEE6"/>
          </a:solidFill>
          <a:ln w="7620">
            <a:solidFill>
              <a:srgbClr val="C3D4CC"/>
            </a:solidFill>
            <a:prstDash val="solid"/>
          </a:ln>
        </p:spPr>
        <p:txBody>
          <a:bodyPr/>
          <a:lstStyle/>
          <a:p>
            <a:endParaRPr lang="en-IN"/>
          </a:p>
        </p:txBody>
      </p:sp>
      <p:sp>
        <p:nvSpPr>
          <p:cNvPr id="15" name="Text 13"/>
          <p:cNvSpPr/>
          <p:nvPr/>
        </p:nvSpPr>
        <p:spPr>
          <a:xfrm>
            <a:off x="7656076" y="5549860"/>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Species Loss</a:t>
            </a:r>
            <a:endParaRPr lang="en-US" sz="2187" dirty="0"/>
          </a:p>
        </p:txBody>
      </p:sp>
      <p:sp>
        <p:nvSpPr>
          <p:cNvPr id="16" name="Text 14"/>
          <p:cNvSpPr/>
          <p:nvPr/>
        </p:nvSpPr>
        <p:spPr>
          <a:xfrm>
            <a:off x="7656076" y="6030278"/>
            <a:ext cx="4706541" cy="710803"/>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Risk of extinction for more insects, plants, and vertebrates due to changing climates.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2394466"/>
            <a:ext cx="10348198" cy="694373"/>
          </a:xfrm>
          <a:prstGeom prst="rect">
            <a:avLst/>
          </a:prstGeom>
          <a:noFill/>
          <a:ln/>
        </p:spPr>
        <p:txBody>
          <a:bodyPr wrap="non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Responsibility for Climate Change</a:t>
            </a:r>
            <a:endParaRPr lang="en-US" sz="4374" dirty="0"/>
          </a:p>
        </p:txBody>
      </p:sp>
      <p:sp>
        <p:nvSpPr>
          <p:cNvPr id="5" name="Text 3"/>
          <p:cNvSpPr/>
          <p:nvPr/>
        </p:nvSpPr>
        <p:spPr>
          <a:xfrm>
            <a:off x="2037993" y="3644265"/>
            <a:ext cx="3045619"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Historical Emissions</a:t>
            </a:r>
            <a:endParaRPr lang="en-US" sz="2187" dirty="0"/>
          </a:p>
        </p:txBody>
      </p:sp>
      <p:sp>
        <p:nvSpPr>
          <p:cNvPr id="6" name="Text 4"/>
          <p:cNvSpPr/>
          <p:nvPr/>
        </p:nvSpPr>
        <p:spPr>
          <a:xfrm>
            <a:off x="2037993" y="4213622"/>
            <a:ext cx="3156347"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Developed countries, led by the United States and the EU, have historically emitted more greenhouse gases.</a:t>
            </a:r>
            <a:endParaRPr lang="en-US" sz="1750" dirty="0"/>
          </a:p>
        </p:txBody>
      </p:sp>
      <p:sp>
        <p:nvSpPr>
          <p:cNvPr id="7" name="Text 5"/>
          <p:cNvSpPr/>
          <p:nvPr/>
        </p:nvSpPr>
        <p:spPr>
          <a:xfrm>
            <a:off x="5743932" y="3644265"/>
            <a:ext cx="3155275"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Current Top Emitters</a:t>
            </a:r>
            <a:endParaRPr lang="en-US" sz="2187" dirty="0"/>
          </a:p>
        </p:txBody>
      </p:sp>
      <p:sp>
        <p:nvSpPr>
          <p:cNvPr id="8" name="Text 6"/>
          <p:cNvSpPr/>
          <p:nvPr/>
        </p:nvSpPr>
        <p:spPr>
          <a:xfrm>
            <a:off x="5743932" y="4213622"/>
            <a:ext cx="3156347"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China and India, along with the United States, are now the world's top annual emitters.</a:t>
            </a:r>
            <a:endParaRPr lang="en-US" sz="1750" dirty="0"/>
          </a:p>
        </p:txBody>
      </p:sp>
      <p:sp>
        <p:nvSpPr>
          <p:cNvPr id="9" name="Text 7"/>
          <p:cNvSpPr/>
          <p:nvPr/>
        </p:nvSpPr>
        <p:spPr>
          <a:xfrm>
            <a:off x="9449872" y="3644265"/>
            <a:ext cx="2777490" cy="347186"/>
          </a:xfrm>
          <a:prstGeom prst="rect">
            <a:avLst/>
          </a:prstGeom>
          <a:noFill/>
          <a:ln/>
        </p:spPr>
        <p:txBody>
          <a:bodyPr wrap="none" rtlCol="0" anchor="t"/>
          <a:lstStyle/>
          <a:p>
            <a:pPr marL="0" indent="0">
              <a:lnSpc>
                <a:spcPts val="2734"/>
              </a:lnSpc>
              <a:buNone/>
            </a:pPr>
            <a:r>
              <a:rPr lang="en-US" sz="2187" b="1" dirty="0">
                <a:solidFill>
                  <a:srgbClr val="233939"/>
                </a:solidFill>
                <a:latin typeface="Syne" pitchFamily="34" charset="0"/>
                <a:ea typeface="Syne" pitchFamily="34" charset="-122"/>
                <a:cs typeface="Syne" pitchFamily="34" charset="-120"/>
              </a:rPr>
              <a:t>Emissions Debate</a:t>
            </a:r>
            <a:endParaRPr lang="en-US" sz="2187" dirty="0"/>
          </a:p>
        </p:txBody>
      </p:sp>
      <p:sp>
        <p:nvSpPr>
          <p:cNvPr id="10" name="Text 8"/>
          <p:cNvSpPr/>
          <p:nvPr/>
        </p:nvSpPr>
        <p:spPr>
          <a:xfrm>
            <a:off x="9449872" y="4213622"/>
            <a:ext cx="3156347" cy="1421606"/>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Climate talks have long debated the responsibility of developed versus developing countries in addressing climate change.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0" y="0"/>
            <a:ext cx="14630400" cy="2520672"/>
          </a:xfrm>
          <a:prstGeom prst="rect">
            <a:avLst/>
          </a:prstGeom>
        </p:spPr>
      </p:pic>
      <p:sp>
        <p:nvSpPr>
          <p:cNvPr id="5" name="Text 2"/>
          <p:cNvSpPr/>
          <p:nvPr/>
        </p:nvSpPr>
        <p:spPr>
          <a:xfrm>
            <a:off x="2525792" y="3075265"/>
            <a:ext cx="9578816" cy="1260158"/>
          </a:xfrm>
          <a:prstGeom prst="rect">
            <a:avLst/>
          </a:prstGeom>
          <a:noFill/>
          <a:ln/>
        </p:spPr>
        <p:txBody>
          <a:bodyPr wrap="square" rtlCol="0" anchor="t"/>
          <a:lstStyle/>
          <a:p>
            <a:pPr marL="0" indent="0">
              <a:lnSpc>
                <a:spcPts val="4962"/>
              </a:lnSpc>
              <a:buNone/>
            </a:pPr>
            <a:r>
              <a:rPr lang="en-US" sz="3970" b="1" dirty="0">
                <a:solidFill>
                  <a:srgbClr val="233939"/>
                </a:solidFill>
                <a:latin typeface="Syne" pitchFamily="34" charset="0"/>
                <a:ea typeface="Syne" pitchFamily="34" charset="-122"/>
                <a:cs typeface="Syne" pitchFamily="34" charset="-120"/>
              </a:rPr>
              <a:t>Progress Since the Paris Agreement</a:t>
            </a:r>
            <a:endParaRPr lang="en-US" sz="3970" dirty="0"/>
          </a:p>
        </p:txBody>
      </p:sp>
      <p:pic>
        <p:nvPicPr>
          <p:cNvPr id="6" name="Image 1" descr="preencoded.png"/>
          <p:cNvPicPr>
            <a:picLocks noChangeAspect="1"/>
          </p:cNvPicPr>
          <p:nvPr/>
        </p:nvPicPr>
        <p:blipFill>
          <a:blip r:embed="rId4"/>
          <a:stretch>
            <a:fillRect/>
          </a:stretch>
        </p:blipFill>
        <p:spPr>
          <a:xfrm>
            <a:off x="2525792" y="4637842"/>
            <a:ext cx="3192899" cy="806529"/>
          </a:xfrm>
          <a:prstGeom prst="rect">
            <a:avLst/>
          </a:prstGeom>
        </p:spPr>
      </p:pic>
      <p:sp>
        <p:nvSpPr>
          <p:cNvPr id="7" name="Text 3"/>
          <p:cNvSpPr/>
          <p:nvPr/>
        </p:nvSpPr>
        <p:spPr>
          <a:xfrm>
            <a:off x="2727365" y="5746790"/>
            <a:ext cx="2520672" cy="315039"/>
          </a:xfrm>
          <a:prstGeom prst="rect">
            <a:avLst/>
          </a:prstGeom>
          <a:noFill/>
          <a:ln/>
        </p:spPr>
        <p:txBody>
          <a:bodyPr wrap="none" rtlCol="0" anchor="t"/>
          <a:lstStyle/>
          <a:p>
            <a:pPr marL="0" indent="0" algn="l">
              <a:lnSpc>
                <a:spcPts val="2481"/>
              </a:lnSpc>
              <a:buNone/>
            </a:pPr>
            <a:r>
              <a:rPr lang="en-US" sz="1985" b="1" dirty="0">
                <a:solidFill>
                  <a:srgbClr val="3B4E4E"/>
                </a:solidFill>
                <a:latin typeface="Syne" pitchFamily="34" charset="0"/>
                <a:ea typeface="Syne" pitchFamily="34" charset="-122"/>
                <a:cs typeface="Syne" pitchFamily="34" charset="-120"/>
              </a:rPr>
              <a:t>Global Stocktake</a:t>
            </a:r>
            <a:endParaRPr lang="en-US" sz="1985" dirty="0"/>
          </a:p>
        </p:txBody>
      </p:sp>
      <p:sp>
        <p:nvSpPr>
          <p:cNvPr id="8" name="Text 4"/>
          <p:cNvSpPr/>
          <p:nvPr/>
        </p:nvSpPr>
        <p:spPr>
          <a:xfrm>
            <a:off x="2727365" y="6182797"/>
            <a:ext cx="2789753" cy="1290638"/>
          </a:xfrm>
          <a:prstGeom prst="rect">
            <a:avLst/>
          </a:prstGeom>
          <a:noFill/>
          <a:ln/>
        </p:spPr>
        <p:txBody>
          <a:bodyPr wrap="square" rtlCol="0" anchor="t"/>
          <a:lstStyle/>
          <a:p>
            <a:pPr marL="0" indent="0" algn="l">
              <a:lnSpc>
                <a:spcPts val="2541"/>
              </a:lnSpc>
              <a:buNone/>
            </a:pPr>
            <a:r>
              <a:rPr lang="en-US" sz="1588" dirty="0">
                <a:solidFill>
                  <a:srgbClr val="3B4E4E"/>
                </a:solidFill>
                <a:latin typeface="Overpass" pitchFamily="34" charset="0"/>
                <a:ea typeface="Overpass" pitchFamily="34" charset="-122"/>
                <a:cs typeface="Overpass" pitchFamily="34" charset="-120"/>
              </a:rPr>
              <a:t>The first report in 2023 warns that the world is not on track to meet the Paris Agreement's long-term goals.</a:t>
            </a:r>
            <a:endParaRPr lang="en-US" sz="1588" dirty="0"/>
          </a:p>
        </p:txBody>
      </p:sp>
      <p:pic>
        <p:nvPicPr>
          <p:cNvPr id="9" name="Image 2" descr="preencoded.png"/>
          <p:cNvPicPr>
            <a:picLocks noChangeAspect="1"/>
          </p:cNvPicPr>
          <p:nvPr/>
        </p:nvPicPr>
        <p:blipFill>
          <a:blip r:embed="rId5"/>
          <a:stretch>
            <a:fillRect/>
          </a:stretch>
        </p:blipFill>
        <p:spPr>
          <a:xfrm>
            <a:off x="5718691" y="4637842"/>
            <a:ext cx="3192899" cy="806529"/>
          </a:xfrm>
          <a:prstGeom prst="rect">
            <a:avLst/>
          </a:prstGeom>
        </p:spPr>
      </p:pic>
      <p:sp>
        <p:nvSpPr>
          <p:cNvPr id="10" name="Text 5"/>
          <p:cNvSpPr/>
          <p:nvPr/>
        </p:nvSpPr>
        <p:spPr>
          <a:xfrm>
            <a:off x="5920264" y="5746790"/>
            <a:ext cx="2789753" cy="630079"/>
          </a:xfrm>
          <a:prstGeom prst="rect">
            <a:avLst/>
          </a:prstGeom>
          <a:noFill/>
          <a:ln/>
        </p:spPr>
        <p:txBody>
          <a:bodyPr wrap="square" rtlCol="0" anchor="t"/>
          <a:lstStyle/>
          <a:p>
            <a:pPr marL="0" indent="0" algn="l">
              <a:lnSpc>
                <a:spcPts val="2481"/>
              </a:lnSpc>
              <a:buNone/>
            </a:pPr>
            <a:r>
              <a:rPr lang="en-US" sz="1985" b="1" dirty="0">
                <a:solidFill>
                  <a:srgbClr val="3B4E4E"/>
                </a:solidFill>
                <a:latin typeface="Syne" pitchFamily="34" charset="0"/>
                <a:ea typeface="Syne" pitchFamily="34" charset="-122"/>
                <a:cs typeface="Syne" pitchFamily="34" charset="-120"/>
              </a:rPr>
              <a:t>Loss and Damage Fund</a:t>
            </a:r>
            <a:endParaRPr lang="en-US" sz="1985" dirty="0"/>
          </a:p>
        </p:txBody>
      </p:sp>
      <p:sp>
        <p:nvSpPr>
          <p:cNvPr id="11" name="Text 6"/>
          <p:cNvSpPr/>
          <p:nvPr/>
        </p:nvSpPr>
        <p:spPr>
          <a:xfrm>
            <a:off x="5920264" y="6497836"/>
            <a:ext cx="2789753" cy="967978"/>
          </a:xfrm>
          <a:prstGeom prst="rect">
            <a:avLst/>
          </a:prstGeom>
          <a:noFill/>
          <a:ln/>
        </p:spPr>
        <p:txBody>
          <a:bodyPr wrap="square" rtlCol="0" anchor="t"/>
          <a:lstStyle/>
          <a:p>
            <a:pPr marL="0" indent="0" algn="l">
              <a:lnSpc>
                <a:spcPts val="2541"/>
              </a:lnSpc>
              <a:buNone/>
            </a:pPr>
            <a:r>
              <a:rPr lang="en-US" sz="1588" dirty="0">
                <a:solidFill>
                  <a:srgbClr val="3B4E4E"/>
                </a:solidFill>
                <a:latin typeface="Overpass" pitchFamily="34" charset="0"/>
                <a:ea typeface="Overpass" pitchFamily="34" charset="-122"/>
                <a:cs typeface="Overpass" pitchFamily="34" charset="-120"/>
              </a:rPr>
              <a:t>Established at COP27 to assist poorer countries most vulnerable to climate disasters.</a:t>
            </a:r>
            <a:endParaRPr lang="en-US" sz="1588" dirty="0"/>
          </a:p>
        </p:txBody>
      </p:sp>
      <p:pic>
        <p:nvPicPr>
          <p:cNvPr id="12" name="Image 3" descr="preencoded.png"/>
          <p:cNvPicPr>
            <a:picLocks noChangeAspect="1"/>
          </p:cNvPicPr>
          <p:nvPr/>
        </p:nvPicPr>
        <p:blipFill>
          <a:blip r:embed="rId6"/>
          <a:stretch>
            <a:fillRect/>
          </a:stretch>
        </p:blipFill>
        <p:spPr>
          <a:xfrm>
            <a:off x="8911590" y="4637842"/>
            <a:ext cx="3193018" cy="806529"/>
          </a:xfrm>
          <a:prstGeom prst="rect">
            <a:avLst/>
          </a:prstGeom>
        </p:spPr>
      </p:pic>
      <p:sp>
        <p:nvSpPr>
          <p:cNvPr id="13" name="Text 7"/>
          <p:cNvSpPr/>
          <p:nvPr/>
        </p:nvSpPr>
        <p:spPr>
          <a:xfrm>
            <a:off x="9113163" y="5746790"/>
            <a:ext cx="2712720" cy="315039"/>
          </a:xfrm>
          <a:prstGeom prst="rect">
            <a:avLst/>
          </a:prstGeom>
          <a:noFill/>
          <a:ln/>
        </p:spPr>
        <p:txBody>
          <a:bodyPr wrap="none" rtlCol="0" anchor="t"/>
          <a:lstStyle/>
          <a:p>
            <a:pPr marL="0" indent="0" algn="l">
              <a:lnSpc>
                <a:spcPts val="2481"/>
              </a:lnSpc>
              <a:buNone/>
            </a:pPr>
            <a:r>
              <a:rPr lang="en-US" sz="1985" b="1" dirty="0">
                <a:solidFill>
                  <a:srgbClr val="3B4E4E"/>
                </a:solidFill>
                <a:latin typeface="Syne" pitchFamily="34" charset="0"/>
                <a:ea typeface="Syne" pitchFamily="34" charset="-122"/>
                <a:cs typeface="Syne" pitchFamily="34" charset="-120"/>
              </a:rPr>
              <a:t>Methane Emissions</a:t>
            </a:r>
            <a:endParaRPr lang="en-US" sz="1985" dirty="0"/>
          </a:p>
        </p:txBody>
      </p:sp>
      <p:sp>
        <p:nvSpPr>
          <p:cNvPr id="14" name="Text 8"/>
          <p:cNvSpPr/>
          <p:nvPr/>
        </p:nvSpPr>
        <p:spPr>
          <a:xfrm>
            <a:off x="9113163" y="6182797"/>
            <a:ext cx="2789873" cy="1290638"/>
          </a:xfrm>
          <a:prstGeom prst="rect">
            <a:avLst/>
          </a:prstGeom>
          <a:noFill/>
          <a:ln/>
        </p:spPr>
        <p:txBody>
          <a:bodyPr wrap="square" rtlCol="0" anchor="t"/>
          <a:lstStyle/>
          <a:p>
            <a:pPr marL="0" indent="0" algn="l">
              <a:lnSpc>
                <a:spcPts val="2541"/>
              </a:lnSpc>
              <a:buNone/>
            </a:pPr>
            <a:r>
              <a:rPr lang="en-US" sz="1588" dirty="0">
                <a:solidFill>
                  <a:srgbClr val="3B4E4E"/>
                </a:solidFill>
                <a:latin typeface="Overpass" pitchFamily="34" charset="0"/>
                <a:ea typeface="Overpass" pitchFamily="34" charset="-122"/>
                <a:cs typeface="Overpass" pitchFamily="34" charset="-120"/>
              </a:rPr>
              <a:t>Global efforts to cut methane emissions, including pledges by oil companies and international monitoring.</a:t>
            </a:r>
            <a:endParaRPr lang="en-US" sz="158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sp>
        <p:nvSpPr>
          <p:cNvPr id="4" name="Text 2"/>
          <p:cNvSpPr/>
          <p:nvPr/>
        </p:nvSpPr>
        <p:spPr>
          <a:xfrm>
            <a:off x="2037993" y="1719620"/>
            <a:ext cx="10554414"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Are Paris Agreement Commitments Sufficient?</a:t>
            </a:r>
            <a:endParaRPr lang="en-US" sz="4374" dirty="0"/>
          </a:p>
        </p:txBody>
      </p:sp>
      <p:sp>
        <p:nvSpPr>
          <p:cNvPr id="5" name="Text 3"/>
          <p:cNvSpPr/>
          <p:nvPr/>
        </p:nvSpPr>
        <p:spPr>
          <a:xfrm>
            <a:off x="2037993" y="3663791"/>
            <a:ext cx="3295888" cy="666512"/>
          </a:xfrm>
          <a:prstGeom prst="rect">
            <a:avLst/>
          </a:prstGeom>
          <a:noFill/>
          <a:ln/>
        </p:spPr>
        <p:txBody>
          <a:bodyPr wrap="none" rtlCol="0" anchor="t"/>
          <a:lstStyle/>
          <a:p>
            <a:pPr marL="0" indent="0" algn="ctr">
              <a:lnSpc>
                <a:spcPts val="5249"/>
              </a:lnSpc>
              <a:buNone/>
            </a:pPr>
            <a:r>
              <a:rPr lang="en-US" sz="5249" b="1" dirty="0">
                <a:solidFill>
                  <a:srgbClr val="3B4E4E"/>
                </a:solidFill>
                <a:latin typeface="Syne" pitchFamily="34" charset="0"/>
                <a:ea typeface="Syne" pitchFamily="34" charset="-122"/>
                <a:cs typeface="Syne" pitchFamily="34" charset="-120"/>
              </a:rPr>
              <a:t>2.7°C</a:t>
            </a:r>
            <a:endParaRPr lang="en-US" sz="5249" dirty="0"/>
          </a:p>
        </p:txBody>
      </p:sp>
      <p:sp>
        <p:nvSpPr>
          <p:cNvPr id="6" name="Text 4"/>
          <p:cNvSpPr/>
          <p:nvPr/>
        </p:nvSpPr>
        <p:spPr>
          <a:xfrm>
            <a:off x="2297192" y="4607957"/>
            <a:ext cx="2777490" cy="347186"/>
          </a:xfrm>
          <a:prstGeom prst="rect">
            <a:avLst/>
          </a:prstGeom>
          <a:noFill/>
          <a:ln/>
        </p:spPr>
        <p:txBody>
          <a:bodyPr wrap="none" rtlCol="0" anchor="t"/>
          <a:lstStyle/>
          <a:p>
            <a:pPr marL="0" indent="0" algn="ctr">
              <a:lnSpc>
                <a:spcPts val="2734"/>
              </a:lnSpc>
              <a:buNone/>
            </a:pPr>
            <a:r>
              <a:rPr lang="en-US" sz="2187" b="1" dirty="0">
                <a:solidFill>
                  <a:srgbClr val="3B4E4E"/>
                </a:solidFill>
                <a:latin typeface="Syne" pitchFamily="34" charset="0"/>
                <a:ea typeface="Syne" pitchFamily="34" charset="-122"/>
                <a:cs typeface="Syne" pitchFamily="34" charset="-120"/>
              </a:rPr>
              <a:t>Projected Rise</a:t>
            </a:r>
            <a:endParaRPr lang="en-US" sz="2187" dirty="0"/>
          </a:p>
        </p:txBody>
      </p:sp>
      <p:sp>
        <p:nvSpPr>
          <p:cNvPr id="7" name="Text 5"/>
          <p:cNvSpPr/>
          <p:nvPr/>
        </p:nvSpPr>
        <p:spPr>
          <a:xfrm>
            <a:off x="2037993" y="5088374"/>
            <a:ext cx="3295888" cy="1066205"/>
          </a:xfrm>
          <a:prstGeom prst="rect">
            <a:avLst/>
          </a:prstGeom>
          <a:noFill/>
          <a:ln/>
        </p:spPr>
        <p:txBody>
          <a:bodyPr wrap="square" rtlCol="0" anchor="t"/>
          <a:lstStyle/>
          <a:p>
            <a:pPr marL="0" indent="0" algn="ctr">
              <a:lnSpc>
                <a:spcPts val="2799"/>
              </a:lnSpc>
              <a:buNone/>
            </a:pPr>
            <a:r>
              <a:rPr lang="en-US" sz="1750" dirty="0">
                <a:solidFill>
                  <a:srgbClr val="3B4E4E"/>
                </a:solidFill>
                <a:latin typeface="Overpass" pitchFamily="34" charset="0"/>
                <a:ea typeface="Overpass" pitchFamily="34" charset="-122"/>
                <a:cs typeface="Overpass" pitchFamily="34" charset="-120"/>
              </a:rPr>
              <a:t>Current policies may lead to a 2.7°C rise by 2100, exceeding the 1.5°C target.</a:t>
            </a:r>
            <a:endParaRPr lang="en-US" sz="1750" dirty="0"/>
          </a:p>
        </p:txBody>
      </p:sp>
      <p:sp>
        <p:nvSpPr>
          <p:cNvPr id="8" name="Text 6"/>
          <p:cNvSpPr/>
          <p:nvPr/>
        </p:nvSpPr>
        <p:spPr>
          <a:xfrm>
            <a:off x="5667137" y="3663791"/>
            <a:ext cx="3296007" cy="666512"/>
          </a:xfrm>
          <a:prstGeom prst="rect">
            <a:avLst/>
          </a:prstGeom>
          <a:noFill/>
          <a:ln/>
        </p:spPr>
        <p:txBody>
          <a:bodyPr wrap="none" rtlCol="0" anchor="t"/>
          <a:lstStyle/>
          <a:p>
            <a:pPr marL="0" indent="0" algn="ctr">
              <a:lnSpc>
                <a:spcPts val="5249"/>
              </a:lnSpc>
              <a:buNone/>
            </a:pPr>
            <a:r>
              <a:rPr lang="en-US" sz="5249" b="1" dirty="0">
                <a:solidFill>
                  <a:srgbClr val="3B4E4E"/>
                </a:solidFill>
                <a:latin typeface="Syne" pitchFamily="34" charset="0"/>
                <a:ea typeface="Syne" pitchFamily="34" charset="-122"/>
                <a:cs typeface="Syne" pitchFamily="34" charset="-120"/>
              </a:rPr>
              <a:t>50%</a:t>
            </a:r>
            <a:endParaRPr lang="en-US" sz="5249" dirty="0"/>
          </a:p>
        </p:txBody>
      </p:sp>
      <p:sp>
        <p:nvSpPr>
          <p:cNvPr id="9" name="Text 7"/>
          <p:cNvSpPr/>
          <p:nvPr/>
        </p:nvSpPr>
        <p:spPr>
          <a:xfrm>
            <a:off x="5926336" y="4607957"/>
            <a:ext cx="2777490" cy="347186"/>
          </a:xfrm>
          <a:prstGeom prst="rect">
            <a:avLst/>
          </a:prstGeom>
          <a:noFill/>
          <a:ln/>
        </p:spPr>
        <p:txBody>
          <a:bodyPr wrap="none" rtlCol="0" anchor="t"/>
          <a:lstStyle/>
          <a:p>
            <a:pPr marL="0" indent="0" algn="ctr">
              <a:lnSpc>
                <a:spcPts val="2734"/>
              </a:lnSpc>
              <a:buNone/>
            </a:pPr>
            <a:r>
              <a:rPr lang="en-US" sz="2187" b="1" dirty="0">
                <a:solidFill>
                  <a:srgbClr val="3B4E4E"/>
                </a:solidFill>
                <a:latin typeface="Syne" pitchFamily="34" charset="0"/>
                <a:ea typeface="Syne" pitchFamily="34" charset="-122"/>
                <a:cs typeface="Syne" pitchFamily="34" charset="-120"/>
              </a:rPr>
              <a:t>US Pledge</a:t>
            </a:r>
            <a:endParaRPr lang="en-US" sz="2187" dirty="0"/>
          </a:p>
        </p:txBody>
      </p:sp>
      <p:sp>
        <p:nvSpPr>
          <p:cNvPr id="10" name="Text 8"/>
          <p:cNvSpPr/>
          <p:nvPr/>
        </p:nvSpPr>
        <p:spPr>
          <a:xfrm>
            <a:off x="5667137" y="5088374"/>
            <a:ext cx="3296007" cy="1066205"/>
          </a:xfrm>
          <a:prstGeom prst="rect">
            <a:avLst/>
          </a:prstGeom>
          <a:noFill/>
          <a:ln/>
        </p:spPr>
        <p:txBody>
          <a:bodyPr wrap="square" rtlCol="0" anchor="t"/>
          <a:lstStyle/>
          <a:p>
            <a:pPr marL="0" indent="0" algn="ctr">
              <a:lnSpc>
                <a:spcPts val="2799"/>
              </a:lnSpc>
              <a:buNone/>
            </a:pPr>
            <a:r>
              <a:rPr lang="en-US" sz="1750" dirty="0">
                <a:solidFill>
                  <a:srgbClr val="3B4E4E"/>
                </a:solidFill>
                <a:latin typeface="Overpass" pitchFamily="34" charset="0"/>
                <a:ea typeface="Overpass" pitchFamily="34" charset="-122"/>
                <a:cs typeface="Overpass" pitchFamily="34" charset="-120"/>
              </a:rPr>
              <a:t>President Biden's commitment to cut emissions by 50% compared to 2005 levels by 2030.</a:t>
            </a:r>
            <a:endParaRPr lang="en-US" sz="1750" dirty="0"/>
          </a:p>
        </p:txBody>
      </p:sp>
      <p:sp>
        <p:nvSpPr>
          <p:cNvPr id="11" name="Text 9"/>
          <p:cNvSpPr/>
          <p:nvPr/>
        </p:nvSpPr>
        <p:spPr>
          <a:xfrm>
            <a:off x="9296400" y="3663791"/>
            <a:ext cx="3296007" cy="666512"/>
          </a:xfrm>
          <a:prstGeom prst="rect">
            <a:avLst/>
          </a:prstGeom>
          <a:noFill/>
          <a:ln/>
        </p:spPr>
        <p:txBody>
          <a:bodyPr wrap="none" rtlCol="0" anchor="t"/>
          <a:lstStyle/>
          <a:p>
            <a:pPr marL="0" indent="0" algn="ctr">
              <a:lnSpc>
                <a:spcPts val="5249"/>
              </a:lnSpc>
              <a:buNone/>
            </a:pPr>
            <a:r>
              <a:rPr lang="en-US" sz="5249" b="1" dirty="0">
                <a:solidFill>
                  <a:srgbClr val="3B4E4E"/>
                </a:solidFill>
                <a:latin typeface="Syne" pitchFamily="34" charset="0"/>
                <a:ea typeface="Syne" pitchFamily="34" charset="-122"/>
                <a:cs typeface="Syne" pitchFamily="34" charset="-120"/>
              </a:rPr>
              <a:t>55%</a:t>
            </a:r>
            <a:endParaRPr lang="en-US" sz="5249" dirty="0"/>
          </a:p>
        </p:txBody>
      </p:sp>
      <p:sp>
        <p:nvSpPr>
          <p:cNvPr id="12" name="Text 10"/>
          <p:cNvSpPr/>
          <p:nvPr/>
        </p:nvSpPr>
        <p:spPr>
          <a:xfrm>
            <a:off x="9555599" y="4607957"/>
            <a:ext cx="2777490" cy="347186"/>
          </a:xfrm>
          <a:prstGeom prst="rect">
            <a:avLst/>
          </a:prstGeom>
          <a:noFill/>
          <a:ln/>
        </p:spPr>
        <p:txBody>
          <a:bodyPr wrap="none" rtlCol="0" anchor="t"/>
          <a:lstStyle/>
          <a:p>
            <a:pPr marL="0" indent="0" algn="ctr">
              <a:lnSpc>
                <a:spcPts val="2734"/>
              </a:lnSpc>
              <a:buNone/>
            </a:pPr>
            <a:r>
              <a:rPr lang="en-US" sz="2187" b="1" dirty="0">
                <a:solidFill>
                  <a:srgbClr val="3B4E4E"/>
                </a:solidFill>
                <a:latin typeface="Syne" pitchFamily="34" charset="0"/>
                <a:ea typeface="Syne" pitchFamily="34" charset="-122"/>
                <a:cs typeface="Syne" pitchFamily="34" charset="-120"/>
              </a:rPr>
              <a:t>EU Pledge</a:t>
            </a:r>
            <a:endParaRPr lang="en-US" sz="2187" dirty="0"/>
          </a:p>
        </p:txBody>
      </p:sp>
      <p:sp>
        <p:nvSpPr>
          <p:cNvPr id="13" name="Text 11"/>
          <p:cNvSpPr/>
          <p:nvPr/>
        </p:nvSpPr>
        <p:spPr>
          <a:xfrm>
            <a:off x="9296400" y="5088374"/>
            <a:ext cx="3296007" cy="1421606"/>
          </a:xfrm>
          <a:prstGeom prst="rect">
            <a:avLst/>
          </a:prstGeom>
          <a:noFill/>
          <a:ln/>
        </p:spPr>
        <p:txBody>
          <a:bodyPr wrap="square" rtlCol="0" anchor="t"/>
          <a:lstStyle/>
          <a:p>
            <a:pPr marL="0" indent="0" algn="ctr">
              <a:lnSpc>
                <a:spcPts val="2799"/>
              </a:lnSpc>
              <a:buNone/>
            </a:pPr>
            <a:r>
              <a:rPr lang="en-US" sz="1750" dirty="0">
                <a:solidFill>
                  <a:srgbClr val="3B4E4E"/>
                </a:solidFill>
                <a:latin typeface="Overpass" pitchFamily="34" charset="0"/>
                <a:ea typeface="Overpass" pitchFamily="34" charset="-122"/>
                <a:cs typeface="Overpass" pitchFamily="34" charset="-120"/>
              </a:rPr>
              <a:t>The EU's pledge to reduce emissions by at least 55% compared to 1990 levels by 2030.</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IN"/>
          </a:p>
        </p:txBody>
      </p:sp>
      <p:sp>
        <p:nvSpPr>
          <p:cNvPr id="3" name="Shape 1"/>
          <p:cNvSpPr/>
          <p:nvPr/>
        </p:nvSpPr>
        <p:spPr>
          <a:xfrm>
            <a:off x="0" y="0"/>
            <a:ext cx="14630400" cy="8229600"/>
          </a:xfrm>
          <a:prstGeom prst="rect">
            <a:avLst/>
          </a:prstGeom>
          <a:solidFill>
            <a:srgbClr val="FFFDE6"/>
          </a:solidFill>
          <a:ln/>
        </p:spPr>
        <p:txBody>
          <a:bodyPr/>
          <a:lstStyle/>
          <a:p>
            <a:endParaRPr lang="en-IN"/>
          </a:p>
        </p:txBody>
      </p:sp>
      <p:pic>
        <p:nvPicPr>
          <p:cNvPr id="4"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5" name="Text 2"/>
          <p:cNvSpPr/>
          <p:nvPr/>
        </p:nvSpPr>
        <p:spPr>
          <a:xfrm>
            <a:off x="833199" y="1350288"/>
            <a:ext cx="9306401" cy="1388745"/>
          </a:xfrm>
          <a:prstGeom prst="rect">
            <a:avLst/>
          </a:prstGeom>
          <a:noFill/>
          <a:ln/>
        </p:spPr>
        <p:txBody>
          <a:bodyPr wrap="square" rtlCol="0" anchor="t"/>
          <a:lstStyle/>
          <a:p>
            <a:pPr marL="0" indent="0">
              <a:lnSpc>
                <a:spcPts val="5468"/>
              </a:lnSpc>
              <a:buNone/>
            </a:pPr>
            <a:r>
              <a:rPr lang="en-US" sz="4374" b="1" dirty="0">
                <a:solidFill>
                  <a:srgbClr val="233939"/>
                </a:solidFill>
                <a:latin typeface="Syne" pitchFamily="34" charset="0"/>
                <a:ea typeface="Syne" pitchFamily="34" charset="-122"/>
                <a:cs typeface="Syne" pitchFamily="34" charset="-120"/>
              </a:rPr>
              <a:t>Alternatives to the Paris Agreement</a:t>
            </a:r>
            <a:endParaRPr lang="en-US" sz="4374" dirty="0"/>
          </a:p>
        </p:txBody>
      </p:sp>
      <p:sp>
        <p:nvSpPr>
          <p:cNvPr id="6" name="Shape 3"/>
          <p:cNvSpPr/>
          <p:nvPr/>
        </p:nvSpPr>
        <p:spPr>
          <a:xfrm>
            <a:off x="833199" y="3245882"/>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7" name="Text 4"/>
          <p:cNvSpPr/>
          <p:nvPr/>
        </p:nvSpPr>
        <p:spPr>
          <a:xfrm>
            <a:off x="1018103" y="3287554"/>
            <a:ext cx="130016"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1</a:t>
            </a:r>
            <a:endParaRPr lang="en-US" sz="2624" dirty="0"/>
          </a:p>
        </p:txBody>
      </p:sp>
      <p:sp>
        <p:nvSpPr>
          <p:cNvPr id="8" name="Text 5"/>
          <p:cNvSpPr/>
          <p:nvPr/>
        </p:nvSpPr>
        <p:spPr>
          <a:xfrm>
            <a:off x="1555313" y="3322201"/>
            <a:ext cx="3479602"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Universal Carbon Price</a:t>
            </a:r>
            <a:endParaRPr lang="en-US" sz="2187" dirty="0"/>
          </a:p>
        </p:txBody>
      </p:sp>
      <p:sp>
        <p:nvSpPr>
          <p:cNvPr id="9" name="Text 6"/>
          <p:cNvSpPr/>
          <p:nvPr/>
        </p:nvSpPr>
        <p:spPr>
          <a:xfrm>
            <a:off x="1555313" y="3802618"/>
            <a:ext cx="3820001"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Economists suggest negotiating a universal carbon price rather than focusing on emissions limits.</a:t>
            </a:r>
            <a:endParaRPr lang="en-US" sz="1750" dirty="0"/>
          </a:p>
        </p:txBody>
      </p:sp>
      <p:sp>
        <p:nvSpPr>
          <p:cNvPr id="10" name="Shape 7"/>
          <p:cNvSpPr/>
          <p:nvPr/>
        </p:nvSpPr>
        <p:spPr>
          <a:xfrm>
            <a:off x="5597485" y="3245882"/>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1" name="Text 8"/>
          <p:cNvSpPr/>
          <p:nvPr/>
        </p:nvSpPr>
        <p:spPr>
          <a:xfrm>
            <a:off x="5743456" y="3287554"/>
            <a:ext cx="208002"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2</a:t>
            </a:r>
            <a:endParaRPr lang="en-US" sz="2624" dirty="0"/>
          </a:p>
        </p:txBody>
      </p:sp>
      <p:sp>
        <p:nvSpPr>
          <p:cNvPr id="12" name="Text 9"/>
          <p:cNvSpPr/>
          <p:nvPr/>
        </p:nvSpPr>
        <p:spPr>
          <a:xfrm>
            <a:off x="6319599" y="3322201"/>
            <a:ext cx="3820001" cy="694373"/>
          </a:xfrm>
          <a:prstGeom prst="rect">
            <a:avLst/>
          </a:prstGeom>
          <a:noFill/>
          <a:ln/>
        </p:spPr>
        <p:txBody>
          <a:bodyPr wrap="squar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Sector-Specific Agreements</a:t>
            </a:r>
            <a:endParaRPr lang="en-US" sz="2187" dirty="0"/>
          </a:p>
        </p:txBody>
      </p:sp>
      <p:sp>
        <p:nvSpPr>
          <p:cNvPr id="13" name="Text 10"/>
          <p:cNvSpPr/>
          <p:nvPr/>
        </p:nvSpPr>
        <p:spPr>
          <a:xfrm>
            <a:off x="6319599" y="4149804"/>
            <a:ext cx="3820001" cy="1066205"/>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New agreements targeting specific emissions or sectors could complement the Paris Accord.</a:t>
            </a:r>
            <a:endParaRPr lang="en-US" sz="1750" dirty="0"/>
          </a:p>
        </p:txBody>
      </p:sp>
      <p:sp>
        <p:nvSpPr>
          <p:cNvPr id="14" name="Shape 11"/>
          <p:cNvSpPr/>
          <p:nvPr/>
        </p:nvSpPr>
        <p:spPr>
          <a:xfrm>
            <a:off x="833199" y="5611773"/>
            <a:ext cx="499943" cy="499943"/>
          </a:xfrm>
          <a:prstGeom prst="roundRect">
            <a:avLst>
              <a:gd name="adj" fmla="val 20000"/>
            </a:avLst>
          </a:prstGeom>
          <a:solidFill>
            <a:srgbClr val="DDEEE6"/>
          </a:solidFill>
          <a:ln w="7620">
            <a:solidFill>
              <a:srgbClr val="C3D4CC"/>
            </a:solidFill>
            <a:prstDash val="solid"/>
          </a:ln>
        </p:spPr>
        <p:txBody>
          <a:bodyPr/>
          <a:lstStyle/>
          <a:p>
            <a:endParaRPr lang="en-IN"/>
          </a:p>
        </p:txBody>
      </p:sp>
      <p:sp>
        <p:nvSpPr>
          <p:cNvPr id="15" name="Text 12"/>
          <p:cNvSpPr/>
          <p:nvPr/>
        </p:nvSpPr>
        <p:spPr>
          <a:xfrm>
            <a:off x="976312" y="5653445"/>
            <a:ext cx="213717" cy="416481"/>
          </a:xfrm>
          <a:prstGeom prst="rect">
            <a:avLst/>
          </a:prstGeom>
          <a:noFill/>
          <a:ln/>
        </p:spPr>
        <p:txBody>
          <a:bodyPr wrap="none" rtlCol="0" anchor="t"/>
          <a:lstStyle/>
          <a:p>
            <a:pPr marL="0" indent="0" algn="ctr">
              <a:lnSpc>
                <a:spcPts val="3281"/>
              </a:lnSpc>
              <a:buNone/>
            </a:pPr>
            <a:r>
              <a:rPr lang="en-US" sz="2624" b="1" dirty="0">
                <a:solidFill>
                  <a:srgbClr val="3B4E4E"/>
                </a:solidFill>
                <a:latin typeface="Syne" pitchFamily="34" charset="0"/>
                <a:ea typeface="Syne" pitchFamily="34" charset="-122"/>
                <a:cs typeface="Syne" pitchFamily="34" charset="-120"/>
              </a:rPr>
              <a:t>3</a:t>
            </a:r>
            <a:endParaRPr lang="en-US" sz="2624" dirty="0"/>
          </a:p>
        </p:txBody>
      </p:sp>
      <p:sp>
        <p:nvSpPr>
          <p:cNvPr id="16" name="Text 13"/>
          <p:cNvSpPr/>
          <p:nvPr/>
        </p:nvSpPr>
        <p:spPr>
          <a:xfrm>
            <a:off x="1555313" y="5688092"/>
            <a:ext cx="2777490" cy="347186"/>
          </a:xfrm>
          <a:prstGeom prst="rect">
            <a:avLst/>
          </a:prstGeom>
          <a:noFill/>
          <a:ln/>
        </p:spPr>
        <p:txBody>
          <a:bodyPr wrap="none" rtlCol="0" anchor="t"/>
          <a:lstStyle/>
          <a:p>
            <a:pPr marL="0" indent="0">
              <a:lnSpc>
                <a:spcPts val="2734"/>
              </a:lnSpc>
              <a:buNone/>
            </a:pPr>
            <a:r>
              <a:rPr lang="en-US" sz="2187" b="1" dirty="0">
                <a:solidFill>
                  <a:srgbClr val="3B4E4E"/>
                </a:solidFill>
                <a:latin typeface="Syne" pitchFamily="34" charset="0"/>
                <a:ea typeface="Syne" pitchFamily="34" charset="-122"/>
                <a:cs typeface="Syne" pitchFamily="34" charset="-120"/>
              </a:rPr>
              <a:t>Local Initiatives</a:t>
            </a:r>
            <a:endParaRPr lang="en-US" sz="2187" dirty="0"/>
          </a:p>
        </p:txBody>
      </p:sp>
      <p:sp>
        <p:nvSpPr>
          <p:cNvPr id="17" name="Text 14"/>
          <p:cNvSpPr/>
          <p:nvPr/>
        </p:nvSpPr>
        <p:spPr>
          <a:xfrm>
            <a:off x="1555313" y="6168509"/>
            <a:ext cx="8584287" cy="710803"/>
          </a:xfrm>
          <a:prstGeom prst="rect">
            <a:avLst/>
          </a:prstGeom>
          <a:noFill/>
          <a:ln/>
        </p:spPr>
        <p:txBody>
          <a:bodyPr wrap="square" rtlCol="0" anchor="t"/>
          <a:lstStyle/>
          <a:p>
            <a:pPr marL="0" indent="0">
              <a:lnSpc>
                <a:spcPts val="2799"/>
              </a:lnSpc>
              <a:buNone/>
            </a:pPr>
            <a:r>
              <a:rPr lang="en-US" sz="1750" dirty="0">
                <a:solidFill>
                  <a:srgbClr val="3B4E4E"/>
                </a:solidFill>
                <a:latin typeface="Overpass" pitchFamily="34" charset="0"/>
                <a:ea typeface="Overpass" pitchFamily="34" charset="-122"/>
                <a:cs typeface="Overpass" pitchFamily="34" charset="-120"/>
              </a:rPr>
              <a:t>Cities and local governments worldwide are setting their own climate action plans with emissions-reduction targets.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1500</Words>
  <Application>Microsoft Office PowerPoint</Application>
  <PresentationFormat>Custom</PresentationFormat>
  <Paragraphs>207</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Inter, sans-serif</vt:lpstr>
      <vt:lpstr>Overpass</vt:lpstr>
      <vt:lpstr>Syne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Raj Varma</cp:lastModifiedBy>
  <cp:revision>1</cp:revision>
  <dcterms:created xsi:type="dcterms:W3CDTF">2024-02-26T05:40:24Z</dcterms:created>
  <dcterms:modified xsi:type="dcterms:W3CDTF">2024-02-26T05:41:37Z</dcterms:modified>
</cp:coreProperties>
</file>