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70" r:id="rId2"/>
    <p:sldId id="257" r:id="rId3"/>
    <p:sldId id="261" r:id="rId4"/>
    <p:sldId id="262" r:id="rId5"/>
    <p:sldId id="263" r:id="rId6"/>
    <p:sldId id="264" r:id="rId7"/>
    <p:sldId id="265" r:id="rId8"/>
    <p:sldId id="266" r:id="rId9"/>
    <p:sldId id="267" r:id="rId10"/>
    <p:sldId id="268" r:id="rId11"/>
    <p:sldId id="258" r:id="rId12"/>
    <p:sldId id="259" r:id="rId13"/>
    <p:sldId id="26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68A582-BF73-7841-A73D-099BEA3B0777}" v="46" dt="2024-01-07T15:05:41.7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04"/>
    <p:restoredTop sz="86395"/>
  </p:normalViewPr>
  <p:slideViewPr>
    <p:cSldViewPr snapToGrid="0">
      <p:cViewPr varScale="1">
        <p:scale>
          <a:sx n="54" d="100"/>
          <a:sy n="54" d="100"/>
        </p:scale>
        <p:origin x="400" y="56"/>
      </p:cViewPr>
      <p:guideLst/>
    </p:cSldViewPr>
  </p:slideViewPr>
  <p:outlineViewPr>
    <p:cViewPr>
      <p:scale>
        <a:sx n="33" d="100"/>
        <a:sy n="33" d="100"/>
      </p:scale>
      <p:origin x="0" y="-2326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9CD6D2-EB44-F446-A2AE-F67F0CC68165}" type="datetimeFigureOut">
              <a:rPr lang="en-US" smtClean="0"/>
              <a:t>4/23/2024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1496F0-61FD-8B4F-9AC5-97C9D82CDE6B}" type="slidenum">
              <a:rPr lang="en-US" smtClean="0"/>
              <a:t>‹#›</a:t>
            </a:fld>
            <a:endParaRPr lang="en-US"/>
          </a:p>
        </p:txBody>
      </p:sp>
    </p:spTree>
    <p:extLst>
      <p:ext uri="{BB962C8B-B14F-4D97-AF65-F5344CB8AC3E}">
        <p14:creationId xmlns:p14="http://schemas.microsoft.com/office/powerpoint/2010/main" val="24016409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1496F0-61FD-8B4F-9AC5-97C9D82CDE6B}" type="slidenum">
              <a:rPr lang="en-US" smtClean="0"/>
              <a:t>10</a:t>
            </a:fld>
            <a:endParaRPr lang="en-US"/>
          </a:p>
        </p:txBody>
      </p:sp>
    </p:spTree>
    <p:extLst>
      <p:ext uri="{BB962C8B-B14F-4D97-AF65-F5344CB8AC3E}">
        <p14:creationId xmlns:p14="http://schemas.microsoft.com/office/powerpoint/2010/main" val="3578570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1496F0-61FD-8B4F-9AC5-97C9D82CDE6B}" type="slidenum">
              <a:rPr lang="en-US" smtClean="0"/>
              <a:t>11</a:t>
            </a:fld>
            <a:endParaRPr lang="en-US"/>
          </a:p>
        </p:txBody>
      </p:sp>
    </p:spTree>
    <p:extLst>
      <p:ext uri="{BB962C8B-B14F-4D97-AF65-F5344CB8AC3E}">
        <p14:creationId xmlns:p14="http://schemas.microsoft.com/office/powerpoint/2010/main" val="10704016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1496F0-61FD-8B4F-9AC5-97C9D82CDE6B}" type="slidenum">
              <a:rPr lang="en-US" smtClean="0"/>
              <a:t>12</a:t>
            </a:fld>
            <a:endParaRPr lang="en-US"/>
          </a:p>
        </p:txBody>
      </p:sp>
    </p:spTree>
    <p:extLst>
      <p:ext uri="{BB962C8B-B14F-4D97-AF65-F5344CB8AC3E}">
        <p14:creationId xmlns:p14="http://schemas.microsoft.com/office/powerpoint/2010/main" val="15666919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1496F0-61FD-8B4F-9AC5-97C9D82CDE6B}" type="slidenum">
              <a:rPr lang="en-US" smtClean="0"/>
              <a:t>13</a:t>
            </a:fld>
            <a:endParaRPr lang="en-US"/>
          </a:p>
        </p:txBody>
      </p:sp>
    </p:spTree>
    <p:extLst>
      <p:ext uri="{BB962C8B-B14F-4D97-AF65-F5344CB8AC3E}">
        <p14:creationId xmlns:p14="http://schemas.microsoft.com/office/powerpoint/2010/main" val="6888870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1496F0-61FD-8B4F-9AC5-97C9D82CDE6B}" type="slidenum">
              <a:rPr lang="en-US" smtClean="0"/>
              <a:t>2</a:t>
            </a:fld>
            <a:endParaRPr lang="en-US"/>
          </a:p>
        </p:txBody>
      </p:sp>
    </p:spTree>
    <p:extLst>
      <p:ext uri="{BB962C8B-B14F-4D97-AF65-F5344CB8AC3E}">
        <p14:creationId xmlns:p14="http://schemas.microsoft.com/office/powerpoint/2010/main" val="8367900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1496F0-61FD-8B4F-9AC5-97C9D82CDE6B}" type="slidenum">
              <a:rPr lang="en-US" smtClean="0"/>
              <a:t>3</a:t>
            </a:fld>
            <a:endParaRPr lang="en-US"/>
          </a:p>
        </p:txBody>
      </p:sp>
    </p:spTree>
    <p:extLst>
      <p:ext uri="{BB962C8B-B14F-4D97-AF65-F5344CB8AC3E}">
        <p14:creationId xmlns:p14="http://schemas.microsoft.com/office/powerpoint/2010/main" val="38591059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1496F0-61FD-8B4F-9AC5-97C9D82CDE6B}" type="slidenum">
              <a:rPr lang="en-US" smtClean="0"/>
              <a:t>4</a:t>
            </a:fld>
            <a:endParaRPr lang="en-US"/>
          </a:p>
        </p:txBody>
      </p:sp>
    </p:spTree>
    <p:extLst>
      <p:ext uri="{BB962C8B-B14F-4D97-AF65-F5344CB8AC3E}">
        <p14:creationId xmlns:p14="http://schemas.microsoft.com/office/powerpoint/2010/main" val="1840251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1496F0-61FD-8B4F-9AC5-97C9D82CDE6B}" type="slidenum">
              <a:rPr lang="en-US" smtClean="0"/>
              <a:t>5</a:t>
            </a:fld>
            <a:endParaRPr lang="en-US"/>
          </a:p>
        </p:txBody>
      </p:sp>
    </p:spTree>
    <p:extLst>
      <p:ext uri="{BB962C8B-B14F-4D97-AF65-F5344CB8AC3E}">
        <p14:creationId xmlns:p14="http://schemas.microsoft.com/office/powerpoint/2010/main" val="3108374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1496F0-61FD-8B4F-9AC5-97C9D82CDE6B}" type="slidenum">
              <a:rPr lang="en-US" smtClean="0"/>
              <a:t>6</a:t>
            </a:fld>
            <a:endParaRPr lang="en-US"/>
          </a:p>
        </p:txBody>
      </p:sp>
    </p:spTree>
    <p:extLst>
      <p:ext uri="{BB962C8B-B14F-4D97-AF65-F5344CB8AC3E}">
        <p14:creationId xmlns:p14="http://schemas.microsoft.com/office/powerpoint/2010/main" val="13725469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1496F0-61FD-8B4F-9AC5-97C9D82CDE6B}" type="slidenum">
              <a:rPr lang="en-US" smtClean="0"/>
              <a:t>7</a:t>
            </a:fld>
            <a:endParaRPr lang="en-US"/>
          </a:p>
        </p:txBody>
      </p:sp>
    </p:spTree>
    <p:extLst>
      <p:ext uri="{BB962C8B-B14F-4D97-AF65-F5344CB8AC3E}">
        <p14:creationId xmlns:p14="http://schemas.microsoft.com/office/powerpoint/2010/main" val="34163474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1496F0-61FD-8B4F-9AC5-97C9D82CDE6B}" type="slidenum">
              <a:rPr lang="en-US" smtClean="0"/>
              <a:t>8</a:t>
            </a:fld>
            <a:endParaRPr lang="en-US"/>
          </a:p>
        </p:txBody>
      </p:sp>
    </p:spTree>
    <p:extLst>
      <p:ext uri="{BB962C8B-B14F-4D97-AF65-F5344CB8AC3E}">
        <p14:creationId xmlns:p14="http://schemas.microsoft.com/office/powerpoint/2010/main" val="12250436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1496F0-61FD-8B4F-9AC5-97C9D82CDE6B}" type="slidenum">
              <a:rPr lang="en-US" smtClean="0"/>
              <a:t>9</a:t>
            </a:fld>
            <a:endParaRPr lang="en-US"/>
          </a:p>
        </p:txBody>
      </p:sp>
    </p:spTree>
    <p:extLst>
      <p:ext uri="{BB962C8B-B14F-4D97-AF65-F5344CB8AC3E}">
        <p14:creationId xmlns:p14="http://schemas.microsoft.com/office/powerpoint/2010/main" val="41413701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899BF-3AD5-E209-BC0E-43EF2A7CFDE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10F639F5-6581-1FCE-52C8-C264666B48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C82ECEA7-4B41-D97E-852C-08CB8AF402C0}"/>
              </a:ext>
            </a:extLst>
          </p:cNvPr>
          <p:cNvSpPr>
            <a:spLocks noGrp="1"/>
          </p:cNvSpPr>
          <p:nvPr>
            <p:ph type="dt" sz="half" idx="10"/>
          </p:nvPr>
        </p:nvSpPr>
        <p:spPr/>
        <p:txBody>
          <a:bodyPr/>
          <a:lstStyle/>
          <a:p>
            <a:fld id="{AC48ACEC-EFA5-EA4B-9990-7297857CE834}" type="datetimeFigureOut">
              <a:rPr lang="en-US" smtClean="0"/>
              <a:t>4/23/2024</a:t>
            </a:fld>
            <a:endParaRPr lang="en-US"/>
          </a:p>
        </p:txBody>
      </p:sp>
      <p:sp>
        <p:nvSpPr>
          <p:cNvPr id="5" name="Footer Placeholder 4">
            <a:extLst>
              <a:ext uri="{FF2B5EF4-FFF2-40B4-BE49-F238E27FC236}">
                <a16:creationId xmlns:a16="http://schemas.microsoft.com/office/drawing/2014/main" id="{ED045CEA-0BBB-91B4-47E3-D8355E086B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B022FA-1F61-DB0F-249E-1CC752FA9064}"/>
              </a:ext>
            </a:extLst>
          </p:cNvPr>
          <p:cNvSpPr>
            <a:spLocks noGrp="1"/>
          </p:cNvSpPr>
          <p:nvPr>
            <p:ph type="sldNum" sz="quarter" idx="12"/>
          </p:nvPr>
        </p:nvSpPr>
        <p:spPr/>
        <p:txBody>
          <a:bodyPr/>
          <a:lstStyle/>
          <a:p>
            <a:fld id="{0241E3BC-D4AB-8049-808F-A5E8765E72D0}" type="slidenum">
              <a:rPr lang="en-US" smtClean="0"/>
              <a:t>‹#›</a:t>
            </a:fld>
            <a:endParaRPr lang="en-US"/>
          </a:p>
        </p:txBody>
      </p:sp>
    </p:spTree>
    <p:extLst>
      <p:ext uri="{BB962C8B-B14F-4D97-AF65-F5344CB8AC3E}">
        <p14:creationId xmlns:p14="http://schemas.microsoft.com/office/powerpoint/2010/main" val="4190940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A8FCE-D44B-9A32-321E-4D411AF468C4}"/>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B7DAB364-FC5A-F85E-618B-2CEA4A2F7959}"/>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3079397-6349-4453-BF08-E0AF9754D90E}"/>
              </a:ext>
            </a:extLst>
          </p:cNvPr>
          <p:cNvSpPr>
            <a:spLocks noGrp="1"/>
          </p:cNvSpPr>
          <p:nvPr>
            <p:ph type="dt" sz="half" idx="10"/>
          </p:nvPr>
        </p:nvSpPr>
        <p:spPr/>
        <p:txBody>
          <a:bodyPr/>
          <a:lstStyle/>
          <a:p>
            <a:fld id="{AC48ACEC-EFA5-EA4B-9990-7297857CE834}" type="datetimeFigureOut">
              <a:rPr lang="en-US" smtClean="0"/>
              <a:t>4/23/2024</a:t>
            </a:fld>
            <a:endParaRPr lang="en-US"/>
          </a:p>
        </p:txBody>
      </p:sp>
      <p:sp>
        <p:nvSpPr>
          <p:cNvPr id="5" name="Footer Placeholder 4">
            <a:extLst>
              <a:ext uri="{FF2B5EF4-FFF2-40B4-BE49-F238E27FC236}">
                <a16:creationId xmlns:a16="http://schemas.microsoft.com/office/drawing/2014/main" id="{CD01F201-4802-E4BD-CFBA-6322ACC199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71E0B3-3FD2-05AB-A032-D2571AE7FFE1}"/>
              </a:ext>
            </a:extLst>
          </p:cNvPr>
          <p:cNvSpPr>
            <a:spLocks noGrp="1"/>
          </p:cNvSpPr>
          <p:nvPr>
            <p:ph type="sldNum" sz="quarter" idx="12"/>
          </p:nvPr>
        </p:nvSpPr>
        <p:spPr/>
        <p:txBody>
          <a:bodyPr/>
          <a:lstStyle/>
          <a:p>
            <a:fld id="{0241E3BC-D4AB-8049-808F-A5E8765E72D0}" type="slidenum">
              <a:rPr lang="en-US" smtClean="0"/>
              <a:t>‹#›</a:t>
            </a:fld>
            <a:endParaRPr lang="en-US"/>
          </a:p>
        </p:txBody>
      </p:sp>
    </p:spTree>
    <p:extLst>
      <p:ext uri="{BB962C8B-B14F-4D97-AF65-F5344CB8AC3E}">
        <p14:creationId xmlns:p14="http://schemas.microsoft.com/office/powerpoint/2010/main" val="2242491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5119F7-4ADE-0648-A337-E93F42ADB54E}"/>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3581017A-2B41-9E15-BF59-C1BD1278A633}"/>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5047B93-6269-1ACD-A5E0-0322A16C3C33}"/>
              </a:ext>
            </a:extLst>
          </p:cNvPr>
          <p:cNvSpPr>
            <a:spLocks noGrp="1"/>
          </p:cNvSpPr>
          <p:nvPr>
            <p:ph type="dt" sz="half" idx="10"/>
          </p:nvPr>
        </p:nvSpPr>
        <p:spPr/>
        <p:txBody>
          <a:bodyPr/>
          <a:lstStyle/>
          <a:p>
            <a:fld id="{AC48ACEC-EFA5-EA4B-9990-7297857CE834}" type="datetimeFigureOut">
              <a:rPr lang="en-US" smtClean="0"/>
              <a:t>4/23/2024</a:t>
            </a:fld>
            <a:endParaRPr lang="en-US"/>
          </a:p>
        </p:txBody>
      </p:sp>
      <p:sp>
        <p:nvSpPr>
          <p:cNvPr id="5" name="Footer Placeholder 4">
            <a:extLst>
              <a:ext uri="{FF2B5EF4-FFF2-40B4-BE49-F238E27FC236}">
                <a16:creationId xmlns:a16="http://schemas.microsoft.com/office/drawing/2014/main" id="{1E02522F-389A-26AD-EED0-59FA70384D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FAD03F-534E-6E52-6A75-108801626DE9}"/>
              </a:ext>
            </a:extLst>
          </p:cNvPr>
          <p:cNvSpPr>
            <a:spLocks noGrp="1"/>
          </p:cNvSpPr>
          <p:nvPr>
            <p:ph type="sldNum" sz="quarter" idx="12"/>
          </p:nvPr>
        </p:nvSpPr>
        <p:spPr/>
        <p:txBody>
          <a:bodyPr/>
          <a:lstStyle/>
          <a:p>
            <a:fld id="{0241E3BC-D4AB-8049-808F-A5E8765E72D0}" type="slidenum">
              <a:rPr lang="en-US" smtClean="0"/>
              <a:t>‹#›</a:t>
            </a:fld>
            <a:endParaRPr lang="en-US"/>
          </a:p>
        </p:txBody>
      </p:sp>
    </p:spTree>
    <p:extLst>
      <p:ext uri="{BB962C8B-B14F-4D97-AF65-F5344CB8AC3E}">
        <p14:creationId xmlns:p14="http://schemas.microsoft.com/office/powerpoint/2010/main" val="1724903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9E58F-335B-11F3-AB0D-3FC018F5DBBA}"/>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F1320402-046B-B430-45D8-F41D1E13456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A800CFC-958B-B110-5D16-918EE87EEE6C}"/>
              </a:ext>
            </a:extLst>
          </p:cNvPr>
          <p:cNvSpPr>
            <a:spLocks noGrp="1"/>
          </p:cNvSpPr>
          <p:nvPr>
            <p:ph type="dt" sz="half" idx="10"/>
          </p:nvPr>
        </p:nvSpPr>
        <p:spPr/>
        <p:txBody>
          <a:bodyPr/>
          <a:lstStyle/>
          <a:p>
            <a:fld id="{AC48ACEC-EFA5-EA4B-9990-7297857CE834}" type="datetimeFigureOut">
              <a:rPr lang="en-US" smtClean="0"/>
              <a:t>4/23/2024</a:t>
            </a:fld>
            <a:endParaRPr lang="en-US"/>
          </a:p>
        </p:txBody>
      </p:sp>
      <p:sp>
        <p:nvSpPr>
          <p:cNvPr id="5" name="Footer Placeholder 4">
            <a:extLst>
              <a:ext uri="{FF2B5EF4-FFF2-40B4-BE49-F238E27FC236}">
                <a16:creationId xmlns:a16="http://schemas.microsoft.com/office/drawing/2014/main" id="{6E2A1D06-59BE-2CAF-E6C7-C96BE310FD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2899B0-E66F-4729-19E2-4D4603E0D91C}"/>
              </a:ext>
            </a:extLst>
          </p:cNvPr>
          <p:cNvSpPr>
            <a:spLocks noGrp="1"/>
          </p:cNvSpPr>
          <p:nvPr>
            <p:ph type="sldNum" sz="quarter" idx="12"/>
          </p:nvPr>
        </p:nvSpPr>
        <p:spPr/>
        <p:txBody>
          <a:bodyPr/>
          <a:lstStyle/>
          <a:p>
            <a:fld id="{0241E3BC-D4AB-8049-808F-A5E8765E72D0}" type="slidenum">
              <a:rPr lang="en-US" smtClean="0"/>
              <a:t>‹#›</a:t>
            </a:fld>
            <a:endParaRPr lang="en-US"/>
          </a:p>
        </p:txBody>
      </p:sp>
    </p:spTree>
    <p:extLst>
      <p:ext uri="{BB962C8B-B14F-4D97-AF65-F5344CB8AC3E}">
        <p14:creationId xmlns:p14="http://schemas.microsoft.com/office/powerpoint/2010/main" val="14717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D7E01-CC84-336C-1462-2C672330497E}"/>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D589DBD5-1B67-EF8D-010C-E79BF7C9C8B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59D8586-0587-64D2-9C90-691CF0F52431}"/>
              </a:ext>
            </a:extLst>
          </p:cNvPr>
          <p:cNvSpPr>
            <a:spLocks noGrp="1"/>
          </p:cNvSpPr>
          <p:nvPr>
            <p:ph type="dt" sz="half" idx="10"/>
          </p:nvPr>
        </p:nvSpPr>
        <p:spPr/>
        <p:txBody>
          <a:bodyPr/>
          <a:lstStyle/>
          <a:p>
            <a:fld id="{AC48ACEC-EFA5-EA4B-9990-7297857CE834}" type="datetimeFigureOut">
              <a:rPr lang="en-US" smtClean="0"/>
              <a:t>4/23/2024</a:t>
            </a:fld>
            <a:endParaRPr lang="en-US"/>
          </a:p>
        </p:txBody>
      </p:sp>
      <p:sp>
        <p:nvSpPr>
          <p:cNvPr id="5" name="Footer Placeholder 4">
            <a:extLst>
              <a:ext uri="{FF2B5EF4-FFF2-40B4-BE49-F238E27FC236}">
                <a16:creationId xmlns:a16="http://schemas.microsoft.com/office/drawing/2014/main" id="{0F3EAED4-B6E2-176C-3B3D-ADC3DFA6C9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699111-4FD9-04CE-59BF-5BCD5D817431}"/>
              </a:ext>
            </a:extLst>
          </p:cNvPr>
          <p:cNvSpPr>
            <a:spLocks noGrp="1"/>
          </p:cNvSpPr>
          <p:nvPr>
            <p:ph type="sldNum" sz="quarter" idx="12"/>
          </p:nvPr>
        </p:nvSpPr>
        <p:spPr/>
        <p:txBody>
          <a:bodyPr/>
          <a:lstStyle/>
          <a:p>
            <a:fld id="{0241E3BC-D4AB-8049-808F-A5E8765E72D0}" type="slidenum">
              <a:rPr lang="en-US" smtClean="0"/>
              <a:t>‹#›</a:t>
            </a:fld>
            <a:endParaRPr lang="en-US"/>
          </a:p>
        </p:txBody>
      </p:sp>
    </p:spTree>
    <p:extLst>
      <p:ext uri="{BB962C8B-B14F-4D97-AF65-F5344CB8AC3E}">
        <p14:creationId xmlns:p14="http://schemas.microsoft.com/office/powerpoint/2010/main" val="2344924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1E368-4BB5-59A4-A231-9DA6473464BC}"/>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3DB13675-1506-CA4C-0C50-02D08BE6B1DF}"/>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1D2CEEE8-7F19-7889-EDB6-A22EDF1A413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A873975F-032D-EFD8-5A6A-F2539FDC0AC0}"/>
              </a:ext>
            </a:extLst>
          </p:cNvPr>
          <p:cNvSpPr>
            <a:spLocks noGrp="1"/>
          </p:cNvSpPr>
          <p:nvPr>
            <p:ph type="dt" sz="half" idx="10"/>
          </p:nvPr>
        </p:nvSpPr>
        <p:spPr/>
        <p:txBody>
          <a:bodyPr/>
          <a:lstStyle/>
          <a:p>
            <a:fld id="{AC48ACEC-EFA5-EA4B-9990-7297857CE834}" type="datetimeFigureOut">
              <a:rPr lang="en-US" smtClean="0"/>
              <a:t>4/23/2024</a:t>
            </a:fld>
            <a:endParaRPr lang="en-US"/>
          </a:p>
        </p:txBody>
      </p:sp>
      <p:sp>
        <p:nvSpPr>
          <p:cNvPr id="6" name="Footer Placeholder 5">
            <a:extLst>
              <a:ext uri="{FF2B5EF4-FFF2-40B4-BE49-F238E27FC236}">
                <a16:creationId xmlns:a16="http://schemas.microsoft.com/office/drawing/2014/main" id="{969D61EA-7A56-D480-1F40-5EFE40817B6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EA42858-D104-07F1-1E11-7E36FD7660CA}"/>
              </a:ext>
            </a:extLst>
          </p:cNvPr>
          <p:cNvSpPr>
            <a:spLocks noGrp="1"/>
          </p:cNvSpPr>
          <p:nvPr>
            <p:ph type="sldNum" sz="quarter" idx="12"/>
          </p:nvPr>
        </p:nvSpPr>
        <p:spPr/>
        <p:txBody>
          <a:bodyPr/>
          <a:lstStyle/>
          <a:p>
            <a:fld id="{0241E3BC-D4AB-8049-808F-A5E8765E72D0}" type="slidenum">
              <a:rPr lang="en-US" smtClean="0"/>
              <a:t>‹#›</a:t>
            </a:fld>
            <a:endParaRPr lang="en-US"/>
          </a:p>
        </p:txBody>
      </p:sp>
    </p:spTree>
    <p:extLst>
      <p:ext uri="{BB962C8B-B14F-4D97-AF65-F5344CB8AC3E}">
        <p14:creationId xmlns:p14="http://schemas.microsoft.com/office/powerpoint/2010/main" val="2420270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058D83-DEE7-9E71-2228-04451423572D}"/>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649888A7-7223-2A27-F994-28B5716AB9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9961706-A459-ED69-CF7D-1F3A7F73DBCC}"/>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D9893E53-C92F-A3A1-5EBF-50B6277BA2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C523028-A268-D7A1-013B-161AF47D2AD4}"/>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F3F111DA-4BF6-891D-A1D5-377C93AF71B4}"/>
              </a:ext>
            </a:extLst>
          </p:cNvPr>
          <p:cNvSpPr>
            <a:spLocks noGrp="1"/>
          </p:cNvSpPr>
          <p:nvPr>
            <p:ph type="dt" sz="half" idx="10"/>
          </p:nvPr>
        </p:nvSpPr>
        <p:spPr/>
        <p:txBody>
          <a:bodyPr/>
          <a:lstStyle/>
          <a:p>
            <a:fld id="{AC48ACEC-EFA5-EA4B-9990-7297857CE834}" type="datetimeFigureOut">
              <a:rPr lang="en-US" smtClean="0"/>
              <a:t>4/23/2024</a:t>
            </a:fld>
            <a:endParaRPr lang="en-US"/>
          </a:p>
        </p:txBody>
      </p:sp>
      <p:sp>
        <p:nvSpPr>
          <p:cNvPr id="8" name="Footer Placeholder 7">
            <a:extLst>
              <a:ext uri="{FF2B5EF4-FFF2-40B4-BE49-F238E27FC236}">
                <a16:creationId xmlns:a16="http://schemas.microsoft.com/office/drawing/2014/main" id="{866573D7-2F33-A1CC-B99F-61A9AEAF954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114C484-67C9-3785-6F77-D293C4C74CD8}"/>
              </a:ext>
            </a:extLst>
          </p:cNvPr>
          <p:cNvSpPr>
            <a:spLocks noGrp="1"/>
          </p:cNvSpPr>
          <p:nvPr>
            <p:ph type="sldNum" sz="quarter" idx="12"/>
          </p:nvPr>
        </p:nvSpPr>
        <p:spPr/>
        <p:txBody>
          <a:bodyPr/>
          <a:lstStyle/>
          <a:p>
            <a:fld id="{0241E3BC-D4AB-8049-808F-A5E8765E72D0}" type="slidenum">
              <a:rPr lang="en-US" smtClean="0"/>
              <a:t>‹#›</a:t>
            </a:fld>
            <a:endParaRPr lang="en-US"/>
          </a:p>
        </p:txBody>
      </p:sp>
    </p:spTree>
    <p:extLst>
      <p:ext uri="{BB962C8B-B14F-4D97-AF65-F5344CB8AC3E}">
        <p14:creationId xmlns:p14="http://schemas.microsoft.com/office/powerpoint/2010/main" val="4175195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CF6D8-D9F9-BB50-D479-17BFC4A1FE25}"/>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49C89D73-33F2-AE86-139F-9DCB162B4B7F}"/>
              </a:ext>
            </a:extLst>
          </p:cNvPr>
          <p:cNvSpPr>
            <a:spLocks noGrp="1"/>
          </p:cNvSpPr>
          <p:nvPr>
            <p:ph type="dt" sz="half" idx="10"/>
          </p:nvPr>
        </p:nvSpPr>
        <p:spPr/>
        <p:txBody>
          <a:bodyPr/>
          <a:lstStyle/>
          <a:p>
            <a:fld id="{AC48ACEC-EFA5-EA4B-9990-7297857CE834}" type="datetimeFigureOut">
              <a:rPr lang="en-US" smtClean="0"/>
              <a:t>4/23/2024</a:t>
            </a:fld>
            <a:endParaRPr lang="en-US"/>
          </a:p>
        </p:txBody>
      </p:sp>
      <p:sp>
        <p:nvSpPr>
          <p:cNvPr id="4" name="Footer Placeholder 3">
            <a:extLst>
              <a:ext uri="{FF2B5EF4-FFF2-40B4-BE49-F238E27FC236}">
                <a16:creationId xmlns:a16="http://schemas.microsoft.com/office/drawing/2014/main" id="{2E37A394-2B33-90D8-20C5-517AC7BBC11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8A0640B-D889-75D9-BF5D-174CE2C55E1F}"/>
              </a:ext>
            </a:extLst>
          </p:cNvPr>
          <p:cNvSpPr>
            <a:spLocks noGrp="1"/>
          </p:cNvSpPr>
          <p:nvPr>
            <p:ph type="sldNum" sz="quarter" idx="12"/>
          </p:nvPr>
        </p:nvSpPr>
        <p:spPr/>
        <p:txBody>
          <a:bodyPr/>
          <a:lstStyle/>
          <a:p>
            <a:fld id="{0241E3BC-D4AB-8049-808F-A5E8765E72D0}" type="slidenum">
              <a:rPr lang="en-US" smtClean="0"/>
              <a:t>‹#›</a:t>
            </a:fld>
            <a:endParaRPr lang="en-US"/>
          </a:p>
        </p:txBody>
      </p:sp>
    </p:spTree>
    <p:extLst>
      <p:ext uri="{BB962C8B-B14F-4D97-AF65-F5344CB8AC3E}">
        <p14:creationId xmlns:p14="http://schemas.microsoft.com/office/powerpoint/2010/main" val="1614365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A9D551-5BA4-FE8D-EDDD-1CD3E6AAA8F5}"/>
              </a:ext>
            </a:extLst>
          </p:cNvPr>
          <p:cNvSpPr>
            <a:spLocks noGrp="1"/>
          </p:cNvSpPr>
          <p:nvPr>
            <p:ph type="dt" sz="half" idx="10"/>
          </p:nvPr>
        </p:nvSpPr>
        <p:spPr/>
        <p:txBody>
          <a:bodyPr/>
          <a:lstStyle/>
          <a:p>
            <a:fld id="{AC48ACEC-EFA5-EA4B-9990-7297857CE834}" type="datetimeFigureOut">
              <a:rPr lang="en-US" smtClean="0"/>
              <a:t>4/23/2024</a:t>
            </a:fld>
            <a:endParaRPr lang="en-US"/>
          </a:p>
        </p:txBody>
      </p:sp>
      <p:sp>
        <p:nvSpPr>
          <p:cNvPr id="3" name="Footer Placeholder 2">
            <a:extLst>
              <a:ext uri="{FF2B5EF4-FFF2-40B4-BE49-F238E27FC236}">
                <a16:creationId xmlns:a16="http://schemas.microsoft.com/office/drawing/2014/main" id="{C5FDDDC3-A1A1-975C-A583-231E8BBD6BD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D7BF801-7A47-2644-187D-A7341A10A503}"/>
              </a:ext>
            </a:extLst>
          </p:cNvPr>
          <p:cNvSpPr>
            <a:spLocks noGrp="1"/>
          </p:cNvSpPr>
          <p:nvPr>
            <p:ph type="sldNum" sz="quarter" idx="12"/>
          </p:nvPr>
        </p:nvSpPr>
        <p:spPr/>
        <p:txBody>
          <a:bodyPr/>
          <a:lstStyle/>
          <a:p>
            <a:fld id="{0241E3BC-D4AB-8049-808F-A5E8765E72D0}" type="slidenum">
              <a:rPr lang="en-US" smtClean="0"/>
              <a:t>‹#›</a:t>
            </a:fld>
            <a:endParaRPr lang="en-US"/>
          </a:p>
        </p:txBody>
      </p:sp>
    </p:spTree>
    <p:extLst>
      <p:ext uri="{BB962C8B-B14F-4D97-AF65-F5344CB8AC3E}">
        <p14:creationId xmlns:p14="http://schemas.microsoft.com/office/powerpoint/2010/main" val="1924096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03A0D-048B-5662-833B-26464226C32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0112EBFC-8902-9F56-6B7D-08C0EC5324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3047FE6-B0CD-4B61-55CE-810B175012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6EE68CF-CB30-8E73-0D9B-D169DA4B9E20}"/>
              </a:ext>
            </a:extLst>
          </p:cNvPr>
          <p:cNvSpPr>
            <a:spLocks noGrp="1"/>
          </p:cNvSpPr>
          <p:nvPr>
            <p:ph type="dt" sz="half" idx="10"/>
          </p:nvPr>
        </p:nvSpPr>
        <p:spPr/>
        <p:txBody>
          <a:bodyPr/>
          <a:lstStyle/>
          <a:p>
            <a:fld id="{AC48ACEC-EFA5-EA4B-9990-7297857CE834}" type="datetimeFigureOut">
              <a:rPr lang="en-US" smtClean="0"/>
              <a:t>4/23/2024</a:t>
            </a:fld>
            <a:endParaRPr lang="en-US"/>
          </a:p>
        </p:txBody>
      </p:sp>
      <p:sp>
        <p:nvSpPr>
          <p:cNvPr id="6" name="Footer Placeholder 5">
            <a:extLst>
              <a:ext uri="{FF2B5EF4-FFF2-40B4-BE49-F238E27FC236}">
                <a16:creationId xmlns:a16="http://schemas.microsoft.com/office/drawing/2014/main" id="{5624D3CD-B468-EC32-4192-2BC1B4A172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1EE102-08E2-14AA-1422-736F6AFE41E2}"/>
              </a:ext>
            </a:extLst>
          </p:cNvPr>
          <p:cNvSpPr>
            <a:spLocks noGrp="1"/>
          </p:cNvSpPr>
          <p:nvPr>
            <p:ph type="sldNum" sz="quarter" idx="12"/>
          </p:nvPr>
        </p:nvSpPr>
        <p:spPr/>
        <p:txBody>
          <a:bodyPr/>
          <a:lstStyle/>
          <a:p>
            <a:fld id="{0241E3BC-D4AB-8049-808F-A5E8765E72D0}" type="slidenum">
              <a:rPr lang="en-US" smtClean="0"/>
              <a:t>‹#›</a:t>
            </a:fld>
            <a:endParaRPr lang="en-US"/>
          </a:p>
        </p:txBody>
      </p:sp>
    </p:spTree>
    <p:extLst>
      <p:ext uri="{BB962C8B-B14F-4D97-AF65-F5344CB8AC3E}">
        <p14:creationId xmlns:p14="http://schemas.microsoft.com/office/powerpoint/2010/main" val="483909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84791-AEB5-D309-60B7-61B87112616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A2393FD5-DB38-F463-7160-B829000AF3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F658963-5B68-3DE4-F4AE-EEC36D55D0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3C96528-BEF9-7C7F-C4FE-F6B87A154551}"/>
              </a:ext>
            </a:extLst>
          </p:cNvPr>
          <p:cNvSpPr>
            <a:spLocks noGrp="1"/>
          </p:cNvSpPr>
          <p:nvPr>
            <p:ph type="dt" sz="half" idx="10"/>
          </p:nvPr>
        </p:nvSpPr>
        <p:spPr/>
        <p:txBody>
          <a:bodyPr/>
          <a:lstStyle/>
          <a:p>
            <a:fld id="{AC48ACEC-EFA5-EA4B-9990-7297857CE834}" type="datetimeFigureOut">
              <a:rPr lang="en-US" smtClean="0"/>
              <a:t>4/23/2024</a:t>
            </a:fld>
            <a:endParaRPr lang="en-US"/>
          </a:p>
        </p:txBody>
      </p:sp>
      <p:sp>
        <p:nvSpPr>
          <p:cNvPr id="6" name="Footer Placeholder 5">
            <a:extLst>
              <a:ext uri="{FF2B5EF4-FFF2-40B4-BE49-F238E27FC236}">
                <a16:creationId xmlns:a16="http://schemas.microsoft.com/office/drawing/2014/main" id="{737ABDF5-0F37-3B10-D56E-3B674CA9633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B65F66-D3BD-60BD-3570-C7533D38E61C}"/>
              </a:ext>
            </a:extLst>
          </p:cNvPr>
          <p:cNvSpPr>
            <a:spLocks noGrp="1"/>
          </p:cNvSpPr>
          <p:nvPr>
            <p:ph type="sldNum" sz="quarter" idx="12"/>
          </p:nvPr>
        </p:nvSpPr>
        <p:spPr/>
        <p:txBody>
          <a:bodyPr/>
          <a:lstStyle/>
          <a:p>
            <a:fld id="{0241E3BC-D4AB-8049-808F-A5E8765E72D0}" type="slidenum">
              <a:rPr lang="en-US" smtClean="0"/>
              <a:t>‹#›</a:t>
            </a:fld>
            <a:endParaRPr lang="en-US"/>
          </a:p>
        </p:txBody>
      </p:sp>
    </p:spTree>
    <p:extLst>
      <p:ext uri="{BB962C8B-B14F-4D97-AF65-F5344CB8AC3E}">
        <p14:creationId xmlns:p14="http://schemas.microsoft.com/office/powerpoint/2010/main" val="2580345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51A1A53-88BA-52DB-1FAB-1A8750CD54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A99E339-089A-D09C-D6A4-CF2ED732090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4C58220-99FB-E4DD-AA39-8B70E3E807D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48ACEC-EFA5-EA4B-9990-7297857CE834}" type="datetimeFigureOut">
              <a:rPr lang="en-US" smtClean="0"/>
              <a:t>4/23/2024</a:t>
            </a:fld>
            <a:endParaRPr lang="en-US"/>
          </a:p>
        </p:txBody>
      </p:sp>
      <p:sp>
        <p:nvSpPr>
          <p:cNvPr id="5" name="Footer Placeholder 4">
            <a:extLst>
              <a:ext uri="{FF2B5EF4-FFF2-40B4-BE49-F238E27FC236}">
                <a16:creationId xmlns:a16="http://schemas.microsoft.com/office/drawing/2014/main" id="{33410B4A-8C04-D06A-85B1-CB9993D670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1EE6EFB-785B-9E2B-6348-58A27358C4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41E3BC-D4AB-8049-808F-A5E8765E72D0}" type="slidenum">
              <a:rPr lang="en-US" smtClean="0"/>
              <a:t>‹#›</a:t>
            </a:fld>
            <a:endParaRPr lang="en-US"/>
          </a:p>
        </p:txBody>
      </p:sp>
    </p:spTree>
    <p:extLst>
      <p:ext uri="{BB962C8B-B14F-4D97-AF65-F5344CB8AC3E}">
        <p14:creationId xmlns:p14="http://schemas.microsoft.com/office/powerpoint/2010/main" val="39626487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jp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239643" y="2908665"/>
            <a:ext cx="11150343" cy="2519111"/>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800"/>
              </a:spcBef>
              <a:spcAft>
                <a:spcPts val="800"/>
              </a:spcAft>
              <a:buNone/>
            </a:pPr>
            <a:r>
              <a:rPr lang="en-US" sz="2700" b="1" dirty="0">
                <a:solidFill>
                  <a:srgbClr val="003399"/>
                </a:solidFill>
                <a:latin typeface="Century Gothic"/>
                <a:ea typeface="Century Gothic"/>
                <a:cs typeface="Century Gothic"/>
                <a:sym typeface="Century Gothic"/>
              </a:rPr>
              <a:t>Climate Change and Energy</a:t>
            </a:r>
          </a:p>
          <a:p>
            <a:pPr marL="0" marR="0" lvl="0" indent="0" algn="ctr" rtl="0">
              <a:lnSpc>
                <a:spcPct val="107000"/>
              </a:lnSpc>
              <a:spcBef>
                <a:spcPts val="800"/>
              </a:spcBef>
              <a:spcAft>
                <a:spcPts val="800"/>
              </a:spcAft>
              <a:buNone/>
            </a:pPr>
            <a:r>
              <a:rPr lang="en-MY" sz="2800" kern="100" dirty="0">
                <a:effectLst/>
                <a:latin typeface="+mn-lt"/>
                <a:ea typeface="Calibri" panose="020F0502020204030204" pitchFamily="34" charset="0"/>
                <a:cs typeface="Times New Roman" panose="02020603050405020304" pitchFamily="18" charset="0"/>
              </a:rPr>
              <a:t> Topic 4: </a:t>
            </a:r>
            <a:br>
              <a:rPr lang="en-MY" sz="2800" kern="100" dirty="0">
                <a:effectLst/>
                <a:latin typeface="+mn-lt"/>
                <a:ea typeface="Calibri" panose="020F0502020204030204" pitchFamily="34" charset="0"/>
                <a:cs typeface="Times New Roman" panose="02020603050405020304" pitchFamily="18" charset="0"/>
              </a:rPr>
            </a:br>
            <a:r>
              <a:rPr lang="en-US" sz="2800" kern="100" dirty="0">
                <a:latin typeface="+mn-lt"/>
                <a:cs typeface="Times New Roman" panose="02020603050405020304" pitchFamily="18" charset="0"/>
              </a:rPr>
              <a:t>Energy Justice</a:t>
            </a:r>
            <a:endParaRPr lang="en-US" sz="2700" b="1" dirty="0">
              <a:solidFill>
                <a:srgbClr val="003399"/>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lang="en-US" sz="2700" b="1" i="0" u="none" strike="noStrike" cap="none" dirty="0">
              <a:solidFill>
                <a:srgbClr val="003399"/>
              </a:solidFill>
              <a:latin typeface="Century Gothic"/>
              <a:ea typeface="Century Gothic"/>
              <a:cs typeface="Century Gothic"/>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8B76E-7852-8365-540E-7FB638BB3582}"/>
              </a:ext>
            </a:extLst>
          </p:cNvPr>
          <p:cNvSpPr>
            <a:spLocks noGrp="1"/>
          </p:cNvSpPr>
          <p:nvPr>
            <p:ph type="title"/>
          </p:nvPr>
        </p:nvSpPr>
        <p:spPr/>
        <p:txBody>
          <a:bodyPr/>
          <a:lstStyle/>
          <a:p>
            <a:r>
              <a:rPr lang="en-MY" sz="2000" b="1" i="0" dirty="0">
                <a:effectLst/>
                <a:latin typeface="+mn-lt"/>
              </a:rPr>
              <a:t>Addressing Energy Poverty and Vulnerability:</a:t>
            </a:r>
            <a:endParaRPr lang="en-US" sz="2000" dirty="0">
              <a:latin typeface="+mn-lt"/>
            </a:endParaRPr>
          </a:p>
        </p:txBody>
      </p:sp>
      <p:sp>
        <p:nvSpPr>
          <p:cNvPr id="3" name="Content Placeholder 2">
            <a:extLst>
              <a:ext uri="{FF2B5EF4-FFF2-40B4-BE49-F238E27FC236}">
                <a16:creationId xmlns:a16="http://schemas.microsoft.com/office/drawing/2014/main" id="{971C975B-CDC2-42A5-CFC0-345A307C9748}"/>
              </a:ext>
            </a:extLst>
          </p:cNvPr>
          <p:cNvSpPr>
            <a:spLocks noGrp="1"/>
          </p:cNvSpPr>
          <p:nvPr>
            <p:ph idx="1"/>
          </p:nvPr>
        </p:nvSpPr>
        <p:spPr>
          <a:xfrm>
            <a:off x="838200" y="1592333"/>
            <a:ext cx="10515600" cy="4351338"/>
          </a:xfrm>
        </p:spPr>
        <p:txBody>
          <a:bodyPr>
            <a:normAutofit/>
          </a:bodyPr>
          <a:lstStyle/>
          <a:p>
            <a:pPr algn="l">
              <a:buFont typeface="+mj-lt"/>
              <a:buAutoNum type="arabicPeriod"/>
            </a:pPr>
            <a:endParaRPr lang="en-MY" sz="2000" b="0" i="0" dirty="0">
              <a:solidFill>
                <a:srgbClr val="374151"/>
              </a:solidFill>
              <a:effectLst/>
              <a:latin typeface="+mn-lt"/>
            </a:endParaRPr>
          </a:p>
          <a:p>
            <a:pPr marL="742950" lvl="1" indent="-285750" algn="l">
              <a:buFont typeface="+mj-lt"/>
              <a:buAutoNum type="arabicPeriod"/>
            </a:pPr>
            <a:r>
              <a:rPr lang="en-MY" sz="2000" b="0" i="1" dirty="0">
                <a:solidFill>
                  <a:srgbClr val="374151"/>
                </a:solidFill>
                <a:effectLst/>
                <a:latin typeface="+mn-lt"/>
              </a:rPr>
              <a:t>Energy Poverty:</a:t>
            </a:r>
            <a:r>
              <a:rPr lang="en-MY" sz="2000" b="0" i="0" dirty="0">
                <a:solidFill>
                  <a:srgbClr val="374151"/>
                </a:solidFill>
                <a:effectLst/>
                <a:latin typeface="+mn-lt"/>
              </a:rPr>
              <a:t> Energy justice and climate action intersect in addressing energy poverty, which involves ensuring that all individuals have access to affordable and reliable energy services. Mitigation and adaptation strategies should take into account the energy needs of vulnerable populations.</a:t>
            </a:r>
          </a:p>
          <a:p>
            <a:pPr marL="742950" lvl="1" indent="-285750" algn="l">
              <a:buFont typeface="+mj-lt"/>
              <a:buAutoNum type="arabicPeriod"/>
            </a:pPr>
            <a:endParaRPr lang="en-MY" sz="2000" b="0" i="0" dirty="0">
              <a:solidFill>
                <a:srgbClr val="374151"/>
              </a:solidFill>
              <a:effectLst/>
              <a:latin typeface="+mn-lt"/>
            </a:endParaRPr>
          </a:p>
          <a:p>
            <a:pPr marL="742950" lvl="1" indent="-285750" algn="l">
              <a:buFont typeface="+mj-lt"/>
              <a:buAutoNum type="arabicPeriod"/>
            </a:pPr>
            <a:r>
              <a:rPr lang="en-MY" sz="2000" b="0" i="1" dirty="0">
                <a:solidFill>
                  <a:srgbClr val="374151"/>
                </a:solidFill>
                <a:effectLst/>
                <a:latin typeface="+mn-lt"/>
              </a:rPr>
              <a:t>Vulnerable Communities:</a:t>
            </a:r>
            <a:r>
              <a:rPr lang="en-MY" sz="2000" b="0" i="0" dirty="0">
                <a:solidFill>
                  <a:srgbClr val="374151"/>
                </a:solidFill>
                <a:effectLst/>
                <a:latin typeface="+mn-lt"/>
              </a:rPr>
              <a:t> Vulnerable communities, often disproportionately affected by the impacts of climate change, should be considered in climate action plans. This involves not only reducing emissions but also addressing the socio-economic and environmental vulnerabilities that contribute to energy injustice.</a:t>
            </a:r>
          </a:p>
          <a:p>
            <a:pPr marL="0" indent="0">
              <a:buNone/>
            </a:pPr>
            <a:br>
              <a:rPr lang="en-MY" sz="2000" dirty="0">
                <a:latin typeface="+mn-lt"/>
              </a:rPr>
            </a:br>
            <a:endParaRPr lang="en-US" sz="2000" dirty="0">
              <a:latin typeface="+mn-lt"/>
            </a:endParaRPr>
          </a:p>
        </p:txBody>
      </p:sp>
    </p:spTree>
    <p:extLst>
      <p:ext uri="{BB962C8B-B14F-4D97-AF65-F5344CB8AC3E}">
        <p14:creationId xmlns:p14="http://schemas.microsoft.com/office/powerpoint/2010/main" val="15258620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60BA2-75B3-F34D-E95E-20162BF4987B}"/>
              </a:ext>
            </a:extLst>
          </p:cNvPr>
          <p:cNvSpPr>
            <a:spLocks noGrp="1"/>
          </p:cNvSpPr>
          <p:nvPr>
            <p:ph type="title"/>
          </p:nvPr>
        </p:nvSpPr>
        <p:spPr/>
        <p:txBody>
          <a:bodyPr/>
          <a:lstStyle/>
          <a:p>
            <a:r>
              <a:rPr lang="en-MY" sz="2000" b="1" kern="100" dirty="0">
                <a:effectLst/>
                <a:latin typeface="+mn-lt"/>
                <a:ea typeface="Calibri" panose="020F0502020204030204" pitchFamily="34" charset="0"/>
                <a:cs typeface="Times New Roman" panose="02020603050405020304" pitchFamily="18" charset="0"/>
              </a:rPr>
              <a:t>II. Role of Governments, Corporations, and Individuals in Addressing Climate Change</a:t>
            </a:r>
            <a:endParaRPr lang="en-US" sz="2000" b="1" dirty="0">
              <a:latin typeface="+mn-lt"/>
            </a:endParaRPr>
          </a:p>
        </p:txBody>
      </p:sp>
      <p:sp>
        <p:nvSpPr>
          <p:cNvPr id="3" name="Content Placeholder 2">
            <a:extLst>
              <a:ext uri="{FF2B5EF4-FFF2-40B4-BE49-F238E27FC236}">
                <a16:creationId xmlns:a16="http://schemas.microsoft.com/office/drawing/2014/main" id="{04016998-94AA-86EF-15B6-556E19756A52}"/>
              </a:ext>
            </a:extLst>
          </p:cNvPr>
          <p:cNvSpPr>
            <a:spLocks noGrp="1"/>
          </p:cNvSpPr>
          <p:nvPr>
            <p:ph idx="1"/>
          </p:nvPr>
        </p:nvSpPr>
        <p:spPr/>
        <p:txBody>
          <a:bodyPr>
            <a:normAutofit fontScale="85000" lnSpcReduction="10000"/>
          </a:bodyPr>
          <a:lstStyle/>
          <a:p>
            <a:r>
              <a:rPr lang="en-MY" sz="2000" b="1" kern="100" dirty="0">
                <a:effectLst/>
                <a:latin typeface="+mn-lt"/>
                <a:ea typeface="Calibri" panose="020F0502020204030204" pitchFamily="34" charset="0"/>
                <a:cs typeface="Times New Roman" panose="02020603050405020304" pitchFamily="18" charset="0"/>
              </a:rPr>
              <a:t> A. Governments</a:t>
            </a:r>
          </a:p>
          <a:p>
            <a:r>
              <a:rPr lang="en-MY" sz="2000" kern="100" dirty="0">
                <a:effectLst/>
                <a:latin typeface="+mn-lt"/>
                <a:ea typeface="Calibri" panose="020F0502020204030204" pitchFamily="34" charset="0"/>
                <a:cs typeface="Times New Roman" panose="02020603050405020304" pitchFamily="18" charset="0"/>
              </a:rPr>
              <a:t>1. Policy Formulation: Implementing and enforcing energy and climate policies that prioritize justice.</a:t>
            </a:r>
          </a:p>
          <a:p>
            <a:r>
              <a:rPr lang="en-MY" sz="2000" kern="100" dirty="0">
                <a:effectLst/>
                <a:latin typeface="+mn-lt"/>
                <a:ea typeface="Calibri" panose="020F0502020204030204" pitchFamily="34" charset="0"/>
                <a:cs typeface="Times New Roman" panose="02020603050405020304" pitchFamily="18" charset="0"/>
              </a:rPr>
              <a:t>2. Investment in Vulnerable Communities: Allocating resources to communities most affected by energy-related activities.</a:t>
            </a:r>
          </a:p>
          <a:p>
            <a:pPr marL="0" indent="0">
              <a:buNone/>
            </a:pPr>
            <a:r>
              <a:rPr lang="en-MY" sz="2000" kern="100" dirty="0">
                <a:effectLst/>
                <a:latin typeface="+mn-lt"/>
                <a:ea typeface="Calibri" panose="020F0502020204030204" pitchFamily="34" charset="0"/>
                <a:cs typeface="Times New Roman" panose="02020603050405020304" pitchFamily="18" charset="0"/>
              </a:rPr>
              <a:t> </a:t>
            </a:r>
          </a:p>
          <a:p>
            <a:r>
              <a:rPr lang="en-MY" sz="2000" kern="100" dirty="0">
                <a:effectLst/>
                <a:latin typeface="+mn-lt"/>
                <a:ea typeface="Calibri" panose="020F0502020204030204" pitchFamily="34" charset="0"/>
                <a:cs typeface="Times New Roman" panose="02020603050405020304" pitchFamily="18" charset="0"/>
              </a:rPr>
              <a:t> </a:t>
            </a:r>
            <a:r>
              <a:rPr lang="en-MY" sz="2000" b="1" kern="100" dirty="0">
                <a:effectLst/>
                <a:latin typeface="+mn-lt"/>
                <a:ea typeface="Calibri" panose="020F0502020204030204" pitchFamily="34" charset="0"/>
                <a:cs typeface="Times New Roman" panose="02020603050405020304" pitchFamily="18" charset="0"/>
              </a:rPr>
              <a:t>B. Corporations</a:t>
            </a:r>
          </a:p>
          <a:p>
            <a:r>
              <a:rPr lang="en-MY" sz="2000" kern="100" dirty="0">
                <a:effectLst/>
                <a:latin typeface="+mn-lt"/>
                <a:ea typeface="Calibri" panose="020F0502020204030204" pitchFamily="34" charset="0"/>
                <a:cs typeface="Times New Roman" panose="02020603050405020304" pitchFamily="18" charset="0"/>
              </a:rPr>
              <a:t>1. Corporate Social Responsibility (CSR): Integrating social and environmental concerns into business practices.</a:t>
            </a:r>
          </a:p>
          <a:p>
            <a:r>
              <a:rPr lang="en-MY" sz="2000" kern="100" dirty="0">
                <a:effectLst/>
                <a:latin typeface="+mn-lt"/>
                <a:ea typeface="Calibri" panose="020F0502020204030204" pitchFamily="34" charset="0"/>
                <a:cs typeface="Times New Roman" panose="02020603050405020304" pitchFamily="18" charset="0"/>
              </a:rPr>
              <a:t>2. Supply Chain Responsibility: Ensuring fair </a:t>
            </a:r>
            <a:r>
              <a:rPr lang="en-MY" sz="2000" kern="100" dirty="0" err="1">
                <a:effectLst/>
                <a:latin typeface="+mn-lt"/>
                <a:ea typeface="Calibri" panose="020F0502020204030204" pitchFamily="34" charset="0"/>
                <a:cs typeface="Times New Roman" panose="02020603050405020304" pitchFamily="18" charset="0"/>
              </a:rPr>
              <a:t>labor</a:t>
            </a:r>
            <a:r>
              <a:rPr lang="en-MY" sz="2000" kern="100" dirty="0">
                <a:effectLst/>
                <a:latin typeface="+mn-lt"/>
                <a:ea typeface="Calibri" panose="020F0502020204030204" pitchFamily="34" charset="0"/>
                <a:cs typeface="Times New Roman" panose="02020603050405020304" pitchFamily="18" charset="0"/>
              </a:rPr>
              <a:t> practices and environmental stewardship throughout the supply chain.</a:t>
            </a:r>
          </a:p>
          <a:p>
            <a:pPr marL="0" indent="0">
              <a:buNone/>
            </a:pPr>
            <a:r>
              <a:rPr lang="en-MY" sz="2000" kern="100" dirty="0">
                <a:effectLst/>
                <a:latin typeface="+mn-lt"/>
                <a:ea typeface="Calibri" panose="020F0502020204030204" pitchFamily="34" charset="0"/>
                <a:cs typeface="Times New Roman" panose="02020603050405020304" pitchFamily="18" charset="0"/>
              </a:rPr>
              <a:t> </a:t>
            </a:r>
          </a:p>
          <a:p>
            <a:r>
              <a:rPr lang="en-MY" sz="2000" b="1" kern="100" dirty="0">
                <a:effectLst/>
                <a:latin typeface="+mn-lt"/>
                <a:ea typeface="Calibri" panose="020F0502020204030204" pitchFamily="34" charset="0"/>
                <a:cs typeface="Times New Roman" panose="02020603050405020304" pitchFamily="18" charset="0"/>
              </a:rPr>
              <a:t> C. Individuals</a:t>
            </a:r>
          </a:p>
          <a:p>
            <a:r>
              <a:rPr lang="en-MY" sz="2000" kern="100" dirty="0">
                <a:effectLst/>
                <a:latin typeface="+mn-lt"/>
                <a:ea typeface="Calibri" panose="020F0502020204030204" pitchFamily="34" charset="0"/>
                <a:cs typeface="Times New Roman" panose="02020603050405020304" pitchFamily="18" charset="0"/>
              </a:rPr>
              <a:t>1. Consumption Choices: Making sustainable and ethical choices in energy consumption.</a:t>
            </a:r>
          </a:p>
          <a:p>
            <a:r>
              <a:rPr lang="en-MY" sz="2000" kern="100" dirty="0">
                <a:effectLst/>
                <a:latin typeface="+mn-lt"/>
                <a:ea typeface="Calibri" panose="020F0502020204030204" pitchFamily="34" charset="0"/>
                <a:cs typeface="Times New Roman" panose="02020603050405020304" pitchFamily="18" charset="0"/>
              </a:rPr>
              <a:t>2. Advocacy and Activism: Engaging in advocacy for just energy policies and participating in climate activism.</a:t>
            </a:r>
          </a:p>
          <a:p>
            <a:endParaRPr lang="en-US" sz="2000" dirty="0">
              <a:latin typeface="+mn-lt"/>
            </a:endParaRPr>
          </a:p>
        </p:txBody>
      </p:sp>
    </p:spTree>
    <p:extLst>
      <p:ext uri="{BB962C8B-B14F-4D97-AF65-F5344CB8AC3E}">
        <p14:creationId xmlns:p14="http://schemas.microsoft.com/office/powerpoint/2010/main" val="33626097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5E217-68CB-A561-8ED9-01CAF9C26252}"/>
              </a:ext>
            </a:extLst>
          </p:cNvPr>
          <p:cNvSpPr>
            <a:spLocks noGrp="1"/>
          </p:cNvSpPr>
          <p:nvPr>
            <p:ph type="title"/>
          </p:nvPr>
        </p:nvSpPr>
        <p:spPr/>
        <p:txBody>
          <a:bodyPr/>
          <a:lstStyle/>
          <a:p>
            <a:r>
              <a:rPr lang="en-MY" sz="2000" b="1" dirty="0">
                <a:effectLst/>
                <a:latin typeface="+mn-lt"/>
                <a:ea typeface="Calibri" panose="020F0502020204030204" pitchFamily="34" charset="0"/>
                <a:cs typeface="Times New Roman" panose="02020603050405020304" pitchFamily="18" charset="0"/>
              </a:rPr>
              <a:t>III. Ethical Considerations in Energy Choices and Resource Allocation</a:t>
            </a:r>
            <a:r>
              <a:rPr lang="en-MY" sz="2000" b="1" dirty="0">
                <a:effectLst/>
                <a:latin typeface="+mn-lt"/>
              </a:rPr>
              <a:t> </a:t>
            </a:r>
            <a:endParaRPr lang="en-US" sz="2000" b="1" dirty="0">
              <a:latin typeface="+mn-lt"/>
            </a:endParaRPr>
          </a:p>
        </p:txBody>
      </p:sp>
      <p:sp>
        <p:nvSpPr>
          <p:cNvPr id="3" name="Content Placeholder 2">
            <a:extLst>
              <a:ext uri="{FF2B5EF4-FFF2-40B4-BE49-F238E27FC236}">
                <a16:creationId xmlns:a16="http://schemas.microsoft.com/office/drawing/2014/main" id="{18560F10-9CD4-861D-85B8-FA16D08AF366}"/>
              </a:ext>
            </a:extLst>
          </p:cNvPr>
          <p:cNvSpPr>
            <a:spLocks noGrp="1"/>
          </p:cNvSpPr>
          <p:nvPr>
            <p:ph idx="1"/>
          </p:nvPr>
        </p:nvSpPr>
        <p:spPr/>
        <p:txBody>
          <a:bodyPr/>
          <a:lstStyle/>
          <a:p>
            <a:r>
              <a:rPr lang="en-MY" sz="2000" b="1" kern="100" dirty="0">
                <a:effectLst/>
                <a:latin typeface="+mn-lt"/>
                <a:ea typeface="Calibri" panose="020F0502020204030204" pitchFamily="34" charset="0"/>
                <a:cs typeface="Times New Roman" panose="02020603050405020304" pitchFamily="18" charset="0"/>
              </a:rPr>
              <a:t>A. Environmental Ethics</a:t>
            </a:r>
          </a:p>
          <a:p>
            <a:r>
              <a:rPr lang="en-MY" sz="2000" kern="100" dirty="0">
                <a:effectLst/>
                <a:latin typeface="+mn-lt"/>
                <a:ea typeface="Calibri" panose="020F0502020204030204" pitchFamily="34" charset="0"/>
                <a:cs typeface="Times New Roman" panose="02020603050405020304" pitchFamily="18" charset="0"/>
              </a:rPr>
              <a:t>1. Intrinsic Value of Nature: Recognizing the inherent value of the environment beyond its utility to humans.</a:t>
            </a:r>
          </a:p>
          <a:p>
            <a:r>
              <a:rPr lang="en-MY" sz="2000" kern="100" dirty="0">
                <a:effectLst/>
                <a:latin typeface="+mn-lt"/>
                <a:ea typeface="Calibri" panose="020F0502020204030204" pitchFamily="34" charset="0"/>
                <a:cs typeface="Times New Roman" panose="02020603050405020304" pitchFamily="18" charset="0"/>
              </a:rPr>
              <a:t>2. Interconnectedness: Understanding the interconnectedness of ecosystems and the importance of preserving biodiversity.</a:t>
            </a:r>
          </a:p>
          <a:p>
            <a:pPr marL="0" indent="0">
              <a:buNone/>
            </a:pPr>
            <a:r>
              <a:rPr lang="en-MY" sz="2000" kern="100" dirty="0">
                <a:effectLst/>
                <a:latin typeface="+mn-lt"/>
                <a:ea typeface="Calibri" panose="020F0502020204030204" pitchFamily="34" charset="0"/>
                <a:cs typeface="Times New Roman" panose="02020603050405020304" pitchFamily="18" charset="0"/>
              </a:rPr>
              <a:t> </a:t>
            </a:r>
          </a:p>
          <a:p>
            <a:r>
              <a:rPr lang="en-MY" sz="2000" b="1" kern="100" dirty="0">
                <a:effectLst/>
                <a:latin typeface="+mn-lt"/>
                <a:ea typeface="Calibri" panose="020F0502020204030204" pitchFamily="34" charset="0"/>
                <a:cs typeface="Times New Roman" panose="02020603050405020304" pitchFamily="18" charset="0"/>
              </a:rPr>
              <a:t> B. Social Ethics</a:t>
            </a:r>
          </a:p>
          <a:p>
            <a:r>
              <a:rPr lang="en-MY" sz="2000" kern="100" dirty="0">
                <a:effectLst/>
                <a:latin typeface="+mn-lt"/>
                <a:ea typeface="Calibri" panose="020F0502020204030204" pitchFamily="34" charset="0"/>
                <a:cs typeface="Times New Roman" panose="02020603050405020304" pitchFamily="18" charset="0"/>
              </a:rPr>
              <a:t>1. Human Rights: Ensuring that energy policies respect and protect human rights.</a:t>
            </a:r>
          </a:p>
          <a:p>
            <a:r>
              <a:rPr lang="en-MY" sz="2000" kern="100" dirty="0">
                <a:effectLst/>
                <a:latin typeface="+mn-lt"/>
                <a:ea typeface="Calibri" panose="020F0502020204030204" pitchFamily="34" charset="0"/>
                <a:cs typeface="Times New Roman" panose="02020603050405020304" pitchFamily="18" charset="0"/>
              </a:rPr>
              <a:t>2. Equity and Fairness: Distributing energy resources and benefits equitably among different social groups.</a:t>
            </a:r>
          </a:p>
          <a:p>
            <a:endParaRPr lang="en-US" sz="2000" dirty="0">
              <a:latin typeface="+mn-lt"/>
            </a:endParaRPr>
          </a:p>
        </p:txBody>
      </p:sp>
    </p:spTree>
    <p:extLst>
      <p:ext uri="{BB962C8B-B14F-4D97-AF65-F5344CB8AC3E}">
        <p14:creationId xmlns:p14="http://schemas.microsoft.com/office/powerpoint/2010/main" val="20558130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73A94-BBC3-7AE6-D5E7-3715EBC41251}"/>
              </a:ext>
            </a:extLst>
          </p:cNvPr>
          <p:cNvSpPr>
            <a:spLocks noGrp="1"/>
          </p:cNvSpPr>
          <p:nvPr>
            <p:ph type="title"/>
          </p:nvPr>
        </p:nvSpPr>
        <p:spPr/>
        <p:txBody>
          <a:bodyPr/>
          <a:lstStyle/>
          <a:p>
            <a:r>
              <a:rPr lang="en-MY" sz="2000" b="1" dirty="0">
                <a:effectLst/>
                <a:latin typeface="+mn-lt"/>
                <a:ea typeface="Calibri" panose="020F0502020204030204" pitchFamily="34" charset="0"/>
                <a:cs typeface="Times New Roman" panose="02020603050405020304" pitchFamily="18" charset="0"/>
              </a:rPr>
              <a:t>IV. Communication Strategies for Raising Climate Awareness</a:t>
            </a:r>
            <a:r>
              <a:rPr lang="en-MY" sz="2000" b="1" dirty="0">
                <a:effectLst/>
                <a:latin typeface="+mn-lt"/>
              </a:rPr>
              <a:t> </a:t>
            </a:r>
            <a:endParaRPr lang="en-US" sz="2000" b="1" dirty="0">
              <a:latin typeface="+mn-lt"/>
            </a:endParaRPr>
          </a:p>
        </p:txBody>
      </p:sp>
      <p:sp>
        <p:nvSpPr>
          <p:cNvPr id="3" name="Content Placeholder 2">
            <a:extLst>
              <a:ext uri="{FF2B5EF4-FFF2-40B4-BE49-F238E27FC236}">
                <a16:creationId xmlns:a16="http://schemas.microsoft.com/office/drawing/2014/main" id="{7B953C53-281C-8AB2-806B-8E17D532EA45}"/>
              </a:ext>
            </a:extLst>
          </p:cNvPr>
          <p:cNvSpPr>
            <a:spLocks noGrp="1"/>
          </p:cNvSpPr>
          <p:nvPr>
            <p:ph idx="1"/>
          </p:nvPr>
        </p:nvSpPr>
        <p:spPr/>
        <p:txBody>
          <a:bodyPr>
            <a:noAutofit/>
          </a:bodyPr>
          <a:lstStyle/>
          <a:p>
            <a:r>
              <a:rPr lang="en-MY" sz="2000" b="1" kern="100" dirty="0">
                <a:effectLst/>
                <a:latin typeface="+mn-lt"/>
                <a:ea typeface="Calibri" panose="020F0502020204030204" pitchFamily="34" charset="0"/>
                <a:cs typeface="Times New Roman" panose="02020603050405020304" pitchFamily="18" charset="0"/>
              </a:rPr>
              <a:t>A. Importance of Communication</a:t>
            </a:r>
          </a:p>
          <a:p>
            <a:r>
              <a:rPr lang="en-MY" sz="2000" kern="100" dirty="0">
                <a:effectLst/>
                <a:latin typeface="+mn-lt"/>
                <a:ea typeface="Calibri" panose="020F0502020204030204" pitchFamily="34" charset="0"/>
                <a:cs typeface="Times New Roman" panose="02020603050405020304" pitchFamily="18" charset="0"/>
              </a:rPr>
              <a:t>- Raising Awareness: Informing the public about the interconnected issues of energy justice and climate change.</a:t>
            </a:r>
          </a:p>
          <a:p>
            <a:pPr marL="0" indent="0">
              <a:buNone/>
            </a:pPr>
            <a:r>
              <a:rPr lang="en-MY" sz="2000" kern="100" dirty="0">
                <a:effectLst/>
                <a:latin typeface="+mn-lt"/>
                <a:ea typeface="Calibri" panose="020F0502020204030204" pitchFamily="34" charset="0"/>
                <a:cs typeface="Times New Roman" panose="02020603050405020304" pitchFamily="18" charset="0"/>
              </a:rPr>
              <a:t>  </a:t>
            </a:r>
            <a:r>
              <a:rPr lang="en-MY" sz="2000" b="1" kern="100" dirty="0">
                <a:effectLst/>
                <a:latin typeface="+mn-lt"/>
                <a:ea typeface="Calibri" panose="020F0502020204030204" pitchFamily="34" charset="0"/>
                <a:cs typeface="Times New Roman" panose="02020603050405020304" pitchFamily="18" charset="0"/>
              </a:rPr>
              <a:t>B. Strategies for Effective Communication</a:t>
            </a:r>
          </a:p>
          <a:p>
            <a:r>
              <a:rPr lang="en-MY" sz="2000" kern="100" dirty="0">
                <a:effectLst/>
                <a:latin typeface="+mn-lt"/>
                <a:ea typeface="Calibri" panose="020F0502020204030204" pitchFamily="34" charset="0"/>
                <a:cs typeface="Times New Roman" panose="02020603050405020304" pitchFamily="18" charset="0"/>
              </a:rPr>
              <a:t>1. Tailoring Messages: Customizing information to different audiences and demographics.</a:t>
            </a:r>
          </a:p>
          <a:p>
            <a:r>
              <a:rPr lang="en-MY" sz="2000" kern="100" dirty="0">
                <a:effectLst/>
                <a:latin typeface="+mn-lt"/>
                <a:ea typeface="Calibri" panose="020F0502020204030204" pitchFamily="34" charset="0"/>
                <a:cs typeface="Times New Roman" panose="02020603050405020304" pitchFamily="18" charset="0"/>
              </a:rPr>
              <a:t>2. Storytelling: Using narratives to convey the human impact of energy choices.</a:t>
            </a:r>
          </a:p>
          <a:p>
            <a:r>
              <a:rPr lang="en-MY" sz="2000" kern="100" dirty="0">
                <a:effectLst/>
                <a:latin typeface="+mn-lt"/>
                <a:ea typeface="Calibri" panose="020F0502020204030204" pitchFamily="34" charset="0"/>
                <a:cs typeface="Times New Roman" panose="02020603050405020304" pitchFamily="18" charset="0"/>
              </a:rPr>
              <a:t>3. Visual Communication: Utilizing visuals to make complex information more accessible.</a:t>
            </a:r>
          </a:p>
          <a:p>
            <a:r>
              <a:rPr lang="en-MY" sz="2000" kern="100" dirty="0">
                <a:effectLst/>
                <a:latin typeface="+mn-lt"/>
                <a:ea typeface="Calibri" panose="020F0502020204030204" pitchFamily="34" charset="0"/>
                <a:cs typeface="Times New Roman" panose="02020603050405020304" pitchFamily="18" charset="0"/>
              </a:rPr>
              <a:t>4. Engagement through Social Media: Leveraging social media platforms for broader reach and engagement.</a:t>
            </a:r>
          </a:p>
          <a:p>
            <a:pPr marL="0" indent="0">
              <a:buNone/>
            </a:pPr>
            <a:r>
              <a:rPr lang="en-MY" sz="2000" kern="100" dirty="0">
                <a:effectLst/>
                <a:latin typeface="+mn-lt"/>
                <a:ea typeface="Calibri" panose="020F0502020204030204" pitchFamily="34" charset="0"/>
                <a:cs typeface="Times New Roman" panose="02020603050405020304" pitchFamily="18" charset="0"/>
              </a:rPr>
              <a:t> </a:t>
            </a:r>
            <a:r>
              <a:rPr lang="en-MY" sz="2000" b="1" kern="100" dirty="0">
                <a:effectLst/>
                <a:latin typeface="+mn-lt"/>
                <a:ea typeface="Calibri" panose="020F0502020204030204" pitchFamily="34" charset="0"/>
                <a:cs typeface="Times New Roman" panose="02020603050405020304" pitchFamily="18" charset="0"/>
              </a:rPr>
              <a:t> C. Overcoming Challenges</a:t>
            </a:r>
          </a:p>
          <a:p>
            <a:r>
              <a:rPr lang="en-MY" sz="2000" kern="100" dirty="0">
                <a:effectLst/>
                <a:latin typeface="+mn-lt"/>
                <a:ea typeface="Calibri" panose="020F0502020204030204" pitchFamily="34" charset="0"/>
                <a:cs typeface="Times New Roman" panose="02020603050405020304" pitchFamily="18" charset="0"/>
              </a:rPr>
              <a:t>1. Addressing </a:t>
            </a:r>
            <a:r>
              <a:rPr lang="en-MY" sz="2000" kern="100" dirty="0" err="1">
                <a:effectLst/>
                <a:latin typeface="+mn-lt"/>
                <a:ea typeface="Calibri" panose="020F0502020204030204" pitchFamily="34" charset="0"/>
                <a:cs typeface="Times New Roman" panose="02020603050405020304" pitchFamily="18" charset="0"/>
              </a:rPr>
              <a:t>Skepticism</a:t>
            </a:r>
            <a:r>
              <a:rPr lang="en-MY" sz="2000" kern="100" dirty="0">
                <a:effectLst/>
                <a:latin typeface="+mn-lt"/>
                <a:ea typeface="Calibri" panose="020F0502020204030204" pitchFamily="34" charset="0"/>
                <a:cs typeface="Times New Roman" panose="02020603050405020304" pitchFamily="18" charset="0"/>
              </a:rPr>
              <a:t>: Responding to climate </a:t>
            </a:r>
            <a:r>
              <a:rPr lang="en-MY" sz="2000" kern="100" dirty="0" err="1">
                <a:effectLst/>
                <a:latin typeface="+mn-lt"/>
                <a:ea typeface="Calibri" panose="020F0502020204030204" pitchFamily="34" charset="0"/>
                <a:cs typeface="Times New Roman" panose="02020603050405020304" pitchFamily="18" charset="0"/>
              </a:rPr>
              <a:t>skepticism</a:t>
            </a:r>
            <a:r>
              <a:rPr lang="en-MY" sz="2000" kern="100" dirty="0">
                <a:effectLst/>
                <a:latin typeface="+mn-lt"/>
                <a:ea typeface="Calibri" panose="020F0502020204030204" pitchFamily="34" charset="0"/>
                <a:cs typeface="Times New Roman" panose="02020603050405020304" pitchFamily="18" charset="0"/>
              </a:rPr>
              <a:t> with evidence-based information.</a:t>
            </a:r>
          </a:p>
          <a:p>
            <a:r>
              <a:rPr lang="en-MY" sz="2000" kern="100" dirty="0">
                <a:effectLst/>
                <a:latin typeface="+mn-lt"/>
                <a:ea typeface="Calibri" panose="020F0502020204030204" pitchFamily="34" charset="0"/>
                <a:cs typeface="Times New Roman" panose="02020603050405020304" pitchFamily="18" charset="0"/>
              </a:rPr>
              <a:t>2. Fostering Empathy: Connecting with people on an emotional level to inspire action.</a:t>
            </a:r>
          </a:p>
          <a:p>
            <a:endParaRPr lang="en-US" sz="2000" dirty="0">
              <a:latin typeface="+mn-lt"/>
            </a:endParaRPr>
          </a:p>
        </p:txBody>
      </p:sp>
    </p:spTree>
    <p:extLst>
      <p:ext uri="{BB962C8B-B14F-4D97-AF65-F5344CB8AC3E}">
        <p14:creationId xmlns:p14="http://schemas.microsoft.com/office/powerpoint/2010/main" val="3730423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FD888F-FA36-007B-F531-C957F5E09CD4}"/>
              </a:ext>
            </a:extLst>
          </p:cNvPr>
          <p:cNvSpPr>
            <a:spLocks noGrp="1"/>
          </p:cNvSpPr>
          <p:nvPr>
            <p:ph idx="1"/>
          </p:nvPr>
        </p:nvSpPr>
        <p:spPr>
          <a:xfrm>
            <a:off x="838200" y="692564"/>
            <a:ext cx="10515600" cy="4351338"/>
          </a:xfrm>
        </p:spPr>
        <p:txBody>
          <a:bodyPr>
            <a:normAutofit/>
          </a:bodyPr>
          <a:lstStyle/>
          <a:p>
            <a:r>
              <a:rPr lang="en-MY" sz="2000" b="1" kern="100" dirty="0">
                <a:effectLst/>
                <a:latin typeface="+mn-lt"/>
                <a:ea typeface="Calibri" panose="020F0502020204030204" pitchFamily="34" charset="0"/>
                <a:cs typeface="Times New Roman" panose="02020603050405020304" pitchFamily="18" charset="0"/>
              </a:rPr>
              <a:t>A. Definition of Energy Justice</a:t>
            </a:r>
          </a:p>
          <a:p>
            <a:endParaRPr lang="en-MY" sz="2000" kern="100" dirty="0">
              <a:effectLst/>
              <a:latin typeface="+mn-lt"/>
              <a:ea typeface="Calibri" panose="020F0502020204030204" pitchFamily="34" charset="0"/>
              <a:cs typeface="Times New Roman" panose="02020603050405020304" pitchFamily="18" charset="0"/>
            </a:endParaRPr>
          </a:p>
          <a:p>
            <a:r>
              <a:rPr lang="en-MY" sz="2000" kern="100" dirty="0">
                <a:latin typeface="+mn-lt"/>
                <a:cs typeface="Times New Roman" panose="02020603050405020304" pitchFamily="18" charset="0"/>
              </a:rPr>
              <a:t>Energy justice refers to the fair distribution of benefits and burdens associated with energy production and consumption, with a strong emphasis on social equity and environmental justice. It is a concept that recognizes the interconnectedness of energy systems with social, economic, and environmental factors. </a:t>
            </a:r>
          </a:p>
          <a:p>
            <a:r>
              <a:rPr lang="en-MY" sz="2000" kern="100" dirty="0">
                <a:latin typeface="+mn-lt"/>
                <a:cs typeface="Times New Roman" panose="02020603050405020304" pitchFamily="18" charset="0"/>
              </a:rPr>
              <a:t>The goal of energy justice is to ensure that all members of society, regardless of their socio-economic background or demographic characteristics, have access to clean, affordable, and sustainable energy resources. </a:t>
            </a:r>
          </a:p>
          <a:p>
            <a:r>
              <a:rPr lang="en-MY" sz="2000" kern="100" dirty="0">
                <a:latin typeface="+mn-lt"/>
                <a:cs typeface="Times New Roman" panose="02020603050405020304" pitchFamily="18" charset="0"/>
              </a:rPr>
              <a:t>This involves addressing disparities in energy access, environmental impacts, and decision-making power to create a more equitable and inclusive energy system. </a:t>
            </a:r>
          </a:p>
        </p:txBody>
      </p:sp>
    </p:spTree>
    <p:extLst>
      <p:ext uri="{BB962C8B-B14F-4D97-AF65-F5344CB8AC3E}">
        <p14:creationId xmlns:p14="http://schemas.microsoft.com/office/powerpoint/2010/main" val="38013062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350B13-4AEB-142E-F9B9-4E8EB250054B}"/>
              </a:ext>
            </a:extLst>
          </p:cNvPr>
          <p:cNvSpPr>
            <a:spLocks noGrp="1"/>
          </p:cNvSpPr>
          <p:nvPr>
            <p:ph idx="1"/>
          </p:nvPr>
        </p:nvSpPr>
        <p:spPr>
          <a:xfrm>
            <a:off x="838200" y="971550"/>
            <a:ext cx="10515600" cy="5205413"/>
          </a:xfrm>
        </p:spPr>
        <p:txBody>
          <a:bodyPr>
            <a:normAutofit/>
          </a:bodyPr>
          <a:lstStyle/>
          <a:p>
            <a:r>
              <a:rPr lang="en-MY" sz="2000" kern="100" dirty="0">
                <a:effectLst/>
                <a:latin typeface="+mn-lt"/>
                <a:ea typeface="Calibri" panose="020F0502020204030204" pitchFamily="34" charset="0"/>
                <a:cs typeface="Times New Roman" panose="02020603050405020304" pitchFamily="18" charset="0"/>
              </a:rPr>
              <a:t> </a:t>
            </a:r>
            <a:r>
              <a:rPr lang="en-MY" sz="2000" b="1" kern="100" dirty="0">
                <a:effectLst/>
                <a:latin typeface="+mn-lt"/>
                <a:ea typeface="Calibri" panose="020F0502020204030204" pitchFamily="34" charset="0"/>
                <a:cs typeface="Times New Roman" panose="02020603050405020304" pitchFamily="18" charset="0"/>
              </a:rPr>
              <a:t>B. Components of Energy Justice</a:t>
            </a:r>
          </a:p>
          <a:p>
            <a:endParaRPr lang="en-MY" sz="2000" kern="100" dirty="0">
              <a:effectLst/>
              <a:latin typeface="+mn-lt"/>
              <a:ea typeface="Calibri" panose="020F0502020204030204" pitchFamily="34" charset="0"/>
              <a:cs typeface="Times New Roman" panose="02020603050405020304" pitchFamily="18" charset="0"/>
            </a:endParaRPr>
          </a:p>
          <a:p>
            <a:r>
              <a:rPr lang="en-MY" sz="2000" kern="100" dirty="0">
                <a:effectLst/>
                <a:latin typeface="+mn-lt"/>
                <a:ea typeface="Calibri" panose="020F0502020204030204" pitchFamily="34" charset="0"/>
                <a:cs typeface="Times New Roman" panose="02020603050405020304" pitchFamily="18" charset="0"/>
              </a:rPr>
              <a:t>1. Distributional Justice: Equitable distribution of energy resources and environmental impacts.</a:t>
            </a:r>
          </a:p>
          <a:p>
            <a:r>
              <a:rPr lang="en-MY" sz="2000" kern="100" dirty="0">
                <a:effectLst/>
                <a:latin typeface="+mn-lt"/>
                <a:ea typeface="Calibri" panose="020F0502020204030204" pitchFamily="34" charset="0"/>
                <a:cs typeface="Times New Roman" panose="02020603050405020304" pitchFamily="18" charset="0"/>
              </a:rPr>
              <a:t>2. Procedural Justice: Fair and inclusive decision-making processes in energy policies.</a:t>
            </a:r>
          </a:p>
          <a:p>
            <a:r>
              <a:rPr lang="en-MY" sz="2000" kern="100" dirty="0">
                <a:effectLst/>
                <a:latin typeface="+mn-lt"/>
                <a:ea typeface="Calibri" panose="020F0502020204030204" pitchFamily="34" charset="0"/>
                <a:cs typeface="Times New Roman" panose="02020603050405020304" pitchFamily="18" charset="0"/>
              </a:rPr>
              <a:t>3. Recognition Justice: Acknowledging and addressing the diverse needs and concerns of different communities.</a:t>
            </a:r>
          </a:p>
          <a:p>
            <a:endParaRPr lang="en-MY" sz="2000" kern="100" dirty="0">
              <a:effectLst/>
              <a:latin typeface="+mn-lt"/>
              <a:ea typeface="Calibri" panose="020F0502020204030204" pitchFamily="34" charset="0"/>
              <a:cs typeface="Times New Roman" panose="02020603050405020304" pitchFamily="18" charset="0"/>
            </a:endParaRPr>
          </a:p>
          <a:p>
            <a:endParaRPr lang="en-US" sz="2000" dirty="0">
              <a:latin typeface="+mn-lt"/>
            </a:endParaRPr>
          </a:p>
        </p:txBody>
      </p:sp>
    </p:spTree>
    <p:extLst>
      <p:ext uri="{BB962C8B-B14F-4D97-AF65-F5344CB8AC3E}">
        <p14:creationId xmlns:p14="http://schemas.microsoft.com/office/powerpoint/2010/main" val="32805286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3F7D20-4E06-A868-AA21-6001341746A3}"/>
              </a:ext>
            </a:extLst>
          </p:cNvPr>
          <p:cNvSpPr>
            <a:spLocks noGrp="1"/>
          </p:cNvSpPr>
          <p:nvPr>
            <p:ph type="title"/>
          </p:nvPr>
        </p:nvSpPr>
        <p:spPr>
          <a:xfrm>
            <a:off x="838200" y="936625"/>
            <a:ext cx="10515600" cy="1325563"/>
          </a:xfrm>
        </p:spPr>
        <p:txBody>
          <a:bodyPr>
            <a:normAutofit/>
          </a:bodyPr>
          <a:lstStyle/>
          <a:p>
            <a:r>
              <a:rPr lang="en-MY" sz="2000" b="1" i="0" dirty="0">
                <a:solidFill>
                  <a:srgbClr val="374151"/>
                </a:solidFill>
                <a:effectLst/>
                <a:latin typeface="+mn-lt"/>
              </a:rPr>
              <a:t>Distributional Justice:</a:t>
            </a:r>
            <a:br>
              <a:rPr lang="en-MY" sz="2000" b="0" i="0" dirty="0">
                <a:solidFill>
                  <a:srgbClr val="374151"/>
                </a:solidFill>
                <a:effectLst/>
                <a:latin typeface="+mn-lt"/>
              </a:rPr>
            </a:br>
            <a:br>
              <a:rPr lang="en-MY" sz="2000" b="0" i="0" dirty="0">
                <a:solidFill>
                  <a:srgbClr val="374151"/>
                </a:solidFill>
                <a:effectLst/>
                <a:latin typeface="+mn-lt"/>
              </a:rPr>
            </a:br>
            <a:br>
              <a:rPr lang="en-MY" sz="2000" b="0" i="0" dirty="0">
                <a:solidFill>
                  <a:srgbClr val="374151"/>
                </a:solidFill>
                <a:effectLst/>
                <a:latin typeface="+mn-lt"/>
              </a:rPr>
            </a:br>
            <a:endParaRPr lang="en-US" sz="2000" dirty="0">
              <a:latin typeface="+mn-lt"/>
            </a:endParaRPr>
          </a:p>
        </p:txBody>
      </p:sp>
      <p:sp>
        <p:nvSpPr>
          <p:cNvPr id="3" name="Content Placeholder 2">
            <a:extLst>
              <a:ext uri="{FF2B5EF4-FFF2-40B4-BE49-F238E27FC236}">
                <a16:creationId xmlns:a16="http://schemas.microsoft.com/office/drawing/2014/main" id="{A4AFF057-2A79-0B62-2431-A59C2BAB203C}"/>
              </a:ext>
            </a:extLst>
          </p:cNvPr>
          <p:cNvSpPr>
            <a:spLocks noGrp="1"/>
          </p:cNvSpPr>
          <p:nvPr>
            <p:ph idx="1"/>
          </p:nvPr>
        </p:nvSpPr>
        <p:spPr/>
        <p:txBody>
          <a:bodyPr>
            <a:normAutofit/>
          </a:bodyPr>
          <a:lstStyle/>
          <a:p>
            <a:pPr algn="l">
              <a:buFont typeface="Arial" panose="020B0604020202020204" pitchFamily="34" charset="0"/>
              <a:buChar char="•"/>
            </a:pPr>
            <a:r>
              <a:rPr lang="en-MY" sz="2000" b="1" i="0" dirty="0">
                <a:solidFill>
                  <a:srgbClr val="374151"/>
                </a:solidFill>
                <a:effectLst/>
                <a:latin typeface="+mn-lt"/>
              </a:rPr>
              <a:t>Equitable Distribution of Energy Resources:</a:t>
            </a:r>
            <a:r>
              <a:rPr lang="en-MY" sz="2000" b="0" i="0" dirty="0">
                <a:solidFill>
                  <a:srgbClr val="374151"/>
                </a:solidFill>
                <a:effectLst/>
                <a:latin typeface="+mn-lt"/>
              </a:rPr>
              <a:t> Distributional justice focuses on ensuring that energy resources are distributed fairly among different communities and socio-economic groups. This includes access to electricity, heating, and other essential energy services.</a:t>
            </a:r>
          </a:p>
          <a:p>
            <a:pPr algn="l">
              <a:buFont typeface="Arial" panose="020B0604020202020204" pitchFamily="34" charset="0"/>
              <a:buChar char="•"/>
            </a:pPr>
            <a:r>
              <a:rPr lang="en-MY" sz="2000" b="1" i="0" dirty="0">
                <a:solidFill>
                  <a:srgbClr val="374151"/>
                </a:solidFill>
                <a:effectLst/>
                <a:latin typeface="+mn-lt"/>
              </a:rPr>
              <a:t>Equitable Distribution of Environmental Impacts:</a:t>
            </a:r>
            <a:r>
              <a:rPr lang="en-MY" sz="2000" b="0" i="0" dirty="0">
                <a:solidFill>
                  <a:srgbClr val="374151"/>
                </a:solidFill>
                <a:effectLst/>
                <a:latin typeface="+mn-lt"/>
              </a:rPr>
              <a:t> It also addresses the fair allocation of environmental and health impacts associated with energy production. Often, marginalized communities bear a disproportionate burden of pollution and other negative consequences, and distributional justice seeks to rectify these disparities.</a:t>
            </a:r>
          </a:p>
          <a:p>
            <a:endParaRPr lang="en-US" sz="2000" dirty="0">
              <a:latin typeface="+mn-lt"/>
            </a:endParaRPr>
          </a:p>
        </p:txBody>
      </p:sp>
    </p:spTree>
    <p:extLst>
      <p:ext uri="{BB962C8B-B14F-4D97-AF65-F5344CB8AC3E}">
        <p14:creationId xmlns:p14="http://schemas.microsoft.com/office/powerpoint/2010/main" val="4119917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AC311-9F0D-1DE2-4417-D3F697C0A7FA}"/>
              </a:ext>
            </a:extLst>
          </p:cNvPr>
          <p:cNvSpPr>
            <a:spLocks noGrp="1"/>
          </p:cNvSpPr>
          <p:nvPr>
            <p:ph type="title"/>
          </p:nvPr>
        </p:nvSpPr>
        <p:spPr/>
        <p:txBody>
          <a:bodyPr/>
          <a:lstStyle/>
          <a:p>
            <a:r>
              <a:rPr lang="en-MY" sz="2000" b="1" i="0" dirty="0">
                <a:effectLst/>
                <a:latin typeface="+mn-lt"/>
              </a:rPr>
              <a:t>Procedural Justice:</a:t>
            </a:r>
            <a:endParaRPr lang="en-US" sz="2000" dirty="0">
              <a:latin typeface="+mn-lt"/>
            </a:endParaRPr>
          </a:p>
        </p:txBody>
      </p:sp>
      <p:sp>
        <p:nvSpPr>
          <p:cNvPr id="3" name="Content Placeholder 2">
            <a:extLst>
              <a:ext uri="{FF2B5EF4-FFF2-40B4-BE49-F238E27FC236}">
                <a16:creationId xmlns:a16="http://schemas.microsoft.com/office/drawing/2014/main" id="{2AF539BD-9785-E545-36B4-5F8E9F834954}"/>
              </a:ext>
            </a:extLst>
          </p:cNvPr>
          <p:cNvSpPr>
            <a:spLocks noGrp="1"/>
          </p:cNvSpPr>
          <p:nvPr>
            <p:ph idx="1"/>
          </p:nvPr>
        </p:nvSpPr>
        <p:spPr/>
        <p:txBody>
          <a:bodyPr/>
          <a:lstStyle/>
          <a:p>
            <a:pPr algn="l">
              <a:buFont typeface="Arial" panose="020B0604020202020204" pitchFamily="34" charset="0"/>
              <a:buChar char="•"/>
            </a:pPr>
            <a:r>
              <a:rPr lang="en-MY" sz="2000" b="1" i="0" dirty="0">
                <a:solidFill>
                  <a:srgbClr val="374151"/>
                </a:solidFill>
                <a:effectLst/>
                <a:latin typeface="+mn-lt"/>
              </a:rPr>
              <a:t>Fair Decision-Making Processes:</a:t>
            </a:r>
            <a:r>
              <a:rPr lang="en-MY" sz="2000" b="0" i="0" dirty="0">
                <a:solidFill>
                  <a:srgbClr val="374151"/>
                </a:solidFill>
                <a:effectLst/>
                <a:latin typeface="+mn-lt"/>
              </a:rPr>
              <a:t> Procedural justice emphasizes the importance of fair and inclusive decision-making processes in the development and implementation of energy policies and projects. This includes involving affected communities in the planning, development, and evaluation stages to ensure that their voices are heard.</a:t>
            </a:r>
          </a:p>
          <a:p>
            <a:pPr algn="l">
              <a:buFont typeface="Arial" panose="020B0604020202020204" pitchFamily="34" charset="0"/>
              <a:buChar char="•"/>
            </a:pPr>
            <a:r>
              <a:rPr lang="en-MY" sz="2000" b="1" i="0" dirty="0">
                <a:solidFill>
                  <a:srgbClr val="374151"/>
                </a:solidFill>
                <a:effectLst/>
                <a:latin typeface="+mn-lt"/>
              </a:rPr>
              <a:t>Transparency and Accountability:</a:t>
            </a:r>
            <a:r>
              <a:rPr lang="en-MY" sz="2000" b="0" i="0" dirty="0">
                <a:solidFill>
                  <a:srgbClr val="374151"/>
                </a:solidFill>
                <a:effectLst/>
                <a:latin typeface="+mn-lt"/>
              </a:rPr>
              <a:t> It advocates for transparency in decision-making, providing information to the public, and holding decision-makers accountable for their actions. This helps build trust and legitimacy in the energy governance process.</a:t>
            </a:r>
          </a:p>
          <a:p>
            <a:endParaRPr lang="en-US" sz="2000" dirty="0">
              <a:latin typeface="+mn-lt"/>
            </a:endParaRPr>
          </a:p>
        </p:txBody>
      </p:sp>
    </p:spTree>
    <p:extLst>
      <p:ext uri="{BB962C8B-B14F-4D97-AF65-F5344CB8AC3E}">
        <p14:creationId xmlns:p14="http://schemas.microsoft.com/office/powerpoint/2010/main" val="2048247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71E01-1F79-F7FE-F20A-C83C1F241549}"/>
              </a:ext>
            </a:extLst>
          </p:cNvPr>
          <p:cNvSpPr>
            <a:spLocks noGrp="1"/>
          </p:cNvSpPr>
          <p:nvPr>
            <p:ph type="title"/>
          </p:nvPr>
        </p:nvSpPr>
        <p:spPr>
          <a:xfrm>
            <a:off x="838200" y="1162843"/>
            <a:ext cx="10515600" cy="1325563"/>
          </a:xfrm>
        </p:spPr>
        <p:txBody>
          <a:bodyPr>
            <a:normAutofit/>
          </a:bodyPr>
          <a:lstStyle/>
          <a:p>
            <a:r>
              <a:rPr lang="en-MY" sz="2000" b="1" i="0" dirty="0">
                <a:solidFill>
                  <a:srgbClr val="374151"/>
                </a:solidFill>
                <a:effectLst/>
                <a:latin typeface="+mn-lt"/>
              </a:rPr>
              <a:t>Recognition Justice:</a:t>
            </a:r>
            <a:br>
              <a:rPr lang="en-MY" sz="2000" b="0" i="0" dirty="0">
                <a:solidFill>
                  <a:srgbClr val="374151"/>
                </a:solidFill>
                <a:effectLst/>
                <a:latin typeface="+mn-lt"/>
              </a:rPr>
            </a:br>
            <a:br>
              <a:rPr lang="en-MY" sz="2000" b="0" i="0" dirty="0">
                <a:solidFill>
                  <a:srgbClr val="374151"/>
                </a:solidFill>
                <a:effectLst/>
                <a:latin typeface="+mn-lt"/>
              </a:rPr>
            </a:br>
            <a:br>
              <a:rPr lang="en-MY" sz="2000" b="0" i="0" dirty="0">
                <a:solidFill>
                  <a:srgbClr val="374151"/>
                </a:solidFill>
                <a:effectLst/>
                <a:latin typeface="+mn-lt"/>
              </a:rPr>
            </a:br>
            <a:endParaRPr lang="en-US" sz="2000" dirty="0">
              <a:latin typeface="+mn-lt"/>
            </a:endParaRPr>
          </a:p>
        </p:txBody>
      </p:sp>
      <p:sp>
        <p:nvSpPr>
          <p:cNvPr id="3" name="Content Placeholder 2">
            <a:extLst>
              <a:ext uri="{FF2B5EF4-FFF2-40B4-BE49-F238E27FC236}">
                <a16:creationId xmlns:a16="http://schemas.microsoft.com/office/drawing/2014/main" id="{422121EA-EE08-41FF-3840-9C0E96AA1E50}"/>
              </a:ext>
            </a:extLst>
          </p:cNvPr>
          <p:cNvSpPr>
            <a:spLocks noGrp="1"/>
          </p:cNvSpPr>
          <p:nvPr>
            <p:ph idx="1"/>
          </p:nvPr>
        </p:nvSpPr>
        <p:spPr/>
        <p:txBody>
          <a:bodyPr/>
          <a:lstStyle/>
          <a:p>
            <a:pPr algn="l">
              <a:buFont typeface="Arial" panose="020B0604020202020204" pitchFamily="34" charset="0"/>
              <a:buChar char="•"/>
            </a:pPr>
            <a:r>
              <a:rPr lang="en-MY" sz="2000" b="1" i="0" dirty="0">
                <a:solidFill>
                  <a:srgbClr val="374151"/>
                </a:solidFill>
                <a:effectLst/>
                <a:latin typeface="+mn-lt"/>
              </a:rPr>
              <a:t>Acknowledging Diverse Needs and Concerns:</a:t>
            </a:r>
            <a:r>
              <a:rPr lang="en-MY" sz="2000" b="0" i="0" dirty="0">
                <a:solidFill>
                  <a:srgbClr val="374151"/>
                </a:solidFill>
                <a:effectLst/>
                <a:latin typeface="+mn-lt"/>
              </a:rPr>
              <a:t> Recognition justice focuses on acknowledging and addressing the diverse needs, values, and concerns of different communities. This is particularly important in cases where energy projects may impact indigenous or culturally distinct groups.</a:t>
            </a:r>
          </a:p>
          <a:p>
            <a:pPr algn="l">
              <a:buFont typeface="Arial" panose="020B0604020202020204" pitchFamily="34" charset="0"/>
              <a:buChar char="•"/>
            </a:pPr>
            <a:r>
              <a:rPr lang="en-MY" sz="2000" b="1" i="0" dirty="0">
                <a:solidFill>
                  <a:srgbClr val="374151"/>
                </a:solidFill>
                <a:effectLst/>
                <a:latin typeface="+mn-lt"/>
              </a:rPr>
              <a:t>Cultural Considerations:</a:t>
            </a:r>
            <a:r>
              <a:rPr lang="en-MY" sz="2000" b="0" i="0" dirty="0">
                <a:solidFill>
                  <a:srgbClr val="374151"/>
                </a:solidFill>
                <a:effectLst/>
                <a:latin typeface="+mn-lt"/>
              </a:rPr>
              <a:t> It involves respecting and incorporating cultural considerations into the development and planning of energy initiatives. Recognizing and respecting the rights of indigenous communities and their traditional knowledge is a crucial aspect of recognition justice.</a:t>
            </a:r>
          </a:p>
          <a:p>
            <a:endParaRPr lang="en-US" sz="2000" dirty="0">
              <a:latin typeface="+mn-lt"/>
            </a:endParaRPr>
          </a:p>
        </p:txBody>
      </p:sp>
    </p:spTree>
    <p:extLst>
      <p:ext uri="{BB962C8B-B14F-4D97-AF65-F5344CB8AC3E}">
        <p14:creationId xmlns:p14="http://schemas.microsoft.com/office/powerpoint/2010/main" val="558066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CB0808-21AB-54AB-16E5-C2D5D92F6050}"/>
              </a:ext>
            </a:extLst>
          </p:cNvPr>
          <p:cNvSpPr>
            <a:spLocks noGrp="1"/>
          </p:cNvSpPr>
          <p:nvPr>
            <p:ph idx="1"/>
          </p:nvPr>
        </p:nvSpPr>
        <p:spPr>
          <a:xfrm>
            <a:off x="838200" y="854075"/>
            <a:ext cx="10515600" cy="4351338"/>
          </a:xfrm>
        </p:spPr>
        <p:txBody>
          <a:bodyPr>
            <a:normAutofit lnSpcReduction="10000"/>
          </a:bodyPr>
          <a:lstStyle/>
          <a:p>
            <a:r>
              <a:rPr lang="en-MY" sz="2000" b="1" kern="100" dirty="0">
                <a:effectLst/>
                <a:latin typeface="+mn-lt"/>
                <a:ea typeface="Calibri" panose="020F0502020204030204" pitchFamily="34" charset="0"/>
                <a:cs typeface="Times New Roman" panose="02020603050405020304" pitchFamily="18" charset="0"/>
              </a:rPr>
              <a:t>C. Link to Climate Action</a:t>
            </a:r>
          </a:p>
          <a:p>
            <a:endParaRPr lang="en-MY" sz="2000" b="1" kern="100" dirty="0">
              <a:effectLst/>
              <a:latin typeface="+mn-lt"/>
              <a:ea typeface="Calibri" panose="020F0502020204030204" pitchFamily="34" charset="0"/>
              <a:cs typeface="Times New Roman" panose="02020603050405020304" pitchFamily="18" charset="0"/>
            </a:endParaRPr>
          </a:p>
          <a:p>
            <a:r>
              <a:rPr lang="en-MY" sz="2000" kern="100" dirty="0">
                <a:effectLst/>
                <a:latin typeface="+mn-lt"/>
                <a:ea typeface="Calibri" panose="020F0502020204030204" pitchFamily="34" charset="0"/>
                <a:cs typeface="Times New Roman" panose="02020603050405020304" pitchFamily="18" charset="0"/>
              </a:rPr>
              <a:t>Equitable Mitigation and Adaptation: </a:t>
            </a:r>
          </a:p>
          <a:p>
            <a:r>
              <a:rPr lang="en-MY" sz="2000" kern="100" dirty="0">
                <a:effectLst/>
                <a:latin typeface="+mn-lt"/>
                <a:ea typeface="Calibri" panose="020F0502020204030204" pitchFamily="34" charset="0"/>
                <a:cs typeface="Times New Roman" panose="02020603050405020304" pitchFamily="18" charset="0"/>
              </a:rPr>
              <a:t>Ensuring that the impacts of climate change and the benefits of climate action are distributed fairly among communities.</a:t>
            </a:r>
          </a:p>
          <a:p>
            <a:r>
              <a:rPr lang="en-MY" sz="2000" b="0" i="0" dirty="0">
                <a:solidFill>
                  <a:srgbClr val="374151"/>
                </a:solidFill>
                <a:effectLst/>
                <a:latin typeface="+mn-lt"/>
              </a:rPr>
              <a:t>The connection between energy justice and climate action is crucial, as both concepts address the need for a sustainable and fair transition to low-carbon and resilient energy systems</a:t>
            </a:r>
          </a:p>
          <a:p>
            <a:r>
              <a:rPr lang="en-MY" sz="2000" dirty="0">
                <a:solidFill>
                  <a:srgbClr val="374151"/>
                </a:solidFill>
                <a:latin typeface="+mn-lt"/>
              </a:rPr>
              <a:t>T</a:t>
            </a:r>
            <a:r>
              <a:rPr lang="en-MY" sz="2000" b="0" i="0" dirty="0">
                <a:solidFill>
                  <a:srgbClr val="374151"/>
                </a:solidFill>
                <a:effectLst/>
                <a:latin typeface="+mn-lt"/>
              </a:rPr>
              <a:t>he link between energy justice and climate action lies in ensuring that the transition to a low-carbon economy is not only environmentally sustainable but also socially equitable. By considering the distribution of both the burdens and benefits associated with mitigation and adaptation measures, energy justice contributes to a more just and resilient response to the challenges posed by climate change.</a:t>
            </a:r>
          </a:p>
          <a:p>
            <a:r>
              <a:rPr lang="en-MY" sz="2000" dirty="0">
                <a:solidFill>
                  <a:srgbClr val="374151"/>
                </a:solidFill>
                <a:latin typeface="+mn-lt"/>
              </a:rPr>
              <a:t>E</a:t>
            </a:r>
            <a:r>
              <a:rPr lang="en-MY" sz="2000" b="0" i="0" dirty="0">
                <a:solidFill>
                  <a:srgbClr val="374151"/>
                </a:solidFill>
                <a:effectLst/>
                <a:latin typeface="+mn-lt"/>
              </a:rPr>
              <a:t>nergy justice is linked to climate action, particularly through equitable mitigation and adaptation</a:t>
            </a:r>
          </a:p>
          <a:p>
            <a:endParaRPr lang="en-US" sz="2000" dirty="0">
              <a:latin typeface="+mn-lt"/>
            </a:endParaRPr>
          </a:p>
        </p:txBody>
      </p:sp>
    </p:spTree>
    <p:extLst>
      <p:ext uri="{BB962C8B-B14F-4D97-AF65-F5344CB8AC3E}">
        <p14:creationId xmlns:p14="http://schemas.microsoft.com/office/powerpoint/2010/main" val="11992359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5B943-58FE-F4E7-0111-35EACE455051}"/>
              </a:ext>
            </a:extLst>
          </p:cNvPr>
          <p:cNvSpPr>
            <a:spLocks noGrp="1"/>
          </p:cNvSpPr>
          <p:nvPr>
            <p:ph type="title"/>
          </p:nvPr>
        </p:nvSpPr>
        <p:spPr/>
        <p:txBody>
          <a:bodyPr/>
          <a:lstStyle/>
          <a:p>
            <a:r>
              <a:rPr lang="en-MY" sz="2000" b="1" i="0" dirty="0">
                <a:effectLst/>
                <a:latin typeface="+mn-lt"/>
              </a:rPr>
              <a:t>Equitable Mitigation:</a:t>
            </a:r>
            <a:endParaRPr lang="en-US" sz="2000" dirty="0">
              <a:latin typeface="+mn-lt"/>
            </a:endParaRPr>
          </a:p>
        </p:txBody>
      </p:sp>
      <p:sp>
        <p:nvSpPr>
          <p:cNvPr id="3" name="Content Placeholder 2">
            <a:extLst>
              <a:ext uri="{FF2B5EF4-FFF2-40B4-BE49-F238E27FC236}">
                <a16:creationId xmlns:a16="http://schemas.microsoft.com/office/drawing/2014/main" id="{E212D6A2-9AF2-18D0-A31F-1E68B5FF5778}"/>
              </a:ext>
            </a:extLst>
          </p:cNvPr>
          <p:cNvSpPr>
            <a:spLocks noGrp="1"/>
          </p:cNvSpPr>
          <p:nvPr>
            <p:ph idx="1"/>
          </p:nvPr>
        </p:nvSpPr>
        <p:spPr/>
        <p:txBody>
          <a:bodyPr>
            <a:normAutofit/>
          </a:bodyPr>
          <a:lstStyle/>
          <a:p>
            <a:pPr algn="l">
              <a:buFont typeface="Arial" panose="020B0604020202020204" pitchFamily="34" charset="0"/>
              <a:buChar char="•"/>
            </a:pPr>
            <a:r>
              <a:rPr lang="en-MY" sz="2000" b="0" i="1" dirty="0">
                <a:solidFill>
                  <a:srgbClr val="374151"/>
                </a:solidFill>
                <a:effectLst/>
                <a:latin typeface="+mn-lt"/>
              </a:rPr>
              <a:t>Definition:</a:t>
            </a:r>
            <a:r>
              <a:rPr lang="en-MY" sz="2000" b="0" i="0" dirty="0">
                <a:solidFill>
                  <a:srgbClr val="374151"/>
                </a:solidFill>
                <a:effectLst/>
                <a:latin typeface="+mn-lt"/>
              </a:rPr>
              <a:t> Mitigation in the context of climate action refers to efforts to reduce or prevent the emission of greenhouse gases, thereby addressing the root causes of climate change.</a:t>
            </a:r>
          </a:p>
          <a:p>
            <a:pPr algn="l">
              <a:buFont typeface="Arial" panose="020B0604020202020204" pitchFamily="34" charset="0"/>
              <a:buChar char="•"/>
            </a:pPr>
            <a:r>
              <a:rPr lang="en-MY" sz="2000" b="0" i="1" dirty="0">
                <a:solidFill>
                  <a:srgbClr val="374151"/>
                </a:solidFill>
                <a:effectLst/>
                <a:latin typeface="+mn-lt"/>
              </a:rPr>
              <a:t>Energy Justice Perspective:</a:t>
            </a:r>
            <a:r>
              <a:rPr lang="en-MY" sz="2000" b="0" i="0" dirty="0">
                <a:solidFill>
                  <a:srgbClr val="374151"/>
                </a:solidFill>
                <a:effectLst/>
                <a:latin typeface="+mn-lt"/>
              </a:rPr>
              <a:t> Equitable mitigation means that the burden of reducing emissions and transitioning to cleaner energy sources should be distributed fairly among different communities. This is especially important because certain populations, often those already marginalized, might be disproportionately affected by the impacts of climate change and the transition to a low-carbon economy.</a:t>
            </a:r>
          </a:p>
          <a:p>
            <a:pPr algn="l">
              <a:buFont typeface="Arial" panose="020B0604020202020204" pitchFamily="34" charset="0"/>
              <a:buChar char="•"/>
            </a:pPr>
            <a:r>
              <a:rPr lang="en-MY" sz="2000" b="0" i="1" dirty="0">
                <a:solidFill>
                  <a:srgbClr val="374151"/>
                </a:solidFill>
                <a:effectLst/>
                <a:latin typeface="+mn-lt"/>
              </a:rPr>
              <a:t>Social Equity:</a:t>
            </a:r>
            <a:r>
              <a:rPr lang="en-MY" sz="2000" b="0" i="0" dirty="0">
                <a:solidFill>
                  <a:srgbClr val="374151"/>
                </a:solidFill>
                <a:effectLst/>
                <a:latin typeface="+mn-lt"/>
              </a:rPr>
              <a:t> Energy justice ensures that the costs and benefits of adopting renewable energy technologies, energy efficiency measures, and other mitigation strategies are distributed in a way that avoids exacerbating existing social inequalities. For example, policies promoting renewable energy should consider affordability, accessibility, and job creation to benefit all segments of society.</a:t>
            </a:r>
          </a:p>
          <a:p>
            <a:endParaRPr lang="en-US" sz="2000" dirty="0">
              <a:latin typeface="+mn-lt"/>
            </a:endParaRPr>
          </a:p>
        </p:txBody>
      </p:sp>
    </p:spTree>
    <p:extLst>
      <p:ext uri="{BB962C8B-B14F-4D97-AF65-F5344CB8AC3E}">
        <p14:creationId xmlns:p14="http://schemas.microsoft.com/office/powerpoint/2010/main" val="38197137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2652E-D9B6-6165-E28A-5D58D87B0DD2}"/>
              </a:ext>
            </a:extLst>
          </p:cNvPr>
          <p:cNvSpPr>
            <a:spLocks noGrp="1"/>
          </p:cNvSpPr>
          <p:nvPr>
            <p:ph type="title"/>
          </p:nvPr>
        </p:nvSpPr>
        <p:spPr/>
        <p:txBody>
          <a:bodyPr/>
          <a:lstStyle/>
          <a:p>
            <a:r>
              <a:rPr lang="en-MY" sz="2000" b="1" i="0" dirty="0">
                <a:effectLst/>
                <a:latin typeface="+mn-lt"/>
              </a:rPr>
              <a:t>Equitable Adaptation:</a:t>
            </a:r>
            <a:endParaRPr lang="en-US" sz="2000" dirty="0">
              <a:latin typeface="+mn-lt"/>
            </a:endParaRPr>
          </a:p>
        </p:txBody>
      </p:sp>
      <p:sp>
        <p:nvSpPr>
          <p:cNvPr id="3" name="Content Placeholder 2">
            <a:extLst>
              <a:ext uri="{FF2B5EF4-FFF2-40B4-BE49-F238E27FC236}">
                <a16:creationId xmlns:a16="http://schemas.microsoft.com/office/drawing/2014/main" id="{E3156288-B0BA-5F5D-6773-1CAB430116BD}"/>
              </a:ext>
            </a:extLst>
          </p:cNvPr>
          <p:cNvSpPr>
            <a:spLocks noGrp="1"/>
          </p:cNvSpPr>
          <p:nvPr>
            <p:ph idx="1"/>
          </p:nvPr>
        </p:nvSpPr>
        <p:spPr/>
        <p:txBody>
          <a:bodyPr>
            <a:normAutofit/>
          </a:bodyPr>
          <a:lstStyle/>
          <a:p>
            <a:pPr algn="l">
              <a:buFont typeface="Arial" panose="020B0604020202020204" pitchFamily="34" charset="0"/>
              <a:buChar char="•"/>
            </a:pPr>
            <a:r>
              <a:rPr lang="en-MY" sz="2000" b="0" i="1" dirty="0">
                <a:solidFill>
                  <a:srgbClr val="374151"/>
                </a:solidFill>
                <a:effectLst/>
                <a:latin typeface="+mn-lt"/>
              </a:rPr>
              <a:t>Definition:</a:t>
            </a:r>
            <a:r>
              <a:rPr lang="en-MY" sz="2000" b="0" i="0" dirty="0">
                <a:solidFill>
                  <a:srgbClr val="374151"/>
                </a:solidFill>
                <a:effectLst/>
                <a:latin typeface="+mn-lt"/>
              </a:rPr>
              <a:t> Adaptation involves making adjustments to social, economic, and environmental practices to minimize the negative impacts of climate change and enhance resilience to its effects.</a:t>
            </a:r>
          </a:p>
          <a:p>
            <a:pPr algn="l">
              <a:buFont typeface="Arial" panose="020B0604020202020204" pitchFamily="34" charset="0"/>
              <a:buChar char="•"/>
            </a:pPr>
            <a:r>
              <a:rPr lang="en-MY" sz="2000" b="0" i="1" dirty="0">
                <a:solidFill>
                  <a:srgbClr val="374151"/>
                </a:solidFill>
                <a:effectLst/>
                <a:latin typeface="+mn-lt"/>
              </a:rPr>
              <a:t>Energy Justice Perspective:</a:t>
            </a:r>
            <a:r>
              <a:rPr lang="en-MY" sz="2000" b="0" i="0" dirty="0">
                <a:solidFill>
                  <a:srgbClr val="374151"/>
                </a:solidFill>
                <a:effectLst/>
                <a:latin typeface="+mn-lt"/>
              </a:rPr>
              <a:t> Equitable adaptation entails ensuring that communities facing the brunt of climate change impacts have access to the necessary resources and support to adapt. This includes addressing vulnerabilities related to energy infrastructure, such as ensuring reliable and resilient energy sources in the face of extreme weather events.</a:t>
            </a:r>
          </a:p>
          <a:p>
            <a:pPr algn="l">
              <a:buFont typeface="Arial" panose="020B0604020202020204" pitchFamily="34" charset="0"/>
              <a:buChar char="•"/>
            </a:pPr>
            <a:r>
              <a:rPr lang="en-MY" sz="2000" b="0" i="1" dirty="0">
                <a:solidFill>
                  <a:srgbClr val="374151"/>
                </a:solidFill>
                <a:effectLst/>
                <a:latin typeface="+mn-lt"/>
              </a:rPr>
              <a:t>Community-</a:t>
            </a:r>
            <a:r>
              <a:rPr lang="en-MY" sz="2000" b="0" i="1" dirty="0" err="1">
                <a:solidFill>
                  <a:srgbClr val="374151"/>
                </a:solidFill>
                <a:effectLst/>
                <a:latin typeface="+mn-lt"/>
              </a:rPr>
              <a:t>Centered</a:t>
            </a:r>
            <a:r>
              <a:rPr lang="en-MY" sz="2000" b="0" i="1" dirty="0">
                <a:solidFill>
                  <a:srgbClr val="374151"/>
                </a:solidFill>
                <a:effectLst/>
                <a:latin typeface="+mn-lt"/>
              </a:rPr>
              <a:t> Approach:</a:t>
            </a:r>
            <a:r>
              <a:rPr lang="en-MY" sz="2000" b="0" i="0" dirty="0">
                <a:solidFill>
                  <a:srgbClr val="374151"/>
                </a:solidFill>
                <a:effectLst/>
                <a:latin typeface="+mn-lt"/>
              </a:rPr>
              <a:t> Energy justice advocates for a community-</a:t>
            </a:r>
            <a:r>
              <a:rPr lang="en-MY" sz="2000" b="0" i="0" dirty="0" err="1">
                <a:solidFill>
                  <a:srgbClr val="374151"/>
                </a:solidFill>
                <a:effectLst/>
                <a:latin typeface="+mn-lt"/>
              </a:rPr>
              <a:t>centered</a:t>
            </a:r>
            <a:r>
              <a:rPr lang="en-MY" sz="2000" b="0" i="0" dirty="0">
                <a:solidFill>
                  <a:srgbClr val="374151"/>
                </a:solidFill>
                <a:effectLst/>
                <a:latin typeface="+mn-lt"/>
              </a:rPr>
              <a:t> approach to adaptation, involving local communities in decision-making processes related to adapting energy systems. This approach recognizes the unique needs and vulnerabilities of different communities, particularly those already facing energy poverty or environmental injustice.</a:t>
            </a:r>
          </a:p>
          <a:p>
            <a:endParaRPr lang="en-US" sz="2000" dirty="0">
              <a:latin typeface="+mn-lt"/>
            </a:endParaRPr>
          </a:p>
        </p:txBody>
      </p:sp>
    </p:spTree>
    <p:extLst>
      <p:ext uri="{BB962C8B-B14F-4D97-AF65-F5344CB8AC3E}">
        <p14:creationId xmlns:p14="http://schemas.microsoft.com/office/powerpoint/2010/main" val="3769237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4398</TotalTime>
  <Words>1381</Words>
  <Application>Microsoft Office PowerPoint</Application>
  <PresentationFormat>Widescreen</PresentationFormat>
  <Paragraphs>90</Paragraphs>
  <Slides>13</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Century Gothic</vt:lpstr>
      <vt:lpstr>Office Theme</vt:lpstr>
      <vt:lpstr>PowerPoint Presentation</vt:lpstr>
      <vt:lpstr>PowerPoint Presentation</vt:lpstr>
      <vt:lpstr>PowerPoint Presentation</vt:lpstr>
      <vt:lpstr>Distributional Justice:   </vt:lpstr>
      <vt:lpstr>Procedural Justice:</vt:lpstr>
      <vt:lpstr>Recognition Justice:   </vt:lpstr>
      <vt:lpstr>PowerPoint Presentation</vt:lpstr>
      <vt:lpstr>Equitable Mitigation:</vt:lpstr>
      <vt:lpstr>Equitable Adaptation:</vt:lpstr>
      <vt:lpstr>Addressing Energy Poverty and Vulnerability:</vt:lpstr>
      <vt:lpstr>II. Role of Governments, Corporations, and Individuals in Addressing Climate Change</vt:lpstr>
      <vt:lpstr>III. Ethical Considerations in Energy Choices and Resource Allocation </vt:lpstr>
      <vt:lpstr>IV. Communication Strategies for Raising Climate Awareness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WAN MOHD. ZULHAFIZ BIN WAN ZAHARI</dc:creator>
  <cp:lastModifiedBy>MAIZATUN BT MUSTAFA</cp:lastModifiedBy>
  <cp:revision>2</cp:revision>
  <dcterms:created xsi:type="dcterms:W3CDTF">2024-01-04T02:56:28Z</dcterms:created>
  <dcterms:modified xsi:type="dcterms:W3CDTF">2024-04-23T13:20:56Z</dcterms:modified>
</cp:coreProperties>
</file>