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1"/>
  </p:notesMasterIdLst>
  <p:sldIdLst>
    <p:sldId id="256"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12192000" cy="6858000"/>
  <p:notesSz cx="6951663" cy="10082213"/>
  <p:embeddedFontLst>
    <p:embeddedFont>
      <p:font typeface="Century Gothic" panose="020B0502020202020204"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8" y="10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customschemas.google.com/relationships/presentationmetadata" Target="meta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595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84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47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3771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8926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7859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208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2203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08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64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46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39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882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63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37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01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imf.org/en/Publications/WP/Issues/2022/07/28/Surging-Energy-Prices-in-Europe-in-the-Aftermath-of-the-War-How-to-Support-the-Vulnerable-521457"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7434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Mitigation Module</a:t>
            </a:r>
          </a:p>
          <a:p>
            <a:r>
              <a:rPr lang="en-US" sz="1700" dirty="0">
                <a:latin typeface="Segoe UI" panose="020B0502040204020203" pitchFamily="34" charset="0"/>
                <a:cs typeface="Segoe UI" panose="020B0502040204020203" pitchFamily="34" charset="0"/>
              </a:rPr>
              <a:t>(for US$50 Carbon Price/ton CO2e by 2030, Unspecified Country)</a:t>
            </a:r>
            <a:r>
              <a:rPr lang="en-GB"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Source: IMF staff using CPAT.</a:t>
            </a:r>
            <a:endParaRPr lang="LID4096" sz="17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582E1203-81C9-2A14-4A0B-5ED5BFAE725D}"/>
              </a:ext>
            </a:extLst>
          </p:cNvPr>
          <p:cNvPicPr>
            <a:picLocks noChangeAspect="1"/>
          </p:cNvPicPr>
          <p:nvPr/>
        </p:nvPicPr>
        <p:blipFill>
          <a:blip r:embed="rId3"/>
          <a:stretch>
            <a:fillRect/>
          </a:stretch>
        </p:blipFill>
        <p:spPr>
          <a:xfrm>
            <a:off x="1076505" y="2223778"/>
            <a:ext cx="9353878" cy="3323585"/>
          </a:xfrm>
          <a:prstGeom prst="rect">
            <a:avLst/>
          </a:prstGeom>
        </p:spPr>
      </p:pic>
    </p:spTree>
    <p:extLst>
      <p:ext uri="{BB962C8B-B14F-4D97-AF65-F5344CB8AC3E}">
        <p14:creationId xmlns:p14="http://schemas.microsoft.com/office/powerpoint/2010/main" val="12029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7434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Mitigation Module</a:t>
            </a:r>
          </a:p>
          <a:p>
            <a:r>
              <a:rPr lang="en-US" sz="1700" dirty="0">
                <a:latin typeface="Segoe UI" panose="020B0502040204020203" pitchFamily="34" charset="0"/>
                <a:cs typeface="Segoe UI" panose="020B0502040204020203" pitchFamily="34" charset="0"/>
              </a:rPr>
              <a:t>(for US$50 Carbon Price/ton CO2e by 2030, Unspecified Country)</a:t>
            </a:r>
            <a:r>
              <a:rPr lang="en-GB"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Source: IMF staff using CPAT.</a:t>
            </a:r>
            <a:endParaRPr lang="LID4096" sz="17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7DF0BDBC-23C3-C1E9-9422-0BDC4AFD1F92}"/>
              </a:ext>
            </a:extLst>
          </p:cNvPr>
          <p:cNvPicPr>
            <a:picLocks noChangeAspect="1"/>
          </p:cNvPicPr>
          <p:nvPr/>
        </p:nvPicPr>
        <p:blipFill>
          <a:blip r:embed="rId3"/>
          <a:stretch>
            <a:fillRect/>
          </a:stretch>
        </p:blipFill>
        <p:spPr>
          <a:xfrm>
            <a:off x="1068678" y="2344064"/>
            <a:ext cx="9335288" cy="2915917"/>
          </a:xfrm>
          <a:prstGeom prst="rect">
            <a:avLst/>
          </a:prstGeom>
        </p:spPr>
      </p:pic>
    </p:spTree>
    <p:extLst>
      <p:ext uri="{BB962C8B-B14F-4D97-AF65-F5344CB8AC3E}">
        <p14:creationId xmlns:p14="http://schemas.microsoft.com/office/powerpoint/2010/main" val="397041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7434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Mitigation Module</a:t>
            </a:r>
          </a:p>
          <a:p>
            <a:r>
              <a:rPr lang="en-US" sz="1700" dirty="0">
                <a:latin typeface="Segoe UI" panose="020B0502040204020203" pitchFamily="34" charset="0"/>
                <a:cs typeface="Segoe UI" panose="020B0502040204020203" pitchFamily="34" charset="0"/>
              </a:rPr>
              <a:t>(for US$50 Carbon Price/ton CO2e by 2030, Unspecified Country)</a:t>
            </a:r>
            <a:r>
              <a:rPr lang="en-GB"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Source: IMF staff using CPAT.</a:t>
            </a:r>
            <a:endParaRPr lang="LID4096" sz="17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7860D9B5-6181-8C8E-6CD3-79C17058836F}"/>
              </a:ext>
            </a:extLst>
          </p:cNvPr>
          <p:cNvPicPr>
            <a:picLocks noChangeAspect="1"/>
          </p:cNvPicPr>
          <p:nvPr/>
        </p:nvPicPr>
        <p:blipFill>
          <a:blip r:embed="rId3"/>
          <a:stretch>
            <a:fillRect/>
          </a:stretch>
        </p:blipFill>
        <p:spPr>
          <a:xfrm>
            <a:off x="1185126" y="2326786"/>
            <a:ext cx="9296062" cy="2837397"/>
          </a:xfrm>
          <a:prstGeom prst="rect">
            <a:avLst/>
          </a:prstGeom>
        </p:spPr>
      </p:pic>
    </p:spTree>
    <p:extLst>
      <p:ext uri="{BB962C8B-B14F-4D97-AF65-F5344CB8AC3E}">
        <p14:creationId xmlns:p14="http://schemas.microsoft.com/office/powerpoint/2010/main" val="24830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79"/>
            <a:ext cx="9488131" cy="8741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Distribution Module</a:t>
            </a:r>
          </a:p>
          <a:p>
            <a:r>
              <a:rPr lang="en-US" sz="1700" dirty="0">
                <a:latin typeface="Segoe UI" panose="020B0502040204020203" pitchFamily="34" charset="0"/>
                <a:cs typeface="Segoe UI" panose="020B0502040204020203" pitchFamily="34" charset="0"/>
              </a:rPr>
              <a:t>The distribution module estimates the incidence impacts of climate mitigation policy on industries (for many sectors) and households (across and within deciles). Source: IMF staff using CPAT. Note: LCU = local currency units.</a:t>
            </a:r>
            <a:endParaRPr lang="LID4096" sz="17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3AEF2E49-FD79-62E4-5103-E04787FB2E90}"/>
              </a:ext>
            </a:extLst>
          </p:cNvPr>
          <p:cNvPicPr>
            <a:picLocks noChangeAspect="1"/>
          </p:cNvPicPr>
          <p:nvPr/>
        </p:nvPicPr>
        <p:blipFill>
          <a:blip r:embed="rId3"/>
          <a:stretch>
            <a:fillRect/>
          </a:stretch>
        </p:blipFill>
        <p:spPr>
          <a:xfrm>
            <a:off x="1113669" y="2478105"/>
            <a:ext cx="9274263" cy="2868336"/>
          </a:xfrm>
          <a:prstGeom prst="rect">
            <a:avLst/>
          </a:prstGeom>
        </p:spPr>
      </p:pic>
    </p:spTree>
    <p:extLst>
      <p:ext uri="{BB962C8B-B14F-4D97-AF65-F5344CB8AC3E}">
        <p14:creationId xmlns:p14="http://schemas.microsoft.com/office/powerpoint/2010/main" val="58121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79"/>
            <a:ext cx="9488131" cy="8741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Distribution Module</a:t>
            </a:r>
          </a:p>
          <a:p>
            <a:r>
              <a:rPr lang="en-US" sz="1700" dirty="0">
                <a:latin typeface="Segoe UI" panose="020B0502040204020203" pitchFamily="34" charset="0"/>
                <a:cs typeface="Segoe UI" panose="020B0502040204020203" pitchFamily="34" charset="0"/>
              </a:rPr>
              <a:t>The distribution module estimates the incidence impacts of climate mitigation policy on industries (for many sectors) and households (across and within deciles). Source: IMF staff using CPAT. Note: LCU = local currency units.</a:t>
            </a:r>
            <a:endParaRPr lang="LID4096" sz="17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C490741C-5641-487B-B7AF-959C19E35AE1}"/>
              </a:ext>
            </a:extLst>
          </p:cNvPr>
          <p:cNvPicPr>
            <a:picLocks noChangeAspect="1"/>
          </p:cNvPicPr>
          <p:nvPr/>
        </p:nvPicPr>
        <p:blipFill>
          <a:blip r:embed="rId3"/>
          <a:stretch>
            <a:fillRect/>
          </a:stretch>
        </p:blipFill>
        <p:spPr>
          <a:xfrm>
            <a:off x="1204312" y="2243359"/>
            <a:ext cx="9210163" cy="3177727"/>
          </a:xfrm>
          <a:prstGeom prst="rect">
            <a:avLst/>
          </a:prstGeom>
        </p:spPr>
      </p:pic>
    </p:spTree>
    <p:extLst>
      <p:ext uri="{BB962C8B-B14F-4D97-AF65-F5344CB8AC3E}">
        <p14:creationId xmlns:p14="http://schemas.microsoft.com/office/powerpoint/2010/main" val="36289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79"/>
            <a:ext cx="9488131" cy="8741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Distribution Module</a:t>
            </a:r>
          </a:p>
          <a:p>
            <a:r>
              <a:rPr lang="en-US" sz="1700" dirty="0">
                <a:latin typeface="Segoe UI" panose="020B0502040204020203" pitchFamily="34" charset="0"/>
                <a:cs typeface="Segoe UI" panose="020B0502040204020203" pitchFamily="34" charset="0"/>
              </a:rPr>
              <a:t>The distribution module estimates the incidence impacts of climate mitigation policy on industries (for many sectors) and households (across and within deciles). Source: IMF staff using CPAT. Note: LCU = local currency units.</a:t>
            </a:r>
            <a:endParaRPr lang="LID4096" sz="17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189F7EB5-7584-3E58-EC14-D9CA29028A6C}"/>
              </a:ext>
            </a:extLst>
          </p:cNvPr>
          <p:cNvPicPr>
            <a:picLocks noChangeAspect="1"/>
          </p:cNvPicPr>
          <p:nvPr/>
        </p:nvPicPr>
        <p:blipFill>
          <a:blip r:embed="rId3"/>
          <a:stretch>
            <a:fillRect/>
          </a:stretch>
        </p:blipFill>
        <p:spPr>
          <a:xfrm>
            <a:off x="1134645" y="2262453"/>
            <a:ext cx="9120901" cy="3111980"/>
          </a:xfrm>
          <a:prstGeom prst="rect">
            <a:avLst/>
          </a:prstGeom>
        </p:spPr>
      </p:pic>
    </p:spTree>
    <p:extLst>
      <p:ext uri="{BB962C8B-B14F-4D97-AF65-F5344CB8AC3E}">
        <p14:creationId xmlns:p14="http://schemas.microsoft.com/office/powerpoint/2010/main" val="10028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20153"/>
            <a:ext cx="9488131" cy="8741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900" dirty="0">
                <a:latin typeface="Segoe UI" panose="020B0502040204020203" pitchFamily="34" charset="0"/>
                <a:cs typeface="Segoe UI" panose="020B0502040204020203" pitchFamily="34" charset="0"/>
              </a:rPr>
              <a:t>Example Outputs from CPAT Air Pollution and Transport Modules</a:t>
            </a:r>
          </a:p>
          <a:p>
            <a:r>
              <a:rPr lang="en-US" sz="2400" dirty="0">
                <a:latin typeface="Segoe UI" panose="020B0502040204020203" pitchFamily="34" charset="0"/>
                <a:cs typeface="Segoe UI" panose="020B0502040204020203" pitchFamily="34" charset="0"/>
              </a:rPr>
              <a:t>(for US$50 Carbon Price/ton CO2e by 2030, Unspecified Country)</a:t>
            </a:r>
          </a:p>
          <a:p>
            <a:r>
              <a:rPr lang="en-US" sz="1700" dirty="0">
                <a:latin typeface="Segoe UI" panose="020B0502040204020203" pitchFamily="34" charset="0"/>
                <a:cs typeface="Segoe UI" panose="020B0502040204020203" pitchFamily="34" charset="0"/>
              </a:rPr>
              <a:t>The two remaining modules (air pollution and transport) capture the welfare spillovers from climate policy on health, congestion, and road safety (known as ‘development co-benefits’) Source: IMF staff using CPAT. </a:t>
            </a:r>
            <a:endParaRPr lang="LID4096" sz="17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AE5F5B89-2A84-DBE3-8F35-871CB5D91851}"/>
              </a:ext>
            </a:extLst>
          </p:cNvPr>
          <p:cNvPicPr>
            <a:picLocks noChangeAspect="1"/>
          </p:cNvPicPr>
          <p:nvPr/>
        </p:nvPicPr>
        <p:blipFill>
          <a:blip r:embed="rId3"/>
          <a:stretch>
            <a:fillRect/>
          </a:stretch>
        </p:blipFill>
        <p:spPr>
          <a:xfrm>
            <a:off x="1087402" y="2184076"/>
            <a:ext cx="9371082" cy="3115711"/>
          </a:xfrm>
          <a:prstGeom prst="rect">
            <a:avLst/>
          </a:prstGeom>
        </p:spPr>
      </p:pic>
    </p:spTree>
    <p:extLst>
      <p:ext uri="{BB962C8B-B14F-4D97-AF65-F5344CB8AC3E}">
        <p14:creationId xmlns:p14="http://schemas.microsoft.com/office/powerpoint/2010/main" val="4618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20153"/>
            <a:ext cx="9488131" cy="874109"/>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900" dirty="0">
                <a:latin typeface="Segoe UI" panose="020B0502040204020203" pitchFamily="34" charset="0"/>
                <a:cs typeface="Segoe UI" panose="020B0502040204020203" pitchFamily="34" charset="0"/>
              </a:rPr>
              <a:t>Example Outputs from CPAT Air Pollution and Transport Modules</a:t>
            </a:r>
          </a:p>
          <a:p>
            <a:r>
              <a:rPr lang="en-US" sz="2400" dirty="0">
                <a:latin typeface="Segoe UI" panose="020B0502040204020203" pitchFamily="34" charset="0"/>
                <a:cs typeface="Segoe UI" panose="020B0502040204020203" pitchFamily="34" charset="0"/>
              </a:rPr>
              <a:t>(for US$50 Carbon Price/ton CO2e by 2030, Unspecified Country)</a:t>
            </a:r>
          </a:p>
          <a:p>
            <a:r>
              <a:rPr lang="en-US" sz="1700" dirty="0">
                <a:latin typeface="Segoe UI" panose="020B0502040204020203" pitchFamily="34" charset="0"/>
                <a:cs typeface="Segoe UI" panose="020B0502040204020203" pitchFamily="34" charset="0"/>
              </a:rPr>
              <a:t>The two remaining modules (air pollution and transport) capture the welfare spillovers from climate policy on health, congestion, and road safety (known as ‘development co-benefits’) Source: IMF staff using CPAT..</a:t>
            </a:r>
            <a:endParaRPr lang="LID4096" sz="1700" dirty="0">
              <a:latin typeface="Segoe UI" panose="020B0502040204020203" pitchFamily="34" charset="0"/>
              <a:cs typeface="Segoe UI" panose="020B0502040204020203" pitchFamily="34" charset="0"/>
            </a:endParaRPr>
          </a:p>
        </p:txBody>
      </p:sp>
      <p:pic>
        <p:nvPicPr>
          <p:cNvPr id="5" name="Picture 4">
            <a:extLst>
              <a:ext uri="{FF2B5EF4-FFF2-40B4-BE49-F238E27FC236}">
                <a16:creationId xmlns:a16="http://schemas.microsoft.com/office/drawing/2014/main" id="{8D5B83E5-2D53-6215-8353-2264DBE9BD81}"/>
              </a:ext>
            </a:extLst>
          </p:cNvPr>
          <p:cNvPicPr>
            <a:picLocks noChangeAspect="1"/>
          </p:cNvPicPr>
          <p:nvPr/>
        </p:nvPicPr>
        <p:blipFill>
          <a:blip r:embed="rId3"/>
          <a:stretch>
            <a:fillRect/>
          </a:stretch>
        </p:blipFill>
        <p:spPr>
          <a:xfrm>
            <a:off x="1131570" y="2200635"/>
            <a:ext cx="9254467" cy="2754542"/>
          </a:xfrm>
          <a:prstGeom prst="rect">
            <a:avLst/>
          </a:prstGeom>
        </p:spPr>
      </p:pic>
    </p:spTree>
    <p:extLst>
      <p:ext uri="{BB962C8B-B14F-4D97-AF65-F5344CB8AC3E}">
        <p14:creationId xmlns:p14="http://schemas.microsoft.com/office/powerpoint/2010/main" val="35279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Further Reading </a:t>
            </a:r>
          </a:p>
        </p:txBody>
      </p:sp>
      <p:sp>
        <p:nvSpPr>
          <p:cNvPr id="158" name="Google Shape;158;p46"/>
          <p:cNvSpPr txBox="1"/>
          <p:nvPr/>
        </p:nvSpPr>
        <p:spPr>
          <a:xfrm>
            <a:off x="993058" y="1418253"/>
            <a:ext cx="9488130" cy="431959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indent="-285750">
              <a:buFont typeface="Wingdings" panose="05000000000000000000" pitchFamily="2" charset="2"/>
              <a:buChar char="Ø"/>
            </a:pPr>
            <a:r>
              <a:rPr lang="en-IN" sz="1600" b="1">
                <a:latin typeface="Segoe UI" panose="020B0502040204020203" pitchFamily="34" charset="0"/>
                <a:cs typeface="Segoe UI" panose="020B0502040204020203" pitchFamily="34" charset="0"/>
              </a:rPr>
              <a:t>WORKING PAPERS -</a:t>
            </a:r>
            <a:r>
              <a:rPr lang="en-US" sz="1600" b="1">
                <a:latin typeface="Segoe UI" panose="020B0502040204020203" pitchFamily="34" charset="0"/>
                <a:cs typeface="Segoe UI" panose="020B0502040204020203" pitchFamily="34" charset="0"/>
              </a:rPr>
              <a:t>The IMF-World Bank Climate Policy Assessment Tool (CPAT): a Model to Help Countries Mitigate Climate Change </a:t>
            </a:r>
            <a:r>
              <a:rPr lang="en-US" sz="1600">
                <a:latin typeface="Segoe UI" panose="020B0502040204020203" pitchFamily="34" charset="0"/>
                <a:cs typeface="Segoe UI" panose="020B0502040204020203" pitchFamily="34" charset="0"/>
              </a:rPr>
              <a:t>Prepared by Simon Black, Ian Parry, Victor Mylonas, Nate Vernon, and Karlygash Zhunussova</a:t>
            </a:r>
          </a:p>
          <a:p>
            <a:r>
              <a:rPr lang="en-US" sz="1600">
                <a:latin typeface="Segoe UI" panose="020B0502040204020203" pitchFamily="34" charset="0"/>
                <a:cs typeface="Segoe UI" panose="020B0502040204020203" pitchFamily="34" charset="0"/>
                <a:hlinkClick r:id="rId3"/>
              </a:rPr>
              <a:t>https://www.imf.org/en/Publications/WP/Issues/2022/07/28/Surging-Energy-Prices-in-Europe-in-the-Aftermath-of-the-War-How-to-Support-the-Vulnerable-521457</a:t>
            </a:r>
            <a:r>
              <a:rPr lang="en-US" sz="1600">
                <a:latin typeface="Segoe UI" panose="020B0502040204020203" pitchFamily="34" charset="0"/>
                <a:cs typeface="Segoe UI" panose="020B0502040204020203" pitchFamily="34" charset="0"/>
              </a:rPr>
              <a:t> </a:t>
            </a:r>
            <a:endParaRPr lang="en-US"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446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8" y="1162843"/>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Background </a:t>
            </a:r>
            <a:endParaRPr lang="LID4096" sz="2400" dirty="0">
              <a:latin typeface="Segoe UI" panose="020B0502040204020203" pitchFamily="34" charset="0"/>
              <a:cs typeface="Segoe UI" panose="020B0502040204020203" pitchFamily="34" charset="0"/>
            </a:endParaRPr>
          </a:p>
        </p:txBody>
      </p:sp>
      <p:sp>
        <p:nvSpPr>
          <p:cNvPr id="4" name="Θέση κειμένου 2">
            <a:extLst>
              <a:ext uri="{FF2B5EF4-FFF2-40B4-BE49-F238E27FC236}">
                <a16:creationId xmlns:a16="http://schemas.microsoft.com/office/drawing/2014/main" id="{123DFDA1-8705-58B7-019B-92DB6B69ED5A}"/>
              </a:ext>
            </a:extLst>
          </p:cNvPr>
          <p:cNvSpPr txBox="1">
            <a:spLocks/>
          </p:cNvSpPr>
          <p:nvPr/>
        </p:nvSpPr>
        <p:spPr>
          <a:xfrm>
            <a:off x="993057" y="1536572"/>
            <a:ext cx="6130553" cy="4319821"/>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285750" indent="-285750">
              <a:buFont typeface="Wingdings" panose="05000000000000000000" pitchFamily="2" charset="2"/>
              <a:buChar char="Ø"/>
            </a:pPr>
            <a:r>
              <a:rPr lang="en-US" sz="1800" dirty="0">
                <a:latin typeface="Segoe UI" panose="020B0502040204020203" pitchFamily="34" charset="0"/>
                <a:cs typeface="Segoe UI" panose="020B0502040204020203" pitchFamily="34" charset="0"/>
              </a:rPr>
              <a:t>Stabilizing the global climate requires rapid cuts in greenhouse gas (GHG) emissions this decade (Figure 1)</a:t>
            </a:r>
          </a:p>
          <a:p>
            <a:pPr marL="285750" indent="-285750">
              <a:buFont typeface="Wingdings" panose="05000000000000000000" pitchFamily="2" charset="2"/>
              <a:buChar char="Ø"/>
            </a:pPr>
            <a:endParaRPr lang="en-US" sz="18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sz="1800" dirty="0">
                <a:latin typeface="Segoe UI" panose="020B0502040204020203" pitchFamily="34" charset="0"/>
                <a:cs typeface="Segoe UI" panose="020B0502040204020203" pitchFamily="34" charset="0"/>
              </a:rPr>
              <a:t>However, the world is not yet on track to ‘net zero’: major gaps in climate mitigation ambition and implementation persist.</a:t>
            </a:r>
          </a:p>
          <a:p>
            <a:pPr marL="285750" indent="-285750">
              <a:buFont typeface="Wingdings" panose="05000000000000000000" pitchFamily="2" charset="2"/>
              <a:buChar char="Ø"/>
            </a:pPr>
            <a:endParaRPr lang="en-US" sz="18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sz="1800" dirty="0">
                <a:latin typeface="Segoe UI" panose="020B0502040204020203" pitchFamily="34" charset="0"/>
                <a:cs typeface="Segoe UI" panose="020B0502040204020203" pitchFamily="34" charset="0"/>
              </a:rPr>
              <a:t>Policy reforms are urgently needed across all countries to narrow climate mitigation ambition and implementation gaps.</a:t>
            </a:r>
          </a:p>
          <a:p>
            <a:pPr marL="285750" indent="-285750">
              <a:buFont typeface="Wingdings" panose="05000000000000000000" pitchFamily="2" charset="2"/>
              <a:buChar char="Ø"/>
            </a:pPr>
            <a:endParaRPr lang="en-US" sz="1800" dirty="0">
              <a:latin typeface="Segoe UI" panose="020B0502040204020203" pitchFamily="34" charset="0"/>
              <a:cs typeface="Segoe UI" panose="020B0502040204020203" pitchFamily="34" charset="0"/>
            </a:endParaRPr>
          </a:p>
          <a:p>
            <a:pPr marL="285750" indent="-285750">
              <a:buFont typeface="Wingdings" panose="05000000000000000000" pitchFamily="2" charset="2"/>
              <a:buChar char="Ø"/>
            </a:pPr>
            <a:r>
              <a:rPr lang="en-US" sz="1800" dirty="0">
                <a:latin typeface="Segoe UI" panose="020B0502040204020203" pitchFamily="34" charset="0"/>
                <a:cs typeface="Segoe UI" panose="020B0502040204020203" pitchFamily="34" charset="0"/>
              </a:rPr>
              <a:t>What is holding back policymakers from implementing needed policies? Many government departments lack knowledge about climate policies and their impacts. These knowledge gaps, in turn, contribute to climate policy implementation gaps</a:t>
            </a:r>
            <a:endParaRPr lang="LID4096" sz="18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60A8855B-5C56-68C2-A7DB-DCF41C42CBDF}"/>
              </a:ext>
            </a:extLst>
          </p:cNvPr>
          <p:cNvPicPr>
            <a:picLocks noChangeAspect="1"/>
          </p:cNvPicPr>
          <p:nvPr/>
        </p:nvPicPr>
        <p:blipFill>
          <a:blip r:embed="rId3"/>
          <a:stretch>
            <a:fillRect/>
          </a:stretch>
        </p:blipFill>
        <p:spPr>
          <a:xfrm>
            <a:off x="7300952" y="1536573"/>
            <a:ext cx="3180237" cy="43198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759131"/>
            <a:ext cx="9488130" cy="397871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New tools are required to assist policymakers in designing, assessing, and implementing reforms to accelerate a ‘just transition’.</a:t>
            </a:r>
          </a:p>
          <a:p>
            <a:pPr marL="285750" lvl="1" indent="-2857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 IMF-World Bank (WB) Climate Policy Assessment Tool (CPAT) is a spreadsheet-based ‘model of models’. It allows for the rapid estimation of the effects of mitigation policies for over 200 countries.</a:t>
            </a: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8" y="1162843"/>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Background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4302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601457"/>
            <a:ext cx="9488130" cy="423950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US" dirty="0">
                <a:latin typeface="Segoe UI" panose="020B0502040204020203" pitchFamily="34" charset="0"/>
                <a:ea typeface="Quattrocento Sans"/>
                <a:cs typeface="Segoe UI" panose="020B0502040204020203" pitchFamily="34" charset="0"/>
                <a:sym typeface="Quattrocento Sans"/>
              </a:rPr>
              <a:t>It allows for:</a:t>
            </a:r>
          </a:p>
          <a:p>
            <a:pPr lvl="1" algn="just">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Quantification of many impacts</a:t>
            </a:r>
          </a:p>
          <a:p>
            <a:pPr marL="285750" lvl="1" indent="-2857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Energy production, consumption, trade, and prices; emissions of local and global pollutants including reductions needed to achieve NDCs; GDP and economic welfare; revenues; industry incidence (across many sectors); household incidence (across deciles, urban vs. rural samples, and horizontal equity); and development co-benefits (local air pollution and health impacts). This allows for the assessment of tradeoffs (e.g., among efficiency, equity, or administrative burden) and, hence, tailoring of policy design to each country’s context.</a:t>
            </a:r>
          </a:p>
          <a:p>
            <a:pPr marL="285750" lvl="1" indent="-285750" algn="just">
              <a:lnSpc>
                <a:spcPct val="150000"/>
              </a:lnSpc>
              <a:buSzPts val="1600"/>
              <a:buFont typeface="Wingdings" panose="05000000000000000000" pitchFamily="2" charset="2"/>
              <a:buChar char="Ø"/>
            </a:pPr>
            <a:endParaRPr lang="en-US"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For many climate mitigation policies</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Evaluate mitigation policies including carbon taxes, ETSs, fossil fuel subsidy reform, energy price liberalization, electricity and fuel taxes, removals of preferential VAT rates for fuels, energy efficiency and emission rate regulations, feebates, clean technology subsidies, and, most importantly, combinations of these policies (‘policy mixes’).</a:t>
            </a:r>
            <a:endParaRPr lang="en-IN"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How </a:t>
            </a:r>
            <a:r>
              <a:rPr lang="en-US" sz="2400" dirty="0">
                <a:latin typeface="Segoe UI" panose="020B0502040204020203" pitchFamily="34" charset="0"/>
                <a:ea typeface="Quattrocento Sans"/>
                <a:cs typeface="Segoe UI" panose="020B0502040204020203" pitchFamily="34" charset="0"/>
                <a:sym typeface="Quattrocento Sans"/>
              </a:rPr>
              <a:t>CPAT helps governments design and implement climate mitigation strategies</a:t>
            </a:r>
            <a:r>
              <a:rPr lang="en-GB" sz="2400" dirty="0">
                <a:latin typeface="Segoe UI" panose="020B0502040204020203" pitchFamily="34" charset="0"/>
                <a:cs typeface="Segoe UI" panose="020B0502040204020203" pitchFamily="34" charset="0"/>
              </a:rPr>
              <a:t>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542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5" end="5"/>
                                            </p:txEl>
                                          </p:spTgt>
                                        </p:tgtEl>
                                        <p:attrNameLst>
                                          <p:attrName>style.visibility</p:attrName>
                                        </p:attrNameLst>
                                      </p:cBhvr>
                                      <p:to>
                                        <p:strVal val="visible"/>
                                      </p:to>
                                    </p:set>
                                    <p:animEffect transition="in" filter="fade">
                                      <p:cBhvr>
                                        <p:cTn id="27"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520890"/>
            <a:ext cx="9488130" cy="421695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IN" b="1" dirty="0">
                <a:latin typeface="Segoe UI" panose="020B0502040204020203" pitchFamily="34" charset="0"/>
                <a:ea typeface="Quattrocento Sans"/>
                <a:cs typeface="Segoe UI" panose="020B0502040204020203" pitchFamily="34" charset="0"/>
                <a:sym typeface="Quattrocento Sans"/>
              </a:rPr>
              <a:t>…for many countries...</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covers over 200 countries accounting for more than 95 percent of global GHG emissions</a:t>
            </a:r>
          </a:p>
          <a:p>
            <a:pPr lvl="1" algn="just">
              <a:lnSpc>
                <a:spcPct val="150000"/>
              </a:lnSpc>
              <a:buSzPts val="1600"/>
            </a:pPr>
            <a:r>
              <a:rPr lang="en-US" b="1" dirty="0">
                <a:latin typeface="Segoe UI" panose="020B0502040204020203" pitchFamily="34" charset="0"/>
                <a:ea typeface="Quattrocento Sans"/>
                <a:cs typeface="Segoe UI" panose="020B0502040204020203" pitchFamily="34" charset="0"/>
                <a:sym typeface="Quattrocento Sans"/>
              </a:rPr>
              <a:t>…in a transparent, user-friendly, and consistent framework</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Results are presented rapidly via a chart-driven interface, allowing for experimentation (and sensitivity analyses) in designing new policies or assessing existing proposals and quick incorporation of results into reports.</a:t>
            </a:r>
          </a:p>
          <a:p>
            <a:pPr lvl="1" algn="just">
              <a:lnSpc>
                <a:spcPct val="150000"/>
              </a:lnSpc>
              <a:buSzPts val="1600"/>
            </a:pPr>
            <a:r>
              <a:rPr lang="en-US" b="1" dirty="0">
                <a:latin typeface="Segoe UI" panose="020B0502040204020203" pitchFamily="34" charset="0"/>
                <a:cs typeface="Segoe UI" panose="020B0502040204020203" pitchFamily="34" charset="0"/>
              </a:rPr>
              <a:t>Additionally, CPAT contributes to national and global analysis by: </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Emphasizing the importance of a ‘just transition’ through the estimation of impacts on poverty, equity, and welfare across income groups and between urban and rural households.</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Approximating the best available science</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Allowing for cross-country analysis, including through quantitative comparisons of all NDCs.</a:t>
            </a:r>
          </a:p>
          <a:p>
            <a:pPr marL="171450" lvl="1" indent="-171450" algn="just">
              <a:lnSpc>
                <a:spcPct val="150000"/>
              </a:lnSpc>
              <a:buSzPts val="1600"/>
              <a:buFont typeface="Wingdings" panose="05000000000000000000" pitchFamily="2" charset="2"/>
              <a:buChar char="Ø"/>
            </a:pPr>
            <a:r>
              <a:rPr lang="en-IN" dirty="0">
                <a:latin typeface="Segoe UI" panose="020B0502040204020203" pitchFamily="34" charset="0"/>
                <a:ea typeface="Quattrocento Sans"/>
                <a:cs typeface="Segoe UI" panose="020B0502040204020203" pitchFamily="34" charset="0"/>
                <a:sym typeface="Quattrocento Sans"/>
              </a:rPr>
              <a:t>Collating new, comprehensive datasets</a:t>
            </a:r>
          </a:p>
          <a:p>
            <a:pPr marL="171450" lvl="1" indent="-171450" algn="just">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Lastly, CPAT includes new datasets from the IMF’s Climate Change Indicators Dashboard9 and spreadsheets accompanying IMF products</a:t>
            </a:r>
            <a:endParaRPr lang="en-IN"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How </a:t>
            </a:r>
            <a:r>
              <a:rPr lang="en-US" sz="2400" dirty="0">
                <a:latin typeface="Segoe UI" panose="020B0502040204020203" pitchFamily="34" charset="0"/>
                <a:ea typeface="Quattrocento Sans"/>
                <a:cs typeface="Segoe UI" panose="020B0502040204020203" pitchFamily="34" charset="0"/>
                <a:sym typeface="Quattrocento Sans"/>
              </a:rPr>
              <a:t>CPAT helps governments design and implement climate mitigation strategies</a:t>
            </a:r>
            <a:r>
              <a:rPr lang="en-GB" sz="2400" dirty="0">
                <a:latin typeface="Segoe UI" panose="020B0502040204020203" pitchFamily="34" charset="0"/>
                <a:cs typeface="Segoe UI" panose="020B0502040204020203" pitchFamily="34" charset="0"/>
              </a:rPr>
              <a:t>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7537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8">
                                            <p:txEl>
                                              <p:pRg st="7" end="7"/>
                                            </p:txEl>
                                          </p:spTgt>
                                        </p:tgtEl>
                                        <p:attrNameLst>
                                          <p:attrName>style.visibility</p:attrName>
                                        </p:attrNameLst>
                                      </p:cBhvr>
                                      <p:to>
                                        <p:strVal val="visible"/>
                                      </p:to>
                                    </p:set>
                                    <p:animEffect transition="in" filter="fade">
                                      <p:cBhvr>
                                        <p:cTn id="42" dur="1000"/>
                                        <p:tgtEl>
                                          <p:spTgt spid="15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8">
                                            <p:txEl>
                                              <p:pRg st="8" end="8"/>
                                            </p:txEl>
                                          </p:spTgt>
                                        </p:tgtEl>
                                        <p:attrNameLst>
                                          <p:attrName>style.visibility</p:attrName>
                                        </p:attrNameLst>
                                      </p:cBhvr>
                                      <p:to>
                                        <p:strVal val="visible"/>
                                      </p:to>
                                    </p:set>
                                    <p:animEffect transition="in" filter="fade">
                                      <p:cBhvr>
                                        <p:cTn id="47" dur="1000"/>
                                        <p:tgtEl>
                                          <p:spTgt spid="15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xEl>
                                              <p:pRg st="9" end="9"/>
                                            </p:txEl>
                                          </p:spTgt>
                                        </p:tgtEl>
                                        <p:attrNameLst>
                                          <p:attrName>style.visibility</p:attrName>
                                        </p:attrNameLst>
                                      </p:cBhvr>
                                      <p:to>
                                        <p:strVal val="visible"/>
                                      </p:to>
                                    </p:set>
                                    <p:animEffect transition="in" filter="fade">
                                      <p:cBhvr>
                                        <p:cTn id="52" dur="1000"/>
                                        <p:tgtEl>
                                          <p:spTgt spid="15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759131"/>
            <a:ext cx="9488130" cy="397871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CPAT has been used extensively by IMF staff for climate mitigation policy analysis this includes:</a:t>
            </a:r>
          </a:p>
          <a:p>
            <a:pPr marL="171450" lvl="1" indent="-1714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Global analysis</a:t>
            </a:r>
          </a:p>
          <a:p>
            <a:pPr marL="171450" lvl="1" indent="-1714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Country-level analyses</a:t>
            </a:r>
          </a:p>
          <a:p>
            <a:pPr marL="171450" lvl="1" indent="-1714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Regional analyses</a:t>
            </a:r>
          </a:p>
          <a:p>
            <a:pPr marL="171450" lvl="1" indent="-1714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Thematic policy analyses</a:t>
            </a:r>
          </a:p>
          <a:p>
            <a:pPr marL="171450" lvl="1" indent="-171450" algn="just">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Training, e.g. the “Macroeconomics of Climate Change” by the IMF Institute for Capacity Development</a:t>
            </a:r>
          </a:p>
          <a:p>
            <a:pPr marL="171450" lvl="1" indent="-171450" algn="just">
              <a:lnSpc>
                <a:spcPct val="150000"/>
              </a:lnSpc>
              <a:buSzPts val="1600"/>
              <a:buFont typeface="Wingdings" panose="05000000000000000000" pitchFamily="2" charset="2"/>
              <a:buChar char="Ø"/>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CPAT is part of a growing climate policy analysis toolbox.</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How </a:t>
            </a:r>
            <a:r>
              <a:rPr lang="en-US" sz="2400" dirty="0">
                <a:latin typeface="Segoe UI" panose="020B0502040204020203" pitchFamily="34" charset="0"/>
                <a:ea typeface="Quattrocento Sans"/>
                <a:cs typeface="Segoe UI" panose="020B0502040204020203" pitchFamily="34" charset="0"/>
                <a:sym typeface="Quattrocento Sans"/>
              </a:rPr>
              <a:t>CPAT helps governments design and implement climate mitigation strategies</a:t>
            </a:r>
            <a:r>
              <a:rPr lang="en-GB" sz="2400" dirty="0">
                <a:latin typeface="Segoe UI" panose="020B0502040204020203" pitchFamily="34" charset="0"/>
                <a:cs typeface="Segoe UI" panose="020B0502040204020203" pitchFamily="34" charset="0"/>
              </a:rPr>
              <a:t>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425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7" end="7"/>
                                            </p:txEl>
                                          </p:spTgt>
                                        </p:tgtEl>
                                        <p:attrNameLst>
                                          <p:attrName>style.visibility</p:attrName>
                                        </p:attrNameLst>
                                      </p:cBhvr>
                                      <p:to>
                                        <p:strVal val="visible"/>
                                      </p:to>
                                    </p:set>
                                    <p:animEffect transition="in" filter="fade">
                                      <p:cBhvr>
                                        <p:cTn id="37" dur="1000"/>
                                        <p:tgtEl>
                                          <p:spTgt spid="1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601457"/>
            <a:ext cx="9488130" cy="4136390"/>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CPAT is a spreadsheet-based ‘model of models’ with four key components (‘modules’; Figure 2):</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1. Mitigation module </a:t>
            </a:r>
            <a:r>
              <a:rPr lang="en-US" sz="1600" dirty="0">
                <a:latin typeface="Segoe UI" panose="020B0502040204020203" pitchFamily="34" charset="0"/>
                <a:ea typeface="Quattrocento Sans"/>
                <a:cs typeface="Segoe UI" panose="020B0502040204020203" pitchFamily="34" charset="0"/>
                <a:sym typeface="Quattrocento Sans"/>
              </a:rPr>
              <a:t>– a reduced-form macro-energy model for estimating impacts of climate mitigation policies on energy consumption, prices, GHGs, local air pollutants, revenues, GDP, and welfare;</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2. Distribution module – </a:t>
            </a:r>
            <a:r>
              <a:rPr lang="en-US" sz="1600" dirty="0">
                <a:latin typeface="Segoe UI" panose="020B0502040204020203" pitchFamily="34" charset="0"/>
                <a:ea typeface="Quattrocento Sans"/>
                <a:cs typeface="Segoe UI" panose="020B0502040204020203" pitchFamily="34" charset="0"/>
                <a:sym typeface="Quattrocento Sans"/>
              </a:rPr>
              <a:t>a cost-push microsimulation model for estimating impacts of energy and non-energy price changes on industries and households (by consumption decile and region), net of revenues used (‘revenue recycling’) for public investment, transfers, or personal income tax (PIT) cuts;</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3. Air pollution module – </a:t>
            </a:r>
            <a:r>
              <a:rPr lang="en-US" sz="1600" dirty="0">
                <a:latin typeface="Segoe UI" panose="020B0502040204020203" pitchFamily="34" charset="0"/>
                <a:ea typeface="Quattrocento Sans"/>
                <a:cs typeface="Segoe UI" panose="020B0502040204020203" pitchFamily="34" charset="0"/>
                <a:sym typeface="Quattrocento Sans"/>
              </a:rPr>
              <a:t>a reduced-form air pollution and health model for estimating impacts on premature deaths and disease from local air pollutants like fine particles (e.g., PM2.5) and ozone; and</a:t>
            </a:r>
          </a:p>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4. Transport module – </a:t>
            </a:r>
            <a:r>
              <a:rPr lang="en-US" sz="1600" dirty="0">
                <a:latin typeface="Segoe UI" panose="020B0502040204020203" pitchFamily="34" charset="0"/>
                <a:ea typeface="Quattrocento Sans"/>
                <a:cs typeface="Segoe UI" panose="020B0502040204020203" pitchFamily="34" charset="0"/>
                <a:sym typeface="Quattrocento Sans"/>
              </a:rPr>
              <a:t>a reduced-form model for estimating the impacts of motor fuel price changes on congestion and road accidents/fatalities as well as their external costs.</a:t>
            </a:r>
            <a:endParaRPr lang="en-IN" sz="16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Overview of CPAT Structure </a:t>
            </a:r>
            <a:endParaRPr lang="LID4096" sz="2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0950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1601457"/>
            <a:ext cx="9488130" cy="436080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300197"/>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GB" sz="2400" dirty="0">
                <a:latin typeface="Segoe UI" panose="020B0502040204020203" pitchFamily="34" charset="0"/>
                <a:cs typeface="Segoe UI" panose="020B0502040204020203" pitchFamily="34" charset="0"/>
              </a:rPr>
              <a:t>Overview of CPAT Structure </a:t>
            </a:r>
            <a:endParaRPr lang="LID4096" sz="2400" dirty="0">
              <a:latin typeface="Segoe UI" panose="020B0502040204020203" pitchFamily="34" charset="0"/>
              <a:cs typeface="Segoe UI" panose="020B0502040204020203" pitchFamily="34" charset="0"/>
            </a:endParaRPr>
          </a:p>
        </p:txBody>
      </p:sp>
      <p:pic>
        <p:nvPicPr>
          <p:cNvPr id="4" name="Picture 3">
            <a:extLst>
              <a:ext uri="{FF2B5EF4-FFF2-40B4-BE49-F238E27FC236}">
                <a16:creationId xmlns:a16="http://schemas.microsoft.com/office/drawing/2014/main" id="{DE015C99-C94E-494E-6E81-3C7CBF988D7E}"/>
              </a:ext>
            </a:extLst>
          </p:cNvPr>
          <p:cNvPicPr>
            <a:picLocks noChangeAspect="1"/>
          </p:cNvPicPr>
          <p:nvPr/>
        </p:nvPicPr>
        <p:blipFill>
          <a:blip r:embed="rId3"/>
          <a:stretch>
            <a:fillRect/>
          </a:stretch>
        </p:blipFill>
        <p:spPr>
          <a:xfrm>
            <a:off x="1138335" y="1735495"/>
            <a:ext cx="9190653" cy="4068146"/>
          </a:xfrm>
          <a:prstGeom prst="rect">
            <a:avLst/>
          </a:prstGeom>
        </p:spPr>
      </p:pic>
    </p:spTree>
    <p:extLst>
      <p:ext uri="{BB962C8B-B14F-4D97-AF65-F5344CB8AC3E}">
        <p14:creationId xmlns:p14="http://schemas.microsoft.com/office/powerpoint/2010/main" val="422952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Climate Policy Assessment Tool</a:t>
            </a:r>
          </a:p>
        </p:txBody>
      </p:sp>
      <p:sp>
        <p:nvSpPr>
          <p:cNvPr id="158" name="Google Shape;158;p46"/>
          <p:cNvSpPr txBox="1"/>
          <p:nvPr/>
        </p:nvSpPr>
        <p:spPr>
          <a:xfrm>
            <a:off x="993058" y="2124891"/>
            <a:ext cx="9488130" cy="36129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US" sz="1200" dirty="0">
              <a:latin typeface="Segoe UI" panose="020B0502040204020203" pitchFamily="34" charset="0"/>
              <a:ea typeface="Quattrocento Sans"/>
              <a:cs typeface="Segoe UI" panose="020B0502040204020203" pitchFamily="34" charset="0"/>
              <a:sym typeface="Quattrocento Sans"/>
            </a:endParaRPr>
          </a:p>
        </p:txBody>
      </p:sp>
      <p:sp>
        <p:nvSpPr>
          <p:cNvPr id="2" name="Τίτλος 4">
            <a:extLst>
              <a:ext uri="{FF2B5EF4-FFF2-40B4-BE49-F238E27FC236}">
                <a16:creationId xmlns:a16="http://schemas.microsoft.com/office/drawing/2014/main" id="{FFF27622-56DC-95F5-12AD-290A73A94197}"/>
              </a:ext>
            </a:extLst>
          </p:cNvPr>
          <p:cNvSpPr txBox="1">
            <a:spLocks/>
          </p:cNvSpPr>
          <p:nvPr/>
        </p:nvSpPr>
        <p:spPr>
          <a:xfrm>
            <a:off x="993057" y="1146280"/>
            <a:ext cx="9488131" cy="743480"/>
          </a:xfrm>
          <a:prstGeom prst="rect">
            <a:avLst/>
          </a:prstGeom>
          <a:ln w="25400" cap="flat" cmpd="sng" algn="ctr">
            <a:solidFill>
              <a:schemeClr val="accent6">
                <a:lumMod val="60000"/>
                <a:lumOff val="40000"/>
              </a:schemeClr>
            </a:solidFill>
            <a:prstDash val="solid"/>
          </a:ln>
        </p:spPr>
        <p:style>
          <a:lnRef idx="2">
            <a:schemeClr val="accent2"/>
          </a:lnRef>
          <a:fillRef idx="1">
            <a:schemeClr val="lt1"/>
          </a:fillRef>
          <a:effectRef idx="0">
            <a:schemeClr val="accent2"/>
          </a:effectRef>
          <a:fontRef idx="minor">
            <a:schemeClr val="dk1"/>
          </a:fontRef>
        </p:style>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dirty="0">
                <a:latin typeface="Segoe UI" panose="020B0502040204020203" pitchFamily="34" charset="0"/>
                <a:cs typeface="Segoe UI" panose="020B0502040204020203" pitchFamily="34" charset="0"/>
              </a:rPr>
              <a:t>Example Outputs from CPAT Mitigation Module</a:t>
            </a:r>
          </a:p>
          <a:p>
            <a:r>
              <a:rPr lang="en-US" sz="1700" dirty="0">
                <a:latin typeface="Segoe UI" panose="020B0502040204020203" pitchFamily="34" charset="0"/>
                <a:cs typeface="Segoe UI" panose="020B0502040204020203" pitchFamily="34" charset="0"/>
              </a:rPr>
              <a:t>(for US$50 Carbon Price/ton CO2e by 2030, Unspecified Country)</a:t>
            </a:r>
            <a:r>
              <a:rPr lang="en-GB" sz="1700" dirty="0">
                <a:latin typeface="Segoe UI" panose="020B0502040204020203" pitchFamily="34" charset="0"/>
                <a:cs typeface="Segoe UI" panose="020B0502040204020203" pitchFamily="34" charset="0"/>
              </a:rPr>
              <a:t> </a:t>
            </a:r>
            <a:r>
              <a:rPr lang="en-US" sz="1700" dirty="0">
                <a:latin typeface="Segoe UI" panose="020B0502040204020203" pitchFamily="34" charset="0"/>
                <a:cs typeface="Segoe UI" panose="020B0502040204020203" pitchFamily="34" charset="0"/>
              </a:rPr>
              <a:t>Source: IMF staff using CPAT.</a:t>
            </a:r>
            <a:endParaRPr lang="LID4096" sz="17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452FA02D-4EBC-5925-2154-B24EDF719235}"/>
              </a:ext>
            </a:extLst>
          </p:cNvPr>
          <p:cNvPicPr>
            <a:picLocks noChangeAspect="1"/>
          </p:cNvPicPr>
          <p:nvPr/>
        </p:nvPicPr>
        <p:blipFill>
          <a:blip r:embed="rId3"/>
          <a:stretch>
            <a:fillRect/>
          </a:stretch>
        </p:blipFill>
        <p:spPr>
          <a:xfrm>
            <a:off x="1114698" y="2209938"/>
            <a:ext cx="9171652" cy="3117841"/>
          </a:xfrm>
          <a:prstGeom prst="rect">
            <a:avLst/>
          </a:prstGeom>
        </p:spPr>
      </p:pic>
    </p:spTree>
    <p:extLst>
      <p:ext uri="{BB962C8B-B14F-4D97-AF65-F5344CB8AC3E}">
        <p14:creationId xmlns:p14="http://schemas.microsoft.com/office/powerpoint/2010/main" val="258933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4430</TotalTime>
  <Words>1326</Words>
  <Application>Microsoft Office PowerPoint</Application>
  <PresentationFormat>Widescreen</PresentationFormat>
  <Paragraphs>92</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Wingdings</vt:lpstr>
      <vt:lpstr>Calibri</vt:lpstr>
      <vt:lpstr>Segoe UI</vt:lpstr>
      <vt:lpstr>Century Gothic</vt:lpstr>
      <vt:lpstr>Arial</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13</cp:revision>
  <dcterms:created xsi:type="dcterms:W3CDTF">2020-01-02T01:56:26Z</dcterms:created>
  <dcterms:modified xsi:type="dcterms:W3CDTF">2024-06-10T05:03:19Z</dcterms:modified>
</cp:coreProperties>
</file>