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8"/>
  </p:notesMasterIdLst>
  <p:sldIdLst>
    <p:sldId id="256" r:id="rId3"/>
    <p:sldId id="257" r:id="rId4"/>
    <p:sldId id="259" r:id="rId5"/>
    <p:sldId id="260" r:id="rId6"/>
    <p:sldId id="261" r:id="rId7"/>
  </p:sldIdLst>
  <p:sldSz cx="12192000" cy="6858000"/>
  <p:notesSz cx="6951663" cy="10082213"/>
  <p:embeddedFontLst>
    <p:embeddedFont>
      <p:font typeface="Century Gothic" panose="020B0502020202020204" pitchFamily="34" charset="0"/>
      <p:regular r:id="rId9"/>
      <p:bold r:id="rId10"/>
      <p:italic r:id="rId11"/>
      <p:boldItalic r:id="rId12"/>
    </p:embeddedFont>
    <p:embeddedFont>
      <p:font typeface="Quattrocento Sans" panose="020B0502050000020003"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1" roundtripDataSignature="AMtx7miSLso3MYldmH8NA4OIA8Zff0CfH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17DC2EA-C144-4DEB-933D-79FAE1ED7897}">
  <a:tblStyle styleId="{017DC2EA-C144-4DEB-933D-79FAE1ED7897}"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00"/>
    <p:restoredTop sz="94640"/>
  </p:normalViewPr>
  <p:slideViewPr>
    <p:cSldViewPr snapToGrid="0">
      <p:cViewPr varScale="1">
        <p:scale>
          <a:sx n="73" d="100"/>
          <a:sy n="73" d="100"/>
        </p:scale>
        <p:origin x="216" y="9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9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4.fntdata"/><Relationship Id="rId92"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8.fntdata"/><Relationship Id="rId9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3.fntdata"/><Relationship Id="rId5" Type="http://schemas.openxmlformats.org/officeDocument/2006/relationships/slide" Target="slides/slide3.xml"/><Relationship Id="rId15" Type="http://schemas.openxmlformats.org/officeDocument/2006/relationships/font" Target="fonts/font7.fntdata"/><Relationship Id="rId95" Type="http://schemas.openxmlformats.org/officeDocument/2006/relationships/tableStyles" Target="tableStyles.xml"/><Relationship Id="rId10" Type="http://schemas.openxmlformats.org/officeDocument/2006/relationships/font" Target="fonts/font2.fntdata"/><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5" name="Google Shape;105;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6" name="Google Shape;126;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3: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8" name="Google Shape;138;p3: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4: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c73a1783f5_1_0:notes"/>
          <p:cNvSpPr txBox="1">
            <a:spLocks noGrp="1"/>
          </p:cNvSpPr>
          <p:nvPr>
            <p:ph type="body" idx="1"/>
          </p:nvPr>
        </p:nvSpPr>
        <p:spPr>
          <a:xfrm>
            <a:off x="695150" y="4789025"/>
            <a:ext cx="5561400" cy="4536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g2c73a1783f5_1_0: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91"/>
        <p:cNvGrpSpPr/>
        <p:nvPr/>
      </p:nvGrpSpPr>
      <p:grpSpPr>
        <a:xfrm>
          <a:off x="0" y="0"/>
          <a:ext cx="0" cy="0"/>
          <a:chOff x="0" y="0"/>
          <a:chExt cx="0" cy="0"/>
        </a:xfrm>
      </p:grpSpPr>
      <p:sp>
        <p:nvSpPr>
          <p:cNvPr id="92" name="Google Shape;92;p91"/>
          <p:cNvSpPr/>
          <p:nvPr/>
        </p:nvSpPr>
        <p:spPr>
          <a:xfrm>
            <a:off x="914400" y="1346948"/>
            <a:ext cx="10363200" cy="80683"/>
          </a:xfrm>
          <a:prstGeom prst="rect">
            <a:avLst/>
          </a:prstGeom>
          <a:blipFill rotWithShape="1">
            <a:blip r:embed="rId2">
              <a:alphaModFix amt="80000"/>
            </a:blip>
            <a:tile tx="0" ty="-76200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1"/>
          <p:cNvSpPr/>
          <p:nvPr/>
        </p:nvSpPr>
        <p:spPr>
          <a:xfrm>
            <a:off x="914400" y="4282764"/>
            <a:ext cx="10363200" cy="80683"/>
          </a:xfrm>
          <a:prstGeom prst="rect">
            <a:avLst/>
          </a:prstGeom>
          <a:blipFill rotWithShape="1">
            <a:blip r:embed="rId2">
              <a:alphaModFix amt="80000"/>
            </a:blip>
            <a:tile tx="0" ty="-7175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1"/>
          <p:cNvSpPr/>
          <p:nvPr/>
        </p:nvSpPr>
        <p:spPr>
          <a:xfrm>
            <a:off x="914400" y="1484779"/>
            <a:ext cx="10363200" cy="2743200"/>
          </a:xfrm>
          <a:prstGeom prst="rect">
            <a:avLst/>
          </a:prstGeom>
          <a:blipFill rotWithShape="1">
            <a:blip r:embed="rId2">
              <a:alphaModFix amt="80000"/>
            </a:blip>
            <a:tile tx="0" ty="-7048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 name="Google Shape;95;p91"/>
          <p:cNvGrpSpPr/>
          <p:nvPr/>
        </p:nvGrpSpPr>
        <p:grpSpPr>
          <a:xfrm>
            <a:off x="9646373" y="4107023"/>
            <a:ext cx="1219200" cy="914400"/>
            <a:chOff x="9685338" y="4460675"/>
            <a:chExt cx="1080904" cy="1080902"/>
          </a:xfrm>
        </p:grpSpPr>
        <p:sp>
          <p:nvSpPr>
            <p:cNvPr id="96" name="Google Shape;96;p91"/>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1"/>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91"/>
          <p:cNvSpPr txBox="1">
            <a:spLocks noGrp="1"/>
          </p:cNvSpPr>
          <p:nvPr>
            <p:ph type="ctrTitle"/>
          </p:nvPr>
        </p:nvSpPr>
        <p:spPr>
          <a:xfrm>
            <a:off x="1051560" y="1432223"/>
            <a:ext cx="10124440" cy="3035808"/>
          </a:xfrm>
          <a:prstGeom prst="rect">
            <a:avLst/>
          </a:prstGeom>
          <a:noFill/>
          <a:ln>
            <a:noFill/>
          </a:ln>
        </p:spPr>
        <p:txBody>
          <a:bodyPr spcFirstLastPara="1" wrap="square" lIns="91425" tIns="45700" rIns="91425" bIns="45700" anchor="ctr" anchorCtr="0">
            <a:noAutofit/>
          </a:bodyPr>
          <a:lstStyle>
            <a:lvl1pPr lvl="0" algn="l">
              <a:lnSpc>
                <a:spcPct val="80000"/>
              </a:lnSpc>
              <a:spcBef>
                <a:spcPts val="0"/>
              </a:spcBef>
              <a:spcAft>
                <a:spcPts val="0"/>
              </a:spcAft>
              <a:buSzPts val="4400"/>
              <a:buNone/>
              <a:defRPr sz="6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91"/>
          <p:cNvSpPr txBox="1">
            <a:spLocks noGrp="1"/>
          </p:cNvSpPr>
          <p:nvPr>
            <p:ph type="subTitle" idx="1"/>
          </p:nvPr>
        </p:nvSpPr>
        <p:spPr>
          <a:xfrm>
            <a:off x="1069848" y="4389120"/>
            <a:ext cx="7891272" cy="1069848"/>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SzPts val="2800"/>
              <a:buNone/>
              <a:defRPr sz="1800" b="0">
                <a:solidFill>
                  <a:schemeClr val="dk1"/>
                </a:solidFill>
              </a:defRPr>
            </a:lvl1pPr>
            <a:lvl2pPr lvl="1" algn="ctr">
              <a:lnSpc>
                <a:spcPct val="90000"/>
              </a:lnSpc>
              <a:spcBef>
                <a:spcPts val="500"/>
              </a:spcBef>
              <a:spcAft>
                <a:spcPts val="0"/>
              </a:spcAft>
              <a:buSzPts val="2400"/>
              <a:buNone/>
              <a:defRPr sz="1800"/>
            </a:lvl2pPr>
            <a:lvl3pPr lvl="2" algn="ctr">
              <a:lnSpc>
                <a:spcPct val="90000"/>
              </a:lnSpc>
              <a:spcBef>
                <a:spcPts val="500"/>
              </a:spcBef>
              <a:spcAft>
                <a:spcPts val="0"/>
              </a:spcAft>
              <a:buSzPts val="2000"/>
              <a:buNone/>
              <a:defRPr sz="1800"/>
            </a:lvl3pPr>
            <a:lvl4pPr lvl="3" algn="ctr">
              <a:lnSpc>
                <a:spcPct val="90000"/>
              </a:lnSpc>
              <a:spcBef>
                <a:spcPts val="500"/>
              </a:spcBef>
              <a:spcAft>
                <a:spcPts val="0"/>
              </a:spcAft>
              <a:buSzPts val="1800"/>
              <a:buNone/>
              <a:defRPr sz="1800"/>
            </a:lvl4pPr>
            <a:lvl5pPr lvl="4" algn="ctr">
              <a:lnSpc>
                <a:spcPct val="90000"/>
              </a:lnSpc>
              <a:spcBef>
                <a:spcPts val="500"/>
              </a:spcBef>
              <a:spcAft>
                <a:spcPts val="0"/>
              </a:spcAft>
              <a:buSzPts val="1800"/>
              <a:buNone/>
              <a:defRPr sz="1800"/>
            </a:lvl5pPr>
            <a:lvl6pPr lvl="5" algn="ctr">
              <a:lnSpc>
                <a:spcPct val="90000"/>
              </a:lnSpc>
              <a:spcBef>
                <a:spcPts val="500"/>
              </a:spcBef>
              <a:spcAft>
                <a:spcPts val="0"/>
              </a:spcAft>
              <a:buSzPts val="1800"/>
              <a:buNone/>
              <a:defRPr sz="1800"/>
            </a:lvl6pPr>
            <a:lvl7pPr lvl="6" algn="ctr">
              <a:lnSpc>
                <a:spcPct val="90000"/>
              </a:lnSpc>
              <a:spcBef>
                <a:spcPts val="500"/>
              </a:spcBef>
              <a:spcAft>
                <a:spcPts val="0"/>
              </a:spcAft>
              <a:buSzPts val="1800"/>
              <a:buNone/>
              <a:defRPr sz="1800"/>
            </a:lvl7pPr>
            <a:lvl8pPr lvl="7" algn="ctr">
              <a:lnSpc>
                <a:spcPct val="90000"/>
              </a:lnSpc>
              <a:spcBef>
                <a:spcPts val="500"/>
              </a:spcBef>
              <a:spcAft>
                <a:spcPts val="0"/>
              </a:spcAft>
              <a:buSzPts val="1800"/>
              <a:buNone/>
              <a:defRPr sz="1800"/>
            </a:lvl8pPr>
            <a:lvl9pPr lvl="8" algn="ctr">
              <a:lnSpc>
                <a:spcPct val="90000"/>
              </a:lnSpc>
              <a:spcBef>
                <a:spcPts val="500"/>
              </a:spcBef>
              <a:spcAft>
                <a:spcPts val="0"/>
              </a:spcAft>
              <a:buSzPts val="1800"/>
              <a:buNone/>
              <a:defRPr sz="1800"/>
            </a:lvl9pPr>
          </a:lstStyle>
          <a:p>
            <a:endParaRPr/>
          </a:p>
        </p:txBody>
      </p:sp>
      <p:sp>
        <p:nvSpPr>
          <p:cNvPr id="100" name="Google Shape;100;p91"/>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01" name="Google Shape;101;p91"/>
          <p:cNvSpPr txBox="1">
            <a:spLocks noGrp="1"/>
          </p:cNvSpPr>
          <p:nvPr>
            <p:ph type="ftr" idx="11"/>
          </p:nvPr>
        </p:nvSpPr>
        <p:spPr>
          <a:xfrm>
            <a:off x="1083740" y="6272786"/>
            <a:ext cx="6327648"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02" name="Google Shape;102;p91"/>
          <p:cNvSpPr txBox="1">
            <a:spLocks noGrp="1"/>
          </p:cNvSpPr>
          <p:nvPr>
            <p:ph type="sldNum" idx="12"/>
          </p:nvPr>
        </p:nvSpPr>
        <p:spPr>
          <a:xfrm>
            <a:off x="9659041" y="4227195"/>
            <a:ext cx="1193868" cy="64008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2800" b="1"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{017DC2EA-C144-4DEB-933D-79FAE1ED7897}</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71"/>
        <p:cNvGrpSpPr/>
        <p:nvPr/>
      </p:nvGrpSpPr>
      <p:grpSpPr>
        <a:xfrm>
          <a:off x="0" y="0"/>
          <a:ext cx="0" cy="0"/>
          <a:chOff x="0" y="0"/>
          <a:chExt cx="0" cy="0"/>
        </a:xfrm>
      </p:grpSpPr>
      <p:sp>
        <p:nvSpPr>
          <p:cNvPr id="72" name="Google Shape;72;p88"/>
          <p:cNvSpPr txBox="1">
            <a:spLocks noGrp="1"/>
          </p:cNvSpPr>
          <p:nvPr>
            <p:ph type="title"/>
          </p:nvPr>
        </p:nvSpPr>
        <p:spPr>
          <a:xfrm>
            <a:off x="838199" y="566928"/>
            <a:ext cx="10537683" cy="873436"/>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4400"/>
              <a:buNone/>
              <a:defRPr sz="2800" b="1">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88"/>
          <p:cNvSpPr txBox="1">
            <a:spLocks noGrp="1"/>
          </p:cNvSpPr>
          <p:nvPr>
            <p:ph type="body" idx="1"/>
          </p:nvPr>
        </p:nvSpPr>
        <p:spPr>
          <a:xfrm>
            <a:off x="838199" y="1780031"/>
            <a:ext cx="10537683" cy="4576318"/>
          </a:xfrm>
          <a:prstGeom prst="rect">
            <a:avLst/>
          </a:prstGeom>
          <a:solidFill>
            <a:schemeClr val="accent1"/>
          </a:solidFill>
          <a:ln>
            <a:noFill/>
          </a:ln>
        </p:spPr>
        <p:txBody>
          <a:bodyPr spcFirstLastPara="1" wrap="square" lIns="91425" tIns="45700" rIns="91425" bIns="45700" anchor="ctr" anchorCtr="0">
            <a:normAutofit/>
          </a:bodyPr>
          <a:lstStyle>
            <a:lvl1pPr marL="457200" lvl="0" indent="-406400" algn="ctr">
              <a:lnSpc>
                <a:spcPct val="90000"/>
              </a:lnSpc>
              <a:spcBef>
                <a:spcPts val="1000"/>
              </a:spcBef>
              <a:spcAft>
                <a:spcPts val="0"/>
              </a:spcAft>
              <a:buSzPts val="2800"/>
              <a:buChar char="•"/>
              <a:defRPr sz="1800"/>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74" name="Google Shape;74;p88"/>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12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81"/>
        <p:cNvGrpSpPr/>
        <p:nvPr/>
      </p:nvGrpSpPr>
      <p:grpSpPr>
        <a:xfrm>
          <a:off x="0" y="0"/>
          <a:ext cx="0" cy="0"/>
          <a:chOff x="0" y="0"/>
          <a:chExt cx="0" cy="0"/>
        </a:xfrm>
      </p:grpSpPr>
      <p:sp>
        <p:nvSpPr>
          <p:cNvPr id="82" name="Google Shape;82;p90"/>
          <p:cNvSpPr/>
          <p:nvPr/>
        </p:nvSpPr>
        <p:spPr>
          <a:xfrm>
            <a:off x="0" y="4917989"/>
            <a:ext cx="12192000" cy="1940010"/>
          </a:xfrm>
          <a:prstGeom prst="rect">
            <a:avLst/>
          </a:prstGeom>
          <a:blipFill rotWithShape="1">
            <a:blip r:embed="rId2">
              <a:alphaModFix amt="80000"/>
            </a:blip>
            <a:tile tx="0" ty="-704850" sx="92000" sy="89000" flip="xy" algn="ctr"/>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90"/>
          <p:cNvSpPr txBox="1">
            <a:spLocks noGrp="1"/>
          </p:cNvSpPr>
          <p:nvPr>
            <p:ph type="title"/>
          </p:nvPr>
        </p:nvSpPr>
        <p:spPr>
          <a:xfrm>
            <a:off x="2167128" y="1225296"/>
            <a:ext cx="9281160" cy="352044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SzPts val="4400"/>
              <a:buNone/>
              <a:defRPr sz="6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90"/>
          <p:cNvSpPr txBox="1">
            <a:spLocks noGrp="1"/>
          </p:cNvSpPr>
          <p:nvPr>
            <p:ph type="body" idx="1"/>
          </p:nvPr>
        </p:nvSpPr>
        <p:spPr>
          <a:xfrm>
            <a:off x="2165773" y="5020056"/>
            <a:ext cx="9052560" cy="10668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800"/>
              <a:buNone/>
              <a:defRPr sz="1800" b="0">
                <a:solidFill>
                  <a:srgbClr val="1F3864"/>
                </a:solidFill>
              </a:defRPr>
            </a:lvl1pPr>
            <a:lvl2pPr marL="914400" lvl="1" indent="-228600" algn="l">
              <a:lnSpc>
                <a:spcPct val="90000"/>
              </a:lnSpc>
              <a:spcBef>
                <a:spcPts val="500"/>
              </a:spcBef>
              <a:spcAft>
                <a:spcPts val="0"/>
              </a:spcAft>
              <a:buSzPts val="2400"/>
              <a:buNone/>
              <a:defRPr sz="1800">
                <a:solidFill>
                  <a:srgbClr val="888888"/>
                </a:solidFill>
              </a:defRPr>
            </a:lvl2pPr>
            <a:lvl3pPr marL="1371600" lvl="2" indent="-228600" algn="l">
              <a:lnSpc>
                <a:spcPct val="90000"/>
              </a:lnSpc>
              <a:spcBef>
                <a:spcPts val="500"/>
              </a:spcBef>
              <a:spcAft>
                <a:spcPts val="0"/>
              </a:spcAft>
              <a:buSzPts val="2000"/>
              <a:buNone/>
              <a:defRPr sz="1600">
                <a:solidFill>
                  <a:srgbClr val="888888"/>
                </a:solidFill>
              </a:defRPr>
            </a:lvl3pPr>
            <a:lvl4pPr marL="1828800" lvl="3" indent="-228600" algn="l">
              <a:lnSpc>
                <a:spcPct val="90000"/>
              </a:lnSpc>
              <a:spcBef>
                <a:spcPts val="500"/>
              </a:spcBef>
              <a:spcAft>
                <a:spcPts val="0"/>
              </a:spcAft>
              <a:buSzPts val="1800"/>
              <a:buNone/>
              <a:defRPr sz="1400">
                <a:solidFill>
                  <a:srgbClr val="888888"/>
                </a:solidFill>
              </a:defRPr>
            </a:lvl4pPr>
            <a:lvl5pPr marL="2286000" lvl="4" indent="-228600" algn="l">
              <a:lnSpc>
                <a:spcPct val="90000"/>
              </a:lnSpc>
              <a:spcBef>
                <a:spcPts val="500"/>
              </a:spcBef>
              <a:spcAft>
                <a:spcPts val="0"/>
              </a:spcAft>
              <a:buSzPts val="1800"/>
              <a:buNone/>
              <a:defRPr sz="1400">
                <a:solidFill>
                  <a:srgbClr val="888888"/>
                </a:solidFill>
              </a:defRPr>
            </a:lvl5pPr>
            <a:lvl6pPr marL="2743200" lvl="5" indent="-228600" algn="l">
              <a:lnSpc>
                <a:spcPct val="90000"/>
              </a:lnSpc>
              <a:spcBef>
                <a:spcPts val="500"/>
              </a:spcBef>
              <a:spcAft>
                <a:spcPts val="0"/>
              </a:spcAft>
              <a:buSzPts val="1800"/>
              <a:buNone/>
              <a:defRPr sz="1400">
                <a:solidFill>
                  <a:srgbClr val="888888"/>
                </a:solidFill>
              </a:defRPr>
            </a:lvl6pPr>
            <a:lvl7pPr marL="3200400" lvl="6" indent="-228600" algn="l">
              <a:lnSpc>
                <a:spcPct val="90000"/>
              </a:lnSpc>
              <a:spcBef>
                <a:spcPts val="500"/>
              </a:spcBef>
              <a:spcAft>
                <a:spcPts val="0"/>
              </a:spcAft>
              <a:buSzPts val="1800"/>
              <a:buNone/>
              <a:defRPr sz="1400">
                <a:solidFill>
                  <a:srgbClr val="888888"/>
                </a:solidFill>
              </a:defRPr>
            </a:lvl7pPr>
            <a:lvl8pPr marL="3657600" lvl="7" indent="-228600" algn="l">
              <a:lnSpc>
                <a:spcPct val="90000"/>
              </a:lnSpc>
              <a:spcBef>
                <a:spcPts val="500"/>
              </a:spcBef>
              <a:spcAft>
                <a:spcPts val="0"/>
              </a:spcAft>
              <a:buSzPts val="1800"/>
              <a:buNone/>
              <a:defRPr sz="1400">
                <a:solidFill>
                  <a:srgbClr val="888888"/>
                </a:solidFill>
              </a:defRPr>
            </a:lvl8pPr>
            <a:lvl9pPr marL="4114800" lvl="8" indent="-228600" algn="l">
              <a:lnSpc>
                <a:spcPct val="90000"/>
              </a:lnSpc>
              <a:spcBef>
                <a:spcPts val="500"/>
              </a:spcBef>
              <a:spcAft>
                <a:spcPts val="0"/>
              </a:spcAft>
              <a:buSzPts val="1800"/>
              <a:buNone/>
              <a:defRPr sz="1400">
                <a:solidFill>
                  <a:srgbClr val="888888"/>
                </a:solidFill>
              </a:defRPr>
            </a:lvl9pPr>
          </a:lstStyle>
          <a:p>
            <a:endParaRPr/>
          </a:p>
        </p:txBody>
      </p:sp>
      <p:sp>
        <p:nvSpPr>
          <p:cNvPr id="85" name="Google Shape;85;p90"/>
          <p:cNvSpPr txBox="1">
            <a:spLocks noGrp="1"/>
          </p:cNvSpPr>
          <p:nvPr>
            <p:ph type="dt" idx="10"/>
          </p:nvPr>
        </p:nvSpPr>
        <p:spPr>
          <a:xfrm>
            <a:off x="8593668" y="6272786"/>
            <a:ext cx="2644309"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1F38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6" name="Google Shape;86;p90"/>
          <p:cNvSpPr txBox="1">
            <a:spLocks noGrp="1"/>
          </p:cNvSpPr>
          <p:nvPr>
            <p:ph type="ftr" idx="11"/>
          </p:nvPr>
        </p:nvSpPr>
        <p:spPr>
          <a:xfrm>
            <a:off x="2181465" y="6272785"/>
            <a:ext cx="6327648" cy="3651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400" b="0" i="0" u="none" strike="noStrike" cap="none">
                <a:solidFill>
                  <a:srgbClr val="1F38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grpSp>
        <p:nvGrpSpPr>
          <p:cNvPr id="87" name="Google Shape;87;p90"/>
          <p:cNvGrpSpPr/>
          <p:nvPr/>
        </p:nvGrpSpPr>
        <p:grpSpPr>
          <a:xfrm>
            <a:off x="845149" y="2430623"/>
            <a:ext cx="1219200" cy="914400"/>
            <a:chOff x="9685338" y="4460675"/>
            <a:chExt cx="1080904" cy="1080902"/>
          </a:xfrm>
        </p:grpSpPr>
        <p:sp>
          <p:nvSpPr>
            <p:cNvPr id="88" name="Google Shape;88;p90"/>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90"/>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90"/>
          <p:cNvSpPr txBox="1">
            <a:spLocks noGrp="1"/>
          </p:cNvSpPr>
          <p:nvPr>
            <p:ph type="sldNum" idx="12"/>
          </p:nvPr>
        </p:nvSpPr>
        <p:spPr>
          <a:xfrm>
            <a:off x="860600" y="2508607"/>
            <a:ext cx="1188299" cy="720332"/>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theme" Target="../theme/theme2.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2.jp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9" name="Google Shape;109;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a:solidFill>
                  <a:srgbClr val="003399"/>
                </a:solidFill>
                <a:latin typeface="Century Gothic"/>
                <a:ea typeface="Century Gothic"/>
                <a:cs typeface="Century Gothic"/>
                <a:sym typeface="Century Gothic"/>
              </a:rPr>
              <a:t>CCP-LAW</a:t>
            </a:r>
            <a:endParaRPr sz="2700" b="0" i="0" u="none" strike="noStrike" cap="none">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a:solidFill>
                  <a:srgbClr val="2683C6"/>
                </a:solidFill>
                <a:latin typeface="Century Gothic"/>
                <a:ea typeface="Century Gothic"/>
                <a:cs typeface="Century Gothic"/>
                <a:sym typeface="Century Gothic"/>
              </a:rPr>
              <a:t>Curricula development on Climate Change Policy and Law</a:t>
            </a:r>
            <a:endParaRPr sz="2700" b="0" i="0" u="none" strike="noStrike" cap="none">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a:solidFill>
                <a:srgbClr val="000000"/>
              </a:solidFill>
              <a:latin typeface="Century Gothic"/>
              <a:ea typeface="Century Gothic"/>
              <a:cs typeface="Century Gothic"/>
              <a:sym typeface="Century Gothic"/>
            </a:endParaRPr>
          </a:p>
        </p:txBody>
      </p:sp>
      <p:pic>
        <p:nvPicPr>
          <p:cNvPr id="110" name="Google Shape;110;p1"/>
          <p:cNvPicPr preferRelativeResize="0"/>
          <p:nvPr/>
        </p:nvPicPr>
        <p:blipFill rotWithShape="1">
          <a:blip r:embed="rId4">
            <a:alphaModFix/>
          </a:blip>
          <a:srcRect l="26643" t="10967" r="39273" b="27094"/>
          <a:stretch/>
        </p:blipFill>
        <p:spPr>
          <a:xfrm>
            <a:off x="10737335" y="339087"/>
            <a:ext cx="1305303" cy="1266981"/>
          </a:xfrm>
          <a:prstGeom prst="rect">
            <a:avLst/>
          </a:prstGeom>
          <a:noFill/>
          <a:ln>
            <a:noFill/>
          </a:ln>
        </p:spPr>
      </p:pic>
      <p:sp>
        <p:nvSpPr>
          <p:cNvPr id="111" name="Google Shape;111;p1"/>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a:lnSpc>
                <a:spcPct val="107000"/>
              </a:lnSpc>
              <a:spcBef>
                <a:spcPts val="800"/>
              </a:spcBef>
              <a:buSzPts val="2700"/>
            </a:pPr>
            <a:r>
              <a:rPr lang="en-US" sz="2700" b="1" i="0" u="none" strike="noStrike" cap="none" dirty="0">
                <a:solidFill>
                  <a:srgbClr val="003399"/>
                </a:solidFill>
                <a:latin typeface="Century Gothic"/>
                <a:ea typeface="Century Gothic"/>
                <a:cs typeface="Century Gothic"/>
                <a:sym typeface="Century Gothic"/>
              </a:rPr>
              <a:t>Subject title: Climate Change Ethics</a:t>
            </a:r>
            <a:endParaRPr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1600"/>
              </a:spcBef>
              <a:spcAft>
                <a:spcPts val="800"/>
              </a:spcAft>
              <a:buClr>
                <a:srgbClr val="000000"/>
              </a:buClr>
              <a:buSzPts val="2200"/>
              <a:buFont typeface="Arial"/>
              <a:buNone/>
            </a:pPr>
            <a:r>
              <a:rPr lang="en-US" sz="2200" b="1" i="0" u="none" strike="noStrike" cap="none" dirty="0">
                <a:solidFill>
                  <a:srgbClr val="003399"/>
                </a:solidFill>
                <a:latin typeface="Century Gothic"/>
                <a:ea typeface="Century Gothic"/>
                <a:cs typeface="Century Gothic"/>
                <a:sym typeface="Century Gothic"/>
              </a:rPr>
              <a:t>Instructor Name: Dr. Albert Ruda</a:t>
            </a:r>
            <a:endParaRPr sz="2200" b="0" i="0" u="none" strike="noStrike" cap="none" dirty="0">
              <a:solidFill>
                <a:srgbClr val="000000"/>
              </a:solidFill>
              <a:latin typeface="Century Gothic"/>
              <a:ea typeface="Century Gothic"/>
              <a:cs typeface="Century Gothic"/>
              <a:sym typeface="Century Gothic"/>
            </a:endParaRPr>
          </a:p>
        </p:txBody>
      </p:sp>
      <p:grpSp>
        <p:nvGrpSpPr>
          <p:cNvPr id="112" name="Google Shape;112;p1"/>
          <p:cNvGrpSpPr/>
          <p:nvPr/>
        </p:nvGrpSpPr>
        <p:grpSpPr>
          <a:xfrm>
            <a:off x="0" y="5223940"/>
            <a:ext cx="12192000" cy="1634061"/>
            <a:chOff x="0" y="5223940"/>
            <a:chExt cx="12192000" cy="1634061"/>
          </a:xfrm>
        </p:grpSpPr>
        <p:sp>
          <p:nvSpPr>
            <p:cNvPr id="113" name="Google Shape;113;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14" name="Google Shape;114;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15" name="Google Shape;115;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6" name="Google Shape;116;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7" name="Google Shape;117;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8" name="Google Shape;118;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9" name="Google Shape;119;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20" name="Google Shape;120;p1"/>
            <p:cNvPicPr preferRelativeResize="0"/>
            <p:nvPr/>
          </p:nvPicPr>
          <p:blipFill rotWithShape="1">
            <a:blip r:embed="rId11">
              <a:alphaModFix/>
            </a:blip>
            <a:srcRect r="10406" b="8447"/>
            <a:stretch/>
          </p:blipFill>
          <p:spPr>
            <a:xfrm>
              <a:off x="8705701" y="5233834"/>
              <a:ext cx="1795277" cy="489486"/>
            </a:xfrm>
            <a:prstGeom prst="rect">
              <a:avLst/>
            </a:prstGeom>
            <a:noFill/>
            <a:ln>
              <a:noFill/>
            </a:ln>
          </p:spPr>
        </p:pic>
        <p:pic>
          <p:nvPicPr>
            <p:cNvPr id="121" name="Google Shape;121;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22" name="Google Shape;122;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23" name="Google Shape;123;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Course Overview</a:t>
            </a:r>
            <a:endParaRPr sz="1400" b="0" i="0" u="none" strike="noStrike" cap="none" dirty="0">
              <a:solidFill>
                <a:srgbClr val="000000"/>
              </a:solidFill>
              <a:latin typeface="Arial"/>
              <a:ea typeface="Arial"/>
              <a:cs typeface="Arial"/>
              <a:sym typeface="Arial"/>
            </a:endParaRPr>
          </a:p>
        </p:txBody>
      </p:sp>
      <p:sp>
        <p:nvSpPr>
          <p:cNvPr id="4" name="Google Shape;141;p3">
            <a:extLst>
              <a:ext uri="{FF2B5EF4-FFF2-40B4-BE49-F238E27FC236}">
                <a16:creationId xmlns:a16="http://schemas.microsoft.com/office/drawing/2014/main" id="{994ED12C-BC30-D065-CCFE-F7CE09C0909C}"/>
              </a:ext>
            </a:extLst>
          </p:cNvPr>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lvl="0" algn="just">
              <a:lnSpc>
                <a:spcPct val="150000"/>
              </a:lnSpc>
              <a:buSzPts val="1600"/>
            </a:pPr>
            <a:r>
              <a:rPr lang="en-US" sz="1600" b="1" dirty="0"/>
              <a:t>TOPICS TO BE COVERED IN THE COURSE </a:t>
            </a:r>
          </a:p>
          <a:p>
            <a:pPr marL="285750" lvl="0" indent="-285750" algn="just">
              <a:lnSpc>
                <a:spcPct val="150000"/>
              </a:lnSpc>
              <a:buSzPts val="1600"/>
              <a:buFont typeface="Arial"/>
              <a:buChar char="•"/>
            </a:pPr>
            <a:r>
              <a:rPr lang="en-US" sz="1600" b="1" dirty="0"/>
              <a:t>Climate Change in the Anthropocene</a:t>
            </a:r>
          </a:p>
          <a:p>
            <a:pPr marL="285750" lvl="0" indent="-285750" algn="just">
              <a:lnSpc>
                <a:spcPct val="150000"/>
              </a:lnSpc>
              <a:buSzPts val="1600"/>
              <a:buFont typeface="Arial"/>
              <a:buChar char="•"/>
            </a:pPr>
            <a:r>
              <a:rPr lang="en-US" sz="1600" b="1" dirty="0"/>
              <a:t>What Is Environmental Ethics</a:t>
            </a:r>
          </a:p>
          <a:p>
            <a:pPr marL="285750" lvl="0" indent="-285750" algn="just">
              <a:lnSpc>
                <a:spcPct val="150000"/>
              </a:lnSpc>
              <a:buSzPts val="1600"/>
              <a:buFont typeface="Arial"/>
              <a:buChar char="•"/>
            </a:pPr>
            <a:r>
              <a:rPr lang="en-US" sz="1600" b="1" dirty="0"/>
              <a:t>Ethical approaches in general. </a:t>
            </a:r>
            <a:r>
              <a:rPr lang="en-US" sz="1600" b="1" dirty="0" err="1"/>
              <a:t>Deontologism</a:t>
            </a:r>
            <a:r>
              <a:rPr lang="en-US" sz="1600" b="1" dirty="0"/>
              <a:t>, Consequentialism, virtue ethics. Green Virtue Ethics</a:t>
            </a:r>
          </a:p>
          <a:p>
            <a:pPr marL="285750" lvl="0" indent="-285750" algn="just">
              <a:lnSpc>
                <a:spcPct val="150000"/>
              </a:lnSpc>
              <a:buSzPts val="1600"/>
              <a:buFont typeface="Arial"/>
              <a:buChar char="•"/>
            </a:pPr>
            <a:r>
              <a:rPr lang="en-US" sz="1600" b="1" dirty="0"/>
              <a:t>Value Issues: instrumental and intrinsic value. Individualism vs holism. Anthropocentrism vs Ecocentrism</a:t>
            </a:r>
          </a:p>
          <a:p>
            <a:pPr marL="285750" lvl="0" indent="-285750" algn="just">
              <a:lnSpc>
                <a:spcPct val="150000"/>
              </a:lnSpc>
              <a:buSzPts val="1600"/>
              <a:buFont typeface="Arial"/>
              <a:buChar char="•"/>
            </a:pPr>
            <a:r>
              <a:rPr lang="en-US" sz="1600" b="1" dirty="0"/>
              <a:t>Limitations of the human-</a:t>
            </a:r>
            <a:r>
              <a:rPr lang="en-US" sz="1600" b="1" dirty="0" err="1"/>
              <a:t>centred</a:t>
            </a:r>
            <a:r>
              <a:rPr lang="en-US" sz="1600" b="1" dirty="0"/>
              <a:t> approach</a:t>
            </a:r>
          </a:p>
          <a:p>
            <a:pPr marL="285750" lvl="0" indent="-285750" algn="just">
              <a:lnSpc>
                <a:spcPct val="150000"/>
              </a:lnSpc>
              <a:buSzPts val="1600"/>
              <a:buFont typeface="Arial"/>
              <a:buChar char="•"/>
            </a:pPr>
            <a:r>
              <a:rPr lang="en-US" sz="1600" b="1" dirty="0"/>
              <a:t>Shades of Green: light green ethics (shallow environmentalism), mid green ethics, deep green ethics (deep ecology).</a:t>
            </a:r>
          </a:p>
          <a:p>
            <a:pPr marL="285750" lvl="0" indent="-285750" algn="just">
              <a:lnSpc>
                <a:spcPct val="150000"/>
              </a:lnSpc>
              <a:buSzPts val="1600"/>
              <a:buFont typeface="Arial"/>
              <a:buChar char="•"/>
            </a:pPr>
            <a:r>
              <a:rPr lang="en-US" sz="1600" b="1" dirty="0"/>
              <a:t>The problem of cooperation. Prisoners’ dilemma. Cooperators’ dilemma. The tragedy of the commons</a:t>
            </a:r>
          </a:p>
          <a:p>
            <a:pPr marL="285750" lvl="0" indent="-285750" algn="just">
              <a:lnSpc>
                <a:spcPct val="150000"/>
              </a:lnSpc>
              <a:buSzPts val="1600"/>
              <a:buFont typeface="Arial"/>
              <a:buChar char="•"/>
            </a:pPr>
            <a:r>
              <a:rPr lang="en-US" sz="1600" b="1" dirty="0"/>
              <a:t>Moral status: can nature be the object of moral consideration?</a:t>
            </a:r>
            <a:endParaRPr sz="14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8" end="8"/>
                                            </p:txEl>
                                          </p:spTgt>
                                        </p:tgtEl>
                                        <p:attrNameLst>
                                          <p:attrName>style.visibility</p:attrName>
                                        </p:attrNameLst>
                                      </p:cBhvr>
                                      <p:to>
                                        <p:strVal val="visible"/>
                                      </p:to>
                                    </p:set>
                                    <p:animEffect transition="in" filter="fade">
                                      <p:cBhvr>
                                        <p:cTn id="12" dur="1000"/>
                                        <p:tgtEl>
                                          <p:spTgt spid="4">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1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1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1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10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Effect transition="in" filter="fade">
                                      <p:cBhvr>
                                        <p:cTn id="47"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3"/>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Learning objectives</a:t>
            </a:r>
            <a:endParaRPr sz="1400" b="0" i="0" u="none" strike="noStrike" cap="none" dirty="0">
              <a:solidFill>
                <a:srgbClr val="000000"/>
              </a:solidFill>
              <a:latin typeface="Arial"/>
              <a:ea typeface="Arial"/>
              <a:cs typeface="Arial"/>
              <a:sym typeface="Arial"/>
            </a:endParaRPr>
          </a:p>
        </p:txBody>
      </p:sp>
      <p:sp>
        <p:nvSpPr>
          <p:cNvPr id="141" name="Google Shape;141;p3"/>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buSzPts val="1600"/>
            </a:pPr>
            <a:r>
              <a:rPr lang="en-US" sz="1600" b="1" dirty="0"/>
              <a:t>WHAT STUDENTS ARE EXPECTED TO LEARN WITH THIS COURSE</a:t>
            </a:r>
          </a:p>
          <a:p>
            <a:pPr marL="285750" indent="-285750" algn="just">
              <a:lnSpc>
                <a:spcPct val="150000"/>
              </a:lnSpc>
              <a:buSzPts val="1600"/>
              <a:buFont typeface="Arial"/>
              <a:buChar char="•"/>
            </a:pPr>
            <a:r>
              <a:rPr lang="en-US" sz="1600" b="1" dirty="0"/>
              <a:t>Cultivate philosophical skills (e.g., reading, verbal and written presentation of arguments)</a:t>
            </a:r>
          </a:p>
          <a:p>
            <a:pPr marL="285750" indent="-285750" algn="just">
              <a:lnSpc>
                <a:spcPct val="150000"/>
              </a:lnSpc>
              <a:buSzPts val="1600"/>
              <a:buFont typeface="Arial"/>
              <a:buChar char="•"/>
            </a:pPr>
            <a:r>
              <a:rPr lang="en-US" sz="1600" b="1" dirty="0"/>
              <a:t>Work towards a deeper awareness of the main ethical questions raised by climate change</a:t>
            </a:r>
          </a:p>
          <a:p>
            <a:pPr marL="285750" indent="-285750" algn="just">
              <a:lnSpc>
                <a:spcPct val="150000"/>
              </a:lnSpc>
              <a:buSzPts val="1600"/>
              <a:buFont typeface="Arial"/>
              <a:buChar char="•"/>
            </a:pPr>
            <a:r>
              <a:rPr lang="en-US" sz="1600" b="1" dirty="0"/>
              <a:t>Critically reflect on the views presented and on students’ own views</a:t>
            </a:r>
            <a:endParaRPr sz="14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1" end="1"/>
                                            </p:txEl>
                                          </p:spTgt>
                                        </p:tgtEl>
                                        <p:attrNameLst>
                                          <p:attrName>style.visibility</p:attrName>
                                        </p:attrNameLst>
                                      </p:cBhvr>
                                      <p:to>
                                        <p:strVal val="visible"/>
                                      </p:to>
                                    </p:set>
                                    <p:animEffect transition="in" filter="fade">
                                      <p:cBhvr>
                                        <p:cTn id="7" dur="1000"/>
                                        <p:tgtEl>
                                          <p:spTgt spid="14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0" end="0"/>
                                            </p:txEl>
                                          </p:spTgt>
                                        </p:tgtEl>
                                        <p:attrNameLst>
                                          <p:attrName>style.visibility</p:attrName>
                                        </p:attrNameLst>
                                      </p:cBhvr>
                                      <p:to>
                                        <p:strVal val="visible"/>
                                      </p:to>
                                    </p:set>
                                    <p:animEffect transition="in" filter="fade">
                                      <p:cBhvr>
                                        <p:cTn id="12" dur="1000"/>
                                        <p:tgtEl>
                                          <p:spTgt spid="14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xEl>
                                              <p:pRg st="2" end="2"/>
                                            </p:txEl>
                                          </p:spTgt>
                                        </p:tgtEl>
                                        <p:attrNameLst>
                                          <p:attrName>style.visibility</p:attrName>
                                        </p:attrNameLst>
                                      </p:cBhvr>
                                      <p:to>
                                        <p:strVal val="visible"/>
                                      </p:to>
                                    </p:set>
                                    <p:animEffect transition="in" filter="fade">
                                      <p:cBhvr>
                                        <p:cTn id="17" dur="1000"/>
                                        <p:tgtEl>
                                          <p:spTgt spid="1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1">
                                            <p:txEl>
                                              <p:pRg st="3" end="3"/>
                                            </p:txEl>
                                          </p:spTgt>
                                        </p:tgtEl>
                                        <p:attrNameLst>
                                          <p:attrName>style.visibility</p:attrName>
                                        </p:attrNameLst>
                                      </p:cBhvr>
                                      <p:to>
                                        <p:strVal val="visible"/>
                                      </p:to>
                                    </p:set>
                                    <p:animEffect transition="in" filter="fade">
                                      <p:cBhvr>
                                        <p:cTn id="22" dur="1000"/>
                                        <p:tgtEl>
                                          <p:spTgt spid="14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4"/>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FFFFFF"/>
                </a:solidFill>
                <a:latin typeface="Quattrocento Sans"/>
                <a:ea typeface="Quattrocento Sans"/>
                <a:cs typeface="Quattrocento Sans"/>
                <a:sym typeface="Quattrocento Sans"/>
              </a:rPr>
              <a:t>Some bibliographical recommendations </a:t>
            </a:r>
            <a:endParaRPr sz="1400" b="0" i="0" u="none" strike="noStrike" cap="none" dirty="0">
              <a:solidFill>
                <a:srgbClr val="000000"/>
              </a:solidFill>
              <a:latin typeface="Arial"/>
              <a:ea typeface="Arial"/>
              <a:cs typeface="Arial"/>
              <a:sym typeface="Arial"/>
            </a:endParaRPr>
          </a:p>
        </p:txBody>
      </p:sp>
      <p:sp>
        <p:nvSpPr>
          <p:cNvPr id="147" name="Google Shape;147;p4"/>
          <p:cNvSpPr txBox="1"/>
          <p:nvPr/>
        </p:nvSpPr>
        <p:spPr>
          <a:xfrm>
            <a:off x="993059"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184150" algn="just" rtl="0">
              <a:lnSpc>
                <a:spcPct val="150000"/>
              </a:lnSpc>
              <a:spcBef>
                <a:spcPts val="0"/>
              </a:spcBef>
              <a:spcAft>
                <a:spcPts val="0"/>
              </a:spcAft>
              <a:buClr>
                <a:srgbClr val="000000"/>
              </a:buClr>
              <a:buSzPct val="108107"/>
              <a:buFont typeface="Arial"/>
              <a:buNone/>
            </a:pPr>
            <a:r>
              <a:rPr lang="en-GB" sz="1800" b="1" i="0" u="none" strike="noStrike" cap="none" dirty="0">
                <a:solidFill>
                  <a:srgbClr val="000000"/>
                </a:solidFill>
                <a:latin typeface="Quattrocento Sans"/>
                <a:ea typeface="Quattrocento Sans"/>
                <a:cs typeface="Quattrocento Sans"/>
                <a:sym typeface="Quattrocento Sans"/>
              </a:rPr>
              <a:t>ENVIRONMENTAL ETHICS</a:t>
            </a:r>
          </a:p>
          <a:p>
            <a:pPr marL="742950" marR="0" lvl="1" indent="-184150" algn="just" rtl="0">
              <a:lnSpc>
                <a:spcPct val="150000"/>
              </a:lnSpc>
              <a:spcBef>
                <a:spcPts val="0"/>
              </a:spcBef>
              <a:spcAft>
                <a:spcPts val="0"/>
              </a:spcAft>
              <a:buClr>
                <a:srgbClr val="000000"/>
              </a:buClr>
              <a:buSzPct val="108107"/>
              <a:buFont typeface="Arial"/>
              <a:buNone/>
            </a:pPr>
            <a:r>
              <a:rPr lang="en-GB" sz="1800" b="0" i="0" u="none" strike="noStrike" cap="none" dirty="0">
                <a:solidFill>
                  <a:srgbClr val="000000"/>
                </a:solidFill>
                <a:latin typeface="Quattrocento Sans"/>
                <a:ea typeface="Quattrocento Sans"/>
                <a:cs typeface="Quattrocento Sans"/>
                <a:sym typeface="Quattrocento Sans"/>
              </a:rPr>
              <a:t>Robin Attfield, </a:t>
            </a:r>
            <a:r>
              <a:rPr lang="en-GB" sz="1800" b="0" i="1" u="none" strike="noStrike" cap="none" dirty="0">
                <a:solidFill>
                  <a:srgbClr val="000000"/>
                </a:solidFill>
                <a:latin typeface="Quattrocento Sans"/>
                <a:ea typeface="Quattrocento Sans"/>
                <a:cs typeface="Quattrocento Sans"/>
                <a:sym typeface="Quattrocento Sans"/>
              </a:rPr>
              <a:t>Environmental Ethics. A Very Short Introduction</a:t>
            </a:r>
            <a:r>
              <a:rPr lang="en-GB" sz="1800" b="0" i="0" u="none" strike="noStrike" cap="none" dirty="0">
                <a:solidFill>
                  <a:srgbClr val="000000"/>
                </a:solidFill>
                <a:latin typeface="Quattrocento Sans"/>
                <a:ea typeface="Quattrocento Sans"/>
                <a:cs typeface="Quattrocento Sans"/>
                <a:sym typeface="Quattrocento Sans"/>
              </a:rPr>
              <a:t>, Oxford: Oxford University Press, 2018. (A first approach to the subject written for the general public)</a:t>
            </a:r>
          </a:p>
          <a:p>
            <a:pPr marL="742950" marR="0" lvl="1" indent="-184150" algn="just" rtl="0">
              <a:lnSpc>
                <a:spcPct val="150000"/>
              </a:lnSpc>
              <a:spcBef>
                <a:spcPts val="0"/>
              </a:spcBef>
              <a:spcAft>
                <a:spcPts val="0"/>
              </a:spcAft>
              <a:buClr>
                <a:srgbClr val="000000"/>
              </a:buClr>
              <a:buSzPct val="108107"/>
              <a:buFont typeface="Arial"/>
              <a:buNone/>
            </a:pPr>
            <a:r>
              <a:rPr lang="en-GB" sz="1800" b="0" i="0" u="none" strike="noStrike" cap="none" dirty="0">
                <a:solidFill>
                  <a:srgbClr val="000000"/>
                </a:solidFill>
                <a:latin typeface="Quattrocento Sans"/>
                <a:ea typeface="Quattrocento Sans"/>
                <a:cs typeface="Quattrocento Sans"/>
                <a:sym typeface="Quattrocento Sans"/>
              </a:rPr>
              <a:t>Patrick Curry, </a:t>
            </a:r>
            <a:r>
              <a:rPr lang="en-GB" sz="1800" b="0" i="1" u="none" strike="noStrike" cap="none" dirty="0">
                <a:solidFill>
                  <a:srgbClr val="000000"/>
                </a:solidFill>
                <a:latin typeface="Quattrocento Sans"/>
                <a:ea typeface="Quattrocento Sans"/>
                <a:cs typeface="Quattrocento Sans"/>
                <a:sym typeface="Quattrocento Sans"/>
              </a:rPr>
              <a:t>Ecological Ethics. An Introduction</a:t>
            </a:r>
            <a:r>
              <a:rPr lang="en-GB" sz="1800" b="0" i="0" u="none" strike="noStrike" cap="none" dirty="0">
                <a:solidFill>
                  <a:srgbClr val="000000"/>
                </a:solidFill>
                <a:latin typeface="Quattrocento Sans"/>
                <a:ea typeface="Quattrocento Sans"/>
                <a:cs typeface="Quattrocento Sans"/>
                <a:sym typeface="Quattrocento Sans"/>
              </a:rPr>
              <a:t>, 2nd </a:t>
            </a:r>
            <a:r>
              <a:rPr lang="en-GB" sz="1800" b="0" i="0" u="none" strike="noStrike" cap="none" dirty="0" err="1">
                <a:solidFill>
                  <a:srgbClr val="000000"/>
                </a:solidFill>
                <a:latin typeface="Quattrocento Sans"/>
                <a:ea typeface="Quattrocento Sans"/>
                <a:cs typeface="Quattrocento Sans"/>
                <a:sym typeface="Quattrocento Sans"/>
              </a:rPr>
              <a:t>edn</a:t>
            </a:r>
            <a:r>
              <a:rPr lang="en-GB" sz="1800" b="0" i="0" u="none" strike="noStrike" cap="none" dirty="0">
                <a:solidFill>
                  <a:srgbClr val="000000"/>
                </a:solidFill>
                <a:latin typeface="Quattrocento Sans"/>
                <a:ea typeface="Quattrocento Sans"/>
                <a:cs typeface="Quattrocento Sans"/>
                <a:sym typeface="Quattrocento Sans"/>
              </a:rPr>
              <a:t>., Cambridge (UK): Polity, 2011. (A personal view on the matter of environmental ethics which adopts a critical approach)</a:t>
            </a:r>
            <a:endParaRPr lang="en-GB" sz="1800" dirty="0">
              <a:latin typeface="Quattrocento Sans"/>
              <a:ea typeface="Quattrocento Sans"/>
              <a:cs typeface="Quattrocento Sans"/>
              <a:sym typeface="Quattrocento Sans"/>
            </a:endParaRPr>
          </a:p>
          <a:p>
            <a:pPr marL="742950" marR="0" lvl="1" indent="-184150" algn="just" rtl="0">
              <a:lnSpc>
                <a:spcPct val="150000"/>
              </a:lnSpc>
              <a:spcBef>
                <a:spcPts val="0"/>
              </a:spcBef>
              <a:spcAft>
                <a:spcPts val="0"/>
              </a:spcAft>
              <a:buClr>
                <a:srgbClr val="000000"/>
              </a:buClr>
              <a:buSzPct val="108107"/>
              <a:buFont typeface="Arial"/>
              <a:buNone/>
            </a:pPr>
            <a:r>
              <a:rPr lang="en-GB" sz="1800" b="0" i="0" u="none" strike="noStrike" cap="none" dirty="0">
                <a:solidFill>
                  <a:srgbClr val="000000"/>
                </a:solidFill>
                <a:latin typeface="Quattrocento Sans"/>
                <a:ea typeface="Quattrocento Sans"/>
                <a:cs typeface="Quattrocento Sans"/>
                <a:sym typeface="Quattrocento Sans"/>
              </a:rPr>
              <a:t>Joseph R. Desjardins, </a:t>
            </a:r>
            <a:r>
              <a:rPr lang="en-GB" sz="1800" b="0" i="1" u="none" strike="noStrike" cap="none" dirty="0">
                <a:solidFill>
                  <a:srgbClr val="000000"/>
                </a:solidFill>
                <a:latin typeface="Quattrocento Sans"/>
                <a:ea typeface="Quattrocento Sans"/>
                <a:cs typeface="Quattrocento Sans"/>
                <a:sym typeface="Quattrocento Sans"/>
              </a:rPr>
              <a:t>Environmental Ethics. An Introduction to Environmental Philosophy</a:t>
            </a:r>
            <a:r>
              <a:rPr lang="en-GB" sz="1800" b="0" i="0" u="none" strike="noStrike" cap="none" dirty="0">
                <a:solidFill>
                  <a:srgbClr val="000000"/>
                </a:solidFill>
                <a:latin typeface="Quattrocento Sans"/>
                <a:ea typeface="Quattrocento Sans"/>
                <a:cs typeface="Quattrocento Sans"/>
                <a:sym typeface="Quattrocento Sans"/>
              </a:rPr>
              <a:t>, 5</a:t>
            </a:r>
            <a:r>
              <a:rPr lang="en-GB" sz="1800" b="0" i="0" u="none" strike="noStrike" cap="none" baseline="30000" dirty="0">
                <a:solidFill>
                  <a:srgbClr val="000000"/>
                </a:solidFill>
                <a:latin typeface="Quattrocento Sans"/>
                <a:ea typeface="Quattrocento Sans"/>
                <a:cs typeface="Quattrocento Sans"/>
                <a:sym typeface="Quattrocento Sans"/>
              </a:rPr>
              <a:t>th</a:t>
            </a:r>
            <a:r>
              <a:rPr lang="en-GB" sz="1800" b="0" i="0" u="none" strike="noStrike" cap="none" dirty="0">
                <a:solidFill>
                  <a:srgbClr val="000000"/>
                </a:solidFill>
                <a:latin typeface="Quattrocento Sans"/>
                <a:ea typeface="Quattrocento Sans"/>
                <a:cs typeface="Quattrocento Sans"/>
                <a:sym typeface="Quattrocento Sans"/>
              </a:rPr>
              <a:t> </a:t>
            </a:r>
            <a:r>
              <a:rPr lang="en-GB" sz="1800" b="0" i="0" u="none" strike="noStrike" cap="none" dirty="0" err="1">
                <a:solidFill>
                  <a:srgbClr val="000000"/>
                </a:solidFill>
                <a:latin typeface="Quattrocento Sans"/>
                <a:ea typeface="Quattrocento Sans"/>
                <a:cs typeface="Quattrocento Sans"/>
                <a:sym typeface="Quattrocento Sans"/>
              </a:rPr>
              <a:t>edn</a:t>
            </a:r>
            <a:r>
              <a:rPr lang="en-GB" sz="1800" b="0" i="0" u="none" strike="noStrike" cap="none" dirty="0">
                <a:solidFill>
                  <a:srgbClr val="000000"/>
                </a:solidFill>
                <a:latin typeface="Quattrocento Sans"/>
                <a:ea typeface="Quattrocento Sans"/>
                <a:cs typeface="Quattrocento Sans"/>
                <a:sym typeface="Quattrocento Sans"/>
              </a:rPr>
              <a:t>., Boston: Wadsworth, 2013. (An important book of which several editions have been published).</a:t>
            </a:r>
            <a:endParaRPr sz="1800" b="0" i="0" u="none" strike="noStrike" cap="none" dirty="0">
              <a:solidFill>
                <a:srgbClr val="000000"/>
              </a:solidFill>
              <a:latin typeface="Quattrocento Sans"/>
              <a:ea typeface="Quattrocento Sans"/>
              <a:cs typeface="Quattrocento Sans"/>
              <a:sym typeface="Quattrocento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2c73a1783f5_1_0"/>
          <p:cNvSpPr txBox="1">
            <a:spLocks noGrp="1"/>
          </p:cNvSpPr>
          <p:nvPr>
            <p:ph type="title"/>
          </p:nvPr>
        </p:nvSpPr>
        <p:spPr>
          <a:xfrm>
            <a:off x="838199" y="566928"/>
            <a:ext cx="10537800" cy="873300"/>
          </a:xfrm>
          <a:prstGeom prst="rect">
            <a:avLst/>
          </a:prstGeom>
          <a:solidFill>
            <a:srgbClr val="003399"/>
          </a:solid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00000"/>
              </a:buClr>
              <a:buSzPts val="4400"/>
              <a:buFont typeface="Arial"/>
              <a:buNone/>
            </a:pPr>
            <a:r>
              <a:rPr lang="en-US" b="0" dirty="0">
                <a:solidFill>
                  <a:srgbClr val="FFFFFF"/>
                </a:solidFill>
                <a:latin typeface="Quattrocento Sans"/>
                <a:ea typeface="Quattrocento Sans"/>
                <a:cs typeface="Quattrocento Sans"/>
                <a:sym typeface="Quattrocento Sans"/>
              </a:rPr>
              <a:t>More reading…</a:t>
            </a:r>
            <a:endParaRPr dirty="0"/>
          </a:p>
        </p:txBody>
      </p:sp>
      <p:sp>
        <p:nvSpPr>
          <p:cNvPr id="153" name="Google Shape;153;g2c73a1783f5_1_0"/>
          <p:cNvSpPr txBox="1">
            <a:spLocks noGrp="1"/>
          </p:cNvSpPr>
          <p:nvPr>
            <p:ph type="body" idx="1"/>
          </p:nvPr>
        </p:nvSpPr>
        <p:spPr>
          <a:xfrm>
            <a:off x="838199" y="1780031"/>
            <a:ext cx="10537800" cy="4576200"/>
          </a:xfrm>
          <a:prstGeom prst="rect">
            <a:avLst/>
          </a:prstGeom>
          <a:noFill/>
          <a:ln w="9525" cap="flat" cmpd="sng">
            <a:solidFill>
              <a:srgbClr val="548135"/>
            </a:solidFill>
            <a:prstDash val="solid"/>
            <a:round/>
            <a:headEnd type="none" w="sm" len="sm"/>
            <a:tailEnd type="none" w="sm" len="sm"/>
          </a:ln>
        </p:spPr>
        <p:txBody>
          <a:bodyPr spcFirstLastPara="1" wrap="square" lIns="91425" tIns="45700" rIns="91425" bIns="45700" anchor="ctr" anchorCtr="0">
            <a:normAutofit/>
          </a:bodyPr>
          <a:lstStyle/>
          <a:p>
            <a:pPr marL="50800" indent="0" algn="just">
              <a:buNone/>
            </a:pPr>
            <a:r>
              <a:rPr lang="en-IN" sz="2400" b="1" dirty="0"/>
              <a:t>CLIMATE ETHICS</a:t>
            </a:r>
          </a:p>
          <a:p>
            <a:pPr algn="just"/>
            <a:r>
              <a:rPr lang="en-IN" sz="2000" dirty="0"/>
              <a:t>Stephen Gardiner et al. (eds.), </a:t>
            </a:r>
            <a:r>
              <a:rPr lang="en-IN" sz="2000" i="1" dirty="0"/>
              <a:t>Climate Ethics. Essential readings, </a:t>
            </a:r>
            <a:r>
              <a:rPr lang="en-IN" sz="2000" dirty="0"/>
              <a:t>Oxford (etc.): </a:t>
            </a:r>
            <a:r>
              <a:rPr lang="en-IN" sz="2000" dirty="0" err="1"/>
              <a:t>Oxgfors</a:t>
            </a:r>
            <a:r>
              <a:rPr lang="en-IN" sz="2000" dirty="0"/>
              <a:t> University Press, 2010 (This is a collection of pioneering papers written by the first philosophers who tackled climate change, and are therefore considered the ‘foundational papers’ of this discipline).</a:t>
            </a:r>
          </a:p>
          <a:p>
            <a:pPr algn="just"/>
            <a:r>
              <a:rPr lang="en-IN" sz="2000" dirty="0"/>
              <a:t>Marcello Di Paola / Gianfranco Pellegrino (eds.), </a:t>
            </a:r>
            <a:r>
              <a:rPr lang="en-IN" sz="2000" i="1" dirty="0"/>
              <a:t>Canned Heat. Ethics and Politics of Climate Change, </a:t>
            </a:r>
            <a:r>
              <a:rPr lang="en-IN" sz="2000" dirty="0"/>
              <a:t>London/New York: Routledge, 2014 (The volume covers basic these such as governance, morality, the role of theory, and the political theory and moral theory. The last part analyses so-called ‘ramifications’ such as food justice).</a:t>
            </a:r>
          </a:p>
          <a:p>
            <a:pPr algn="just"/>
            <a:r>
              <a:rPr lang="en-IN" sz="2000" dirty="0"/>
              <a:t>Adam Briggle, </a:t>
            </a:r>
            <a:r>
              <a:rPr lang="en-IN" sz="2000" i="1" dirty="0"/>
              <a:t>Thinking through Climate Change. A Philosophy of Energy in the Anthropocene, </a:t>
            </a:r>
            <a:r>
              <a:rPr lang="en-IN" sz="2000" dirty="0"/>
              <a:t>Cham: Palgrave MacMillan, 2021 (It may be seen as a supplementary reading; it considers the future of energy by taking the argument for environmentalism from the perspective of Anthropocene).</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518</Words>
  <Application>Microsoft Macintosh PowerPoint</Application>
  <PresentationFormat>Widescreen</PresentationFormat>
  <Paragraphs>32</Paragraphs>
  <Slides>5</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Century Gothic</vt:lpstr>
      <vt:lpstr>Quattrocento Sans</vt:lpstr>
      <vt:lpstr>Calibri</vt:lpstr>
      <vt:lpstr>Arial</vt:lpstr>
      <vt:lpstr>Office Theme</vt:lpstr>
      <vt:lpstr>Θέμα του Office</vt:lpstr>
      <vt:lpstr>PowerPoint Presentation</vt:lpstr>
      <vt:lpstr>PowerPoint Presentation</vt:lpstr>
      <vt:lpstr>PowerPoint Presentation</vt:lpstr>
      <vt:lpstr>PowerPoint Presentation</vt:lpstr>
      <vt:lpstr>More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Albert Ruda</cp:lastModifiedBy>
  <cp:revision>12</cp:revision>
  <dcterms:created xsi:type="dcterms:W3CDTF">2020-01-02T01:56:26Z</dcterms:created>
  <dcterms:modified xsi:type="dcterms:W3CDTF">2024-09-06T07:20:49Z</dcterms:modified>
</cp:coreProperties>
</file>