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7"/>
  </p:notesMasterIdLst>
  <p:sldIdLst>
    <p:sldId id="256" r:id="rId2"/>
    <p:sldId id="277" r:id="rId3"/>
    <p:sldId id="278" r:id="rId4"/>
    <p:sldId id="279" r:id="rId5"/>
    <p:sldId id="280" r:id="rId6"/>
  </p:sldIdLst>
  <p:sldSz cx="12192000" cy="6858000"/>
  <p:notesSz cx="6951663" cy="10082213"/>
  <p:embeddedFontLst>
    <p:embeddedFont>
      <p:font typeface="Century Gothic" panose="020B0502020202020204" pitchFamily="34" charset="0"/>
      <p:regular r:id="rId8"/>
      <p:bold r:id="rId9"/>
      <p:italic r:id="rId10"/>
      <p:boldItalic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9" roundtripDataSignature="AMtx7mg7M6y+/XS8+h8EtkVaUVOdauOe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A00ED3-4F39-45E5-B855-3537186DFB81}">
  <a:tblStyle styleId="{29A00ED3-4F39-45E5-B855-3537186DFB8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97" autoAdjust="0"/>
    <p:restoredTop sz="95473" autoAdjust="0"/>
  </p:normalViewPr>
  <p:slideViewPr>
    <p:cSldViewPr snapToGrid="0">
      <p:cViewPr varScale="1">
        <p:scale>
          <a:sx n="77" d="100"/>
          <a:sy n="77" d="100"/>
        </p:scale>
        <p:origin x="564"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51" Type="http://schemas.openxmlformats.org/officeDocument/2006/relationships/viewProps" Target="viewProps.xml"/><Relationship Id="rId3" Type="http://schemas.openxmlformats.org/officeDocument/2006/relationships/slide" Target="slides/slide2.xml"/><Relationship Id="rId50" Type="http://schemas.openxmlformats.org/officeDocument/2006/relationships/presProps" Target="presProps.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53" Type="http://schemas.openxmlformats.org/officeDocument/2006/relationships/tableStyles" Target="tableStyles.xml"/><Relationship Id="rId5" Type="http://schemas.openxmlformats.org/officeDocument/2006/relationships/slide" Target="slides/slide4.xml"/><Relationship Id="rId49" Type="http://customschemas.google.com/relationships/presentationmetadata" Target="metadata"/><Relationship Id="rId10" Type="http://schemas.openxmlformats.org/officeDocument/2006/relationships/font" Target="fonts/font3.fntdata"/><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font" Target="fonts/font2.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a:extLst>
            <a:ext uri="{FF2B5EF4-FFF2-40B4-BE49-F238E27FC236}">
              <a16:creationId xmlns:a16="http://schemas.microsoft.com/office/drawing/2014/main" id="{274B7CAA-B8E3-08D1-5595-BBF3E90D4AA0}"/>
            </a:ext>
          </a:extLst>
        </p:cNvPr>
        <p:cNvGrpSpPr/>
        <p:nvPr/>
      </p:nvGrpSpPr>
      <p:grpSpPr>
        <a:xfrm>
          <a:off x="0" y="0"/>
          <a:ext cx="0" cy="0"/>
          <a:chOff x="0" y="0"/>
          <a:chExt cx="0" cy="0"/>
        </a:xfrm>
      </p:grpSpPr>
      <p:sp>
        <p:nvSpPr>
          <p:cNvPr id="154" name="Google Shape;154;p46:notes">
            <a:extLst>
              <a:ext uri="{FF2B5EF4-FFF2-40B4-BE49-F238E27FC236}">
                <a16:creationId xmlns:a16="http://schemas.microsoft.com/office/drawing/2014/main" id="{08113D04-6D94-FB24-C968-C161B7978C31}"/>
              </a:ext>
            </a:extLst>
          </p:cNvPr>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a:extLst>
              <a:ext uri="{FF2B5EF4-FFF2-40B4-BE49-F238E27FC236}">
                <a16:creationId xmlns:a16="http://schemas.microsoft.com/office/drawing/2014/main" id="{302CE121-D42C-1050-16C0-B655E3FAE382}"/>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538344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a:extLst>
            <a:ext uri="{FF2B5EF4-FFF2-40B4-BE49-F238E27FC236}">
              <a16:creationId xmlns:a16="http://schemas.microsoft.com/office/drawing/2014/main" id="{EFAB8FCA-7D21-DA57-4077-18D6EB9BD110}"/>
            </a:ext>
          </a:extLst>
        </p:cNvPr>
        <p:cNvGrpSpPr/>
        <p:nvPr/>
      </p:nvGrpSpPr>
      <p:grpSpPr>
        <a:xfrm>
          <a:off x="0" y="0"/>
          <a:ext cx="0" cy="0"/>
          <a:chOff x="0" y="0"/>
          <a:chExt cx="0" cy="0"/>
        </a:xfrm>
      </p:grpSpPr>
      <p:sp>
        <p:nvSpPr>
          <p:cNvPr id="154" name="Google Shape;154;p46:notes">
            <a:extLst>
              <a:ext uri="{FF2B5EF4-FFF2-40B4-BE49-F238E27FC236}">
                <a16:creationId xmlns:a16="http://schemas.microsoft.com/office/drawing/2014/main" id="{C922DD6F-850B-3AAA-5DF0-CDAF7125C66E}"/>
              </a:ext>
            </a:extLst>
          </p:cNvPr>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a:extLst>
              <a:ext uri="{FF2B5EF4-FFF2-40B4-BE49-F238E27FC236}">
                <a16:creationId xmlns:a16="http://schemas.microsoft.com/office/drawing/2014/main" id="{593C64EA-6B31-0439-E995-DC80BF28648F}"/>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430072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a:extLst>
            <a:ext uri="{FF2B5EF4-FFF2-40B4-BE49-F238E27FC236}">
              <a16:creationId xmlns:a16="http://schemas.microsoft.com/office/drawing/2014/main" id="{D5937E73-8241-3867-B4A4-371B8CE6A767}"/>
            </a:ext>
          </a:extLst>
        </p:cNvPr>
        <p:cNvGrpSpPr/>
        <p:nvPr/>
      </p:nvGrpSpPr>
      <p:grpSpPr>
        <a:xfrm>
          <a:off x="0" y="0"/>
          <a:ext cx="0" cy="0"/>
          <a:chOff x="0" y="0"/>
          <a:chExt cx="0" cy="0"/>
        </a:xfrm>
      </p:grpSpPr>
      <p:sp>
        <p:nvSpPr>
          <p:cNvPr id="154" name="Google Shape;154;p46:notes">
            <a:extLst>
              <a:ext uri="{FF2B5EF4-FFF2-40B4-BE49-F238E27FC236}">
                <a16:creationId xmlns:a16="http://schemas.microsoft.com/office/drawing/2014/main" id="{938B7637-73D5-7405-DD01-5EF577516474}"/>
              </a:ext>
            </a:extLst>
          </p:cNvPr>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a:extLst>
              <a:ext uri="{FF2B5EF4-FFF2-40B4-BE49-F238E27FC236}">
                <a16:creationId xmlns:a16="http://schemas.microsoft.com/office/drawing/2014/main" id="{E83DB17C-F251-A27E-90A1-50A24E61832E}"/>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084388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a:extLst>
            <a:ext uri="{FF2B5EF4-FFF2-40B4-BE49-F238E27FC236}">
              <a16:creationId xmlns:a16="http://schemas.microsoft.com/office/drawing/2014/main" id="{87851439-D729-C952-6BE2-3BB2DCD29963}"/>
            </a:ext>
          </a:extLst>
        </p:cNvPr>
        <p:cNvGrpSpPr/>
        <p:nvPr/>
      </p:nvGrpSpPr>
      <p:grpSpPr>
        <a:xfrm>
          <a:off x="0" y="0"/>
          <a:ext cx="0" cy="0"/>
          <a:chOff x="0" y="0"/>
          <a:chExt cx="0" cy="0"/>
        </a:xfrm>
      </p:grpSpPr>
      <p:sp>
        <p:nvSpPr>
          <p:cNvPr id="154" name="Google Shape;154;p46:notes">
            <a:extLst>
              <a:ext uri="{FF2B5EF4-FFF2-40B4-BE49-F238E27FC236}">
                <a16:creationId xmlns:a16="http://schemas.microsoft.com/office/drawing/2014/main" id="{F1F192DB-5EEE-68D7-680A-7152949BA0B6}"/>
              </a:ext>
            </a:extLst>
          </p:cNvPr>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a:extLst>
              <a:ext uri="{FF2B5EF4-FFF2-40B4-BE49-F238E27FC236}">
                <a16:creationId xmlns:a16="http://schemas.microsoft.com/office/drawing/2014/main" id="{A86B9217-095E-A1BA-10E8-C3D4022F8FB7}"/>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20086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
        <p:cNvGrpSpPr/>
        <p:nvPr/>
      </p:nvGrpSpPr>
      <p:grpSpPr>
        <a:xfrm>
          <a:off x="0" y="0"/>
          <a:ext cx="0" cy="0"/>
          <a:chOff x="0" y="0"/>
          <a:chExt cx="0" cy="0"/>
        </a:xfrm>
      </p:grpSpPr>
      <p:sp>
        <p:nvSpPr>
          <p:cNvPr id="25" name="Google Shape;25;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7" name="Google Shape;27;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3"/>
        <p:cNvGrpSpPr/>
        <p:nvPr/>
      </p:nvGrpSpPr>
      <p:grpSpPr>
        <a:xfrm>
          <a:off x="0" y="0"/>
          <a:ext cx="0" cy="0"/>
          <a:chOff x="0" y="0"/>
          <a:chExt cx="0" cy="0"/>
        </a:xfrm>
      </p:grpSpPr>
      <p:sp>
        <p:nvSpPr>
          <p:cNvPr id="34" name="Google Shape;34;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7"/>
        <p:cNvGrpSpPr/>
        <p:nvPr/>
      </p:nvGrpSpPr>
      <p:grpSpPr>
        <a:xfrm>
          <a:off x="0" y="0"/>
          <a:ext cx="0" cy="0"/>
          <a:chOff x="0" y="0"/>
          <a:chExt cx="0" cy="0"/>
        </a:xfrm>
      </p:grpSpPr>
      <p:sp>
        <p:nvSpPr>
          <p:cNvPr id="38" name="Google Shape;38;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0" name="Google Shape;40;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1" name="Google Shape;4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44"/>
        <p:cNvGrpSpPr/>
        <p:nvPr/>
      </p:nvGrpSpPr>
      <p:grpSpPr>
        <a:xfrm>
          <a:off x="0" y="0"/>
          <a:ext cx="0" cy="0"/>
          <a:chOff x="0" y="0"/>
          <a:chExt cx="0" cy="0"/>
        </a:xfrm>
      </p:grpSpPr>
      <p:sp>
        <p:nvSpPr>
          <p:cNvPr id="45" name="Google Shape;45;p4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43"/>
          <p:cNvSpPr>
            <a:spLocks noGrp="1"/>
          </p:cNvSpPr>
          <p:nvPr>
            <p:ph type="pic" idx="2"/>
          </p:nvPr>
        </p:nvSpPr>
        <p:spPr>
          <a:xfrm>
            <a:off x="5183188" y="987425"/>
            <a:ext cx="6172200" cy="4873625"/>
          </a:xfrm>
          <a:prstGeom prst="rect">
            <a:avLst/>
          </a:prstGeom>
          <a:noFill/>
          <a:ln>
            <a:noFill/>
          </a:ln>
        </p:spPr>
      </p:sp>
      <p:sp>
        <p:nvSpPr>
          <p:cNvPr id="47" name="Google Shape;47;p43"/>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8" name="Google Shape;48;p4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4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4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jp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14.png"/></Relationships>
</file>

<file path=ppt/slides/_rels/slide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2041672"/>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L="0" indent="0">
              <a:lnSpc>
                <a:spcPct val="107000"/>
              </a:lnSpc>
              <a:spcBef>
                <a:spcPts val="800"/>
              </a:spcBef>
              <a:spcAft>
                <a:spcPts val="800"/>
              </a:spcAft>
              <a:buNone/>
              <a:defRPr sz="2700" b="1">
                <a:solidFill>
                  <a:srgbClr val="003399"/>
                </a:solidFill>
                <a:latin typeface="Century Gothic"/>
                <a:ea typeface="Century Gothic"/>
                <a:cs typeface="Century Gothic"/>
              </a:defRPr>
            </a:lvl1pPr>
          </a:lstStyle>
          <a:p>
            <a:r>
              <a:rPr lang="en-US" dirty="0">
                <a:sym typeface="Century Gothic"/>
              </a:rPr>
              <a:t>Subject title: </a:t>
            </a:r>
            <a:r>
              <a:rPr lang="en-GB" dirty="0"/>
              <a:t>CLIMATE CHANGE DISPUTE RESOLUTION</a:t>
            </a:r>
            <a:endParaRPr lang="en-US" dirty="0">
              <a:sym typeface="Century Gothic"/>
            </a:endParaRPr>
          </a:p>
          <a:p>
            <a:endParaRPr lang="en-US" dirty="0">
              <a:sym typeface="Century Gothic"/>
            </a:endParaRPr>
          </a:p>
          <a:p>
            <a:r>
              <a:rPr lang="en-US" dirty="0">
                <a:sym typeface="Century Gothic"/>
              </a:rPr>
              <a:t>Instructor Name: Tran Anh Tuan</a:t>
            </a:r>
            <a:endParaRPr dirty="0">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a:extLst>
            <a:ext uri="{FF2B5EF4-FFF2-40B4-BE49-F238E27FC236}">
              <a16:creationId xmlns:a16="http://schemas.microsoft.com/office/drawing/2014/main" id="{68545C7F-F42C-33D2-2878-6C0AB03A8A6E}"/>
            </a:ext>
          </a:extLst>
        </p:cNvPr>
        <p:cNvGrpSpPr/>
        <p:nvPr/>
      </p:nvGrpSpPr>
      <p:grpSpPr>
        <a:xfrm>
          <a:off x="0" y="0"/>
          <a:ext cx="0" cy="0"/>
          <a:chOff x="0" y="0"/>
          <a:chExt cx="0" cy="0"/>
        </a:xfrm>
      </p:grpSpPr>
      <p:sp>
        <p:nvSpPr>
          <p:cNvPr id="157" name="Google Shape;157;p46">
            <a:extLst>
              <a:ext uri="{FF2B5EF4-FFF2-40B4-BE49-F238E27FC236}">
                <a16:creationId xmlns:a16="http://schemas.microsoft.com/office/drawing/2014/main" id="{0B963036-FC30-0130-1A2E-7998DAAFAFB6}"/>
              </a:ext>
            </a:extLst>
          </p:cNvPr>
          <p:cNvSpPr/>
          <p:nvPr/>
        </p:nvSpPr>
        <p:spPr>
          <a:xfrm>
            <a:off x="772341" y="335225"/>
            <a:ext cx="10358114" cy="523180"/>
          </a:xfrm>
          <a:prstGeom prst="rect">
            <a:avLst/>
          </a:prstGeom>
          <a:solidFill>
            <a:srgbClr val="003399"/>
          </a:solidFill>
          <a:ln>
            <a:noFill/>
          </a:ln>
        </p:spPr>
        <p:txBody>
          <a:bodyPr spcFirstLastPara="1" wrap="square" lIns="91425" tIns="45700" rIns="91425" bIns="45700" anchor="t" anchorCtr="0">
            <a:spAutoFit/>
          </a:bodyPr>
          <a:lstStyle/>
          <a:p>
            <a:pPr algn="ctr">
              <a:buClr>
                <a:srgbClr val="FFFFFF"/>
              </a:buClr>
              <a:buSzPts val="2800"/>
            </a:pPr>
            <a:r>
              <a:rPr lang="en-US" sz="2800" b="1" dirty="0">
                <a:solidFill>
                  <a:srgbClr val="FFFF00"/>
                </a:solidFill>
                <a:latin typeface="Arial" panose="020B0604020202020204" pitchFamily="34" charset="0"/>
                <a:cs typeface="Arial" panose="020B0604020202020204" pitchFamily="34" charset="0"/>
              </a:rPr>
              <a:t>Module 9. </a:t>
            </a:r>
            <a:r>
              <a:rPr lang="en-GB" sz="2800" b="1" dirty="0">
                <a:solidFill>
                  <a:srgbClr val="FFFF00"/>
                </a:solidFill>
                <a:latin typeface="Arial" panose="020B0604020202020204" pitchFamily="34" charset="0"/>
                <a:cs typeface="Arial" panose="020B0604020202020204" pitchFamily="34" charset="0"/>
              </a:rPr>
              <a:t>Practical applications and simulations </a:t>
            </a:r>
            <a:endParaRPr lang="en-US" sz="2800" b="1" dirty="0">
              <a:solidFill>
                <a:srgbClr val="FFFF00"/>
              </a:solidFill>
              <a:latin typeface="Arial" panose="020B0604020202020204" pitchFamily="34" charset="0"/>
              <a:cs typeface="Arial" panose="020B0604020202020204" pitchFamily="34" charset="0"/>
            </a:endParaRPr>
          </a:p>
        </p:txBody>
      </p:sp>
      <p:sp>
        <p:nvSpPr>
          <p:cNvPr id="2" name="Τίτλος 1">
            <a:extLst>
              <a:ext uri="{FF2B5EF4-FFF2-40B4-BE49-F238E27FC236}">
                <a16:creationId xmlns:a16="http://schemas.microsoft.com/office/drawing/2014/main" id="{1EFBD516-5748-5B22-7091-B94E8BD5B182}"/>
              </a:ext>
            </a:extLst>
          </p:cNvPr>
          <p:cNvSpPr>
            <a:spLocks noGrp="1"/>
          </p:cNvSpPr>
          <p:nvPr>
            <p:ph type="title"/>
          </p:nvPr>
        </p:nvSpPr>
        <p:spPr>
          <a:xfrm>
            <a:off x="720725" y="1497852"/>
            <a:ext cx="6110703" cy="452761"/>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algn="just"/>
            <a:r>
              <a:rPr lang="en-GB" sz="2200" b="1" dirty="0">
                <a:solidFill>
                  <a:srgbClr val="0000CC"/>
                </a:solidFill>
                <a:latin typeface="Arial" panose="020B0604020202020204" pitchFamily="34" charset="0"/>
                <a:cs typeface="Arial" panose="020B0604020202020204" pitchFamily="34" charset="0"/>
              </a:rPr>
              <a:t>9.1. </a:t>
            </a:r>
            <a:r>
              <a:rPr lang="es-ES" sz="2200" b="1" dirty="0" err="1">
                <a:solidFill>
                  <a:srgbClr val="0000CC"/>
                </a:solidFill>
                <a:latin typeface="Arial" panose="020B0604020202020204" pitchFamily="34" charset="0"/>
                <a:cs typeface="Arial" panose="020B0604020202020204" pitchFamily="34" charset="0"/>
              </a:rPr>
              <a:t>Mock</a:t>
            </a:r>
            <a:r>
              <a:rPr lang="es-ES" sz="2200" b="1" dirty="0">
                <a:solidFill>
                  <a:srgbClr val="0000CC"/>
                </a:solidFill>
                <a:latin typeface="Arial" panose="020B0604020202020204" pitchFamily="34" charset="0"/>
                <a:cs typeface="Arial" panose="020B0604020202020204" pitchFamily="34" charset="0"/>
              </a:rPr>
              <a:t> </a:t>
            </a:r>
            <a:r>
              <a:rPr lang="es-ES" sz="2200" b="1" dirty="0" err="1">
                <a:solidFill>
                  <a:srgbClr val="0000CC"/>
                </a:solidFill>
                <a:latin typeface="Arial" panose="020B0604020202020204" pitchFamily="34" charset="0"/>
                <a:cs typeface="Arial" panose="020B0604020202020204" pitchFamily="34" charset="0"/>
              </a:rPr>
              <a:t>arbitration</a:t>
            </a:r>
            <a:r>
              <a:rPr lang="es-ES" sz="2200" b="1" dirty="0">
                <a:solidFill>
                  <a:srgbClr val="0000CC"/>
                </a:solidFill>
                <a:latin typeface="Arial" panose="020B0604020202020204" pitchFamily="34" charset="0"/>
                <a:cs typeface="Arial" panose="020B0604020202020204" pitchFamily="34" charset="0"/>
              </a:rPr>
              <a:t>/</a:t>
            </a:r>
            <a:r>
              <a:rPr lang="es-ES" sz="2200" b="1" dirty="0" err="1">
                <a:solidFill>
                  <a:srgbClr val="0000CC"/>
                </a:solidFill>
                <a:latin typeface="Arial" panose="020B0604020202020204" pitchFamily="34" charset="0"/>
                <a:cs typeface="Arial" panose="020B0604020202020204" pitchFamily="34" charset="0"/>
              </a:rPr>
              <a:t>mediation</a:t>
            </a:r>
            <a:endParaRPr lang="LID4096" sz="2200" b="1" dirty="0">
              <a:solidFill>
                <a:srgbClr val="0000CC"/>
              </a:solidFill>
              <a:latin typeface="Arial" panose="020B0604020202020204" pitchFamily="34" charset="0"/>
              <a:cs typeface="Arial" panose="020B0604020202020204" pitchFamily="34" charset="0"/>
            </a:endParaRPr>
          </a:p>
        </p:txBody>
      </p:sp>
      <p:sp>
        <p:nvSpPr>
          <p:cNvPr id="3" name="Θέση κειμένου 2">
            <a:extLst>
              <a:ext uri="{FF2B5EF4-FFF2-40B4-BE49-F238E27FC236}">
                <a16:creationId xmlns:a16="http://schemas.microsoft.com/office/drawing/2014/main" id="{B4B59EBF-2C25-DBCC-287E-96BF8169DFC0}"/>
              </a:ext>
            </a:extLst>
          </p:cNvPr>
          <p:cNvSpPr>
            <a:spLocks noGrp="1"/>
          </p:cNvSpPr>
          <p:nvPr>
            <p:ph type="body" idx="1"/>
          </p:nvPr>
        </p:nvSpPr>
        <p:spPr>
          <a:xfrm>
            <a:off x="720725" y="2289153"/>
            <a:ext cx="6148674" cy="3070995"/>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marL="460375" indent="-342900" algn="just">
              <a:buFont typeface="Arial" panose="020B0604020202020204" pitchFamily="34" charset="0"/>
              <a:buChar char="•"/>
            </a:pPr>
            <a:r>
              <a:rPr lang="en-US" sz="2000" b="0" i="0" dirty="0">
                <a:solidFill>
                  <a:srgbClr val="29261B"/>
                </a:solidFill>
                <a:effectLst/>
                <a:latin typeface="Arial" panose="020B0604020202020204" pitchFamily="34" charset="0"/>
                <a:cs typeface="Arial" panose="020B0604020202020204" pitchFamily="34" charset="0"/>
              </a:rPr>
              <a:t>Conduct mock arbitration or mediation sessions where parties attempt to resolve a simulated dispute over climate impacts and responsibilities. </a:t>
            </a:r>
          </a:p>
          <a:p>
            <a:pPr marL="460375" indent="-342900" algn="just">
              <a:buFont typeface="Arial" panose="020B0604020202020204" pitchFamily="34" charset="0"/>
              <a:buChar char="•"/>
            </a:pPr>
            <a:r>
              <a:rPr lang="en-US" sz="2000" b="0" i="0" dirty="0">
                <a:solidFill>
                  <a:srgbClr val="29261B"/>
                </a:solidFill>
                <a:effectLst/>
                <a:latin typeface="Arial" panose="020B0604020202020204" pitchFamily="34" charset="0"/>
                <a:cs typeface="Arial" panose="020B0604020202020204" pitchFamily="34" charset="0"/>
              </a:rPr>
              <a:t>Participants could take turns playing mediator or disputing parties.</a:t>
            </a:r>
          </a:p>
          <a:p>
            <a:pPr marL="460375" indent="-342900" algn="just">
              <a:buFont typeface="Arial" panose="020B0604020202020204" pitchFamily="34" charset="0"/>
              <a:buChar char="•"/>
            </a:pPr>
            <a:r>
              <a:rPr lang="en-US" sz="2000" b="0" i="0" dirty="0">
                <a:solidFill>
                  <a:srgbClr val="29261B"/>
                </a:solidFill>
                <a:effectLst/>
                <a:latin typeface="Arial" panose="020B0604020202020204" pitchFamily="34" charset="0"/>
                <a:cs typeface="Arial" panose="020B0604020202020204" pitchFamily="34" charset="0"/>
              </a:rPr>
              <a:t>Immersive mock simulations like these build first-hand experience with the intricacies of navigating multiparty climate disputes and understanding levers for constructive resolution.</a:t>
            </a:r>
            <a:endParaRPr lang="en-US" sz="2000" b="0" i="0" dirty="0">
              <a:solidFill>
                <a:srgbClr val="1F1F1F"/>
              </a:solidFill>
              <a:effectLst/>
              <a:latin typeface="Arial" panose="020B0604020202020204" pitchFamily="34" charset="0"/>
              <a:cs typeface="Arial" panose="020B0604020202020204" pitchFamily="34" charset="0"/>
            </a:endParaRPr>
          </a:p>
        </p:txBody>
      </p:sp>
      <p:pic>
        <p:nvPicPr>
          <p:cNvPr id="6" name="Εικόνα 5">
            <a:extLst>
              <a:ext uri="{FF2B5EF4-FFF2-40B4-BE49-F238E27FC236}">
                <a16:creationId xmlns:a16="http://schemas.microsoft.com/office/drawing/2014/main" id="{207C757D-B431-DCFC-0FC3-7407A70CDCA0}"/>
              </a:ext>
            </a:extLst>
          </p:cNvPr>
          <p:cNvPicPr>
            <a:picLocks noChangeAspect="1"/>
          </p:cNvPicPr>
          <p:nvPr/>
        </p:nvPicPr>
        <p:blipFill rotWithShape="1">
          <a:blip r:embed="rId3"/>
          <a:srcRect l="31333" t="85035" r="16916" b="5476"/>
          <a:stretch/>
        </p:blipFill>
        <p:spPr>
          <a:xfrm>
            <a:off x="1120875" y="5894278"/>
            <a:ext cx="9950250" cy="957942"/>
          </a:xfrm>
          <a:prstGeom prst="rect">
            <a:avLst/>
          </a:prstGeom>
        </p:spPr>
      </p:pic>
      <p:pic>
        <p:nvPicPr>
          <p:cNvPr id="4" name="Picture 3">
            <a:extLst>
              <a:ext uri="{FF2B5EF4-FFF2-40B4-BE49-F238E27FC236}">
                <a16:creationId xmlns:a16="http://schemas.microsoft.com/office/drawing/2014/main" id="{82A59972-F65B-7290-56C7-00733484409A}"/>
              </a:ext>
            </a:extLst>
          </p:cNvPr>
          <p:cNvPicPr>
            <a:picLocks noChangeAspect="1"/>
          </p:cNvPicPr>
          <p:nvPr/>
        </p:nvPicPr>
        <p:blipFill>
          <a:blip r:embed="rId4"/>
          <a:stretch>
            <a:fillRect/>
          </a:stretch>
        </p:blipFill>
        <p:spPr>
          <a:xfrm>
            <a:off x="7243989" y="2120900"/>
            <a:ext cx="4671786" cy="2616200"/>
          </a:xfrm>
          <a:prstGeom prst="rect">
            <a:avLst/>
          </a:prstGeom>
        </p:spPr>
      </p:pic>
    </p:spTree>
    <p:extLst>
      <p:ext uri="{BB962C8B-B14F-4D97-AF65-F5344CB8AC3E}">
        <p14:creationId xmlns:p14="http://schemas.microsoft.com/office/powerpoint/2010/main" val="1058107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a:extLst>
            <a:ext uri="{FF2B5EF4-FFF2-40B4-BE49-F238E27FC236}">
              <a16:creationId xmlns:a16="http://schemas.microsoft.com/office/drawing/2014/main" id="{53167691-8611-3A25-456C-591FA43A4D40}"/>
            </a:ext>
          </a:extLst>
        </p:cNvPr>
        <p:cNvGrpSpPr/>
        <p:nvPr/>
      </p:nvGrpSpPr>
      <p:grpSpPr>
        <a:xfrm>
          <a:off x="0" y="0"/>
          <a:ext cx="0" cy="0"/>
          <a:chOff x="0" y="0"/>
          <a:chExt cx="0" cy="0"/>
        </a:xfrm>
      </p:grpSpPr>
      <p:sp>
        <p:nvSpPr>
          <p:cNvPr id="157" name="Google Shape;157;p46">
            <a:extLst>
              <a:ext uri="{FF2B5EF4-FFF2-40B4-BE49-F238E27FC236}">
                <a16:creationId xmlns:a16="http://schemas.microsoft.com/office/drawing/2014/main" id="{EE1BB3CA-B159-BB6E-06E5-6228B0E076F1}"/>
              </a:ext>
            </a:extLst>
          </p:cNvPr>
          <p:cNvSpPr/>
          <p:nvPr/>
        </p:nvSpPr>
        <p:spPr>
          <a:xfrm>
            <a:off x="772341" y="335225"/>
            <a:ext cx="10358114" cy="523180"/>
          </a:xfrm>
          <a:prstGeom prst="rect">
            <a:avLst/>
          </a:prstGeom>
          <a:solidFill>
            <a:srgbClr val="003399"/>
          </a:solidFill>
          <a:ln>
            <a:noFill/>
          </a:ln>
        </p:spPr>
        <p:txBody>
          <a:bodyPr spcFirstLastPara="1" wrap="square" lIns="91425" tIns="45700" rIns="91425" bIns="45700" anchor="t" anchorCtr="0">
            <a:spAutoFit/>
          </a:bodyPr>
          <a:lstStyle/>
          <a:p>
            <a:pPr algn="ctr">
              <a:buClr>
                <a:srgbClr val="FFFFFF"/>
              </a:buClr>
              <a:buSzPts val="2800"/>
            </a:pPr>
            <a:r>
              <a:rPr lang="en-US" sz="2800" b="1" dirty="0">
                <a:solidFill>
                  <a:srgbClr val="FFFF00"/>
                </a:solidFill>
                <a:latin typeface="Arial" panose="020B0604020202020204" pitchFamily="34" charset="0"/>
                <a:cs typeface="Arial" panose="020B0604020202020204" pitchFamily="34" charset="0"/>
              </a:rPr>
              <a:t>Module 9. </a:t>
            </a:r>
            <a:r>
              <a:rPr lang="en-GB" sz="2800" b="1" dirty="0">
                <a:solidFill>
                  <a:srgbClr val="FFFF00"/>
                </a:solidFill>
                <a:latin typeface="Arial" panose="020B0604020202020204" pitchFamily="34" charset="0"/>
                <a:cs typeface="Arial" panose="020B0604020202020204" pitchFamily="34" charset="0"/>
              </a:rPr>
              <a:t>Practical applications and simulations </a:t>
            </a:r>
            <a:endParaRPr lang="en-US" sz="2800" b="1" dirty="0">
              <a:solidFill>
                <a:srgbClr val="FFFF00"/>
              </a:solidFill>
              <a:latin typeface="Arial" panose="020B0604020202020204" pitchFamily="34" charset="0"/>
              <a:cs typeface="Arial" panose="020B0604020202020204" pitchFamily="34" charset="0"/>
            </a:endParaRPr>
          </a:p>
        </p:txBody>
      </p:sp>
      <p:sp>
        <p:nvSpPr>
          <p:cNvPr id="2" name="Τίτλος 1">
            <a:extLst>
              <a:ext uri="{FF2B5EF4-FFF2-40B4-BE49-F238E27FC236}">
                <a16:creationId xmlns:a16="http://schemas.microsoft.com/office/drawing/2014/main" id="{8399E3E8-BA90-C650-6C3F-5866EC609296}"/>
              </a:ext>
            </a:extLst>
          </p:cNvPr>
          <p:cNvSpPr>
            <a:spLocks noGrp="1"/>
          </p:cNvSpPr>
          <p:nvPr>
            <p:ph type="title"/>
          </p:nvPr>
        </p:nvSpPr>
        <p:spPr>
          <a:xfrm>
            <a:off x="720725" y="1497852"/>
            <a:ext cx="6110703" cy="452761"/>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algn="just"/>
            <a:r>
              <a:rPr lang="en-GB" sz="2200" b="1" dirty="0">
                <a:solidFill>
                  <a:srgbClr val="0000CC"/>
                </a:solidFill>
                <a:latin typeface="Arial" panose="020B0604020202020204" pitchFamily="34" charset="0"/>
                <a:cs typeface="Arial" panose="020B0604020202020204" pitchFamily="34" charset="0"/>
              </a:rPr>
              <a:t>9.1. </a:t>
            </a:r>
            <a:r>
              <a:rPr lang="es-ES" sz="2200" b="1" dirty="0" err="1">
                <a:solidFill>
                  <a:srgbClr val="0000CC"/>
                </a:solidFill>
                <a:latin typeface="Arial" panose="020B0604020202020204" pitchFamily="34" charset="0"/>
                <a:cs typeface="Arial" panose="020B0604020202020204" pitchFamily="34" charset="0"/>
              </a:rPr>
              <a:t>Mock</a:t>
            </a:r>
            <a:r>
              <a:rPr lang="es-ES" sz="2200" b="1" dirty="0">
                <a:solidFill>
                  <a:srgbClr val="0000CC"/>
                </a:solidFill>
                <a:latin typeface="Arial" panose="020B0604020202020204" pitchFamily="34" charset="0"/>
                <a:cs typeface="Arial" panose="020B0604020202020204" pitchFamily="34" charset="0"/>
              </a:rPr>
              <a:t> </a:t>
            </a:r>
            <a:r>
              <a:rPr lang="es-ES" sz="2200" b="1" dirty="0" err="1">
                <a:solidFill>
                  <a:srgbClr val="0000CC"/>
                </a:solidFill>
                <a:latin typeface="Arial" panose="020B0604020202020204" pitchFamily="34" charset="0"/>
                <a:cs typeface="Arial" panose="020B0604020202020204" pitchFamily="34" charset="0"/>
              </a:rPr>
              <a:t>arbitration</a:t>
            </a:r>
            <a:r>
              <a:rPr lang="es-ES" sz="2200" b="1" dirty="0">
                <a:solidFill>
                  <a:srgbClr val="0000CC"/>
                </a:solidFill>
                <a:latin typeface="Arial" panose="020B0604020202020204" pitchFamily="34" charset="0"/>
                <a:cs typeface="Arial" panose="020B0604020202020204" pitchFamily="34" charset="0"/>
              </a:rPr>
              <a:t>/</a:t>
            </a:r>
            <a:r>
              <a:rPr lang="es-ES" sz="2200" b="1" dirty="0" err="1">
                <a:solidFill>
                  <a:srgbClr val="0000CC"/>
                </a:solidFill>
                <a:latin typeface="Arial" panose="020B0604020202020204" pitchFamily="34" charset="0"/>
                <a:cs typeface="Arial" panose="020B0604020202020204" pitchFamily="34" charset="0"/>
              </a:rPr>
              <a:t>mediation</a:t>
            </a:r>
            <a:endParaRPr lang="LID4096" sz="2200" b="1" dirty="0">
              <a:solidFill>
                <a:srgbClr val="0000CC"/>
              </a:solidFill>
              <a:latin typeface="Arial" panose="020B0604020202020204" pitchFamily="34" charset="0"/>
              <a:cs typeface="Arial" panose="020B0604020202020204" pitchFamily="34" charset="0"/>
            </a:endParaRPr>
          </a:p>
        </p:txBody>
      </p:sp>
      <p:sp>
        <p:nvSpPr>
          <p:cNvPr id="3" name="Θέση κειμένου 2">
            <a:extLst>
              <a:ext uri="{FF2B5EF4-FFF2-40B4-BE49-F238E27FC236}">
                <a16:creationId xmlns:a16="http://schemas.microsoft.com/office/drawing/2014/main" id="{A2BCE5D7-E68D-AEB6-E0B7-D284BF711F99}"/>
              </a:ext>
            </a:extLst>
          </p:cNvPr>
          <p:cNvSpPr>
            <a:spLocks noGrp="1"/>
          </p:cNvSpPr>
          <p:nvPr>
            <p:ph type="body" idx="1"/>
          </p:nvPr>
        </p:nvSpPr>
        <p:spPr>
          <a:xfrm>
            <a:off x="720725" y="2222499"/>
            <a:ext cx="6148674" cy="3507361"/>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lnSpcReduction="10000"/>
          </a:bodyPr>
          <a:lstStyle/>
          <a:p>
            <a:pPr algn="just"/>
            <a:r>
              <a:rPr lang="en-US" sz="2000" b="1" i="0" dirty="0">
                <a:solidFill>
                  <a:srgbClr val="1F1F1F"/>
                </a:solidFill>
                <a:effectLst/>
                <a:latin typeface="Arial" panose="020B0604020202020204" pitchFamily="34" charset="0"/>
                <a:cs typeface="Arial" panose="020B0604020202020204" pitchFamily="34" charset="0"/>
              </a:rPr>
              <a:t>How to conduct:</a:t>
            </a:r>
          </a:p>
          <a:p>
            <a:pPr algn="just">
              <a:buFont typeface="Arial" panose="020B0604020202020204" pitchFamily="34" charset="0"/>
              <a:buChar char="•"/>
            </a:pPr>
            <a:r>
              <a:rPr lang="en-US" sz="2000" b="0" i="0" dirty="0">
                <a:solidFill>
                  <a:srgbClr val="29261B"/>
                </a:solidFill>
                <a:effectLst/>
                <a:latin typeface="Arial" panose="020B0604020202020204" pitchFamily="34" charset="0"/>
                <a:cs typeface="Arial" panose="020B0604020202020204" pitchFamily="34" charset="0"/>
              </a:rPr>
              <a:t>Develop a hypothetical scenario based on real-world climate conflicts, like a lawsuit between a city and fossil fuel company over adaptation costs.</a:t>
            </a:r>
          </a:p>
          <a:p>
            <a:pPr algn="just">
              <a:buFont typeface="Arial" panose="020B0604020202020204" pitchFamily="34" charset="0"/>
              <a:buChar char="•"/>
            </a:pPr>
            <a:r>
              <a:rPr lang="en-US" sz="2000" b="0" i="0" dirty="0">
                <a:solidFill>
                  <a:srgbClr val="29261B"/>
                </a:solidFill>
                <a:effectLst/>
                <a:latin typeface="Arial" panose="020B0604020202020204" pitchFamily="34" charset="0"/>
                <a:cs typeface="Arial" panose="020B0604020202020204" pitchFamily="34" charset="0"/>
              </a:rPr>
              <a:t>Assign participants roles as the different disputing parties and provide background details on their interests and positions.</a:t>
            </a:r>
          </a:p>
          <a:p>
            <a:pPr algn="just">
              <a:buFont typeface="Arial" panose="020B0604020202020204" pitchFamily="34" charset="0"/>
              <a:buChar char="•"/>
            </a:pPr>
            <a:r>
              <a:rPr lang="en-US" sz="2000" b="0" i="0" dirty="0">
                <a:solidFill>
                  <a:srgbClr val="29261B"/>
                </a:solidFill>
                <a:effectLst/>
                <a:latin typeface="Arial" panose="020B0604020202020204" pitchFamily="34" charset="0"/>
                <a:cs typeface="Arial" panose="020B0604020202020204" pitchFamily="34" charset="0"/>
              </a:rPr>
              <a:t>Appoint 1-2 students to act as the mediator or arbitration panel. Provide guidelines on their role and process rules.</a:t>
            </a:r>
          </a:p>
          <a:p>
            <a:endParaRPr lang="en-US" b="0" i="0" dirty="0">
              <a:solidFill>
                <a:srgbClr val="1F1F1F"/>
              </a:solidFill>
              <a:effectLst/>
              <a:latin typeface="Google Sans"/>
            </a:endParaRPr>
          </a:p>
          <a:p>
            <a:endParaRPr lang="en-US" b="0" i="0" dirty="0">
              <a:solidFill>
                <a:srgbClr val="1F1F1F"/>
              </a:solidFill>
              <a:effectLst/>
              <a:latin typeface="Google Sans"/>
            </a:endParaRPr>
          </a:p>
        </p:txBody>
      </p:sp>
      <p:pic>
        <p:nvPicPr>
          <p:cNvPr id="6" name="Εικόνα 5">
            <a:extLst>
              <a:ext uri="{FF2B5EF4-FFF2-40B4-BE49-F238E27FC236}">
                <a16:creationId xmlns:a16="http://schemas.microsoft.com/office/drawing/2014/main" id="{1C253DC6-AC77-02AE-30A2-6280008BFAD0}"/>
              </a:ext>
            </a:extLst>
          </p:cNvPr>
          <p:cNvPicPr>
            <a:picLocks noChangeAspect="1"/>
          </p:cNvPicPr>
          <p:nvPr/>
        </p:nvPicPr>
        <p:blipFill rotWithShape="1">
          <a:blip r:embed="rId3"/>
          <a:srcRect l="31333" t="85035" r="16916" b="5476"/>
          <a:stretch/>
        </p:blipFill>
        <p:spPr>
          <a:xfrm>
            <a:off x="1120875" y="5894278"/>
            <a:ext cx="9950250" cy="957942"/>
          </a:xfrm>
          <a:prstGeom prst="rect">
            <a:avLst/>
          </a:prstGeom>
        </p:spPr>
      </p:pic>
    </p:spTree>
    <p:extLst>
      <p:ext uri="{BB962C8B-B14F-4D97-AF65-F5344CB8AC3E}">
        <p14:creationId xmlns:p14="http://schemas.microsoft.com/office/powerpoint/2010/main" val="356276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a:extLst>
            <a:ext uri="{FF2B5EF4-FFF2-40B4-BE49-F238E27FC236}">
              <a16:creationId xmlns:a16="http://schemas.microsoft.com/office/drawing/2014/main" id="{A9FD5A50-FBC2-D324-C38D-FDC34F47AC7D}"/>
            </a:ext>
          </a:extLst>
        </p:cNvPr>
        <p:cNvGrpSpPr/>
        <p:nvPr/>
      </p:nvGrpSpPr>
      <p:grpSpPr>
        <a:xfrm>
          <a:off x="0" y="0"/>
          <a:ext cx="0" cy="0"/>
          <a:chOff x="0" y="0"/>
          <a:chExt cx="0" cy="0"/>
        </a:xfrm>
      </p:grpSpPr>
      <p:sp>
        <p:nvSpPr>
          <p:cNvPr id="157" name="Google Shape;157;p46">
            <a:extLst>
              <a:ext uri="{FF2B5EF4-FFF2-40B4-BE49-F238E27FC236}">
                <a16:creationId xmlns:a16="http://schemas.microsoft.com/office/drawing/2014/main" id="{380F8E26-590D-391C-3170-6E6E20053F3C}"/>
              </a:ext>
            </a:extLst>
          </p:cNvPr>
          <p:cNvSpPr/>
          <p:nvPr/>
        </p:nvSpPr>
        <p:spPr>
          <a:xfrm>
            <a:off x="772341" y="335225"/>
            <a:ext cx="10358114" cy="523180"/>
          </a:xfrm>
          <a:prstGeom prst="rect">
            <a:avLst/>
          </a:prstGeom>
          <a:solidFill>
            <a:srgbClr val="003399"/>
          </a:solidFill>
          <a:ln>
            <a:noFill/>
          </a:ln>
        </p:spPr>
        <p:txBody>
          <a:bodyPr spcFirstLastPara="1" wrap="square" lIns="91425" tIns="45700" rIns="91425" bIns="45700" anchor="t" anchorCtr="0">
            <a:spAutoFit/>
          </a:bodyPr>
          <a:lstStyle/>
          <a:p>
            <a:pPr algn="ctr">
              <a:buClr>
                <a:srgbClr val="FFFFFF"/>
              </a:buClr>
              <a:buSzPts val="2800"/>
            </a:pPr>
            <a:r>
              <a:rPr lang="en-US" sz="2800" b="1" dirty="0">
                <a:solidFill>
                  <a:srgbClr val="FFFF00"/>
                </a:solidFill>
                <a:latin typeface="Arial" panose="020B0604020202020204" pitchFamily="34" charset="0"/>
                <a:cs typeface="Arial" panose="020B0604020202020204" pitchFamily="34" charset="0"/>
              </a:rPr>
              <a:t>Module 9. </a:t>
            </a:r>
            <a:r>
              <a:rPr lang="en-GB" sz="2800" b="1" dirty="0">
                <a:solidFill>
                  <a:srgbClr val="FFFF00"/>
                </a:solidFill>
                <a:latin typeface="Arial" panose="020B0604020202020204" pitchFamily="34" charset="0"/>
                <a:cs typeface="Arial" panose="020B0604020202020204" pitchFamily="34" charset="0"/>
              </a:rPr>
              <a:t>Practical applications and simulations </a:t>
            </a:r>
            <a:endParaRPr lang="en-US" sz="2800" b="1" dirty="0">
              <a:solidFill>
                <a:srgbClr val="FFFF00"/>
              </a:solidFill>
              <a:latin typeface="Arial" panose="020B0604020202020204" pitchFamily="34" charset="0"/>
              <a:cs typeface="Arial" panose="020B0604020202020204" pitchFamily="34" charset="0"/>
            </a:endParaRPr>
          </a:p>
        </p:txBody>
      </p:sp>
      <p:sp>
        <p:nvSpPr>
          <p:cNvPr id="2" name="Τίτλος 1">
            <a:extLst>
              <a:ext uri="{FF2B5EF4-FFF2-40B4-BE49-F238E27FC236}">
                <a16:creationId xmlns:a16="http://schemas.microsoft.com/office/drawing/2014/main" id="{31514B21-EA74-DDC8-FF01-0829AEB21BE9}"/>
              </a:ext>
            </a:extLst>
          </p:cNvPr>
          <p:cNvSpPr>
            <a:spLocks noGrp="1"/>
          </p:cNvSpPr>
          <p:nvPr>
            <p:ph type="title"/>
          </p:nvPr>
        </p:nvSpPr>
        <p:spPr>
          <a:xfrm>
            <a:off x="720725" y="1497852"/>
            <a:ext cx="6110703" cy="452761"/>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algn="just"/>
            <a:r>
              <a:rPr lang="en-GB" sz="2200" b="1" dirty="0">
                <a:solidFill>
                  <a:srgbClr val="0000CC"/>
                </a:solidFill>
                <a:latin typeface="Arial" panose="020B0604020202020204" pitchFamily="34" charset="0"/>
                <a:cs typeface="Arial" panose="020B0604020202020204" pitchFamily="34" charset="0"/>
              </a:rPr>
              <a:t>9.1. </a:t>
            </a:r>
            <a:r>
              <a:rPr lang="es-ES" sz="2200" b="1" dirty="0" err="1">
                <a:solidFill>
                  <a:srgbClr val="0000CC"/>
                </a:solidFill>
                <a:latin typeface="Arial" panose="020B0604020202020204" pitchFamily="34" charset="0"/>
                <a:cs typeface="Arial" panose="020B0604020202020204" pitchFamily="34" charset="0"/>
              </a:rPr>
              <a:t>Mock</a:t>
            </a:r>
            <a:r>
              <a:rPr lang="es-ES" sz="2200" b="1" dirty="0">
                <a:solidFill>
                  <a:srgbClr val="0000CC"/>
                </a:solidFill>
                <a:latin typeface="Arial" panose="020B0604020202020204" pitchFamily="34" charset="0"/>
                <a:cs typeface="Arial" panose="020B0604020202020204" pitchFamily="34" charset="0"/>
              </a:rPr>
              <a:t> </a:t>
            </a:r>
            <a:r>
              <a:rPr lang="es-ES" sz="2200" b="1" dirty="0" err="1">
                <a:solidFill>
                  <a:srgbClr val="0000CC"/>
                </a:solidFill>
                <a:latin typeface="Arial" panose="020B0604020202020204" pitchFamily="34" charset="0"/>
                <a:cs typeface="Arial" panose="020B0604020202020204" pitchFamily="34" charset="0"/>
              </a:rPr>
              <a:t>arbitration</a:t>
            </a:r>
            <a:r>
              <a:rPr lang="es-ES" sz="2200" b="1" dirty="0">
                <a:solidFill>
                  <a:srgbClr val="0000CC"/>
                </a:solidFill>
                <a:latin typeface="Arial" panose="020B0604020202020204" pitchFamily="34" charset="0"/>
                <a:cs typeface="Arial" panose="020B0604020202020204" pitchFamily="34" charset="0"/>
              </a:rPr>
              <a:t>/</a:t>
            </a:r>
            <a:r>
              <a:rPr lang="es-ES" sz="2200" b="1" dirty="0" err="1">
                <a:solidFill>
                  <a:srgbClr val="0000CC"/>
                </a:solidFill>
                <a:latin typeface="Arial" panose="020B0604020202020204" pitchFamily="34" charset="0"/>
                <a:cs typeface="Arial" panose="020B0604020202020204" pitchFamily="34" charset="0"/>
              </a:rPr>
              <a:t>mediation</a:t>
            </a:r>
            <a:endParaRPr lang="LID4096" sz="2200" b="1" dirty="0">
              <a:solidFill>
                <a:srgbClr val="0000CC"/>
              </a:solidFill>
              <a:latin typeface="Arial" panose="020B0604020202020204" pitchFamily="34" charset="0"/>
              <a:cs typeface="Arial" panose="020B0604020202020204" pitchFamily="34" charset="0"/>
            </a:endParaRPr>
          </a:p>
        </p:txBody>
      </p:sp>
      <p:sp>
        <p:nvSpPr>
          <p:cNvPr id="3" name="Θέση κειμένου 2">
            <a:extLst>
              <a:ext uri="{FF2B5EF4-FFF2-40B4-BE49-F238E27FC236}">
                <a16:creationId xmlns:a16="http://schemas.microsoft.com/office/drawing/2014/main" id="{3AB316A5-4A57-F2F1-FB35-7999B7B331D6}"/>
              </a:ext>
            </a:extLst>
          </p:cNvPr>
          <p:cNvSpPr>
            <a:spLocks noGrp="1"/>
          </p:cNvSpPr>
          <p:nvPr>
            <p:ph type="body" idx="1"/>
          </p:nvPr>
        </p:nvSpPr>
        <p:spPr>
          <a:xfrm>
            <a:off x="720725" y="2371134"/>
            <a:ext cx="6148674" cy="3071124"/>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algn="just"/>
            <a:r>
              <a:rPr lang="en-US" sz="2000" b="1" i="0" dirty="0">
                <a:solidFill>
                  <a:srgbClr val="1F1F1F"/>
                </a:solidFill>
                <a:effectLst/>
                <a:latin typeface="Arial" panose="020B0604020202020204" pitchFamily="34" charset="0"/>
                <a:cs typeface="Arial" panose="020B0604020202020204" pitchFamily="34" charset="0"/>
              </a:rPr>
              <a:t>How to conduct:</a:t>
            </a:r>
          </a:p>
          <a:p>
            <a:pPr algn="just">
              <a:buFont typeface="Arial" panose="020B0604020202020204" pitchFamily="34" charset="0"/>
              <a:buChar char="•"/>
            </a:pPr>
            <a:r>
              <a:rPr lang="en-US" sz="1800" b="0" i="0" dirty="0">
                <a:solidFill>
                  <a:srgbClr val="29261B"/>
                </a:solidFill>
                <a:effectLst/>
                <a:latin typeface="Arial" panose="020B0604020202020204" pitchFamily="34" charset="0"/>
                <a:cs typeface="Arial" panose="020B0604020202020204" pitchFamily="34" charset="0"/>
              </a:rPr>
              <a:t>Allow time for the parties to prepare their opening statements and negotiation strategies.</a:t>
            </a:r>
          </a:p>
          <a:p>
            <a:pPr algn="just">
              <a:buFont typeface="Arial" panose="020B0604020202020204" pitchFamily="34" charset="0"/>
              <a:buChar char="•"/>
            </a:pPr>
            <a:r>
              <a:rPr lang="en-US" sz="1800" b="0" i="0" dirty="0">
                <a:solidFill>
                  <a:srgbClr val="29261B"/>
                </a:solidFill>
                <a:effectLst/>
                <a:latin typeface="Arial" panose="020B0604020202020204" pitchFamily="34" charset="0"/>
                <a:cs typeface="Arial" panose="020B0604020202020204" pitchFamily="34" charset="0"/>
              </a:rPr>
              <a:t>Have the mediation/arbitration simulation with parties stating their cases, reacting to proposals, and the mediator facilitating discussions. Set a time limit.</a:t>
            </a:r>
          </a:p>
          <a:p>
            <a:pPr algn="just">
              <a:buFont typeface="Arial" panose="020B0604020202020204" pitchFamily="34" charset="0"/>
              <a:buChar char="•"/>
            </a:pPr>
            <a:r>
              <a:rPr lang="en-US" sz="1800" b="0" i="0" dirty="0">
                <a:solidFill>
                  <a:srgbClr val="29261B"/>
                </a:solidFill>
                <a:effectLst/>
                <a:latin typeface="Arial" panose="020B0604020202020204" pitchFamily="34" charset="0"/>
                <a:cs typeface="Arial" panose="020B0604020202020204" pitchFamily="34" charset="0"/>
              </a:rPr>
              <a:t>Mediators/arbitrators should employ active listening, questioning, option creation and other dispute resolution tactics.</a:t>
            </a:r>
          </a:p>
        </p:txBody>
      </p:sp>
      <p:pic>
        <p:nvPicPr>
          <p:cNvPr id="6" name="Εικόνα 5">
            <a:extLst>
              <a:ext uri="{FF2B5EF4-FFF2-40B4-BE49-F238E27FC236}">
                <a16:creationId xmlns:a16="http://schemas.microsoft.com/office/drawing/2014/main" id="{4094F311-9FDB-4102-B886-70F0C9DD594E}"/>
              </a:ext>
            </a:extLst>
          </p:cNvPr>
          <p:cNvPicPr>
            <a:picLocks noChangeAspect="1"/>
          </p:cNvPicPr>
          <p:nvPr/>
        </p:nvPicPr>
        <p:blipFill rotWithShape="1">
          <a:blip r:embed="rId3"/>
          <a:srcRect l="31333" t="85035" r="16916" b="5476"/>
          <a:stretch/>
        </p:blipFill>
        <p:spPr>
          <a:xfrm>
            <a:off x="1120875" y="5894278"/>
            <a:ext cx="9950250" cy="957942"/>
          </a:xfrm>
          <a:prstGeom prst="rect">
            <a:avLst/>
          </a:prstGeom>
        </p:spPr>
      </p:pic>
    </p:spTree>
    <p:extLst>
      <p:ext uri="{BB962C8B-B14F-4D97-AF65-F5344CB8AC3E}">
        <p14:creationId xmlns:p14="http://schemas.microsoft.com/office/powerpoint/2010/main" val="3228049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a:extLst>
            <a:ext uri="{FF2B5EF4-FFF2-40B4-BE49-F238E27FC236}">
              <a16:creationId xmlns:a16="http://schemas.microsoft.com/office/drawing/2014/main" id="{93FB8BA1-8D2D-5904-9BBC-99F787D3E5EA}"/>
            </a:ext>
          </a:extLst>
        </p:cNvPr>
        <p:cNvGrpSpPr/>
        <p:nvPr/>
      </p:nvGrpSpPr>
      <p:grpSpPr>
        <a:xfrm>
          <a:off x="0" y="0"/>
          <a:ext cx="0" cy="0"/>
          <a:chOff x="0" y="0"/>
          <a:chExt cx="0" cy="0"/>
        </a:xfrm>
      </p:grpSpPr>
      <p:sp>
        <p:nvSpPr>
          <p:cNvPr id="157" name="Google Shape;157;p46">
            <a:extLst>
              <a:ext uri="{FF2B5EF4-FFF2-40B4-BE49-F238E27FC236}">
                <a16:creationId xmlns:a16="http://schemas.microsoft.com/office/drawing/2014/main" id="{8133420A-7E75-7300-FA0D-23606B6C0980}"/>
              </a:ext>
            </a:extLst>
          </p:cNvPr>
          <p:cNvSpPr/>
          <p:nvPr/>
        </p:nvSpPr>
        <p:spPr>
          <a:xfrm>
            <a:off x="772341" y="335225"/>
            <a:ext cx="10358114" cy="523180"/>
          </a:xfrm>
          <a:prstGeom prst="rect">
            <a:avLst/>
          </a:prstGeom>
          <a:solidFill>
            <a:srgbClr val="003399"/>
          </a:solidFill>
          <a:ln>
            <a:noFill/>
          </a:ln>
        </p:spPr>
        <p:txBody>
          <a:bodyPr spcFirstLastPara="1" wrap="square" lIns="91425" tIns="45700" rIns="91425" bIns="45700" anchor="t" anchorCtr="0">
            <a:spAutoFit/>
          </a:bodyPr>
          <a:lstStyle/>
          <a:p>
            <a:pPr algn="ctr">
              <a:buClr>
                <a:srgbClr val="FFFFFF"/>
              </a:buClr>
              <a:buSzPts val="2800"/>
            </a:pPr>
            <a:r>
              <a:rPr lang="en-US" sz="2800" b="1" dirty="0">
                <a:solidFill>
                  <a:srgbClr val="FFFF00"/>
                </a:solidFill>
                <a:latin typeface="Arial" panose="020B0604020202020204" pitchFamily="34" charset="0"/>
                <a:cs typeface="Arial" panose="020B0604020202020204" pitchFamily="34" charset="0"/>
              </a:rPr>
              <a:t>Module 9. </a:t>
            </a:r>
            <a:r>
              <a:rPr lang="en-GB" sz="2800" b="1" dirty="0">
                <a:solidFill>
                  <a:srgbClr val="FFFF00"/>
                </a:solidFill>
                <a:latin typeface="Arial" panose="020B0604020202020204" pitchFamily="34" charset="0"/>
                <a:cs typeface="Arial" panose="020B0604020202020204" pitchFamily="34" charset="0"/>
              </a:rPr>
              <a:t>Practical applications and simulations </a:t>
            </a:r>
            <a:endParaRPr lang="en-US" sz="2800" b="1" dirty="0">
              <a:solidFill>
                <a:srgbClr val="FFFF00"/>
              </a:solidFill>
              <a:latin typeface="Arial" panose="020B0604020202020204" pitchFamily="34" charset="0"/>
              <a:cs typeface="Arial" panose="020B0604020202020204" pitchFamily="34" charset="0"/>
            </a:endParaRPr>
          </a:p>
        </p:txBody>
      </p:sp>
      <p:sp>
        <p:nvSpPr>
          <p:cNvPr id="2" name="Τίτλος 1">
            <a:extLst>
              <a:ext uri="{FF2B5EF4-FFF2-40B4-BE49-F238E27FC236}">
                <a16:creationId xmlns:a16="http://schemas.microsoft.com/office/drawing/2014/main" id="{54F3CEC0-FC6C-0E13-7EF1-2DE48FCFCE9B}"/>
              </a:ext>
            </a:extLst>
          </p:cNvPr>
          <p:cNvSpPr>
            <a:spLocks noGrp="1"/>
          </p:cNvSpPr>
          <p:nvPr>
            <p:ph type="title"/>
          </p:nvPr>
        </p:nvSpPr>
        <p:spPr>
          <a:xfrm>
            <a:off x="720725" y="1497852"/>
            <a:ext cx="6110703" cy="452761"/>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algn="just"/>
            <a:r>
              <a:rPr lang="en-GB" sz="2200" b="1" dirty="0">
                <a:solidFill>
                  <a:srgbClr val="0000CC"/>
                </a:solidFill>
                <a:latin typeface="Arial" panose="020B0604020202020204" pitchFamily="34" charset="0"/>
                <a:cs typeface="Arial" panose="020B0604020202020204" pitchFamily="34" charset="0"/>
              </a:rPr>
              <a:t>9.1. </a:t>
            </a:r>
            <a:r>
              <a:rPr lang="es-ES" sz="2200" b="1" dirty="0" err="1">
                <a:solidFill>
                  <a:srgbClr val="0000CC"/>
                </a:solidFill>
                <a:latin typeface="Arial" panose="020B0604020202020204" pitchFamily="34" charset="0"/>
                <a:cs typeface="Arial" panose="020B0604020202020204" pitchFamily="34" charset="0"/>
              </a:rPr>
              <a:t>Mock</a:t>
            </a:r>
            <a:r>
              <a:rPr lang="es-ES" sz="2200" b="1" dirty="0">
                <a:solidFill>
                  <a:srgbClr val="0000CC"/>
                </a:solidFill>
                <a:latin typeface="Arial" panose="020B0604020202020204" pitchFamily="34" charset="0"/>
                <a:cs typeface="Arial" panose="020B0604020202020204" pitchFamily="34" charset="0"/>
              </a:rPr>
              <a:t> </a:t>
            </a:r>
            <a:r>
              <a:rPr lang="es-ES" sz="2200" b="1" dirty="0" err="1">
                <a:solidFill>
                  <a:srgbClr val="0000CC"/>
                </a:solidFill>
                <a:latin typeface="Arial" panose="020B0604020202020204" pitchFamily="34" charset="0"/>
                <a:cs typeface="Arial" panose="020B0604020202020204" pitchFamily="34" charset="0"/>
              </a:rPr>
              <a:t>arbitration</a:t>
            </a:r>
            <a:r>
              <a:rPr lang="es-ES" sz="2200" b="1" dirty="0">
                <a:solidFill>
                  <a:srgbClr val="0000CC"/>
                </a:solidFill>
                <a:latin typeface="Arial" panose="020B0604020202020204" pitchFamily="34" charset="0"/>
                <a:cs typeface="Arial" panose="020B0604020202020204" pitchFamily="34" charset="0"/>
              </a:rPr>
              <a:t>/</a:t>
            </a:r>
            <a:r>
              <a:rPr lang="es-ES" sz="2200" b="1" dirty="0" err="1">
                <a:solidFill>
                  <a:srgbClr val="0000CC"/>
                </a:solidFill>
                <a:latin typeface="Arial" panose="020B0604020202020204" pitchFamily="34" charset="0"/>
                <a:cs typeface="Arial" panose="020B0604020202020204" pitchFamily="34" charset="0"/>
              </a:rPr>
              <a:t>mediation</a:t>
            </a:r>
            <a:endParaRPr lang="LID4096" sz="2200" b="1" dirty="0">
              <a:solidFill>
                <a:srgbClr val="0000CC"/>
              </a:solidFill>
              <a:latin typeface="Arial" panose="020B0604020202020204" pitchFamily="34" charset="0"/>
              <a:cs typeface="Arial" panose="020B0604020202020204" pitchFamily="34" charset="0"/>
            </a:endParaRPr>
          </a:p>
        </p:txBody>
      </p:sp>
      <p:sp>
        <p:nvSpPr>
          <p:cNvPr id="3" name="Θέση κειμένου 2">
            <a:extLst>
              <a:ext uri="{FF2B5EF4-FFF2-40B4-BE49-F238E27FC236}">
                <a16:creationId xmlns:a16="http://schemas.microsoft.com/office/drawing/2014/main" id="{B7F9B055-4D0E-D552-531D-F2A2100D717C}"/>
              </a:ext>
            </a:extLst>
          </p:cNvPr>
          <p:cNvSpPr>
            <a:spLocks noGrp="1"/>
          </p:cNvSpPr>
          <p:nvPr>
            <p:ph type="body" idx="1"/>
          </p:nvPr>
        </p:nvSpPr>
        <p:spPr>
          <a:xfrm>
            <a:off x="720725" y="2113659"/>
            <a:ext cx="6148674" cy="3616202"/>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algn="just"/>
            <a:r>
              <a:rPr lang="en-US" sz="2000" b="1" i="0" dirty="0">
                <a:solidFill>
                  <a:srgbClr val="1F1F1F"/>
                </a:solidFill>
                <a:effectLst/>
                <a:latin typeface="Arial" panose="020B0604020202020204" pitchFamily="34" charset="0"/>
                <a:cs typeface="Arial" panose="020B0604020202020204" pitchFamily="34" charset="0"/>
              </a:rPr>
              <a:t>How to conduct:</a:t>
            </a:r>
          </a:p>
          <a:p>
            <a:pPr algn="just">
              <a:buFont typeface="Arial" panose="020B0604020202020204" pitchFamily="34" charset="0"/>
              <a:buChar char="•"/>
            </a:pPr>
            <a:r>
              <a:rPr lang="en-US" sz="1800" b="0" i="0" dirty="0">
                <a:solidFill>
                  <a:srgbClr val="29261B"/>
                </a:solidFill>
                <a:effectLst/>
                <a:latin typeface="Arial" panose="020B0604020202020204" pitchFamily="34" charset="0"/>
                <a:cs typeface="Arial" panose="020B0604020202020204" pitchFamily="34" charset="0"/>
              </a:rPr>
              <a:t>Observers take notes on the unfolding dynamics and tactics they observe.</a:t>
            </a:r>
          </a:p>
          <a:p>
            <a:pPr algn="just">
              <a:buFont typeface="Arial" panose="020B0604020202020204" pitchFamily="34" charset="0"/>
              <a:buChar char="•"/>
            </a:pPr>
            <a:r>
              <a:rPr lang="en-US" sz="1800" b="0" i="0" dirty="0">
                <a:solidFill>
                  <a:srgbClr val="29261B"/>
                </a:solidFill>
                <a:effectLst/>
                <a:latin typeface="Arial" panose="020B0604020202020204" pitchFamily="34" charset="0"/>
                <a:cs typeface="Arial" panose="020B0604020202020204" pitchFamily="34" charset="0"/>
              </a:rPr>
              <a:t>Debrief by analyzing challenges, successes, alternative approaches. Swap mediator roles and run a new scenario.</a:t>
            </a:r>
          </a:p>
          <a:p>
            <a:pPr algn="just">
              <a:buFont typeface="Arial" panose="020B0604020202020204" pitchFamily="34" charset="0"/>
              <a:buChar char="•"/>
            </a:pPr>
            <a:r>
              <a:rPr lang="en-US" sz="1800" b="0" i="0" dirty="0">
                <a:solidFill>
                  <a:srgbClr val="29261B"/>
                </a:solidFill>
                <a:effectLst/>
                <a:latin typeface="Arial" panose="020B0604020202020204" pitchFamily="34" charset="0"/>
                <a:cs typeface="Arial" panose="020B0604020202020204" pitchFamily="34" charset="0"/>
              </a:rPr>
              <a:t>Increase complexity by adding parties, using real climate science reports as evidence, or assigning external pressures.</a:t>
            </a:r>
          </a:p>
          <a:p>
            <a:pPr algn="just">
              <a:buFont typeface="Arial" panose="020B0604020202020204" pitchFamily="34" charset="0"/>
              <a:buChar char="•"/>
            </a:pPr>
            <a:r>
              <a:rPr lang="en-US" sz="1800" b="0" i="0" dirty="0">
                <a:solidFill>
                  <a:srgbClr val="29261B"/>
                </a:solidFill>
                <a:effectLst/>
                <a:latin typeface="Arial" panose="020B0604020202020204" pitchFamily="34" charset="0"/>
                <a:cs typeface="Arial" panose="020B0604020202020204" pitchFamily="34" charset="0"/>
              </a:rPr>
              <a:t>Focus on realistically portraying parties' incentives and constraints to provide true negotiation experience.</a:t>
            </a:r>
          </a:p>
        </p:txBody>
      </p:sp>
      <p:pic>
        <p:nvPicPr>
          <p:cNvPr id="6" name="Εικόνα 5">
            <a:extLst>
              <a:ext uri="{FF2B5EF4-FFF2-40B4-BE49-F238E27FC236}">
                <a16:creationId xmlns:a16="http://schemas.microsoft.com/office/drawing/2014/main" id="{BD6B7A54-4E22-6429-01B8-7AA527FBE8AB}"/>
              </a:ext>
            </a:extLst>
          </p:cNvPr>
          <p:cNvPicPr>
            <a:picLocks noChangeAspect="1"/>
          </p:cNvPicPr>
          <p:nvPr/>
        </p:nvPicPr>
        <p:blipFill rotWithShape="1">
          <a:blip r:embed="rId3"/>
          <a:srcRect l="31333" t="85035" r="16916" b="5476"/>
          <a:stretch/>
        </p:blipFill>
        <p:spPr>
          <a:xfrm>
            <a:off x="1120875" y="5894278"/>
            <a:ext cx="9950250" cy="957942"/>
          </a:xfrm>
          <a:prstGeom prst="rect">
            <a:avLst/>
          </a:prstGeom>
        </p:spPr>
      </p:pic>
      <p:pic>
        <p:nvPicPr>
          <p:cNvPr id="4" name="Picture 3">
            <a:extLst>
              <a:ext uri="{FF2B5EF4-FFF2-40B4-BE49-F238E27FC236}">
                <a16:creationId xmlns:a16="http://schemas.microsoft.com/office/drawing/2014/main" id="{D1261BE5-9394-3FC8-26E4-D31B40B06F7D}"/>
              </a:ext>
            </a:extLst>
          </p:cNvPr>
          <p:cNvPicPr>
            <a:picLocks noChangeAspect="1"/>
          </p:cNvPicPr>
          <p:nvPr/>
        </p:nvPicPr>
        <p:blipFill>
          <a:blip r:embed="rId4"/>
          <a:stretch>
            <a:fillRect/>
          </a:stretch>
        </p:blipFill>
        <p:spPr>
          <a:xfrm>
            <a:off x="8007454" y="1683913"/>
            <a:ext cx="3590821" cy="3779248"/>
          </a:xfrm>
          <a:prstGeom prst="rect">
            <a:avLst/>
          </a:prstGeom>
        </p:spPr>
      </p:pic>
    </p:spTree>
    <p:extLst>
      <p:ext uri="{BB962C8B-B14F-4D97-AF65-F5344CB8AC3E}">
        <p14:creationId xmlns:p14="http://schemas.microsoft.com/office/powerpoint/2010/main" val="184010543"/>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8442</TotalTime>
  <Words>381</Words>
  <Application>Microsoft Office PowerPoint</Application>
  <PresentationFormat>Widescreen</PresentationFormat>
  <Paragraphs>32</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Century Gothic</vt:lpstr>
      <vt:lpstr>Arial</vt:lpstr>
      <vt:lpstr>Google Sans</vt:lpstr>
      <vt:lpstr>Calibri</vt:lpstr>
      <vt:lpstr>Office Theme</vt:lpstr>
      <vt:lpstr>PowerPoint Presentation</vt:lpstr>
      <vt:lpstr>9.1. Mock arbitration/mediation</vt:lpstr>
      <vt:lpstr>9.1. Mock arbitration/mediation</vt:lpstr>
      <vt:lpstr>9.1. Mock arbitration/mediation</vt:lpstr>
      <vt:lpstr>9.1. Mock arbitration/mediation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c:creator>
  <cp:lastModifiedBy>admin</cp:lastModifiedBy>
  <cp:revision>39</cp:revision>
  <dcterms:created xsi:type="dcterms:W3CDTF">2020-01-02T01:56:26Z</dcterms:created>
  <dcterms:modified xsi:type="dcterms:W3CDTF">2024-05-23T04:20:27Z</dcterms:modified>
</cp:coreProperties>
</file>