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7"/>
  </p:notesMasterIdLst>
  <p:sldIdLst>
    <p:sldId id="256" r:id="rId3"/>
    <p:sldId id="303" r:id="rId4"/>
    <p:sldId id="257" r:id="rId5"/>
    <p:sldId id="260" r:id="rId6"/>
    <p:sldId id="261" r:id="rId7"/>
    <p:sldId id="305" r:id="rId8"/>
    <p:sldId id="262" r:id="rId9"/>
    <p:sldId id="263" r:id="rId10"/>
    <p:sldId id="264" r:id="rId11"/>
    <p:sldId id="265" r:id="rId12"/>
    <p:sldId id="267" r:id="rId13"/>
    <p:sldId id="268" r:id="rId14"/>
    <p:sldId id="269" r:id="rId15"/>
    <p:sldId id="304" r:id="rId16"/>
  </p:sldIdLst>
  <p:sldSz cx="12192000" cy="6858000"/>
  <p:notesSz cx="6951663" cy="10082213"/>
  <p:embeddedFontLst>
    <p:embeddedFont>
      <p:font typeface="Century Gothic" panose="020B050202020202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
      <p:font typeface="Source Sans Pro" panose="020B0503030403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4471"/>
  </p:normalViewPr>
  <p:slideViewPr>
    <p:cSldViewPr snapToGrid="0">
      <p:cViewPr varScale="1">
        <p:scale>
          <a:sx n="83" d="100"/>
          <a:sy n="83" d="100"/>
        </p:scale>
        <p:origin x="1832"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68"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6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66"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n-documents.net/wced-ocf.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highlight>
                <a:srgbClr val="FFFFFF"/>
              </a:highlight>
            </a:endParaRPr>
          </a:p>
          <a:p>
            <a:pPr marL="285750" lvl="0" indent="-285750" algn="l" rtl="0">
              <a:spcBef>
                <a:spcPts val="0"/>
              </a:spcBef>
              <a:spcAft>
                <a:spcPts val="0"/>
              </a:spcAft>
            </a:pPr>
            <a:r>
              <a:rPr lang="en-US" sz="1800" dirty="0">
                <a:solidFill>
                  <a:srgbClr val="1F1F1F"/>
                </a:solidFill>
                <a:effectLst/>
                <a:highlight>
                  <a:srgbClr val="FFFFFF"/>
                </a:highlight>
                <a:latin typeface="Calibri" panose="020F0502020204030204" pitchFamily="34" charset="0"/>
                <a:ea typeface="Calibri" panose="020F0502020204030204" pitchFamily="34" charset="0"/>
              </a:rPr>
              <a:t>Explain the relationship between per capita wealth and fertility.</a:t>
            </a:r>
            <a:r>
              <a:rPr lang="en-CL" dirty="0">
                <a:effectLst/>
              </a:rPr>
              <a:t> </a:t>
            </a:r>
          </a:p>
          <a:p>
            <a:pPr algn="just">
              <a:lnSpc>
                <a:spcPct val="150000"/>
              </a:lnSpc>
              <a:spcAft>
                <a:spcPts val="800"/>
              </a:spcAft>
            </a:pP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Discuss the implications of demographic change for economic growth.</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158750" indent="0" algn="just">
              <a:lnSpc>
                <a:spcPct val="150000"/>
              </a:lnSpc>
              <a:spcAft>
                <a:spcPts val="800"/>
              </a:spcAft>
              <a:buNone/>
            </a:pP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Define the terms “developing countries” and “developed countries,” and discuss why most countries will not have “developing country” demographics by 2050, if current trends continue</a:t>
            </a:r>
          </a:p>
          <a:p>
            <a:pPr marL="158750" indent="0" algn="just">
              <a:lnSpc>
                <a:spcPct val="150000"/>
              </a:lnSpc>
              <a:spcAft>
                <a:spcPts val="800"/>
              </a:spcAft>
              <a:buNone/>
            </a:pPr>
            <a:r>
              <a:rPr lang="en-US" sz="1800" kern="1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t>
            </a: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800" b="1"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Health</a:t>
            </a: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Improved sanitation, immunization programs, and antibiotics lead to declines in mortality that lead in turn to declines in fertility. Furthermore, research indicates that a healthy population can spur economic growth and lessen poverty.</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158750" indent="0" algn="just">
              <a:lnSpc>
                <a:spcPct val="150000"/>
              </a:lnSpc>
              <a:spcAft>
                <a:spcPts val="800"/>
              </a:spcAft>
              <a:buNone/>
            </a:pPr>
            <a:r>
              <a:rPr lang="en-US" sz="1800" kern="1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t>
            </a: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800" b="1"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Education.</a:t>
            </a: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Transforming a youthful population into a productive work force requires investment in education at all levels.</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158750" indent="0" algn="just">
              <a:lnSpc>
                <a:spcPct val="150000"/>
              </a:lnSpc>
              <a:spcAft>
                <a:spcPts val="800"/>
              </a:spcAft>
              <a:buNone/>
            </a:pPr>
            <a:r>
              <a:rPr lang="en-US" sz="1800" kern="1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t>
            </a: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800" b="1"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Economic policy.</a:t>
            </a: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 larger, better- educated work force will yield benefits only if the additional workers can find jobs. Government policies that lead to stable economies, labor-market flexibility, and open trade are associated with the growth of productive and rewarding jobs.</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158750" indent="0" algn="just">
              <a:lnSpc>
                <a:spcPct val="150000"/>
              </a:lnSpc>
              <a:spcAft>
                <a:spcPts val="800"/>
              </a:spcAft>
              <a:buNone/>
            </a:pPr>
            <a:r>
              <a:rPr lang="en-CL" sz="1800" kern="1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t>
            </a:r>
            <a:r>
              <a:rPr lang="en-CL"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CL" sz="1800" b="1"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Good governance. </a:t>
            </a:r>
            <a:r>
              <a:rPr lang="en-CL"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In many countries, reaping the benefits of the demographic dividend requires strengthening the rule of law, improving the efficiency of government operations, reducing corruption, and guaranteeing contract enforcement.</a:t>
            </a:r>
          </a:p>
          <a:p>
            <a:pPr marL="158750" indent="0" algn="just">
              <a:lnSpc>
                <a:spcPct val="150000"/>
              </a:lnSpc>
              <a:spcAft>
                <a:spcPts val="800"/>
              </a:spcAft>
              <a:buNone/>
            </a:pPr>
            <a:r>
              <a:rPr lang="en-CL" sz="1800" kern="1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t>
            </a:r>
            <a:r>
              <a:rPr lang="en-CL"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CL" sz="1800" b="1"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Gender. </a:t>
            </a:r>
            <a:r>
              <a:rPr lang="en-CL"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Fertility declines more rapidly and health status improves more quickly where policies redress gender inequities in access to health and family planning services, education, and employment. And women can contribute more to the economy when their roles are not constrained.</a:t>
            </a:r>
          </a:p>
          <a:p>
            <a:pPr marL="158750" indent="0" algn="just">
              <a:lnSpc>
                <a:spcPct val="150000"/>
              </a:lnSpc>
              <a:spcAft>
                <a:spcPts val="800"/>
              </a:spcAft>
              <a:buNone/>
            </a:pP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Explain that changes in fertility are more important than changes in mortality in determining future population growth.</a:t>
            </a:r>
          </a:p>
          <a:p>
            <a:pPr marL="158750" indent="0" algn="just">
              <a:lnSpc>
                <a:spcPct val="150000"/>
              </a:lnSpc>
              <a:spcAft>
                <a:spcPts val="800"/>
              </a:spcAft>
              <a:buNone/>
            </a:pPr>
            <a:r>
              <a:rPr lang="en-US" sz="1800" dirty="0">
                <a:solidFill>
                  <a:srgbClr val="1F1F1F"/>
                </a:solidFill>
                <a:effectLst/>
                <a:highlight>
                  <a:srgbClr val="FFFFFF"/>
                </a:highlight>
                <a:latin typeface="Calibri" panose="020F0502020204030204" pitchFamily="34" charset="0"/>
                <a:ea typeface="Calibri" panose="020F0502020204030204" pitchFamily="34" charset="0"/>
              </a:rPr>
              <a:t>The early 21st century marks the first time that the majority of world population will live in urban areas. Cities offer many amenities and economies of scale that lower the costs of providing public services/</a:t>
            </a:r>
            <a:r>
              <a:rPr lang="en-US" sz="1800" dirty="0">
                <a:effectLst/>
                <a:latin typeface="Calibri" panose="020F0502020204030204" pitchFamily="34" charset="0"/>
                <a:ea typeface="Calibri" panose="020F0502020204030204" pitchFamily="34" charset="0"/>
              </a:rPr>
              <a:t> </a:t>
            </a:r>
            <a:r>
              <a:rPr lang="en-US" sz="1800" dirty="0">
                <a:solidFill>
                  <a:srgbClr val="1F1F1F"/>
                </a:solidFill>
                <a:effectLst/>
                <a:highlight>
                  <a:srgbClr val="FFFFFF"/>
                </a:highlight>
                <a:latin typeface="Calibri" panose="020F0502020204030204" pitchFamily="34" charset="0"/>
                <a:ea typeface="Calibri" panose="020F0502020204030204" pitchFamily="34" charset="0"/>
              </a:rPr>
              <a:t>growing gap between rich and poor in the urban areas of many countries</a:t>
            </a:r>
          </a:p>
          <a:p>
            <a:pPr marL="158750" indent="0" algn="just">
              <a:lnSpc>
                <a:spcPct val="150000"/>
              </a:lnSpc>
              <a:spcAft>
                <a:spcPts val="800"/>
              </a:spcAft>
              <a:buNone/>
            </a:pPr>
            <a:r>
              <a:rPr lang="en-US" sz="1800" dirty="0">
                <a:solidFill>
                  <a:srgbClr val="1F1F1F"/>
                </a:solidFill>
                <a:effectLst/>
                <a:highlight>
                  <a:srgbClr val="FFFFFF"/>
                </a:highlight>
                <a:latin typeface="Calibri" panose="020F0502020204030204" pitchFamily="34" charset="0"/>
                <a:ea typeface="Calibri" panose="020F0502020204030204" pitchFamily="34" charset="0"/>
              </a:rPr>
              <a:t>Immigration makes up a significant part of the population growth in countries in which fertility has sunk so low that annual deaths outnumber annual births.</a:t>
            </a:r>
            <a:r>
              <a:rPr lang="en-CL" sz="3200" dirty="0">
                <a:effectLst/>
              </a:rPr>
              <a:t> </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19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The commission later adopted the formal name “World Commission on Environment and Development” (WCED) but became widely known by the name of its chair Gro Harlem Brundtland, a medical doctor and public health advocate who had served as Norway’s Minister for Environmental Affairs and subsequently held the post of Prime Minister during three periods.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Although the Brundtland Report did not technically invent the term “sustainability,” it was the first credible and widely-disseminated study that probed its meaning in the context of the global impacts of humans on the environment. Its main and often quoted definition refers to sustainable development as “...development that meets the needs of the present without compromising the ability of future generations to meet their own needs.” The report uses the terms “sustainable development,” “sustainable,” and “sustainability” interchangeably, emphasizing the connections among social equity, economic productivity, and environmental quality. The pathways for integration of these may differ nation by nation; still these pathways must share certain common traits: “the essential needs of the world's poor, to which overriding priority should be given, and the idea of limitations imposed by the state of technology and social organization on the environment's ability to meet present and future needs.”</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highlight>
                <a:srgbClr val="FFFFFF"/>
              </a:highlight>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533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u="none"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Economic interests define the framework for making decisions, the flow of financial capital, and the facilitation of commerce, including the knowledge, skills, competences and other attributes embodied in individuals that are relevant to economic activity.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u="none"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Environmental aspects recognize the diversity and interdependence within living systems, the goods and services produced by the world’s ecosystems, and the impacts of human wastes.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u="none"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Socio-political refers to interactions between institutions/firms and people, functions expressive of human values, aspirations and well-being, ethical issues, and decision-making that depends upon collective action. The report sees these three elements as part of a highly integrated and cohesively interacting, if perhaps poorly understood, system.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The intersection of social and economic elements can form the basis of social equity. In the sense of enlightened management, "viability" is formed through consideration of economic and environmental interests. Between environment and social elements lies “</a:t>
            </a:r>
            <a:r>
              <a:rPr lang="en-US" sz="1800" kern="100" dirty="0" err="1">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bearability</a:t>
            </a:r>
            <a:r>
              <a:rPr lang="en-US" sz="1800"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 the recognition that the functioning of societies is dependent on environmental resources and services. At the intersection of all three of these lies sustainability.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The </a:t>
            </a:r>
            <a:r>
              <a:rPr lang="en-US" sz="1800" b="0"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US Environmental Protection Agency (US EPA</a:t>
            </a:r>
            <a:r>
              <a:rPr lang="en-US" sz="1800" kern="100" dirty="0">
                <a:solidFill>
                  <a:srgbClr val="1F1F1F"/>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 takes the extra step of drawing a distinction between sustainability and sustainable development, the former encompassing ideas, aspirations and values that inspire public and private organizations to become better stewards of the environment and that promote positive economic growth and social objectives, the latter implying that environmental protection does not preclude economic development and that economic development must be ecologically viable now and in the long run.</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L" sz="1800" u="none"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highlight>
                <a:srgbClr val="FFFFFF"/>
              </a:highlight>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398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3200" b="1" i="0" u="none" strike="noStrike" dirty="0">
                <a:solidFill>
                  <a:srgbClr val="0D0D0D"/>
                </a:solidFill>
                <a:effectLst/>
                <a:latin typeface="Söhne"/>
              </a:rPr>
              <a:t>United Nations Commission on Sustainable Development (CSD)</a:t>
            </a:r>
            <a:r>
              <a:rPr lang="en-US" sz="3200" b="0" i="0" u="none" strike="noStrike" dirty="0">
                <a:solidFill>
                  <a:srgbClr val="0D0D0D"/>
                </a:solidFill>
                <a:effectLst/>
                <a:latin typeface="Söhne"/>
              </a:rPr>
              <a:t>: The CSD was established in 1992 to ensure effective follow-up of the Earth Summit (Rio Summit) commitments on environment and development. It aimed to review progress in the implementation of Agenda 21, the Rio Declaration on Environment and Development, and the Johannesburg Plan of Implementation.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4800" b="1" i="0" u="none" strike="noStrike" dirty="0">
                <a:solidFill>
                  <a:srgbClr val="0D0D0D"/>
                </a:solidFill>
                <a:effectLst/>
                <a:latin typeface="Söhne"/>
              </a:rPr>
              <a:t>United Nations Sustainable Development Solutions Network (SDSN)</a:t>
            </a:r>
            <a:r>
              <a:rPr lang="en-US" sz="4800" b="0" i="0" u="none" strike="noStrike" dirty="0">
                <a:solidFill>
                  <a:srgbClr val="0D0D0D"/>
                </a:solidFill>
                <a:effectLst/>
                <a:latin typeface="Söhne"/>
              </a:rPr>
              <a:t>: SDSN mobilizes global scientific and technological expertise to promote practical solutions for sustainable development, including the implementation of the Sustainable Development Goals (SDGs).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7200" b="1" i="0" dirty="0">
                <a:solidFill>
                  <a:srgbClr val="1F1F1F"/>
                </a:solidFill>
                <a:effectLst/>
                <a:highlight>
                  <a:srgbClr val="FFFFFF"/>
                </a:highlight>
                <a:latin typeface="Google Sans"/>
              </a:rPr>
              <a:t>United Nations Environment </a:t>
            </a:r>
            <a:r>
              <a:rPr lang="en-US" sz="7200" b="1" i="0" dirty="0" err="1">
                <a:solidFill>
                  <a:srgbClr val="1F1F1F"/>
                </a:solidFill>
                <a:effectLst/>
                <a:highlight>
                  <a:srgbClr val="FFFFFF"/>
                </a:highlight>
                <a:latin typeface="Google Sans"/>
              </a:rPr>
              <a:t>Programme</a:t>
            </a:r>
            <a:r>
              <a:rPr lang="en-US" sz="7200" b="1" i="0" dirty="0">
                <a:solidFill>
                  <a:srgbClr val="1F1F1F"/>
                </a:solidFill>
                <a:effectLst/>
                <a:highlight>
                  <a:srgbClr val="FFFFFF"/>
                </a:highlight>
                <a:latin typeface="Google Sans"/>
              </a:rPr>
              <a:t> (UNEP): </a:t>
            </a:r>
            <a:r>
              <a:rPr lang="en-US" sz="7200" b="0" i="0" dirty="0">
                <a:solidFill>
                  <a:srgbClr val="1F1F1F"/>
                </a:solidFill>
                <a:effectLst/>
                <a:highlight>
                  <a:srgbClr val="FFFFFF"/>
                </a:highlight>
                <a:latin typeface="Google Sans"/>
              </a:rPr>
              <a:t>the leading environmental authority within the United Nations system. UNEP's role is to set the global environmental agenda, promote the implementation of sustainable development, and help governments achieve environmental protection.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7200" b="1" i="0" dirty="0">
                <a:solidFill>
                  <a:srgbClr val="1F1F1F"/>
                </a:solidFill>
                <a:effectLst/>
                <a:highlight>
                  <a:srgbClr val="FFFFFF"/>
                </a:highlight>
                <a:latin typeface="Google Sans"/>
              </a:rPr>
              <a:t>United Nations Framework Convention on Climate Change (UNFCCC): </a:t>
            </a:r>
            <a:r>
              <a:rPr lang="en-US" sz="7200" b="0" i="0" dirty="0">
                <a:solidFill>
                  <a:srgbClr val="1F1F1F"/>
                </a:solidFill>
                <a:effectLst/>
                <a:highlight>
                  <a:srgbClr val="FFFFFF"/>
                </a:highlight>
                <a:latin typeface="Google Sans"/>
              </a:rPr>
              <a:t>an international treaty adopted at the Rio Earth Summit with the objective of stabilizing greenhouse gas concentrations in the atmosphere at a level that would prevent dangerous anthropogenic interference with the climate system.</a:t>
            </a:r>
            <a:endParaRPr lang="en-US" sz="4800" b="0" i="0" u="none" strike="noStrike"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3200" b="0" i="0" u="none" strike="noStrike"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L" sz="1800" u="none"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highlight>
                <a:srgbClr val="FFFFFF"/>
              </a:highlight>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907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algn="l">
              <a:buFont typeface="+mj-lt"/>
              <a:buAutoNum type="arabicPeriod"/>
            </a:pPr>
            <a:r>
              <a:rPr lang="en-US" b="1" i="0" u="none" strike="noStrike" dirty="0">
                <a:solidFill>
                  <a:srgbClr val="0D0D0D"/>
                </a:solidFill>
                <a:effectLst/>
                <a:latin typeface="Söhne"/>
              </a:rPr>
              <a:t>What does the term "sustainable development" mean?</a:t>
            </a:r>
            <a:endParaRPr lang="en-US" b="0" i="0" u="none" strike="noStrike" dirty="0">
              <a:solidFill>
                <a:srgbClr val="0D0D0D"/>
              </a:solidFill>
              <a:effectLst/>
              <a:latin typeface="Söhne"/>
            </a:endParaRPr>
          </a:p>
          <a:p>
            <a:pPr marL="742950" lvl="1" indent="-285750" algn="l">
              <a:buFont typeface="+mj-lt"/>
              <a:buAutoNum type="arabicPeriod"/>
            </a:pPr>
            <a:r>
              <a:rPr lang="en-US" b="0" i="0" u="none" strike="noStrike" dirty="0">
                <a:solidFill>
                  <a:srgbClr val="0D0D0D"/>
                </a:solidFill>
                <a:effectLst/>
                <a:latin typeface="Söhne"/>
              </a:rPr>
              <a:t>A. Development using non-renewable resources</a:t>
            </a:r>
          </a:p>
          <a:p>
            <a:pPr marL="742950" lvl="1" indent="-285750" algn="l">
              <a:buFont typeface="+mj-lt"/>
              <a:buAutoNum type="arabicPeriod"/>
            </a:pPr>
            <a:r>
              <a:rPr lang="en-US" b="0" i="0" u="none" strike="noStrike" dirty="0">
                <a:solidFill>
                  <a:srgbClr val="0D0D0D"/>
                </a:solidFill>
                <a:effectLst/>
                <a:latin typeface="Söhne"/>
              </a:rPr>
              <a:t>B. Development that meets the needs of the present without compromising the ability of future generations to meet their own needs</a:t>
            </a:r>
          </a:p>
          <a:p>
            <a:pPr marL="742950" lvl="1" indent="-285750" algn="l">
              <a:buFont typeface="+mj-lt"/>
              <a:buAutoNum type="arabicPeriod"/>
            </a:pPr>
            <a:r>
              <a:rPr lang="en-US" b="0" i="0" u="none" strike="noStrike" dirty="0">
                <a:solidFill>
                  <a:srgbClr val="0D0D0D"/>
                </a:solidFill>
                <a:effectLst/>
                <a:latin typeface="Söhne"/>
              </a:rPr>
              <a:t>C. Development that focuses only on economic growth</a:t>
            </a:r>
          </a:p>
          <a:p>
            <a:pPr marL="742950" lvl="1" indent="-285750" algn="l">
              <a:buFont typeface="+mj-lt"/>
              <a:buAutoNum type="arabicPeriod"/>
            </a:pPr>
            <a:r>
              <a:rPr lang="en-US" b="0" i="0" u="none" strike="noStrike" dirty="0">
                <a:solidFill>
                  <a:srgbClr val="0D0D0D"/>
                </a:solidFill>
                <a:effectLst/>
                <a:latin typeface="Söhne"/>
              </a:rPr>
              <a:t>D. None of the above</a:t>
            </a:r>
          </a:p>
          <a:p>
            <a:pPr marL="742950" lvl="1" indent="-285750" algn="l">
              <a:buFont typeface="+mj-lt"/>
              <a:buAutoNum type="arabicPeriod"/>
            </a:pPr>
            <a:r>
              <a:rPr lang="en-US" b="0" i="1" u="none" strike="noStrike" dirty="0">
                <a:solidFill>
                  <a:srgbClr val="0D0D0D"/>
                </a:solidFill>
                <a:effectLst/>
                <a:latin typeface="Söhne"/>
              </a:rPr>
              <a:t>Correct Answer: B</a:t>
            </a:r>
            <a:endParaRPr lang="en-US" b="0" i="0" u="none" strike="noStrike" dirty="0">
              <a:solidFill>
                <a:srgbClr val="0D0D0D"/>
              </a:solidFill>
              <a:effectLst/>
              <a:latin typeface="Söhne"/>
            </a:endParaRPr>
          </a:p>
          <a:p>
            <a:pPr algn="l">
              <a:buFont typeface="+mj-lt"/>
              <a:buAutoNum type="arabicPeriod"/>
            </a:pPr>
            <a:r>
              <a:rPr lang="en-US" b="1" i="0" u="none" strike="noStrike" dirty="0">
                <a:solidFill>
                  <a:srgbClr val="0D0D0D"/>
                </a:solidFill>
                <a:effectLst/>
                <a:latin typeface="Söhne"/>
              </a:rPr>
              <a:t>Which of the following is NOT one of the three pillars of sustainability?</a:t>
            </a:r>
            <a:endParaRPr lang="en-US" b="0" i="0" u="none" strike="noStrike" dirty="0">
              <a:solidFill>
                <a:srgbClr val="0D0D0D"/>
              </a:solidFill>
              <a:effectLst/>
              <a:latin typeface="Söhne"/>
            </a:endParaRPr>
          </a:p>
          <a:p>
            <a:pPr marL="742950" lvl="1" indent="-285750" algn="l">
              <a:buFont typeface="+mj-lt"/>
              <a:buAutoNum type="arabicPeriod"/>
            </a:pPr>
            <a:r>
              <a:rPr lang="en-US" b="0" i="0" u="none" strike="noStrike" dirty="0">
                <a:solidFill>
                  <a:srgbClr val="0D0D0D"/>
                </a:solidFill>
                <a:effectLst/>
                <a:latin typeface="Söhne"/>
              </a:rPr>
              <a:t>A. Environmental protection</a:t>
            </a:r>
          </a:p>
          <a:p>
            <a:pPr marL="742950" lvl="1" indent="-285750" algn="l">
              <a:buFont typeface="+mj-lt"/>
              <a:buAutoNum type="arabicPeriod"/>
            </a:pPr>
            <a:r>
              <a:rPr lang="en-US" b="0" i="0" u="none" strike="noStrike" dirty="0">
                <a:solidFill>
                  <a:srgbClr val="0D0D0D"/>
                </a:solidFill>
                <a:effectLst/>
                <a:latin typeface="Söhne"/>
              </a:rPr>
              <a:t>B. Economic growth</a:t>
            </a:r>
          </a:p>
          <a:p>
            <a:pPr marL="742950" lvl="1" indent="-285750" algn="l">
              <a:buFont typeface="+mj-lt"/>
              <a:buAutoNum type="arabicPeriod"/>
            </a:pPr>
            <a:r>
              <a:rPr lang="en-US" b="0" i="0" u="none" strike="noStrike" dirty="0">
                <a:solidFill>
                  <a:srgbClr val="0D0D0D"/>
                </a:solidFill>
                <a:effectLst/>
                <a:latin typeface="Söhne"/>
              </a:rPr>
              <a:t>C. Social inclusion</a:t>
            </a:r>
          </a:p>
          <a:p>
            <a:pPr marL="742950" lvl="1" indent="-285750" algn="l">
              <a:buFont typeface="+mj-lt"/>
              <a:buAutoNum type="arabicPeriod"/>
            </a:pPr>
            <a:r>
              <a:rPr lang="en-US" b="0" i="0" u="none" strike="noStrike" dirty="0">
                <a:solidFill>
                  <a:srgbClr val="0D0D0D"/>
                </a:solidFill>
                <a:effectLst/>
                <a:latin typeface="Söhne"/>
              </a:rPr>
              <a:t>D. Technological advancement</a:t>
            </a:r>
          </a:p>
          <a:p>
            <a:pPr marL="742950" lvl="1" indent="-285750" algn="l">
              <a:buFont typeface="+mj-lt"/>
              <a:buAutoNum type="arabicPeriod"/>
            </a:pPr>
            <a:r>
              <a:rPr lang="en-US" b="0" i="1" u="none" strike="noStrike" dirty="0">
                <a:solidFill>
                  <a:srgbClr val="0D0D0D"/>
                </a:solidFill>
                <a:effectLst/>
                <a:latin typeface="Söhne"/>
              </a:rPr>
              <a:t>Correct Answer</a:t>
            </a:r>
            <a:br>
              <a:rPr lang="en-US" dirty="0"/>
            </a:br>
            <a:endParaRPr lang="en-US" b="0" i="0" u="none" strike="noStrike"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highlight>
                <a:srgbClr val="FFFFFF"/>
              </a:highlight>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461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43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algn="just">
              <a:lnSpc>
                <a:spcPct val="150000"/>
              </a:lnSpc>
            </a:pPr>
            <a:r>
              <a:rPr lang="en-CL" sz="1800" u="sng" kern="100" dirty="0">
                <a:effectLst/>
                <a:latin typeface="Calibri" panose="020F0502020204030204" pitchFamily="34" charset="0"/>
                <a:ea typeface="Calibri" panose="020F0502020204030204" pitchFamily="34" charset="0"/>
                <a:cs typeface="Calibri" panose="020F0502020204030204" pitchFamily="34" charset="0"/>
              </a:rPr>
              <a:t>Brundtland Report:  </a:t>
            </a:r>
            <a:r>
              <a:rPr lang="en-CL" sz="1800" kern="100" dirty="0">
                <a:effectLst/>
                <a:latin typeface="Calibri" panose="020F0502020204030204" pitchFamily="34" charset="0"/>
                <a:ea typeface="Calibri" panose="020F0502020204030204" pitchFamily="34" charset="0"/>
                <a:cs typeface="Calibri" panose="020F0502020204030204" pitchFamily="34" charset="0"/>
              </a:rPr>
              <a:t>Possibly, the most succinct articulation of the issue can be found in the Report of the World Commission on Environment and Development. The report entitled “Our Common Future” primarily addressed the closely related issue of Sustainable Development. The report, commonly know as the Brundtland Report after the Commission Chair Gro Harlem Brundtland, stated that “Humanity has the ability to make development sustainable to ensure that it meets the needs of the present without compromising the ability of future generations to meet their own needs.” Following the concept of Sustainable Development, the commission went on to add ” Yet in the end, sustainable development is not a fixed state of harmony, but rather a process of change in which the exploitation of resources, the direction of investments, the orientation of technological development, and institutional change are made consistent with future as well as present needs. We do not pretend that the process is easy or straightforward. Painful choices have to be made. Thus, in the final analysis, sustainable development must rest on political will.” Sustainability and the closely related concept of Sustainable Development are, therefore, very human constructs whose objective is to insure the very survival of humanity in a reasonably civilized mode of existence. Here, however, I will focus primarily on Sustainability.</a:t>
            </a:r>
            <a:r>
              <a:rPr lang="en-CL" sz="1800" kern="100" dirty="0">
                <a:effectLst/>
                <a:latin typeface="Calibri" panose="020F0502020204030204" pitchFamily="34" charset="0"/>
                <a:ea typeface="Calibri" panose="020F0502020204030204" pitchFamily="34" charset="0"/>
                <a:cs typeface="Arial" panose="020B0604020202020204" pitchFamily="34" charset="0"/>
              </a:rPr>
              <a:t> (</a:t>
            </a:r>
            <a:r>
              <a:rPr lang="en-CL" sz="1800" kern="100" dirty="0">
                <a:effectLst/>
                <a:latin typeface="Calibri" panose="020F0502020204030204" pitchFamily="34" charset="0"/>
                <a:ea typeface="Calibri" panose="020F0502020204030204" pitchFamily="34" charset="0"/>
                <a:cs typeface="Calibri" panose="020F0502020204030204" pitchFamily="34" charset="0"/>
              </a:rPr>
              <a:t>Report of the World Commission on Environment and Development: Our Common Future. 1987. </a:t>
            </a:r>
            <a:r>
              <a:rPr lang="en-CL"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www.un-documents.net/wced-ocf.htm</a:t>
            </a:r>
            <a:r>
              <a:rPr lang="en-CL" sz="1800" kern="100" dirty="0">
                <a:effectLst/>
                <a:latin typeface="Calibri" panose="020F0502020204030204" pitchFamily="34" charset="0"/>
                <a:ea typeface="Calibri" panose="020F0502020204030204" pitchFamily="34" charset="0"/>
                <a:cs typeface="Calibri" panose="020F0502020204030204" pitchFamily="34" charset="0"/>
              </a:rPr>
              <a:t>.)</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Reason for the report:</a:t>
            </a:r>
          </a:p>
          <a:p>
            <a:pPr marL="0" lvl="0" indent="0" algn="l" rtl="0">
              <a:spcBef>
                <a:spcPts val="0"/>
              </a:spcBef>
              <a:spcAft>
                <a:spcPts val="0"/>
              </a:spcAft>
              <a:buNone/>
            </a:pPr>
            <a:r>
              <a:rPr lang="en-US" dirty="0"/>
              <a:t>It was an urgent call by the General Assembly of the United Nations: </a:t>
            </a:r>
            <a:endParaRPr lang="en-US" sz="1400" dirty="0"/>
          </a:p>
          <a:p>
            <a:r>
              <a:rPr lang="en-US" dirty="0"/>
              <a:t>to propose long-term environmental strategies for achieving sustainable development by the year 2000 and beyond; </a:t>
            </a:r>
            <a:endParaRPr lang="en-US" sz="1400" dirty="0"/>
          </a:p>
          <a:p>
            <a:r>
              <a:rPr lang="en-US" dirty="0"/>
              <a:t>to recommend ways concern for the environment may be translated into greater co-operation among developing countries and between countries at different stages of economical and social development and lead to the achievement of common and mutually supportive objectives that take account of the interrelationships between people, resources, environment, and development; </a:t>
            </a:r>
            <a:endParaRPr lang="en-US" sz="1400" dirty="0"/>
          </a:p>
          <a:p>
            <a:r>
              <a:rPr lang="en-US" dirty="0"/>
              <a:t>to consider ways and means by which the international community can deal more effectively with environment concerns; and </a:t>
            </a:r>
            <a:endParaRPr lang="en-US" sz="1400" dirty="0"/>
          </a:p>
          <a:p>
            <a:r>
              <a:rPr lang="en-US" dirty="0"/>
              <a:t>to help define shared perceptions of long-term environmental issues and the appropriate efforts needed to deal successfully with the problems of protecting and enhancing the environment, a long term agenda for action during the coming decades, and aspirational goals for the world community. </a:t>
            </a:r>
            <a:endParaRPr lang="en-US" sz="1400"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76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highlight>
                  <a:srgbClr val="FFFFFF"/>
                </a:highlight>
                <a:latin typeface="Georgia" panose="02040502050405020303" pitchFamily="18" charset="0"/>
              </a:rPr>
              <a:t> In many parts of the world, the population is growing at rates that cannot be sustained by available environmental resources, at rates that are outstripping any reasonable expectations of improvements in housing, health care, food security, or energy supplies. </a:t>
            </a:r>
            <a:endParaRPr lang="el-GR" sz="1800" dirty="0">
              <a:effectLst/>
              <a:highlight>
                <a:srgbClr val="FFFFFF"/>
              </a:highligh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1F1F1F"/>
                </a:solidFill>
                <a:effectLst/>
                <a:highlight>
                  <a:srgbClr val="FFFFFF"/>
                </a:highlight>
                <a:latin typeface="Calibri" panose="020F0502020204030204" pitchFamily="34" charset="0"/>
                <a:ea typeface="Calibri" panose="020F0502020204030204" pitchFamily="34" charset="0"/>
              </a:rPr>
              <a:t>Population was transformed in the 20th century as technological and social changes brought steep declines in birth rates and death rates around the world. One emphasizes the continued growth in the less developed regions, and the economic, social, environmental, and political strains associated. The other focus centers around the unprecedented low fertility in many countries. Population decline in low-fertility countries could be slowed by massive immigration—or even by a baby boom.</a:t>
            </a:r>
            <a:r>
              <a:rPr lang="en-CL" dirty="0">
                <a:effectLst/>
              </a:rPr>
              <a:t> </a:t>
            </a:r>
          </a:p>
          <a:p>
            <a:pPr algn="just">
              <a:lnSpc>
                <a:spcPct val="150000"/>
              </a:lnSpc>
              <a:spcAft>
                <a:spcPts val="800"/>
              </a:spcAft>
            </a:pP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Recall that current population is ~7 billion.</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Recall that peak population is expected to be ~9-10 billion, that it will reach this level between 2050 and 2100, and that it may be stable after this.</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Identify that mortality rates are decreasing, in both developed and undeveloped countries: death rates plummeted and life expectancy soared first.</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Explain the major reasons for the demographic transition: income, the level of female education, and the social structure of the country (greater educational and job opportunities for women, availability of effective contraception, shift away from formal marriage, acceptance of childbearing outside marriage, rise of individualism.)</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highlight>
                <a:srgbClr val="FFFFFF"/>
              </a:highlight>
            </a:endParaRP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64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algn="l">
              <a:buFont typeface="+mj-lt"/>
              <a:buAutoNum type="arabicPeriod"/>
            </a:pPr>
            <a:r>
              <a:rPr lang="en-US" b="1" i="0" u="none" strike="noStrike" dirty="0">
                <a:solidFill>
                  <a:srgbClr val="0D0D0D"/>
                </a:solidFill>
                <a:effectLst/>
                <a:latin typeface="Söhne"/>
              </a:rPr>
              <a:t>Which stage of the Demographic Transition Model is characterized by high birth rates and high death rates?</a:t>
            </a:r>
            <a:endParaRPr lang="en-US" b="0" i="0" u="none" strike="noStrike" dirty="0">
              <a:solidFill>
                <a:srgbClr val="0D0D0D"/>
              </a:solidFill>
              <a:effectLst/>
              <a:latin typeface="Söhne"/>
            </a:endParaRPr>
          </a:p>
          <a:p>
            <a:pPr marL="742950" lvl="1" indent="-285750" algn="l">
              <a:buFont typeface="+mj-lt"/>
              <a:buAutoNum type="arabicPeriod"/>
            </a:pPr>
            <a:r>
              <a:rPr lang="en-US" b="0" i="0" u="none" strike="noStrike" dirty="0">
                <a:solidFill>
                  <a:srgbClr val="0D0D0D"/>
                </a:solidFill>
                <a:effectLst/>
                <a:latin typeface="Söhne"/>
              </a:rPr>
              <a:t>A. Stage 1: Pre-transition</a:t>
            </a:r>
          </a:p>
          <a:p>
            <a:pPr marL="742950" lvl="1" indent="-285750" algn="l">
              <a:buFont typeface="+mj-lt"/>
              <a:buAutoNum type="arabicPeriod"/>
            </a:pPr>
            <a:r>
              <a:rPr lang="en-US" b="0" i="0" u="none" strike="noStrike" dirty="0">
                <a:solidFill>
                  <a:srgbClr val="0D0D0D"/>
                </a:solidFill>
                <a:effectLst/>
                <a:latin typeface="Söhne"/>
              </a:rPr>
              <a:t>B. Stage 2: Early transition</a:t>
            </a:r>
          </a:p>
          <a:p>
            <a:pPr marL="742950" lvl="1" indent="-285750" algn="l">
              <a:buFont typeface="+mj-lt"/>
              <a:buAutoNum type="arabicPeriod"/>
            </a:pPr>
            <a:r>
              <a:rPr lang="en-US" b="0" i="0" u="none" strike="noStrike" dirty="0">
                <a:solidFill>
                  <a:srgbClr val="0D0D0D"/>
                </a:solidFill>
                <a:effectLst/>
                <a:latin typeface="Söhne"/>
              </a:rPr>
              <a:t>C. Stage 3: Late transition</a:t>
            </a:r>
          </a:p>
          <a:p>
            <a:pPr marL="742950" lvl="1" indent="-285750" algn="l">
              <a:buFont typeface="+mj-lt"/>
              <a:buAutoNum type="arabicPeriod"/>
            </a:pPr>
            <a:r>
              <a:rPr lang="en-US" b="0" i="0" u="none" strike="noStrike" dirty="0">
                <a:solidFill>
                  <a:srgbClr val="0D0D0D"/>
                </a:solidFill>
                <a:effectLst/>
                <a:latin typeface="Söhne"/>
              </a:rPr>
              <a:t>D. Stage 4: Post-transition</a:t>
            </a:r>
          </a:p>
          <a:p>
            <a:pPr marL="742950" lvl="1" indent="-285750" algn="l">
              <a:buFont typeface="+mj-lt"/>
              <a:buAutoNum type="arabicPeriod"/>
            </a:pPr>
            <a:r>
              <a:rPr lang="en-US" b="0" i="1" u="none" strike="noStrike" dirty="0">
                <a:solidFill>
                  <a:srgbClr val="0D0D0D"/>
                </a:solidFill>
                <a:effectLst/>
                <a:latin typeface="Söhne"/>
              </a:rPr>
              <a:t>Correct Answer: A</a:t>
            </a:r>
            <a:br>
              <a:rPr lang="en-US" dirty="0"/>
            </a:br>
            <a:endParaRPr lang="en-US" b="0" i="0" u="none" strike="noStrike"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highlight>
                <a:srgbClr val="FFFFFF"/>
              </a:highlight>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69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0" i="0" u="none" strike="noStrike" dirty="0">
                <a:solidFill>
                  <a:srgbClr val="000000"/>
                </a:solidFill>
                <a:effectLst/>
                <a:latin typeface="AkkuratLLWeb"/>
              </a:rPr>
              <a:t>Population pyramids are one of the best ways to visualize population data, and comparing the pyramids of various countries and regions side-by-side can reveal unexpected insights and differences between groups.</a:t>
            </a:r>
          </a:p>
          <a:p>
            <a:pPr marL="0" lvl="0" indent="0" algn="l" rtl="0">
              <a:spcBef>
                <a:spcPts val="0"/>
              </a:spcBef>
              <a:spcAft>
                <a:spcPts val="0"/>
              </a:spcAft>
              <a:buNone/>
            </a:pPr>
            <a:r>
              <a:rPr lang="en-US" sz="1800" dirty="0">
                <a:solidFill>
                  <a:srgbClr val="1F1F1F"/>
                </a:solidFill>
                <a:effectLst/>
                <a:highlight>
                  <a:srgbClr val="FFFFFF"/>
                </a:highlight>
                <a:latin typeface="Calibri" panose="020F0502020204030204" pitchFamily="34" charset="0"/>
                <a:ea typeface="Calibri" panose="020F0502020204030204" pitchFamily="34" charset="0"/>
              </a:rPr>
              <a:t>Discuss the implications of each stage in terms of country wealth and development, and implications for future population growth.</a:t>
            </a:r>
            <a:r>
              <a:rPr lang="en-CL" dirty="0">
                <a:effectLst/>
              </a:rPr>
              <a:t> </a:t>
            </a:r>
          </a:p>
          <a:p>
            <a:pPr marL="0" lvl="0" indent="0" algn="l" rtl="0">
              <a:spcBef>
                <a:spcPts val="0"/>
              </a:spcBef>
              <a:spcAft>
                <a:spcPts val="0"/>
              </a:spcAft>
              <a:buNone/>
            </a:pPr>
            <a:endParaRPr lang="en-CL" dirty="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Discuss examples of policies that aim to alter population trends, such as the “one-child policy” in China and family planning approach in India.</a:t>
            </a:r>
            <a:endParaRPr lang="en-CL"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67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1F1F1F"/>
                </a:solidFill>
                <a:effectLst/>
                <a:highlight>
                  <a:srgbClr val="FFFFFF"/>
                </a:highlight>
                <a:latin typeface="Calibri" panose="020F0502020204030204" pitchFamily="34" charset="0"/>
                <a:ea typeface="Calibri" panose="020F0502020204030204" pitchFamily="34" charset="0"/>
              </a:rPr>
              <a:t>Discuss the implications of each stage in terms of country wealth and development, and implications for future population growth.</a:t>
            </a:r>
            <a:r>
              <a:rPr lang="en-US" dirty="0">
                <a:effectLst/>
              </a:rPr>
              <a:t> </a:t>
            </a:r>
            <a:endParaRPr lang="en-US"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15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1F1F1F"/>
                </a:solidFill>
                <a:effectLst/>
                <a:highlight>
                  <a:srgbClr val="FFFFFF"/>
                </a:highlight>
                <a:latin typeface="Calibri" panose="020F0502020204030204" pitchFamily="34" charset="0"/>
                <a:ea typeface="Calibri" panose="020F0502020204030204" pitchFamily="34" charset="0"/>
              </a:rPr>
              <a:t>Discuss the implications of each stage in terms of country wealth and development, and implications for future population growth.</a:t>
            </a:r>
            <a:r>
              <a:rPr lang="en-US" dirty="0">
                <a:effectLst/>
              </a:rPr>
              <a:t> </a:t>
            </a:r>
            <a:endParaRPr lang="en-US"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58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ourworldindata.org/grapher/children-per-woman-fertility-rate-vs-level-of-prosperit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ourworldindata.org/grapher/womens-educational-attainment-vs-fertilit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x04Kl8y4d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mfif5TMTM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populationpyramid.net/world/202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title: </a:t>
            </a:r>
            <a:r>
              <a:rPr lang="en-GB" sz="1800" dirty="0">
                <a:effectLst/>
                <a:latin typeface="Helvetica Neue" panose="02000503000000020004" pitchFamily="2" charset="0"/>
                <a:ea typeface="Helvetica Neue" panose="02000503000000020004" pitchFamily="2" charset="0"/>
                <a:cs typeface="Helvetica Neue" panose="02000503000000020004" pitchFamily="2" charset="0"/>
              </a:rPr>
              <a:t>Climate Change and Sustainable Development</a:t>
            </a:r>
            <a:r>
              <a:rPr lang="en-CL" sz="2400" dirty="0">
                <a:effectLst/>
              </a:rPr>
              <a:t> </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1079557" y="161707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marL="457200" lvl="1" algn="just">
              <a:lnSpc>
                <a:spcPct val="150000"/>
              </a:lnSpc>
              <a:buSzPts val="1600"/>
            </a:pPr>
            <a:r>
              <a:rPr lang="en-US" sz="4900" dirty="0">
                <a:latin typeface="Arial" panose="020B0604020202020204" pitchFamily="34" charset="0"/>
                <a:cs typeface="Arial" panose="020B0604020202020204" pitchFamily="34" charset="0"/>
              </a:rPr>
              <a:t>-</a:t>
            </a:r>
            <a:r>
              <a:rPr lang="en-US" sz="6400" b="1" dirty="0">
                <a:latin typeface="Arial" panose="020B0604020202020204" pitchFamily="34" charset="0"/>
                <a:cs typeface="Arial" panose="020B0604020202020204" pitchFamily="34" charset="0"/>
              </a:rPr>
              <a:t>Per capita wealth and fertility</a:t>
            </a:r>
          </a:p>
          <a:p>
            <a:pPr marL="457200" lvl="1" algn="just">
              <a:lnSpc>
                <a:spcPct val="150000"/>
              </a:lnSpc>
              <a:buSzPts val="1600"/>
            </a:pPr>
            <a:r>
              <a:rPr lang="en-US" sz="6400" dirty="0">
                <a:latin typeface="Arial" panose="020B0604020202020204" pitchFamily="34" charset="0"/>
                <a:cs typeface="Arial" panose="020B0604020202020204" pitchFamily="34" charset="0"/>
                <a:hlinkClick r:id="rId3"/>
              </a:rPr>
              <a:t>https://ourworldindata.org/grapher/children-per-woman-fertility-rate-vs-level-of-prosperity</a:t>
            </a:r>
            <a:r>
              <a:rPr lang="en-US" sz="6400" dirty="0">
                <a:latin typeface="Arial" panose="020B0604020202020204" pitchFamily="34" charset="0"/>
                <a:cs typeface="Arial" panose="020B0604020202020204" pitchFamily="34" charset="0"/>
              </a:rPr>
              <a:t> </a:t>
            </a:r>
          </a:p>
          <a:p>
            <a:pPr marL="457200" lvl="1" algn="just">
              <a:lnSpc>
                <a:spcPct val="150000"/>
              </a:lnSpc>
              <a:buSzPts val="1600"/>
            </a:pPr>
            <a:r>
              <a:rPr lang="en-US" sz="6400" b="1" dirty="0">
                <a:latin typeface="Arial" panose="020B0604020202020204" pitchFamily="34" charset="0"/>
                <a:cs typeface="Arial" panose="020B0604020202020204" pitchFamily="34" charset="0"/>
              </a:rPr>
              <a:t>-Women's educational attainment vs. fertility rate</a:t>
            </a:r>
          </a:p>
          <a:p>
            <a:pPr marL="457200" lvl="1" algn="just">
              <a:lnSpc>
                <a:spcPct val="150000"/>
              </a:lnSpc>
              <a:buSzPts val="1600"/>
            </a:pPr>
            <a:r>
              <a:rPr lang="en-US" sz="6400" dirty="0">
                <a:latin typeface="Arial" panose="020B0604020202020204" pitchFamily="34" charset="0"/>
                <a:cs typeface="Arial" panose="020B0604020202020204" pitchFamily="34" charset="0"/>
                <a:hlinkClick r:id="rId4"/>
              </a:rPr>
              <a:t>https://ourworldindata.org/grapher/womens-educational-attainment-vs-fertility</a:t>
            </a:r>
            <a:r>
              <a:rPr lang="en-US" sz="6400" dirty="0">
                <a:latin typeface="Arial" panose="020B0604020202020204" pitchFamily="34" charset="0"/>
                <a:cs typeface="Arial" panose="020B0604020202020204" pitchFamily="34" charset="0"/>
              </a:rPr>
              <a:t> </a:t>
            </a:r>
          </a:p>
          <a:p>
            <a:pPr marL="457200" lvl="1" algn="just">
              <a:lnSpc>
                <a:spcPct val="150000"/>
              </a:lnSpc>
              <a:buSzPts val="1600"/>
            </a:pPr>
            <a:r>
              <a:rPr lang="en-US" sz="6400" b="1" dirty="0">
                <a:latin typeface="Arial" panose="020B0604020202020204" pitchFamily="34" charset="0"/>
                <a:cs typeface="Arial" panose="020B0604020202020204" pitchFamily="34" charset="0"/>
              </a:rPr>
              <a:t>-Implications of demographic change for economic growth:</a:t>
            </a:r>
          </a:p>
          <a:p>
            <a:pPr marL="742950" lvl="1" indent="-285750" algn="just">
              <a:lnSpc>
                <a:spcPct val="150000"/>
              </a:lnSpc>
              <a:buSzPts val="1600"/>
              <a:buFont typeface="Arial" panose="020B0604020202020204" pitchFamily="34" charset="0"/>
              <a:buChar char="•"/>
            </a:pPr>
            <a:r>
              <a:rPr lang="en-CL" sz="6400" dirty="0">
                <a:latin typeface="Arial" panose="020B0604020202020204" pitchFamily="34" charset="0"/>
                <a:cs typeface="Arial" panose="020B0604020202020204" pitchFamily="34" charset="0"/>
              </a:rPr>
              <a:t>improved sanitation</a:t>
            </a:r>
          </a:p>
          <a:p>
            <a:pPr marL="742950" lvl="1" indent="-285750" algn="just">
              <a:lnSpc>
                <a:spcPct val="150000"/>
              </a:lnSpc>
              <a:buSzPts val="1600"/>
              <a:buFont typeface="Arial" panose="020B0604020202020204" pitchFamily="34" charset="0"/>
              <a:buChar char="•"/>
            </a:pPr>
            <a:r>
              <a:rPr lang="en-CL" sz="6400" dirty="0">
                <a:latin typeface="Arial" panose="020B0604020202020204" pitchFamily="34" charset="0"/>
                <a:cs typeface="Arial" panose="020B0604020202020204" pitchFamily="34" charset="0"/>
              </a:rPr>
              <a:t>Investment </a:t>
            </a:r>
            <a:r>
              <a:rPr lang="en-US" sz="6400" dirty="0">
                <a:latin typeface="Arial" panose="020B0604020202020204" pitchFamily="34" charset="0"/>
                <a:cs typeface="Arial" panose="020B0604020202020204" pitchFamily="34" charset="0"/>
              </a:rPr>
              <a:t>in education</a:t>
            </a:r>
          </a:p>
          <a:p>
            <a:pPr marL="742950" lvl="1" indent="-285750" algn="just">
              <a:lnSpc>
                <a:spcPct val="150000"/>
              </a:lnSpc>
              <a:buSzPts val="1600"/>
              <a:buFont typeface="Arial" panose="020B0604020202020204" pitchFamily="34" charset="0"/>
              <a:buChar char="•"/>
            </a:pPr>
            <a:r>
              <a:rPr lang="en-US" sz="6400" dirty="0">
                <a:latin typeface="Arial" panose="020B0604020202020204" pitchFamily="34" charset="0"/>
                <a:cs typeface="Arial" panose="020B0604020202020204" pitchFamily="34" charset="0"/>
              </a:rPr>
              <a:t>Government policies</a:t>
            </a:r>
          </a:p>
          <a:p>
            <a:pPr marL="742950" lvl="1" indent="-285750" algn="just">
              <a:lnSpc>
                <a:spcPct val="150000"/>
              </a:lnSpc>
              <a:buSzPts val="1600"/>
              <a:buFont typeface="Arial" panose="020B0604020202020204" pitchFamily="34" charset="0"/>
              <a:buChar char="•"/>
            </a:pPr>
            <a:r>
              <a:rPr lang="en-US" sz="6400" dirty="0">
                <a:latin typeface="Arial" panose="020B0604020202020204" pitchFamily="34" charset="0"/>
                <a:cs typeface="Arial" panose="020B0604020202020204" pitchFamily="34" charset="0"/>
              </a:rPr>
              <a:t>Gender equality</a:t>
            </a:r>
          </a:p>
          <a:p>
            <a:pPr marL="457200" lvl="1" algn="just">
              <a:lnSpc>
                <a:spcPct val="150000"/>
              </a:lnSpc>
              <a:buSzPts val="1600"/>
            </a:pPr>
            <a:endParaRPr lang="en-US" sz="6400" dirty="0">
              <a:latin typeface="Arial" panose="020B0604020202020204" pitchFamily="34" charset="0"/>
              <a:cs typeface="Arial" panose="020B0604020202020204" pitchFamily="34" charset="0"/>
            </a:endParaRPr>
          </a:p>
          <a:p>
            <a:pPr marL="457200" lvl="1" algn="just">
              <a:lnSpc>
                <a:spcPct val="150000"/>
              </a:lnSpc>
              <a:buSzPts val="1600"/>
            </a:pPr>
            <a:r>
              <a:rPr lang="en-US" sz="6400" dirty="0">
                <a:solidFill>
                  <a:srgbClr val="1F1F1F"/>
                </a:solidFill>
                <a:highlight>
                  <a:srgbClr val="FFFFFF"/>
                </a:highlight>
                <a:latin typeface="Arial" panose="020B0604020202020204" pitchFamily="34" charset="0"/>
                <a:ea typeface="Calibri" panose="020F0502020204030204" pitchFamily="34" charset="0"/>
                <a:cs typeface="Arial" panose="020B0604020202020204" pitchFamily="34" charset="0"/>
              </a:rPr>
              <a:t>-Immigration: migration affects the distribution of the population/ population shift from rural to urban. </a:t>
            </a:r>
            <a:r>
              <a:rPr lang="en-CL" sz="6400" dirty="0">
                <a:latin typeface="Arial" panose="020B0604020202020204" pitchFamily="34" charset="0"/>
                <a:cs typeface="Arial" panose="020B0604020202020204" pitchFamily="34" charset="0"/>
              </a:rPr>
              <a:t> </a:t>
            </a:r>
          </a:p>
          <a:p>
            <a:pPr marL="457200" lvl="1" algn="just">
              <a:lnSpc>
                <a:spcPct val="150000"/>
              </a:lnSpc>
              <a:buSzPts val="1600"/>
            </a:pPr>
            <a:endParaRPr lang="en-CL" sz="2400" dirty="0"/>
          </a:p>
          <a:p>
            <a:pPr marL="457200" lvl="1" algn="just">
              <a:lnSpc>
                <a:spcPct val="150000"/>
              </a:lnSpc>
              <a:buSzPts val="1600"/>
            </a:pPr>
            <a:endParaRPr lang="en-US" sz="2400" b="1" dirty="0"/>
          </a:p>
          <a:p>
            <a:pPr marL="457200" lvl="1" algn="just">
              <a:lnSpc>
                <a:spcPct val="150000"/>
              </a:lnSpc>
              <a:buSzPts val="1600"/>
            </a:pPr>
            <a:r>
              <a:rPr lang="en-CL" sz="2400" dirty="0"/>
              <a:t> </a:t>
            </a:r>
          </a:p>
          <a:p>
            <a:pPr marL="457200" lvl="1" algn="just">
              <a:lnSpc>
                <a:spcPct val="150000"/>
              </a:lnSpc>
              <a:buSzPts val="1600"/>
            </a:pPr>
            <a:endParaRPr lang="el-GR" dirty="0"/>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47601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1079557" y="1617070"/>
            <a:ext cx="4245478"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800" b="1" kern="1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What is Sustainability?</a:t>
            </a:r>
          </a:p>
          <a:p>
            <a:pPr marL="457200" lvl="1" algn="just">
              <a:lnSpc>
                <a:spcPct val="150000"/>
              </a:lnSpc>
              <a:buSzPts val="1600"/>
            </a:pPr>
            <a:endParaRPr lang="en-CL" sz="1800" b="1" kern="100" dirty="0">
              <a:highlight>
                <a:srgbClr val="FFFFFF"/>
              </a:highlight>
              <a:latin typeface="Arial" panose="020B0604020202020204" pitchFamily="34" charset="0"/>
              <a:ea typeface="Calibri" panose="020F0502020204030204" pitchFamily="34" charset="0"/>
              <a:cs typeface="Arial" panose="020B0604020202020204" pitchFamily="34" charset="0"/>
            </a:endParaRPr>
          </a:p>
          <a:p>
            <a:pPr marL="457200" lvl="1" algn="just">
              <a:lnSpc>
                <a:spcPct val="150000"/>
              </a:lnSpc>
              <a:buSzPts val="1600"/>
            </a:pPr>
            <a:r>
              <a:rPr lang="en-US" sz="16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In 1983 the United Nations General Assembly passed resolution 38/161 entitled “Process of Preparation of the Environmental Perspective to the Year 2000 and Beyond,” establishing a special commission “</a:t>
            </a:r>
            <a:r>
              <a:rPr lang="en-US" sz="1600" b="1"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World Commission on Environment and Development” </a:t>
            </a:r>
            <a:r>
              <a:rPr lang="en-US" sz="16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(WCED)</a:t>
            </a:r>
            <a:r>
              <a:rPr lang="en-CL" sz="1800" dirty="0">
                <a:effectLst/>
                <a:latin typeface="Arial" panose="020B0604020202020204" pitchFamily="34" charset="0"/>
                <a:cs typeface="Arial" panose="020B0604020202020204" pitchFamily="34" charset="0"/>
              </a:rPr>
              <a:t> </a:t>
            </a:r>
          </a:p>
        </p:txBody>
      </p:sp>
      <p:sp>
        <p:nvSpPr>
          <p:cNvPr id="2" name="Google Shape;158;p46">
            <a:extLst>
              <a:ext uri="{FF2B5EF4-FFF2-40B4-BE49-F238E27FC236}">
                <a16:creationId xmlns:a16="http://schemas.microsoft.com/office/drawing/2014/main" id="{32E1389D-244E-D3EB-DF3D-D786EF3EDDFB}"/>
              </a:ext>
            </a:extLst>
          </p:cNvPr>
          <p:cNvSpPr txBox="1"/>
          <p:nvPr/>
        </p:nvSpPr>
        <p:spPr>
          <a:xfrm>
            <a:off x="5898086" y="1617070"/>
            <a:ext cx="4245478"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457200" lvl="1" algn="just">
              <a:lnSpc>
                <a:spcPct val="150000"/>
              </a:lnSpc>
              <a:buSzPts val="1600"/>
            </a:pPr>
            <a:r>
              <a:rPr lang="en-US" sz="1800" dirty="0">
                <a:solidFill>
                  <a:srgbClr val="1F1F1F"/>
                </a:solidFill>
                <a:highlight>
                  <a:srgbClr val="FFFFFF"/>
                </a:highlight>
                <a:latin typeface="Arial" panose="020B0604020202020204" pitchFamily="34" charset="0"/>
                <a:ea typeface="Calibri" panose="020F0502020204030204" pitchFamily="34" charset="0"/>
                <a:cs typeface="Arial" panose="020B0604020202020204" pitchFamily="34" charset="0"/>
              </a:rPr>
              <a:t>F</a:t>
            </a:r>
            <a:r>
              <a:rPr lang="en-US" sz="18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irst credible and widely-disseminated study that probed its meaning in the context of the global impacts of humans on the environment.</a:t>
            </a:r>
          </a:p>
          <a:p>
            <a:pPr marL="457200" lvl="1" algn="just">
              <a:lnSpc>
                <a:spcPct val="150000"/>
              </a:lnSpc>
              <a:buSzPts val="1600"/>
            </a:pPr>
            <a:endParaRPr lang="en-US" sz="18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457200" lvl="1" algn="just">
              <a:lnSpc>
                <a:spcPct val="150000"/>
              </a:lnSpc>
              <a:buSzPts val="1600"/>
            </a:pPr>
            <a:r>
              <a:rPr lang="en-US" sz="18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Its main and often quoted definition refers to sustainable development as “...</a:t>
            </a:r>
            <a:r>
              <a:rPr lang="en-US" sz="1800" b="1"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development that meets the needs of the present without compromising the ability of future generations to meet their own needs.”</a:t>
            </a:r>
            <a:r>
              <a:rPr lang="en-CL" sz="2000" b="1" dirty="0">
                <a:effectLst/>
                <a:latin typeface="Arial" panose="020B0604020202020204" pitchFamily="34" charset="0"/>
                <a:cs typeface="Arial" panose="020B0604020202020204" pitchFamily="34" charset="0"/>
              </a:rPr>
              <a:t> </a:t>
            </a:r>
            <a:endParaRPr sz="1600" b="1"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endParaRPr>
          </a:p>
        </p:txBody>
      </p:sp>
    </p:spTree>
    <p:extLst>
      <p:ext uri="{BB962C8B-B14F-4D97-AF65-F5344CB8AC3E}">
        <p14:creationId xmlns:p14="http://schemas.microsoft.com/office/powerpoint/2010/main" val="177108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1079557" y="161707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gn="just">
              <a:lnSpc>
                <a:spcPct val="150000"/>
              </a:lnSpc>
              <a:buSzPts val="1600"/>
            </a:pPr>
            <a:r>
              <a:rPr lang="en-US" sz="1900" b="1" kern="1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What is Sustainability?</a:t>
            </a:r>
          </a:p>
          <a:p>
            <a:pPr marL="742950" lvl="1" indent="-285750" algn="just">
              <a:lnSpc>
                <a:spcPct val="150000"/>
              </a:lnSpc>
              <a:buSzPts val="1600"/>
              <a:buFont typeface="Arial" panose="020B0604020202020204" pitchFamily="34" charset="0"/>
              <a:buChar char="•"/>
            </a:pPr>
            <a:r>
              <a:rPr lang="en-US" sz="1900" kern="100" dirty="0">
                <a:solidFill>
                  <a:srgbClr val="1F1F1F"/>
                </a:solidFill>
                <a:highlight>
                  <a:srgbClr val="FFFFFF"/>
                </a:highlight>
                <a:latin typeface="Arial" panose="020B0604020202020204" pitchFamily="34" charset="0"/>
                <a:ea typeface="Calibri" panose="020F0502020204030204" pitchFamily="34" charset="0"/>
                <a:cs typeface="Arial" panose="020B0604020202020204" pitchFamily="34" charset="0"/>
              </a:rPr>
              <a:t>Three dimensions: </a:t>
            </a:r>
            <a:r>
              <a:rPr lang="en-US" sz="19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economic, environmental, and social (including sociopolitical)</a:t>
            </a:r>
          </a:p>
          <a:p>
            <a:pPr marL="457200" lvl="1" algn="just">
              <a:lnSpc>
                <a:spcPct val="150000"/>
              </a:lnSpc>
              <a:buSzPts val="1600"/>
            </a:pPr>
            <a:r>
              <a:rPr lang="en-US" sz="19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hlinkClick r:id="rId3"/>
              </a:rPr>
              <a:t>https://www.youtube.com/watch?v=zx04Kl8y4dE</a:t>
            </a:r>
            <a:r>
              <a:rPr lang="en-US" sz="19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a:t>
            </a:r>
          </a:p>
          <a:p>
            <a:pPr marL="457200" lvl="1" algn="just">
              <a:lnSpc>
                <a:spcPct val="150000"/>
              </a:lnSpc>
              <a:buSzPts val="1600"/>
            </a:pPr>
            <a:endParaRPr lang="en-US" sz="19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SzPts val="1600"/>
              <a:buFont typeface="Arial" panose="020B0604020202020204" pitchFamily="34" charset="0"/>
              <a:buChar char="•"/>
            </a:pPr>
            <a:r>
              <a:rPr lang="en-US" sz="1900" kern="100" dirty="0">
                <a:solidFill>
                  <a:srgbClr val="1F1F1F"/>
                </a:solidFill>
                <a:highlight>
                  <a:srgbClr val="FFFFFF"/>
                </a:highlight>
                <a:latin typeface="Arial" panose="020B0604020202020204" pitchFamily="34" charset="0"/>
                <a:cs typeface="Arial" panose="020B0604020202020204" pitchFamily="34" charset="0"/>
              </a:rPr>
              <a:t>A social construct that seeks to improve the quality of life for the world’s peoples: physically, through the equitable supply of human and ecological goods and services, </a:t>
            </a:r>
            <a:r>
              <a:rPr lang="en-US" sz="1900" dirty="0" err="1">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aspirationally</a:t>
            </a:r>
            <a:r>
              <a:rPr lang="en-US" sz="19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through making available the widespread means for advancement through access to education, systems of justice, and healthcare; and strategically, through safeguarding the interests of generations to come.</a:t>
            </a:r>
            <a:r>
              <a:rPr lang="en-CL" sz="2800" dirty="0">
                <a:effectLst/>
                <a:latin typeface="Arial" panose="020B0604020202020204" pitchFamily="34" charset="0"/>
                <a:cs typeface="Arial" panose="020B0604020202020204" pitchFamily="34" charset="0"/>
              </a:rPr>
              <a:t> </a:t>
            </a:r>
          </a:p>
          <a:p>
            <a:pPr marL="742950" lvl="1" indent="-285750" algn="just">
              <a:lnSpc>
                <a:spcPct val="150000"/>
              </a:lnSpc>
              <a:buSzPts val="1600"/>
              <a:buFont typeface="Arial" panose="020B0604020202020204" pitchFamily="34" charset="0"/>
              <a:buChar char="•"/>
            </a:pPr>
            <a:r>
              <a:rPr lang="en-US" sz="1900" dirty="0">
                <a:solidFill>
                  <a:srgbClr val="1F1F1F"/>
                </a:solidFill>
                <a:highlight>
                  <a:srgbClr val="FFFFFF"/>
                </a:highlight>
                <a:latin typeface="Arial" panose="020B0604020202020204" pitchFamily="34" charset="0"/>
                <a:ea typeface="Calibri" panose="020F0502020204030204" pitchFamily="34" charset="0"/>
                <a:cs typeface="Arial" panose="020B0604020202020204" pitchFamily="34" charset="0"/>
              </a:rPr>
              <a:t>B</a:t>
            </a:r>
            <a:r>
              <a:rPr lang="en-US" sz="1900"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asis of social equity</a:t>
            </a:r>
          </a:p>
          <a:p>
            <a:pPr marL="742950" lvl="1" indent="-285750" algn="just">
              <a:lnSpc>
                <a:spcPct val="150000"/>
              </a:lnSpc>
              <a:buSzPts val="1600"/>
              <a:buFont typeface="Arial" panose="020B0604020202020204" pitchFamily="34" charset="0"/>
              <a:buChar char="•"/>
            </a:pPr>
            <a:r>
              <a:rPr lang="en-US" sz="1900" kern="100" dirty="0">
                <a:solidFill>
                  <a:srgbClr val="1F1F1F"/>
                </a:solidFill>
                <a:highlight>
                  <a:srgbClr val="FFFFFF"/>
                </a:highlight>
                <a:latin typeface="Arial" panose="020B0604020202020204" pitchFamily="34" charset="0"/>
                <a:cs typeface="Arial" panose="020B0604020202020204" pitchFamily="34" charset="0"/>
              </a:rPr>
              <a:t>US Environmental Protection Agency (US EPA): distinction between sustainability and sustainable development</a:t>
            </a:r>
            <a:r>
              <a:rPr lang="en-US" sz="2800" dirty="0">
                <a:effectLst/>
                <a:latin typeface="Arial" panose="020B0604020202020204" pitchFamily="34" charset="0"/>
                <a:cs typeface="Arial" panose="020B0604020202020204" pitchFamily="34" charset="0"/>
              </a:rPr>
              <a:t>  </a:t>
            </a:r>
          </a:p>
          <a:p>
            <a:pPr marL="457200" lvl="1" algn="just">
              <a:lnSpc>
                <a:spcPct val="150000"/>
              </a:lnSpc>
              <a:buSzPts val="1600"/>
            </a:pPr>
            <a:r>
              <a:rPr lang="en-CL" sz="2400" dirty="0">
                <a:effectLst/>
              </a:rPr>
              <a:t> </a:t>
            </a:r>
            <a:r>
              <a:rPr lang="en-US" sz="1800" kern="100" dirty="0">
                <a:solidFill>
                  <a:srgbClr val="1F1F1F"/>
                </a:solidFill>
                <a:highlight>
                  <a:srgbClr val="FFFFFF"/>
                </a:highlight>
                <a:latin typeface="Source Sans Pro" panose="020B0503030403020204" pitchFamily="34" charset="0"/>
                <a:cs typeface="Arial" panose="020B0604020202020204" pitchFamily="34" charset="0"/>
              </a:rPr>
              <a:t> </a:t>
            </a:r>
            <a:r>
              <a:rPr lang="en-CL" sz="1800" kern="100" dirty="0">
                <a:solidFill>
                  <a:srgbClr val="1F1F1F"/>
                </a:solidFill>
                <a:highlight>
                  <a:srgbClr val="FFFFFF"/>
                </a:highlight>
                <a:latin typeface="Source Sans Pro" panose="020B0503030403020204" pitchFamily="34" charset="0"/>
                <a:cs typeface="Arial" panose="020B0604020202020204" pitchFamily="34" charset="0"/>
              </a:rPr>
              <a:t> </a:t>
            </a:r>
          </a:p>
        </p:txBody>
      </p:sp>
    </p:spTree>
    <p:extLst>
      <p:ext uri="{BB962C8B-B14F-4D97-AF65-F5344CB8AC3E}">
        <p14:creationId xmlns:p14="http://schemas.microsoft.com/office/powerpoint/2010/main" val="329754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1079557" y="161707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2000" b="1"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UN Commissions:</a:t>
            </a:r>
          </a:p>
          <a:p>
            <a:pPr marL="457200" lvl="1" algn="just">
              <a:lnSpc>
                <a:spcPct val="150000"/>
              </a:lnSpc>
              <a:buSzPts val="1600"/>
            </a:pPr>
            <a:endParaRPr lang="en-US" sz="2000" b="1" dirty="0">
              <a:solidFill>
                <a:srgbClr val="1F1F1F"/>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SzPts val="1600"/>
              <a:buFont typeface="Wingdings" pitchFamily="2" charset="2"/>
              <a:buChar char="Ø"/>
            </a:pPr>
            <a:r>
              <a:rPr lang="en-US" sz="2000" dirty="0">
                <a:solidFill>
                  <a:srgbClr val="1F1F1F"/>
                </a:solidFill>
                <a:highlight>
                  <a:srgbClr val="FFFFFF"/>
                </a:highlight>
                <a:latin typeface="Arial" panose="020B0604020202020204" pitchFamily="34" charset="0"/>
                <a:cs typeface="Arial" panose="020B0604020202020204" pitchFamily="34" charset="0"/>
              </a:rPr>
              <a:t>United Nations Commission on Sustainable Development (CSD)</a:t>
            </a:r>
          </a:p>
          <a:p>
            <a:pPr marL="457200" lvl="1" algn="just">
              <a:lnSpc>
                <a:spcPct val="150000"/>
              </a:lnSpc>
              <a:buSzPts val="1600"/>
            </a:pPr>
            <a:r>
              <a:rPr lang="en-US" sz="2000" dirty="0">
                <a:solidFill>
                  <a:srgbClr val="1F1F1F"/>
                </a:solidFill>
                <a:highlight>
                  <a:srgbClr val="FFFFFF"/>
                </a:highlight>
                <a:latin typeface="Arial" panose="020B0604020202020204" pitchFamily="34" charset="0"/>
                <a:cs typeface="Arial" panose="020B0604020202020204" pitchFamily="34" charset="0"/>
                <a:hlinkClick r:id="rId3"/>
              </a:rPr>
              <a:t>https://www.youtube.com/watch?v=_mfif5TMTMk</a:t>
            </a:r>
            <a:r>
              <a:rPr lang="en-US" sz="2000" dirty="0">
                <a:solidFill>
                  <a:srgbClr val="1F1F1F"/>
                </a:solidFill>
                <a:highlight>
                  <a:srgbClr val="FFFFFF"/>
                </a:highlight>
                <a:latin typeface="Arial" panose="020B0604020202020204" pitchFamily="34" charset="0"/>
                <a:cs typeface="Arial" panose="020B0604020202020204" pitchFamily="34" charset="0"/>
              </a:rPr>
              <a:t> </a:t>
            </a:r>
          </a:p>
          <a:p>
            <a:pPr marL="742950" lvl="1" indent="-285750" algn="just">
              <a:lnSpc>
                <a:spcPct val="150000"/>
              </a:lnSpc>
              <a:buSzPts val="1600"/>
              <a:buFont typeface="Wingdings" pitchFamily="2" charset="2"/>
              <a:buChar char="Ø"/>
            </a:pPr>
            <a:r>
              <a:rPr lang="en-US" sz="2000" dirty="0">
                <a:solidFill>
                  <a:srgbClr val="1F1F1F"/>
                </a:solidFill>
                <a:highlight>
                  <a:srgbClr val="FFFFFF"/>
                </a:highlight>
                <a:latin typeface="Arial" panose="020B0604020202020204" pitchFamily="34" charset="0"/>
                <a:cs typeface="Arial" panose="020B0604020202020204" pitchFamily="34" charset="0"/>
              </a:rPr>
              <a:t>United Nations Sustainable Development Solutions Network (SDSN)</a:t>
            </a:r>
          </a:p>
          <a:p>
            <a:pPr marL="742950" lvl="1" indent="-285750" algn="just">
              <a:lnSpc>
                <a:spcPct val="150000"/>
              </a:lnSpc>
              <a:buSzPts val="1600"/>
              <a:buFont typeface="Wingdings" pitchFamily="2" charset="2"/>
              <a:buChar char="Ø"/>
            </a:pPr>
            <a:r>
              <a:rPr lang="en-US" sz="2000" dirty="0">
                <a:solidFill>
                  <a:srgbClr val="1F1F1F"/>
                </a:solidFill>
                <a:highlight>
                  <a:srgbClr val="FFFFFF"/>
                </a:highlight>
                <a:latin typeface="Arial" panose="020B0604020202020204" pitchFamily="34" charset="0"/>
                <a:cs typeface="Arial" panose="020B0604020202020204" pitchFamily="34" charset="0"/>
              </a:rPr>
              <a:t>United Nations Environment </a:t>
            </a:r>
            <a:r>
              <a:rPr lang="en-US" sz="2000" dirty="0" err="1">
                <a:solidFill>
                  <a:srgbClr val="1F1F1F"/>
                </a:solidFill>
                <a:highlight>
                  <a:srgbClr val="FFFFFF"/>
                </a:highlight>
                <a:latin typeface="Arial" panose="020B0604020202020204" pitchFamily="34" charset="0"/>
                <a:cs typeface="Arial" panose="020B0604020202020204" pitchFamily="34" charset="0"/>
              </a:rPr>
              <a:t>Programme</a:t>
            </a:r>
            <a:r>
              <a:rPr lang="en-US" sz="2000" dirty="0">
                <a:solidFill>
                  <a:srgbClr val="1F1F1F"/>
                </a:solidFill>
                <a:highlight>
                  <a:srgbClr val="FFFFFF"/>
                </a:highlight>
                <a:latin typeface="Arial" panose="020B0604020202020204" pitchFamily="34" charset="0"/>
                <a:cs typeface="Arial" panose="020B0604020202020204" pitchFamily="34" charset="0"/>
              </a:rPr>
              <a:t> (UNEP)</a:t>
            </a:r>
          </a:p>
          <a:p>
            <a:pPr marL="742950" lvl="1" indent="-285750" algn="just">
              <a:lnSpc>
                <a:spcPct val="150000"/>
              </a:lnSpc>
              <a:buSzPts val="1600"/>
              <a:buFont typeface="Wingdings" pitchFamily="2" charset="2"/>
              <a:buChar char="Ø"/>
            </a:pPr>
            <a:r>
              <a:rPr lang="en-US" sz="2000" dirty="0">
                <a:solidFill>
                  <a:srgbClr val="1F1F1F"/>
                </a:solidFill>
                <a:highlight>
                  <a:srgbClr val="FFFFFF"/>
                </a:highlight>
                <a:latin typeface="Arial" panose="020B0604020202020204" pitchFamily="34" charset="0"/>
                <a:cs typeface="Arial" panose="020B0604020202020204" pitchFamily="34" charset="0"/>
              </a:rPr>
              <a:t>United Nations Framework Convention on Climate Change (UNFCCC)</a:t>
            </a:r>
          </a:p>
        </p:txBody>
      </p:sp>
    </p:spTree>
    <p:extLst>
      <p:ext uri="{BB962C8B-B14F-4D97-AF65-F5344CB8AC3E}">
        <p14:creationId xmlns:p14="http://schemas.microsoft.com/office/powerpoint/2010/main" val="127185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1079557" y="161707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2000" dirty="0" err="1">
                <a:solidFill>
                  <a:srgbClr val="1F1F1F"/>
                </a:solidFill>
                <a:highlight>
                  <a:srgbClr val="FFFFFF"/>
                </a:highlight>
                <a:latin typeface="Arial" panose="020B0604020202020204" pitchFamily="34" charset="0"/>
                <a:cs typeface="Arial" panose="020B0604020202020204" pitchFamily="34" charset="0"/>
              </a:rPr>
              <a:t>Menti</a:t>
            </a:r>
            <a:r>
              <a:rPr lang="en-US" sz="2000" dirty="0">
                <a:solidFill>
                  <a:srgbClr val="1F1F1F"/>
                </a:solidFill>
                <a:highlight>
                  <a:srgbClr val="FFFFFF"/>
                </a:highlight>
                <a:latin typeface="Arial" panose="020B0604020202020204" pitchFamily="34" charset="0"/>
                <a:cs typeface="Arial" panose="020B0604020202020204" pitchFamily="34" charset="0"/>
              </a:rPr>
              <a:t> quiz:</a:t>
            </a:r>
          </a:p>
          <a:p>
            <a:pPr marL="457200" lvl="1" algn="just">
              <a:lnSpc>
                <a:spcPct val="150000"/>
              </a:lnSpc>
              <a:buSzPts val="1600"/>
            </a:pPr>
            <a:r>
              <a:rPr lang="en-US" sz="2000" dirty="0">
                <a:solidFill>
                  <a:srgbClr val="1F1F1F"/>
                </a:solidFill>
                <a:highlight>
                  <a:srgbClr val="FFFFFF"/>
                </a:highlight>
                <a:latin typeface="Arial" panose="020B0604020202020204" pitchFamily="34" charset="0"/>
                <a:cs typeface="Arial" panose="020B0604020202020204" pitchFamily="34" charset="0"/>
                <a:hlinkClick r:id="rId3"/>
              </a:rPr>
              <a:t>https://www.mentimeter.com</a:t>
            </a:r>
            <a:r>
              <a:rPr lang="en-US" sz="2000" dirty="0">
                <a:solidFill>
                  <a:srgbClr val="1F1F1F"/>
                </a:solidFill>
                <a:highlight>
                  <a:srgbClr val="FFFFFF"/>
                </a:highligh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7509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73740" y="2538927"/>
            <a:ext cx="9488131" cy="138495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sustainability/Introductory lecture</a:t>
            </a: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397607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38495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sustainability/Introductory lecture</a:t>
            </a: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728899" y="161267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r>
              <a:rPr lang="en-US" sz="1600" dirty="0">
                <a:latin typeface="Arial" panose="020B0604020202020204" pitchFamily="34" charset="0"/>
                <a:ea typeface="Quattrocento Sans"/>
                <a:cs typeface="Arial" panose="020B0604020202020204" pitchFamily="34" charset="0"/>
                <a:sym typeface="Quattrocento Sans"/>
              </a:rPr>
              <a:t>-</a:t>
            </a:r>
            <a:r>
              <a:rPr lang="en-US" sz="1600" b="1" dirty="0">
                <a:latin typeface="Arial" panose="020B0604020202020204" pitchFamily="34" charset="0"/>
                <a:ea typeface="Quattrocento Sans"/>
                <a:cs typeface="Arial" panose="020B0604020202020204" pitchFamily="34" charset="0"/>
                <a:sym typeface="Quattrocento Sans"/>
              </a:rPr>
              <a:t>What is sustainable development?</a:t>
            </a:r>
          </a:p>
          <a:p>
            <a:pPr marL="457200" marR="0" lvl="1" indent="0" algn="just"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rPr>
              <a:t>-</a:t>
            </a:r>
            <a:r>
              <a:rPr lang="en-US" sz="1600" b="0" i="0" u="none" strike="noStrike" cap="none" dirty="0" err="1">
                <a:solidFill>
                  <a:srgbClr val="000000"/>
                </a:solidFill>
                <a:latin typeface="Arial" panose="020B0604020202020204" pitchFamily="34" charset="0"/>
                <a:ea typeface="Quattrocento Sans"/>
                <a:cs typeface="Arial" panose="020B0604020202020204" pitchFamily="34" charset="0"/>
                <a:sym typeface="Quattrocento Sans"/>
              </a:rPr>
              <a:t>Brutland</a:t>
            </a:r>
            <a:r>
              <a:rPr lang="en-US" sz="1600" b="0"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rPr>
              <a:t> Report 1987:</a:t>
            </a:r>
          </a:p>
          <a:p>
            <a:pPr marL="457200" marR="0" lvl="1" indent="0" algn="just" rtl="0">
              <a:lnSpc>
                <a:spcPct val="150000"/>
              </a:lnSpc>
              <a:spcBef>
                <a:spcPts val="0"/>
              </a:spcBef>
              <a:spcAft>
                <a:spcPts val="0"/>
              </a:spcAft>
              <a:buClr>
                <a:srgbClr val="000000"/>
              </a:buClr>
              <a:buSzPts val="1600"/>
              <a:buFont typeface="Arial"/>
              <a:buNone/>
            </a:pPr>
            <a:endParaRPr lang="en-US" sz="1600" b="0"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endParaRPr>
          </a:p>
          <a:p>
            <a:pPr marL="457200" marR="0" lvl="1" indent="0" algn="just" rtl="0">
              <a:lnSpc>
                <a:spcPct val="150000"/>
              </a:lnSpc>
              <a:spcBef>
                <a:spcPts val="0"/>
              </a:spcBef>
              <a:spcAft>
                <a:spcPts val="0"/>
              </a:spcAft>
              <a:buClr>
                <a:srgbClr val="000000"/>
              </a:buClr>
              <a:buSzPts val="1600"/>
              <a:buFont typeface="Arial"/>
              <a:buNone/>
            </a:pPr>
            <a:r>
              <a:rPr lang="en-CL" sz="1600" dirty="0">
                <a:latin typeface="Arial" panose="020B0604020202020204" pitchFamily="34" charset="0"/>
                <a:cs typeface="Arial" panose="020B0604020202020204" pitchFamily="34" charset="0"/>
              </a:rPr>
              <a:t>“Humanity has the ability to make development sustainable to ensure that it meets the needs of the present without compromising the ability of future generations to meet their own needs.” </a:t>
            </a:r>
          </a:p>
          <a:p>
            <a:pPr marL="457200" lvl="1" algn="just">
              <a:lnSpc>
                <a:spcPct val="150000"/>
              </a:lnSpc>
              <a:buSzPts val="1600"/>
            </a:pPr>
            <a:r>
              <a:rPr lang="en-CL" sz="1600" dirty="0">
                <a:latin typeface="Arial" panose="020B0604020202020204" pitchFamily="34" charset="0"/>
                <a:cs typeface="Arial" panose="020B0604020202020204" pitchFamily="34" charset="0"/>
              </a:rPr>
              <a:t>“Yet in the end, sustainable development is not a fixed state of harmony, but rather a process of change in which the exploitation of resources, the direction of investments, the orientation of technological development, and institutional change are made consistent with future as well as present needs. We do not pretend that the process is easy or straightforward. Painful choices have to be made. Thus, in the final analysis, sustainable development must rest on political will.” </a:t>
            </a:r>
            <a:endParaRPr sz="1800" b="0"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138495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rgbClr val="FFFFFF"/>
              </a:buClr>
              <a:buSzPts val="2800"/>
              <a:buFont typeface="Arial"/>
              <a:buNone/>
            </a:pP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r>
              <a:rPr lang="en-US" sz="1800" b="1"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rPr>
              <a:t>Why?</a:t>
            </a:r>
          </a:p>
          <a:p>
            <a:pPr marL="457200" marR="0" lvl="1" indent="0" algn="just" rtl="0">
              <a:lnSpc>
                <a:spcPct val="150000"/>
              </a:lnSpc>
              <a:spcBef>
                <a:spcPts val="0"/>
              </a:spcBef>
              <a:spcAft>
                <a:spcPts val="0"/>
              </a:spcAft>
              <a:buClr>
                <a:srgbClr val="000000"/>
              </a:buClr>
              <a:buSzPts val="1600"/>
              <a:buFont typeface="Arial"/>
              <a:buNone/>
            </a:pPr>
            <a:endParaRPr lang="en-US" sz="1800" b="1"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propose long-term environmental strategies for achieving sustainable development by the year 2000 and beyond; </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recommend ways concern for the environment may be translated into greater co-operation among developing countries and between countries at different stages of economical and social development and lead to the achievement of common and mutually supportive objectives that take account of the interrelationships between people, resources, environment, and development; </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consider ways and means by which the international community can deal more effectively with environment concerns; and </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help define shared perceptions of long-term environmental issues and the appropriate efforts needed to deal successfully with the problems of protecting and enhancing the environment, a long term agenda for action during the coming decades, and aspirational goals for the world community. </a:t>
            </a:r>
            <a:endParaRPr lang="en-US" sz="2000" dirty="0">
              <a:latin typeface="Arial" panose="020B0604020202020204" pitchFamily="34" charset="0"/>
              <a:cs typeface="Arial" panose="020B0604020202020204" pitchFamily="34" charset="0"/>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489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1079557" y="161707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457200" marR="0" lvl="1" algn="just" rtl="0">
              <a:lnSpc>
                <a:spcPct val="150000"/>
              </a:lnSpc>
              <a:spcBef>
                <a:spcPts val="0"/>
              </a:spcBef>
              <a:spcAft>
                <a:spcPts val="0"/>
              </a:spcAft>
              <a:buClr>
                <a:srgbClr val="000000"/>
              </a:buClr>
              <a:buSzPts val="1600"/>
            </a:pPr>
            <a:r>
              <a:rPr lang="en-US" sz="1800" b="1" dirty="0">
                <a:latin typeface="Arial" panose="020B0604020202020204" pitchFamily="34" charset="0"/>
                <a:ea typeface="Quattrocento Sans"/>
                <a:cs typeface="Arial" panose="020B0604020202020204" pitchFamily="34" charset="0"/>
                <a:sym typeface="Quattrocento Sans"/>
              </a:rPr>
              <a:t>Population and human resources:</a:t>
            </a:r>
          </a:p>
          <a:p>
            <a:pPr marL="457200" marR="0" lvl="1" algn="just" rtl="0">
              <a:lnSpc>
                <a:spcPct val="150000"/>
              </a:lnSpc>
              <a:spcBef>
                <a:spcPts val="0"/>
              </a:spcBef>
              <a:spcAft>
                <a:spcPts val="0"/>
              </a:spcAft>
              <a:buClr>
                <a:srgbClr val="000000"/>
              </a:buClr>
              <a:buSzPts val="1600"/>
            </a:pPr>
            <a:endParaRPr lang="en-US" sz="1800" b="1" dirty="0">
              <a:latin typeface="Arial" panose="020B0604020202020204" pitchFamily="34" charset="0"/>
              <a:ea typeface="Quattrocento Sans"/>
              <a:cs typeface="Arial" panose="020B0604020202020204" pitchFamily="34" charset="0"/>
              <a:sym typeface="Quattrocento Sans"/>
            </a:endParaRPr>
          </a:p>
          <a:p>
            <a:pPr marL="457200" lvl="1" algn="just">
              <a:lnSpc>
                <a:spcPct val="150000"/>
              </a:lnSpc>
              <a:buSzPts val="1600"/>
            </a:pPr>
            <a:r>
              <a:rPr lang="en-US" sz="1800" b="0"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rPr>
              <a:t>-</a:t>
            </a:r>
            <a:r>
              <a:rPr lang="en-US" sz="1600" dirty="0">
                <a:latin typeface="Arial" panose="020B0604020202020204" pitchFamily="34" charset="0"/>
                <a:cs typeface="Arial" panose="020B0604020202020204" pitchFamily="34" charset="0"/>
              </a:rPr>
              <a:t>population is growing at rates that cannot be sustained by available environmental resources</a:t>
            </a:r>
            <a:endParaRPr lang="el-GR" sz="1600" dirty="0">
              <a:latin typeface="Arial" panose="020B0604020202020204" pitchFamily="34" charset="0"/>
              <a:cs typeface="Arial" panose="020B0604020202020204" pitchFamily="34" charset="0"/>
            </a:endParaRPr>
          </a:p>
          <a:p>
            <a:pPr marL="457200" lvl="1" algn="just">
              <a:lnSpc>
                <a:spcPct val="150000"/>
              </a:lnSpc>
              <a:buSzPts val="1600"/>
            </a:pPr>
            <a:r>
              <a:rPr lang="el-GR" sz="1800" b="0" i="0" u="none" strike="noStrike" cap="none" dirty="0">
                <a:solidFill>
                  <a:srgbClr val="000000"/>
                </a:solidFill>
                <a:latin typeface="Arial" panose="020B0604020202020204" pitchFamily="34" charset="0"/>
                <a:ea typeface="Quattrocento Sans"/>
                <a:cs typeface="Arial" panose="020B0604020202020204" pitchFamily="34" charset="0"/>
                <a:sym typeface="Quattrocento Sans"/>
              </a:rPr>
              <a:t>-</a:t>
            </a:r>
            <a:r>
              <a:rPr lang="en-US" sz="1600" dirty="0">
                <a:latin typeface="Arial" panose="020B0604020202020204" pitchFamily="34" charset="0"/>
                <a:ea typeface="Quattrocento Sans"/>
                <a:cs typeface="Arial" panose="020B0604020202020204" pitchFamily="34" charset="0"/>
              </a:rPr>
              <a:t>W</a:t>
            </a:r>
            <a:r>
              <a:rPr lang="en-US" sz="1600" dirty="0">
                <a:latin typeface="Arial" panose="020B0604020202020204" pitchFamily="34" charset="0"/>
                <a:cs typeface="Arial" panose="020B0604020202020204" pitchFamily="34" charset="0"/>
              </a:rPr>
              <a:t>orld population has changed over time and is predicted to change over the future.</a:t>
            </a:r>
            <a:endParaRPr lang="el-GR" sz="1600" dirty="0">
              <a:latin typeface="Arial" panose="020B0604020202020204" pitchFamily="34" charset="0"/>
              <a:cs typeface="Arial" panose="020B0604020202020204" pitchFamily="34" charset="0"/>
            </a:endParaRPr>
          </a:p>
          <a:p>
            <a:pPr marL="457200" lvl="1" algn="just">
              <a:lnSpc>
                <a:spcPct val="150000"/>
              </a:lnSpc>
              <a:buSzPts val="1600"/>
            </a:pP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current population is ~7 billion.</a:t>
            </a:r>
            <a:r>
              <a:rPr lang="en-CL"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p>
          <a:p>
            <a:pPr marL="457200" lvl="1" algn="just">
              <a:lnSpc>
                <a:spcPct val="150000"/>
              </a:lnSpc>
              <a:buSzPts val="1600"/>
            </a:pPr>
            <a:r>
              <a:rPr lang="en-US" sz="1600" dirty="0">
                <a:latin typeface="Arial" panose="020B0604020202020204" pitchFamily="34" charset="0"/>
                <a:cs typeface="Arial" panose="020B0604020202020204" pitchFamily="34" charset="0"/>
              </a:rPr>
              <a:t>-peak population is expected to be ~9-10 billion, that it will reach this level between 2050 and 2100, and that it may be stable after this</a:t>
            </a:r>
            <a:r>
              <a:rPr lang="en-CL" sz="1600" dirty="0">
                <a:latin typeface="Arial" panose="020B0604020202020204" pitchFamily="34" charset="0"/>
                <a:cs typeface="Arial" panose="020B0604020202020204" pitchFamily="34" charset="0"/>
              </a:rPr>
              <a:t>.</a:t>
            </a:r>
          </a:p>
          <a:p>
            <a:pPr marL="457200" lvl="1" algn="just">
              <a:lnSpc>
                <a:spcPct val="150000"/>
              </a:lnSpc>
              <a:buSzPts val="1600"/>
            </a:pPr>
            <a:r>
              <a:rPr lang="en-US" sz="1600" dirty="0">
                <a:latin typeface="Arial" panose="020B0604020202020204" pitchFamily="34" charset="0"/>
                <a:cs typeface="Arial" panose="020B0604020202020204" pitchFamily="34" charset="0"/>
              </a:rPr>
              <a:t>-mortality rates are decreasing</a:t>
            </a:r>
            <a:r>
              <a:rPr lang="en-CL" sz="1600" dirty="0">
                <a:latin typeface="Arial" panose="020B0604020202020204" pitchFamily="34" charset="0"/>
                <a:cs typeface="Arial" panose="020B0604020202020204" pitchFamily="34" charset="0"/>
              </a:rPr>
              <a:t> </a:t>
            </a:r>
          </a:p>
          <a:p>
            <a:pPr marL="457200" lvl="1" algn="just">
              <a:lnSpc>
                <a:spcPct val="150000"/>
              </a:lnSpc>
              <a:buSzPts val="1600"/>
            </a:pPr>
            <a:r>
              <a:rPr lang="en-CL" sz="1600" dirty="0">
                <a:latin typeface="Arial" panose="020B0604020202020204" pitchFamily="34" charset="0"/>
                <a:cs typeface="Arial" panose="020B0604020202020204" pitchFamily="34" charset="0"/>
              </a:rPr>
              <a:t>-Reasons of demographic transition: </a:t>
            </a:r>
            <a:r>
              <a:rPr lang="en-US" sz="1600" dirty="0">
                <a:latin typeface="Arial" panose="020B0604020202020204" pitchFamily="34" charset="0"/>
                <a:cs typeface="Arial" panose="020B0604020202020204" pitchFamily="34" charset="0"/>
              </a:rPr>
              <a:t>The shift from high to low mortality and fertility is known as the “demographic transition”.</a:t>
            </a:r>
          </a:p>
          <a:p>
            <a:pPr marL="457200" lvl="1" algn="just">
              <a:lnSpc>
                <a:spcPct val="150000"/>
              </a:lnSpc>
              <a:buSzPts val="1600"/>
            </a:pPr>
            <a:r>
              <a:rPr lang="en-US" sz="1600" dirty="0">
                <a:latin typeface="Arial" panose="020B0604020202020204" pitchFamily="34" charset="0"/>
                <a:cs typeface="Arial" panose="020B0604020202020204" pitchFamily="34" charset="0"/>
              </a:rPr>
              <a:t>-Age pyramids of the different demographic profiles: </a:t>
            </a:r>
            <a:r>
              <a:rPr lang="en-US" sz="1600" dirty="0">
                <a:latin typeface="Arial" panose="020B0604020202020204" pitchFamily="34" charset="0"/>
                <a:cs typeface="Arial" panose="020B0604020202020204" pitchFamily="34" charset="0"/>
                <a:hlinkClick r:id="rId3"/>
              </a:rPr>
              <a:t>https://www.populationpyramid.net/world/2024/</a:t>
            </a:r>
            <a:r>
              <a:rPr lang="en-US" sz="1600" dirty="0">
                <a:latin typeface="Arial" panose="020B0604020202020204" pitchFamily="34" charset="0"/>
                <a:cs typeface="Arial" panose="020B0604020202020204" pitchFamily="34" charset="0"/>
              </a:rPr>
              <a:t>  </a:t>
            </a:r>
            <a:endParaRPr lang="en-US" sz="1800" dirty="0">
              <a:latin typeface="Arial" panose="020B0604020202020204" pitchFamily="34" charset="0"/>
              <a:ea typeface="Quattrocento Sans"/>
              <a:cs typeface="Arial" panose="020B0604020202020204" pitchFamily="34" charset="0"/>
              <a:sym typeface="Quattrocento Sans"/>
            </a:endParaRPr>
          </a:p>
          <a:p>
            <a:pPr marL="457200" lvl="1" algn="just">
              <a:lnSpc>
                <a:spcPct val="150000"/>
              </a:lnSpc>
              <a:buSzPts val="1600"/>
            </a:pPr>
            <a:endParaRPr lang="en-CL" dirty="0"/>
          </a:p>
          <a:p>
            <a:pPr marL="457200" lvl="1" algn="just">
              <a:lnSpc>
                <a:spcPct val="150000"/>
              </a:lnSpc>
              <a:buSzPts val="1600"/>
            </a:pPr>
            <a:endParaRPr lang="el-GR" dirty="0"/>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101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1079557" y="161707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2000" dirty="0" err="1">
                <a:solidFill>
                  <a:srgbClr val="1F1F1F"/>
                </a:solidFill>
                <a:highlight>
                  <a:srgbClr val="FFFFFF"/>
                </a:highlight>
                <a:latin typeface="Arial" panose="020B0604020202020204" pitchFamily="34" charset="0"/>
                <a:cs typeface="Arial" panose="020B0604020202020204" pitchFamily="34" charset="0"/>
              </a:rPr>
              <a:t>Menti</a:t>
            </a:r>
            <a:r>
              <a:rPr lang="en-US" sz="2000" dirty="0">
                <a:solidFill>
                  <a:srgbClr val="1F1F1F"/>
                </a:solidFill>
                <a:highlight>
                  <a:srgbClr val="FFFFFF"/>
                </a:highlight>
                <a:latin typeface="Arial" panose="020B0604020202020204" pitchFamily="34" charset="0"/>
                <a:cs typeface="Arial" panose="020B0604020202020204" pitchFamily="34" charset="0"/>
              </a:rPr>
              <a:t> quiz:</a:t>
            </a:r>
          </a:p>
          <a:p>
            <a:pPr marL="457200" lvl="1" algn="just">
              <a:lnSpc>
                <a:spcPct val="150000"/>
              </a:lnSpc>
              <a:buSzPts val="1600"/>
            </a:pPr>
            <a:r>
              <a:rPr lang="en-US" sz="2000" dirty="0">
                <a:solidFill>
                  <a:srgbClr val="1F1F1F"/>
                </a:solidFill>
                <a:highlight>
                  <a:srgbClr val="FFFFFF"/>
                </a:highlight>
                <a:latin typeface="Arial" panose="020B0604020202020204" pitchFamily="34" charset="0"/>
                <a:cs typeface="Arial" panose="020B0604020202020204" pitchFamily="34" charset="0"/>
                <a:hlinkClick r:id="rId3"/>
              </a:rPr>
              <a:t>https://www.mentimeter.com</a:t>
            </a:r>
            <a:r>
              <a:rPr lang="en-US" sz="2000" dirty="0">
                <a:solidFill>
                  <a:srgbClr val="1F1F1F"/>
                </a:solidFill>
                <a:highlight>
                  <a:srgbClr val="FFFFFF"/>
                </a:highligh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693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5" name="Picture 4">
            <a:extLst>
              <a:ext uri="{FF2B5EF4-FFF2-40B4-BE49-F238E27FC236}">
                <a16:creationId xmlns:a16="http://schemas.microsoft.com/office/drawing/2014/main" id="{2D28DBCF-D69E-2D8E-E6F9-E312CF02BC76}"/>
              </a:ext>
            </a:extLst>
          </p:cNvPr>
          <p:cNvPicPr>
            <a:picLocks noChangeAspect="1"/>
          </p:cNvPicPr>
          <p:nvPr/>
        </p:nvPicPr>
        <p:blipFill>
          <a:blip r:embed="rId3"/>
          <a:stretch>
            <a:fillRect/>
          </a:stretch>
        </p:blipFill>
        <p:spPr>
          <a:xfrm>
            <a:off x="2034816" y="1532572"/>
            <a:ext cx="7404614" cy="4265057"/>
          </a:xfrm>
          <a:prstGeom prst="rect">
            <a:avLst/>
          </a:prstGeom>
          <a:ln>
            <a:noFill/>
          </a:ln>
          <a:effectLst>
            <a:softEdge rad="112500"/>
          </a:effectLst>
        </p:spPr>
      </p:pic>
    </p:spTree>
    <p:extLst>
      <p:ext uri="{BB962C8B-B14F-4D97-AF65-F5344CB8AC3E}">
        <p14:creationId xmlns:p14="http://schemas.microsoft.com/office/powerpoint/2010/main" val="22233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4B6D8F18-4852-E849-0E40-163B46B0ED9D}"/>
              </a:ext>
            </a:extLst>
          </p:cNvPr>
          <p:cNvPicPr>
            <a:picLocks noChangeAspect="1"/>
          </p:cNvPicPr>
          <p:nvPr/>
        </p:nvPicPr>
        <p:blipFill>
          <a:blip r:embed="rId3"/>
          <a:stretch>
            <a:fillRect/>
          </a:stretch>
        </p:blipFill>
        <p:spPr>
          <a:xfrm>
            <a:off x="1248032" y="1964723"/>
            <a:ext cx="8587946" cy="3472249"/>
          </a:xfrm>
          <a:prstGeom prst="rect">
            <a:avLst/>
          </a:prstGeom>
          <a:ln>
            <a:noFill/>
          </a:ln>
          <a:effectLst>
            <a:softEdge rad="112500"/>
          </a:effectLst>
        </p:spPr>
      </p:pic>
    </p:spTree>
    <p:extLst>
      <p:ext uri="{BB962C8B-B14F-4D97-AF65-F5344CB8AC3E}">
        <p14:creationId xmlns:p14="http://schemas.microsoft.com/office/powerpoint/2010/main" val="3120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b="1" dirty="0">
                <a:effectLst/>
                <a:latin typeface="Helvetica Neue" panose="02000503000000020004" pitchFamily="2" charset="0"/>
                <a:ea typeface="Helvetica Neue" panose="02000503000000020004" pitchFamily="2" charset="0"/>
                <a:cs typeface="Helvetica Neue" panose="02000503000000020004" pitchFamily="2" charset="0"/>
              </a:rPr>
              <a:t>Concepts of sustainable development and sustainability</a:t>
            </a:r>
            <a:r>
              <a:rPr lang="el-GR" sz="28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Introductory lecture</a:t>
            </a:r>
            <a:endParaRPr lang="en-CL" sz="2800" dirty="0">
              <a:effectLst/>
              <a:latin typeface="Calibri" panose="020F0502020204030204" pitchFamily="34" charset="0"/>
              <a:ea typeface="Calibri" panose="020F0502020204030204" pitchFamily="34" charset="0"/>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8B3EAABD-E7D8-5527-67D1-3C1E746388D1}"/>
              </a:ext>
            </a:extLst>
          </p:cNvPr>
          <p:cNvPicPr>
            <a:picLocks noChangeAspect="1"/>
          </p:cNvPicPr>
          <p:nvPr/>
        </p:nvPicPr>
        <p:blipFill>
          <a:blip r:embed="rId3"/>
          <a:stretch>
            <a:fillRect/>
          </a:stretch>
        </p:blipFill>
        <p:spPr>
          <a:xfrm>
            <a:off x="1269242" y="2198816"/>
            <a:ext cx="8652679" cy="3066828"/>
          </a:xfrm>
          <a:prstGeom prst="rect">
            <a:avLst/>
          </a:prstGeom>
          <a:ln>
            <a:noFill/>
          </a:ln>
          <a:effectLst>
            <a:softEdge rad="112500"/>
          </a:effectLst>
        </p:spPr>
      </p:pic>
    </p:spTree>
    <p:extLst>
      <p:ext uri="{BB962C8B-B14F-4D97-AF65-F5344CB8AC3E}">
        <p14:creationId xmlns:p14="http://schemas.microsoft.com/office/powerpoint/2010/main" val="124717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24030</TotalTime>
  <Words>2886</Words>
  <Application>Microsoft Macintosh PowerPoint</Application>
  <PresentationFormat>Widescreen</PresentationFormat>
  <Paragraphs>143</Paragraphs>
  <Slides>14</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Century Gothic</vt:lpstr>
      <vt:lpstr>Georgia</vt:lpstr>
      <vt:lpstr>Calibri</vt:lpstr>
      <vt:lpstr>Söhne</vt:lpstr>
      <vt:lpstr>Segoe UI</vt:lpstr>
      <vt:lpstr>Wingdings</vt:lpstr>
      <vt:lpstr>Google Sans</vt:lpstr>
      <vt:lpstr>Source Sans Pro</vt:lpstr>
      <vt:lpstr>AkkuratLLWeb</vt:lpstr>
      <vt:lpstr>Arial</vt:lpstr>
      <vt:lpstr>Helvetica Neue</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Constantina Kostami</cp:lastModifiedBy>
  <cp:revision>118</cp:revision>
  <dcterms:created xsi:type="dcterms:W3CDTF">2020-01-02T01:56:26Z</dcterms:created>
  <dcterms:modified xsi:type="dcterms:W3CDTF">2024-04-24T02:10:26Z</dcterms:modified>
</cp:coreProperties>
</file>