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7" r:id="rId2"/>
  </p:sldMasterIdLst>
  <p:notesMasterIdLst>
    <p:notesMasterId r:id="rId9"/>
  </p:notesMasterIdLst>
  <p:sldIdLst>
    <p:sldId id="256" r:id="rId3"/>
    <p:sldId id="257" r:id="rId4"/>
    <p:sldId id="260" r:id="rId5"/>
    <p:sldId id="261" r:id="rId6"/>
    <p:sldId id="262" r:id="rId7"/>
    <p:sldId id="263" r:id="rId8"/>
  </p:sldIdLst>
  <p:sldSz cx="12192000" cy="6858000"/>
  <p:notesSz cx="6951663" cy="10082213"/>
  <p:embeddedFontLst>
    <p:embeddedFont>
      <p:font typeface="Century Gothic" panose="020B0502020202020204" pitchFamily="34" charset="0"/>
      <p:regular r:id="rId10"/>
      <p:bold r:id="rId11"/>
      <p:italic r:id="rId12"/>
      <p:boldItalic r:id="rId13"/>
    </p:embeddedFont>
    <p:embeddedFont>
      <p:font typeface="Segoe UI" panose="020B0502040204020203" pitchFamily="34" charset="0"/>
      <p:regular r:id="rId14"/>
      <p:bold r:id="rId15"/>
      <p:italic r:id="rId16"/>
      <p:boldItalic r:id="rId1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0" roundtripDataSignature="AMtx7mg7M6y+/XS8+h8EtkVaUVOdauOeo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9A00ED3-4F39-45E5-B855-3537186DFB81}">
  <a:tblStyle styleId="{29A00ED3-4F39-45E5-B855-3537186DFB81}"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5" d="100"/>
          <a:sy n="85" d="100"/>
        </p:scale>
        <p:origin x="590" y="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4.fntdata"/><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font" Target="fonts/font3.fntdata"/><Relationship Id="rId17" Type="http://schemas.openxmlformats.org/officeDocument/2006/relationships/font" Target="fonts/font8.fntdata"/><Relationship Id="rId2" Type="http://schemas.openxmlformats.org/officeDocument/2006/relationships/slideMaster" Target="slideMasters/slideMaster2.xml"/><Relationship Id="rId16" Type="http://schemas.openxmlformats.org/officeDocument/2006/relationships/font" Target="fonts/font7.fntdata"/><Relationship Id="rId20"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font" Target="fonts/font2.fntdata"/><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font" Target="fonts/font6.fntdata"/><Relationship Id="rId23" Type="http://schemas.openxmlformats.org/officeDocument/2006/relationships/theme" Target="theme/theme1.xml"/><Relationship Id="rId10" Type="http://schemas.openxmlformats.org/officeDocument/2006/relationships/font" Target="fonts/font1.fntdata"/><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58825" y="756150"/>
            <a:ext cx="4634650" cy="378082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95150" y="4789025"/>
            <a:ext cx="5561300" cy="4536975"/>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1:notes"/>
          <p:cNvSpPr txBox="1">
            <a:spLocks noGrp="1"/>
          </p:cNvSpPr>
          <p:nvPr>
            <p:ph type="body" idx="1"/>
          </p:nvPr>
        </p:nvSpPr>
        <p:spPr>
          <a:xfrm>
            <a:off x="695150" y="4789025"/>
            <a:ext cx="5561300" cy="453697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34" name="Google Shape;134;p1:notes"/>
          <p:cNvSpPr>
            <a:spLocks noGrp="1" noRot="1" noChangeAspect="1"/>
          </p:cNvSpPr>
          <p:nvPr>
            <p:ph type="sldImg" idx="2"/>
          </p:nvPr>
        </p:nvSpPr>
        <p:spPr>
          <a:xfrm>
            <a:off x="115888" y="755650"/>
            <a:ext cx="6719887" cy="378142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46:notes"/>
          <p:cNvSpPr txBox="1">
            <a:spLocks noGrp="1"/>
          </p:cNvSpPr>
          <p:nvPr>
            <p:ph type="body" idx="1"/>
          </p:nvPr>
        </p:nvSpPr>
        <p:spPr>
          <a:xfrm>
            <a:off x="695150" y="4789025"/>
            <a:ext cx="5561300" cy="453697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5" name="Google Shape;155;p46:notes"/>
          <p:cNvSpPr>
            <a:spLocks noGrp="1" noRot="1" noChangeAspect="1"/>
          </p:cNvSpPr>
          <p:nvPr>
            <p:ph type="sldImg" idx="2"/>
          </p:nvPr>
        </p:nvSpPr>
        <p:spPr>
          <a:xfrm>
            <a:off x="115888" y="755650"/>
            <a:ext cx="6719887" cy="37814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46:notes"/>
          <p:cNvSpPr txBox="1">
            <a:spLocks noGrp="1"/>
          </p:cNvSpPr>
          <p:nvPr>
            <p:ph type="body" idx="1"/>
          </p:nvPr>
        </p:nvSpPr>
        <p:spPr>
          <a:xfrm>
            <a:off x="695150" y="4789025"/>
            <a:ext cx="5561300" cy="453697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5" name="Google Shape;155;p46:notes"/>
          <p:cNvSpPr>
            <a:spLocks noGrp="1" noRot="1" noChangeAspect="1"/>
          </p:cNvSpPr>
          <p:nvPr>
            <p:ph type="sldImg" idx="2"/>
          </p:nvPr>
        </p:nvSpPr>
        <p:spPr>
          <a:xfrm>
            <a:off x="115888" y="755650"/>
            <a:ext cx="6719887" cy="37814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247091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46:notes"/>
          <p:cNvSpPr txBox="1">
            <a:spLocks noGrp="1"/>
          </p:cNvSpPr>
          <p:nvPr>
            <p:ph type="body" idx="1"/>
          </p:nvPr>
        </p:nvSpPr>
        <p:spPr>
          <a:xfrm>
            <a:off x="695150" y="4789025"/>
            <a:ext cx="5561300" cy="453697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5" name="Google Shape;155;p46:notes"/>
          <p:cNvSpPr>
            <a:spLocks noGrp="1" noRot="1" noChangeAspect="1"/>
          </p:cNvSpPr>
          <p:nvPr>
            <p:ph type="sldImg" idx="2"/>
          </p:nvPr>
        </p:nvSpPr>
        <p:spPr>
          <a:xfrm>
            <a:off x="115888" y="755650"/>
            <a:ext cx="6719887" cy="37814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5967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46:notes"/>
          <p:cNvSpPr txBox="1">
            <a:spLocks noGrp="1"/>
          </p:cNvSpPr>
          <p:nvPr>
            <p:ph type="body" idx="1"/>
          </p:nvPr>
        </p:nvSpPr>
        <p:spPr>
          <a:xfrm>
            <a:off x="695150" y="4789025"/>
            <a:ext cx="5561300" cy="453697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5" name="Google Shape;155;p46:notes"/>
          <p:cNvSpPr>
            <a:spLocks noGrp="1" noRot="1" noChangeAspect="1"/>
          </p:cNvSpPr>
          <p:nvPr>
            <p:ph type="sldImg" idx="2"/>
          </p:nvPr>
        </p:nvSpPr>
        <p:spPr>
          <a:xfrm>
            <a:off x="115888" y="755650"/>
            <a:ext cx="6719887" cy="37814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63994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46:notes"/>
          <p:cNvSpPr txBox="1">
            <a:spLocks noGrp="1"/>
          </p:cNvSpPr>
          <p:nvPr>
            <p:ph type="body" idx="1"/>
          </p:nvPr>
        </p:nvSpPr>
        <p:spPr>
          <a:xfrm>
            <a:off x="695150" y="4789025"/>
            <a:ext cx="5561300" cy="4536975"/>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5" name="Google Shape;155;p46:notes"/>
          <p:cNvSpPr>
            <a:spLocks noGrp="1" noRot="1" noChangeAspect="1"/>
          </p:cNvSpPr>
          <p:nvPr>
            <p:ph type="sldImg" idx="2"/>
          </p:nvPr>
        </p:nvSpPr>
        <p:spPr>
          <a:xfrm>
            <a:off x="115888" y="755650"/>
            <a:ext cx="6719887" cy="37814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173808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35"/>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35"/>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4"/>
        <p:cNvGrpSpPr/>
        <p:nvPr/>
      </p:nvGrpSpPr>
      <p:grpSpPr>
        <a:xfrm>
          <a:off x="0" y="0"/>
          <a:ext cx="0" cy="0"/>
          <a:chOff x="0" y="0"/>
          <a:chExt cx="0" cy="0"/>
        </a:xfrm>
      </p:grpSpPr>
      <p:sp>
        <p:nvSpPr>
          <p:cNvPr id="25" name="Google Shape;25;p3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3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7" name="Google Shape;27;p3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3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9" name="Google Shape;29;p3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0" name="Google Shape;30;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3"/>
        <p:cNvGrpSpPr/>
        <p:nvPr/>
      </p:nvGrpSpPr>
      <p:grpSpPr>
        <a:xfrm>
          <a:off x="0" y="0"/>
          <a:ext cx="0" cy="0"/>
          <a:chOff x="0" y="0"/>
          <a:chExt cx="0" cy="0"/>
        </a:xfrm>
      </p:grpSpPr>
      <p:sp>
        <p:nvSpPr>
          <p:cNvPr id="34" name="Google Shape;34;p4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4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4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37"/>
        <p:cNvGrpSpPr/>
        <p:nvPr/>
      </p:nvGrpSpPr>
      <p:grpSpPr>
        <a:xfrm>
          <a:off x="0" y="0"/>
          <a:ext cx="0" cy="0"/>
          <a:chOff x="0" y="0"/>
          <a:chExt cx="0" cy="0"/>
        </a:xfrm>
      </p:grpSpPr>
      <p:sp>
        <p:nvSpPr>
          <p:cNvPr id="38" name="Google Shape;38;p4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42"/>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40" name="Google Shape;40;p42"/>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41" name="Google Shape;41;p4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4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4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51"/>
        <p:cNvGrpSpPr/>
        <p:nvPr/>
      </p:nvGrpSpPr>
      <p:grpSpPr>
        <a:xfrm>
          <a:off x="0" y="0"/>
          <a:ext cx="0" cy="0"/>
          <a:chOff x="0" y="0"/>
          <a:chExt cx="0" cy="0"/>
        </a:xfrm>
      </p:grpSpPr>
      <p:sp>
        <p:nvSpPr>
          <p:cNvPr id="52" name="Google Shape;52;p4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44"/>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4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4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4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57"/>
        <p:cNvGrpSpPr/>
        <p:nvPr/>
      </p:nvGrpSpPr>
      <p:grpSpPr>
        <a:xfrm>
          <a:off x="0" y="0"/>
          <a:ext cx="0" cy="0"/>
          <a:chOff x="0" y="0"/>
          <a:chExt cx="0" cy="0"/>
        </a:xfrm>
      </p:grpSpPr>
      <p:sp>
        <p:nvSpPr>
          <p:cNvPr id="58" name="Google Shape;58;p45"/>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45"/>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0" name="Google Shape;60;p4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4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4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Κενό" type="blank">
  <p:cSld name="BLANK">
    <p:spTree>
      <p:nvGrpSpPr>
        <p:cNvPr id="1" name="Shape 66"/>
        <p:cNvGrpSpPr/>
        <p:nvPr/>
      </p:nvGrpSpPr>
      <p:grpSpPr>
        <a:xfrm>
          <a:off x="0" y="0"/>
          <a:ext cx="0" cy="0"/>
          <a:chOff x="0" y="0"/>
          <a:chExt cx="0" cy="0"/>
        </a:xfrm>
      </p:grpSpPr>
      <p:sp>
        <p:nvSpPr>
          <p:cNvPr id="67" name="Google Shape;67;p48"/>
          <p:cNvSpPr txBox="1"/>
          <p:nvPr/>
        </p:nvSpPr>
        <p:spPr>
          <a:xfrm>
            <a:off x="1538742" y="6251419"/>
            <a:ext cx="3760845" cy="51422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000" b="0" i="0" u="none" strike="noStrike" cap="none">
              <a:solidFill>
                <a:srgbClr val="595959"/>
              </a:solidFill>
              <a:latin typeface="Century Gothic"/>
              <a:ea typeface="Century Gothic"/>
              <a:cs typeface="Century Gothic"/>
              <a:sym typeface="Century Gothic"/>
            </a:endParaRPr>
          </a:p>
        </p:txBody>
      </p:sp>
      <p:graphicFrame>
        <p:nvGraphicFramePr>
          <p:cNvPr id="68" name="Google Shape;68;p48"/>
          <p:cNvGraphicFramePr/>
          <p:nvPr/>
        </p:nvGraphicFramePr>
        <p:xfrm>
          <a:off x="1189871" y="6101850"/>
          <a:ext cx="4136700" cy="471869"/>
        </p:xfrm>
        <a:graphic>
          <a:graphicData uri="http://schemas.openxmlformats.org/drawingml/2006/table">
            <a:tbl>
              <a:tblPr>
                <a:noFill/>
                <a:tableStyleId>{29A00ED3-4F39-45E5-B855-3537186DFB81}</a:tableStyleId>
              </a:tblPr>
              <a:tblGrid>
                <a:gridCol w="717225">
                  <a:extLst>
                    <a:ext uri="{9D8B030D-6E8A-4147-A177-3AD203B41FA5}">
                      <a16:colId xmlns:a16="http://schemas.microsoft.com/office/drawing/2014/main" val="20000"/>
                    </a:ext>
                  </a:extLst>
                </a:gridCol>
                <a:gridCol w="3419475">
                  <a:extLst>
                    <a:ext uri="{9D8B030D-6E8A-4147-A177-3AD203B41FA5}">
                      <a16:colId xmlns:a16="http://schemas.microsoft.com/office/drawing/2014/main" val="20001"/>
                    </a:ext>
                  </a:extLst>
                </a:gridCol>
              </a:tblGrid>
              <a:tr h="114300">
                <a:tc>
                  <a:txBody>
                    <a:bodyPr/>
                    <a:lstStyle/>
                    <a:p>
                      <a:pPr marL="0" marR="0" lvl="0" indent="0" algn="l" rtl="0">
                        <a:lnSpc>
                          <a:spcPct val="107000"/>
                        </a:lnSpc>
                        <a:spcBef>
                          <a:spcPts val="0"/>
                        </a:spcBef>
                        <a:spcAft>
                          <a:spcPts val="0"/>
                        </a:spcAft>
                        <a:buNone/>
                      </a:pPr>
                      <a:endParaRPr sz="1100" u="none" strike="noStrike" cap="none">
                        <a:latin typeface="Calibri"/>
                        <a:ea typeface="Calibri"/>
                        <a:cs typeface="Calibri"/>
                        <a:sym typeface="Calibri"/>
                      </a:endParaRPr>
                    </a:p>
                  </a:txBody>
                  <a:tcPr marL="68575" marR="68575"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lnSpc>
                          <a:spcPct val="107000"/>
                        </a:lnSpc>
                        <a:spcBef>
                          <a:spcPts val="0"/>
                        </a:spcBef>
                        <a:spcAft>
                          <a:spcPts val="0"/>
                        </a:spcAft>
                        <a:buNone/>
                      </a:pPr>
                      <a:r>
                        <a:rPr lang="en-US" sz="900" b="0" u="none" strike="noStrike" cap="none">
                          <a:solidFill>
                            <a:srgbClr val="003399"/>
                          </a:solidFill>
                          <a:latin typeface="Century Gothic"/>
                          <a:ea typeface="Century Gothic"/>
                          <a:cs typeface="Century Gothic"/>
                          <a:sym typeface="Century Gothic"/>
                        </a:rPr>
                        <a:t>CCP-LAW |</a:t>
                      </a:r>
                      <a:r>
                        <a:rPr lang="en-US" sz="900" b="0" u="none" strike="noStrike" cap="none">
                          <a:solidFill>
                            <a:srgbClr val="2683C6"/>
                          </a:solidFill>
                          <a:latin typeface="Century Gothic"/>
                          <a:ea typeface="Century Gothic"/>
                          <a:cs typeface="Century Gothic"/>
                          <a:sym typeface="Century Gothic"/>
                        </a:rPr>
                        <a:t>Curricula development on Climate Change Policy and Law</a:t>
                      </a:r>
                      <a:endParaRPr sz="900" b="0" u="none" strike="noStrike" cap="none">
                        <a:latin typeface="Calibri"/>
                        <a:ea typeface="Calibri"/>
                        <a:cs typeface="Calibri"/>
                        <a:sym typeface="Calibri"/>
                      </a:endParaRPr>
                    </a:p>
                    <a:p>
                      <a:pPr marL="0" marR="0" lvl="0" indent="0" algn="l" rtl="0">
                        <a:lnSpc>
                          <a:spcPct val="107000"/>
                        </a:lnSpc>
                        <a:spcBef>
                          <a:spcPts val="300"/>
                        </a:spcBef>
                        <a:spcAft>
                          <a:spcPts val="0"/>
                        </a:spcAft>
                        <a:buNone/>
                      </a:pPr>
                      <a:r>
                        <a:rPr lang="en-US" sz="900" u="none" strike="noStrike" cap="none">
                          <a:solidFill>
                            <a:srgbClr val="3B3838"/>
                          </a:solidFill>
                          <a:latin typeface="Calibri"/>
                          <a:ea typeface="Calibri"/>
                          <a:cs typeface="Calibri"/>
                          <a:sym typeface="Calibri"/>
                        </a:rPr>
                        <a:t>Project No of Reference: 618874-EPP-1-2020-1-VN-EPPKA2-CBHE-JP</a:t>
                      </a:r>
                      <a:endParaRPr sz="1100" u="none" strike="noStrike" cap="none">
                        <a:latin typeface="Calibri"/>
                        <a:ea typeface="Calibri"/>
                        <a:cs typeface="Calibri"/>
                        <a:sym typeface="Calibri"/>
                      </a:endParaRPr>
                    </a:p>
                  </a:txBody>
                  <a:tcPr marL="68575" marR="68575" marT="0" marB="0"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pic>
        <p:nvPicPr>
          <p:cNvPr id="69" name="Google Shape;69;p48"/>
          <p:cNvPicPr preferRelativeResize="0"/>
          <p:nvPr/>
        </p:nvPicPr>
        <p:blipFill rotWithShape="1">
          <a:blip r:embed="rId2">
            <a:alphaModFix/>
          </a:blip>
          <a:srcRect/>
          <a:stretch/>
        </p:blipFill>
        <p:spPr>
          <a:xfrm>
            <a:off x="1189871" y="6000290"/>
            <a:ext cx="697742" cy="674990"/>
          </a:xfrm>
          <a:prstGeom prst="rect">
            <a:avLst/>
          </a:prstGeom>
          <a:noFill/>
          <a:ln>
            <a:noFill/>
          </a:ln>
        </p:spPr>
      </p:pic>
      <p:pic>
        <p:nvPicPr>
          <p:cNvPr id="70" name="Google Shape;70;p48"/>
          <p:cNvPicPr preferRelativeResize="0"/>
          <p:nvPr/>
        </p:nvPicPr>
        <p:blipFill rotWithShape="1">
          <a:blip r:embed="rId3">
            <a:alphaModFix/>
          </a:blip>
          <a:srcRect/>
          <a:stretch/>
        </p:blipFill>
        <p:spPr>
          <a:xfrm>
            <a:off x="9126747" y="6078678"/>
            <a:ext cx="1526511" cy="429851"/>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3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3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5" r:id="rId5"/>
    <p:sldLayoutId id="2147483656"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3"/>
        <p:cNvGrpSpPr/>
        <p:nvPr/>
      </p:nvGrpSpPr>
      <p:grpSpPr>
        <a:xfrm>
          <a:off x="0" y="0"/>
          <a:ext cx="0" cy="0"/>
          <a:chOff x="0" y="0"/>
          <a:chExt cx="0" cy="0"/>
        </a:xfrm>
      </p:grpSpPr>
      <p:sp>
        <p:nvSpPr>
          <p:cNvPr id="64" name="Google Shape;64;p4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5" name="Google Shape;65;p4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5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jp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1"/>
          <p:cNvSpPr/>
          <p:nvPr/>
        </p:nvSpPr>
        <p:spPr>
          <a:xfrm>
            <a:off x="0" y="0"/>
            <a:ext cx="12192000" cy="325120"/>
          </a:xfrm>
          <a:prstGeom prst="rect">
            <a:avLst/>
          </a:prstGeom>
          <a:solidFill>
            <a:srgbClr val="003399"/>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pic>
        <p:nvPicPr>
          <p:cNvPr id="137" name="Google Shape;137;p1"/>
          <p:cNvPicPr preferRelativeResize="0"/>
          <p:nvPr/>
        </p:nvPicPr>
        <p:blipFill rotWithShape="1">
          <a:blip r:embed="rId3">
            <a:alphaModFix/>
          </a:blip>
          <a:srcRect/>
          <a:stretch/>
        </p:blipFill>
        <p:spPr>
          <a:xfrm>
            <a:off x="0" y="451804"/>
            <a:ext cx="3495675" cy="951865"/>
          </a:xfrm>
          <a:prstGeom prst="rect">
            <a:avLst/>
          </a:prstGeom>
          <a:noFill/>
          <a:ln>
            <a:noFill/>
          </a:ln>
        </p:spPr>
      </p:pic>
      <p:sp>
        <p:nvSpPr>
          <p:cNvPr id="138" name="Google Shape;138;p1"/>
          <p:cNvSpPr txBox="1"/>
          <p:nvPr/>
        </p:nvSpPr>
        <p:spPr>
          <a:xfrm>
            <a:off x="186689" y="1516385"/>
            <a:ext cx="11150343" cy="1585650"/>
          </a:xfrm>
          <a:prstGeom prst="rect">
            <a:avLst/>
          </a:prstGeom>
          <a:noFill/>
          <a:ln>
            <a:noFill/>
          </a:ln>
        </p:spPr>
        <p:txBody>
          <a:bodyPr spcFirstLastPara="1" wrap="square" lIns="91425" tIns="45700" rIns="91425" bIns="45700" anchor="t" anchorCtr="0">
            <a:spAutoFit/>
          </a:bodyPr>
          <a:lstStyle/>
          <a:p>
            <a:pPr marL="0" marR="0" lvl="0" indent="0" algn="ctr" rtl="0">
              <a:lnSpc>
                <a:spcPct val="107000"/>
              </a:lnSpc>
              <a:spcBef>
                <a:spcPts val="0"/>
              </a:spcBef>
              <a:spcAft>
                <a:spcPts val="0"/>
              </a:spcAft>
              <a:buNone/>
            </a:pPr>
            <a:r>
              <a:rPr lang="en-US" sz="2700" b="1" i="0" u="none" strike="noStrike" cap="none" dirty="0">
                <a:solidFill>
                  <a:srgbClr val="003399"/>
                </a:solidFill>
                <a:latin typeface="Century Gothic"/>
                <a:ea typeface="Century Gothic"/>
                <a:cs typeface="Century Gothic"/>
                <a:sym typeface="Century Gothic"/>
              </a:rPr>
              <a:t>CCP-LAW</a:t>
            </a:r>
            <a:endParaRPr sz="2700" b="0" i="0" u="none" strike="noStrike" cap="none" dirty="0">
              <a:solidFill>
                <a:srgbClr val="000000"/>
              </a:solidFill>
              <a:latin typeface="Century Gothic"/>
              <a:ea typeface="Century Gothic"/>
              <a:cs typeface="Century Gothic"/>
              <a:sym typeface="Century Gothic"/>
            </a:endParaRPr>
          </a:p>
          <a:p>
            <a:pPr marL="0" marR="0" lvl="0" indent="0" algn="ctr" rtl="0">
              <a:lnSpc>
                <a:spcPct val="107000"/>
              </a:lnSpc>
              <a:spcBef>
                <a:spcPts val="800"/>
              </a:spcBef>
              <a:spcAft>
                <a:spcPts val="0"/>
              </a:spcAft>
              <a:buNone/>
            </a:pPr>
            <a:r>
              <a:rPr lang="en-US" sz="2700" b="1" i="0" u="none" strike="noStrike" cap="none" dirty="0">
                <a:solidFill>
                  <a:srgbClr val="2683C6"/>
                </a:solidFill>
                <a:latin typeface="Century Gothic"/>
                <a:ea typeface="Century Gothic"/>
                <a:cs typeface="Century Gothic"/>
                <a:sym typeface="Century Gothic"/>
              </a:rPr>
              <a:t>Curricula development on Climate Change Policy and Law</a:t>
            </a:r>
            <a:endParaRPr sz="2700" b="0" i="0" u="none" strike="noStrike" cap="none" dirty="0">
              <a:solidFill>
                <a:srgbClr val="000000"/>
              </a:solidFill>
              <a:latin typeface="Century Gothic"/>
              <a:ea typeface="Century Gothic"/>
              <a:cs typeface="Century Gothic"/>
              <a:sym typeface="Century Gothic"/>
            </a:endParaRPr>
          </a:p>
          <a:p>
            <a:pPr marL="0" marR="0" lvl="0" indent="0" algn="l" rtl="0">
              <a:lnSpc>
                <a:spcPct val="107000"/>
              </a:lnSpc>
              <a:spcBef>
                <a:spcPts val="800"/>
              </a:spcBef>
              <a:spcAft>
                <a:spcPts val="800"/>
              </a:spcAft>
              <a:buNone/>
            </a:pPr>
            <a:endParaRPr sz="1800" b="0" i="0" u="none" strike="noStrike" cap="none" dirty="0">
              <a:solidFill>
                <a:srgbClr val="000000"/>
              </a:solidFill>
              <a:latin typeface="Century Gothic"/>
              <a:ea typeface="Century Gothic"/>
              <a:cs typeface="Century Gothic"/>
              <a:sym typeface="Century Gothic"/>
            </a:endParaRPr>
          </a:p>
        </p:txBody>
      </p:sp>
      <p:pic>
        <p:nvPicPr>
          <p:cNvPr id="150" name="Google Shape;150;p1"/>
          <p:cNvPicPr preferRelativeResize="0"/>
          <p:nvPr/>
        </p:nvPicPr>
        <p:blipFill rotWithShape="1">
          <a:blip r:embed="rId4">
            <a:alphaModFix/>
          </a:blip>
          <a:srcRect l="26643" t="10967" r="39273" b="27096"/>
          <a:stretch/>
        </p:blipFill>
        <p:spPr>
          <a:xfrm>
            <a:off x="10737335" y="339087"/>
            <a:ext cx="1305303" cy="1266981"/>
          </a:xfrm>
          <a:prstGeom prst="rect">
            <a:avLst/>
          </a:prstGeom>
          <a:noFill/>
          <a:ln>
            <a:noFill/>
          </a:ln>
        </p:spPr>
      </p:pic>
      <p:sp>
        <p:nvSpPr>
          <p:cNvPr id="151" name="Google Shape;151;p1"/>
          <p:cNvSpPr/>
          <p:nvPr/>
        </p:nvSpPr>
        <p:spPr>
          <a:xfrm>
            <a:off x="0" y="5902960"/>
            <a:ext cx="12192000" cy="955041"/>
          </a:xfrm>
          <a:prstGeom prst="rect">
            <a:avLst/>
          </a:prstGeom>
          <a:solidFill>
            <a:srgbClr val="BBCC94"/>
          </a:solidFill>
          <a:ln>
            <a:noFill/>
          </a:ln>
        </p:spPr>
        <p:txBody>
          <a:bodyPr spcFirstLastPara="1" wrap="square" lIns="91425" tIns="45700" rIns="91425" bIns="45700" anchor="ctr" anchorCtr="0">
            <a:noAutofit/>
          </a:bodyPr>
          <a:lstStyle/>
          <a:p>
            <a:pPr>
              <a:buSzPts val="1800"/>
            </a:pPr>
            <a:endParaRPr lang="en-US" sz="1200" b="0" i="0" u="none" strike="noStrike" cap="none"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endParaRPr>
          </a:p>
          <a:p>
            <a:pPr>
              <a:buSzPts val="1800"/>
            </a:pPr>
            <a:r>
              <a:rPr lang="en-US" sz="1200" b="1" i="0" u="none" strike="noStrike" cap="none"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rPr>
              <a:t>Project No of Reference: 618874-EPP-1-2020-1-VN-EPPKA2-CBHE-JP:</a:t>
            </a:r>
            <a:r>
              <a:rPr lang="en-US" sz="1200" b="0" i="0" u="none" strike="noStrike" cap="none" dirty="0">
                <a:solidFill>
                  <a:srgbClr val="000000"/>
                </a:solidFill>
                <a:latin typeface="Calibri" panose="020F0502020204030204" pitchFamily="34" charset="0"/>
                <a:ea typeface="Calibri" panose="020F0502020204030204" pitchFamily="34" charset="0"/>
                <a:cs typeface="Calibri" panose="020F0502020204030204" pitchFamily="34" charset="0"/>
                <a:sym typeface="Arial"/>
              </a:rPr>
              <a:t> </a:t>
            </a:r>
          </a:p>
          <a:p>
            <a:pPr algn="just">
              <a:buSzPts val="1800"/>
            </a:pPr>
            <a:r>
              <a:rPr lang="en-GB" sz="1200" b="0" i="0" u="none" strike="noStrike" cap="none" dirty="0">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lang="en-GB" sz="1200" dirty="0">
              <a:latin typeface="Calibri" panose="020F0502020204030204" pitchFamily="34" charset="0"/>
              <a:ea typeface="Calibri" panose="020F0502020204030204" pitchFamily="34" charset="0"/>
              <a:cs typeface="Calibri" panose="020F0502020204030204" pitchFamily="34" charset="0"/>
            </a:endParaRPr>
          </a:p>
          <a:p>
            <a:pPr marL="0" marR="0" lvl="0" indent="0" rtl="0">
              <a:lnSpc>
                <a:spcPct val="100000"/>
              </a:lnSpc>
              <a:spcBef>
                <a:spcPts val="0"/>
              </a:spcBef>
              <a:spcAft>
                <a:spcPts val="0"/>
              </a:spcAft>
              <a:buClr>
                <a:srgbClr val="000000"/>
              </a:buClr>
              <a:buSzPts val="1800"/>
              <a:buFont typeface="Arial"/>
              <a:buNone/>
            </a:pPr>
            <a:endParaRPr sz="1000" b="0" i="0" u="none" strike="noStrike" cap="none" dirty="0">
              <a:solidFill>
                <a:srgbClr val="FFFFFF"/>
              </a:solidFill>
              <a:latin typeface="Calibri"/>
              <a:ea typeface="Calibri"/>
              <a:cs typeface="Calibri"/>
              <a:sym typeface="Calibri"/>
            </a:endParaRPr>
          </a:p>
        </p:txBody>
      </p:sp>
      <p:sp>
        <p:nvSpPr>
          <p:cNvPr id="2" name="Google Shape;138;p1">
            <a:extLst>
              <a:ext uri="{FF2B5EF4-FFF2-40B4-BE49-F238E27FC236}">
                <a16:creationId xmlns:a16="http://schemas.microsoft.com/office/drawing/2014/main" id="{13B54DC1-B0AF-07BB-AA0D-404F1084EE72}"/>
              </a:ext>
            </a:extLst>
          </p:cNvPr>
          <p:cNvSpPr txBox="1"/>
          <p:nvPr/>
        </p:nvSpPr>
        <p:spPr>
          <a:xfrm>
            <a:off x="239643" y="2908665"/>
            <a:ext cx="11150343" cy="1959342"/>
          </a:xfrm>
          <a:prstGeom prst="rect">
            <a:avLst/>
          </a:prstGeom>
          <a:noFill/>
          <a:ln>
            <a:noFill/>
          </a:ln>
        </p:spPr>
        <p:txBody>
          <a:bodyPr spcFirstLastPara="1" wrap="square" lIns="91425" tIns="45700" rIns="91425" bIns="45700" anchor="t" anchorCtr="0">
            <a:spAutoFit/>
          </a:bodyPr>
          <a:lstStyle/>
          <a:p>
            <a:pPr marL="0" marR="0" lvl="0" indent="0" algn="l" rtl="0">
              <a:lnSpc>
                <a:spcPct val="107000"/>
              </a:lnSpc>
              <a:spcBef>
                <a:spcPts val="800"/>
              </a:spcBef>
              <a:spcAft>
                <a:spcPts val="800"/>
              </a:spcAft>
              <a:buNone/>
            </a:pPr>
            <a:r>
              <a:rPr lang="en-US" sz="2700" b="1" i="0" u="none" strike="noStrike" cap="none" dirty="0">
                <a:solidFill>
                  <a:srgbClr val="003399"/>
                </a:solidFill>
                <a:latin typeface="Century Gothic"/>
                <a:ea typeface="Century Gothic"/>
                <a:cs typeface="Century Gothic"/>
                <a:sym typeface="Century Gothic"/>
              </a:rPr>
              <a:t>Subject title: Contemporary Judgements </a:t>
            </a:r>
            <a:endParaRPr lang="en-US" sz="2700" b="1" dirty="0">
              <a:solidFill>
                <a:srgbClr val="003399"/>
              </a:solidFill>
              <a:latin typeface="Century Gothic"/>
              <a:ea typeface="Century Gothic"/>
              <a:cs typeface="Century Gothic"/>
              <a:sym typeface="Century Gothic"/>
            </a:endParaRPr>
          </a:p>
          <a:p>
            <a:pPr marL="0" marR="0" lvl="0" indent="0" algn="l" rtl="0">
              <a:lnSpc>
                <a:spcPct val="107000"/>
              </a:lnSpc>
              <a:spcBef>
                <a:spcPts val="800"/>
              </a:spcBef>
              <a:spcAft>
                <a:spcPts val="800"/>
              </a:spcAft>
              <a:buNone/>
            </a:pPr>
            <a:endParaRPr lang="en-US" sz="2700" b="1" i="0" u="none" strike="noStrike" cap="none" dirty="0">
              <a:solidFill>
                <a:srgbClr val="003399"/>
              </a:solidFill>
              <a:latin typeface="Century Gothic"/>
              <a:ea typeface="Century Gothic"/>
              <a:cs typeface="Century Gothic"/>
              <a:sym typeface="Century Gothic"/>
            </a:endParaRPr>
          </a:p>
          <a:p>
            <a:pPr marL="0" marR="0" lvl="0" indent="0" algn="l" rtl="0">
              <a:lnSpc>
                <a:spcPct val="107000"/>
              </a:lnSpc>
              <a:spcBef>
                <a:spcPts val="800"/>
              </a:spcBef>
              <a:spcAft>
                <a:spcPts val="800"/>
              </a:spcAft>
              <a:buNone/>
            </a:pPr>
            <a:r>
              <a:rPr lang="en-US" sz="2200" b="1" dirty="0">
                <a:solidFill>
                  <a:srgbClr val="003399"/>
                </a:solidFill>
                <a:latin typeface="Century Gothic"/>
                <a:ea typeface="Century Gothic"/>
                <a:cs typeface="Century Gothic"/>
                <a:sym typeface="Century Gothic"/>
              </a:rPr>
              <a:t>Instructor Name: Dr. Shashikala </a:t>
            </a:r>
            <a:r>
              <a:rPr lang="en-US" sz="2200" b="1" dirty="0" err="1">
                <a:solidFill>
                  <a:srgbClr val="003399"/>
                </a:solidFill>
                <a:latin typeface="Century Gothic"/>
                <a:ea typeface="Century Gothic"/>
                <a:cs typeface="Century Gothic"/>
                <a:sym typeface="Century Gothic"/>
              </a:rPr>
              <a:t>Gurpur</a:t>
            </a:r>
            <a:r>
              <a:rPr lang="en-US" sz="2200" b="1" dirty="0">
                <a:solidFill>
                  <a:srgbClr val="003399"/>
                </a:solidFill>
                <a:latin typeface="Century Gothic"/>
                <a:ea typeface="Century Gothic"/>
                <a:cs typeface="Century Gothic"/>
                <a:sym typeface="Century Gothic"/>
              </a:rPr>
              <a:t>, Dr. Sujata Arya</a:t>
            </a:r>
            <a:endParaRPr sz="2200" b="0" i="0" u="none" strike="noStrike" cap="none" dirty="0">
              <a:solidFill>
                <a:srgbClr val="000000"/>
              </a:solidFill>
              <a:latin typeface="Century Gothic"/>
              <a:ea typeface="Century Gothic"/>
              <a:cs typeface="Century Gothic"/>
              <a:sym typeface="Century Gothic"/>
            </a:endParaRPr>
          </a:p>
        </p:txBody>
      </p:sp>
      <p:pic>
        <p:nvPicPr>
          <p:cNvPr id="1026" name="Picture 2">
            <a:extLst>
              <a:ext uri="{FF2B5EF4-FFF2-40B4-BE49-F238E27FC236}">
                <a16:creationId xmlns:a16="http://schemas.microsoft.com/office/drawing/2014/main" id="{04133069-CC24-F66C-0BB9-CC939B377DA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59248" y="5288834"/>
            <a:ext cx="1448292" cy="40447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B684E9C0-EA28-5993-3AB6-2C7D5DDF05AB}"/>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20178"/>
          <a:stretch/>
        </p:blipFill>
        <p:spPr bwMode="auto">
          <a:xfrm>
            <a:off x="10603618" y="5288834"/>
            <a:ext cx="1533649" cy="41937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4304AB17-F541-1E84-88BB-20907CE4E18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60330" y="5245638"/>
            <a:ext cx="485416" cy="49087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46613AA4-509A-1471-9AF4-6C22B058133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733" y="5223940"/>
            <a:ext cx="485417" cy="509388"/>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45F9B09C-6D04-B94E-2E1E-70926FBA16E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0150" y="5259686"/>
            <a:ext cx="1638414" cy="419377"/>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a:extLst>
              <a:ext uri="{FF2B5EF4-FFF2-40B4-BE49-F238E27FC236}">
                <a16:creationId xmlns:a16="http://schemas.microsoft.com/office/drawing/2014/main" id="{751A3915-6AA9-6DEB-8B0C-33AE028B2A7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14914" y="5357692"/>
            <a:ext cx="1489026" cy="367595"/>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a:extLst>
              <a:ext uri="{FF2B5EF4-FFF2-40B4-BE49-F238E27FC236}">
                <a16:creationId xmlns:a16="http://schemas.microsoft.com/office/drawing/2014/main" id="{851F2177-31D0-3986-4DCE-C4E37F285121}"/>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r="10407" b="8449"/>
          <a:stretch/>
        </p:blipFill>
        <p:spPr bwMode="auto">
          <a:xfrm>
            <a:off x="8705701" y="5233834"/>
            <a:ext cx="1795277" cy="489486"/>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a:extLst>
              <a:ext uri="{FF2B5EF4-FFF2-40B4-BE49-F238E27FC236}">
                <a16:creationId xmlns:a16="http://schemas.microsoft.com/office/drawing/2014/main" id="{7D7AFF2E-219B-85F6-88C0-E9143FC684B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51188" y="5331800"/>
            <a:ext cx="980435" cy="419377"/>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a:extLst>
              <a:ext uri="{FF2B5EF4-FFF2-40B4-BE49-F238E27FC236}">
                <a16:creationId xmlns:a16="http://schemas.microsoft.com/office/drawing/2014/main" id="{AD22EE0D-0762-BA7F-74B3-A509D480D35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018929" y="5259686"/>
            <a:ext cx="719168" cy="489486"/>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a:extLst>
              <a:ext uri="{FF2B5EF4-FFF2-40B4-BE49-F238E27FC236}">
                <a16:creationId xmlns:a16="http://schemas.microsoft.com/office/drawing/2014/main" id="{493D8905-1E05-C414-56EA-4A4D644ED0A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74016" y="5265789"/>
            <a:ext cx="1131082" cy="50270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46"/>
          <p:cNvSpPr/>
          <p:nvPr/>
        </p:nvSpPr>
        <p:spPr>
          <a:xfrm>
            <a:off x="993058" y="468080"/>
            <a:ext cx="9488131" cy="461624"/>
          </a:xfrm>
          <a:prstGeom prst="rect">
            <a:avLst/>
          </a:prstGeom>
          <a:solidFill>
            <a:srgbClr val="003399"/>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FFFF"/>
              </a:buClr>
              <a:buSzPts val="2800"/>
              <a:buFont typeface="Arial"/>
              <a:buNone/>
            </a:pPr>
            <a:r>
              <a:rPr lang="de-DE" sz="2400" b="0" i="0" u="none" strike="noStrike" cap="none" dirty="0">
                <a:solidFill>
                  <a:srgbClr val="FFFFFF"/>
                </a:solidFill>
                <a:latin typeface="Segoe UI" panose="020B0502040204020203" pitchFamily="34" charset="0"/>
                <a:ea typeface="Century Gothic"/>
                <a:cs typeface="Segoe UI" panose="020B0502040204020203" pitchFamily="34" charset="0"/>
                <a:sym typeface="Century Gothic"/>
              </a:rPr>
              <a:t> KlimaSeniorinnen Schweiz and Others v. Switzerland</a:t>
            </a:r>
            <a:endParaRPr sz="2400" b="0" i="0" u="none" strike="noStrike" cap="none" dirty="0">
              <a:solidFill>
                <a:srgbClr val="FFFFFF"/>
              </a:solidFill>
              <a:latin typeface="Segoe UI" panose="020B0502040204020203" pitchFamily="34" charset="0"/>
              <a:ea typeface="Century Gothic"/>
              <a:cs typeface="Segoe UI" panose="020B0502040204020203" pitchFamily="34" charset="0"/>
              <a:sym typeface="Century Gothic"/>
            </a:endParaRPr>
          </a:p>
        </p:txBody>
      </p:sp>
      <p:sp>
        <p:nvSpPr>
          <p:cNvPr id="158" name="Google Shape;158;p46"/>
          <p:cNvSpPr txBox="1"/>
          <p:nvPr/>
        </p:nvSpPr>
        <p:spPr>
          <a:xfrm>
            <a:off x="993059" y="1274674"/>
            <a:ext cx="9488130" cy="4463174"/>
          </a:xfrm>
          <a:prstGeom prst="rect">
            <a:avLst/>
          </a:prstGeom>
          <a:solidFill>
            <a:schemeClr val="lt1"/>
          </a:solidFill>
          <a:ln w="12700" cap="flat" cmpd="sng">
            <a:solidFill>
              <a:schemeClr val="accent6"/>
            </a:solidFill>
            <a:prstDash val="solid"/>
            <a:miter lim="800000"/>
            <a:headEnd type="none" w="sm" len="sm"/>
            <a:tailEnd type="none" w="sm" len="sm"/>
          </a:ln>
        </p:spPr>
        <p:txBody>
          <a:bodyPr spcFirstLastPara="1" wrap="square" lIns="91425" tIns="45700" rIns="91425" bIns="45700" anchor="t" anchorCtr="0">
            <a:normAutofit/>
          </a:bodyPr>
          <a:lstStyle/>
          <a:p>
            <a:pPr marL="285750" lvl="0" indent="-285750" eaLnBrk="0" fontAlgn="base" hangingPunct="0">
              <a:lnSpc>
                <a:spcPct val="150000"/>
              </a:lnSpc>
              <a:spcBef>
                <a:spcPct val="0"/>
              </a:spcBef>
              <a:spcAft>
                <a:spcPct val="0"/>
              </a:spcAft>
              <a:buClrTx/>
              <a:buFont typeface="Arial" panose="020B0604020202020204" pitchFamily="34" charset="0"/>
              <a:buChar char="•"/>
            </a:pPr>
            <a:r>
              <a:rPr lang="en-US" altLang="en-US" dirty="0">
                <a:solidFill>
                  <a:schemeClr val="tx1"/>
                </a:solidFill>
                <a:latin typeface="Arial" panose="020B0604020202020204" pitchFamily="34" charset="0"/>
              </a:rPr>
              <a:t>In the Verein </a:t>
            </a:r>
            <a:r>
              <a:rPr lang="en-US" altLang="en-US" dirty="0" err="1">
                <a:solidFill>
                  <a:schemeClr val="tx1"/>
                </a:solidFill>
                <a:latin typeface="Arial" panose="020B0604020202020204" pitchFamily="34" charset="0"/>
              </a:rPr>
              <a:t>KlimaSeniorinnen</a:t>
            </a:r>
            <a:r>
              <a:rPr lang="en-US" altLang="en-US" dirty="0">
                <a:solidFill>
                  <a:schemeClr val="tx1"/>
                </a:solidFill>
                <a:latin typeface="Arial" panose="020B0604020202020204" pitchFamily="34" charset="0"/>
              </a:rPr>
              <a:t> Schweiz case, the Court established new principles regarding standing in climate change cases, recognizing the applicant organization's standing but denying it to individual applicants. It emphasized the duty to mitigate climate change under Articles 2 and 8 of the Convention, finding Switzerland lacking in fulfilling its obligations.</a:t>
            </a:r>
          </a:p>
          <a:p>
            <a:pPr marL="285750" lvl="0" indent="-285750" eaLnBrk="0" fontAlgn="base" hangingPunct="0">
              <a:lnSpc>
                <a:spcPct val="150000"/>
              </a:lnSpc>
              <a:spcBef>
                <a:spcPct val="0"/>
              </a:spcBef>
              <a:spcAft>
                <a:spcPct val="0"/>
              </a:spcAft>
              <a:buClrTx/>
              <a:buFont typeface="Arial" panose="020B0604020202020204" pitchFamily="34" charset="0"/>
              <a:buChar char="•"/>
            </a:pPr>
            <a:r>
              <a:rPr lang="en-US" altLang="en-US" dirty="0">
                <a:solidFill>
                  <a:schemeClr val="tx1"/>
                </a:solidFill>
                <a:latin typeface="Arial" panose="020B0604020202020204" pitchFamily="34" charset="0"/>
              </a:rPr>
              <a:t>The Court's approach, though procedurally modest, sets out parameters for climate change litigation, emphasizing the importance of addressing climate change's urgent threat and acknowledging the role of human rights courts in addressing environmental harms.</a:t>
            </a:r>
          </a:p>
          <a:p>
            <a:pPr marL="285750" lvl="0" indent="-285750" eaLnBrk="0" fontAlgn="base" hangingPunct="0">
              <a:lnSpc>
                <a:spcPct val="150000"/>
              </a:lnSpc>
              <a:spcBef>
                <a:spcPct val="0"/>
              </a:spcBef>
              <a:spcAft>
                <a:spcPct val="0"/>
              </a:spcAft>
              <a:buClrTx/>
              <a:buFont typeface="Arial" panose="020B0604020202020204" pitchFamily="34" charset="0"/>
              <a:buChar char="•"/>
            </a:pPr>
            <a:r>
              <a:rPr lang="en-US" altLang="en-US" dirty="0">
                <a:solidFill>
                  <a:schemeClr val="tx1"/>
                </a:solidFill>
                <a:latin typeface="Arial" panose="020B0604020202020204" pitchFamily="34" charset="0"/>
              </a:rPr>
              <a:t>Regarding standing, the Court allowed associations to have standing even when their individual members wouldn't, to balance effective challenges with preventing an "</a:t>
            </a:r>
            <a:r>
              <a:rPr lang="en-US" altLang="en-US" dirty="0" err="1">
                <a:solidFill>
                  <a:schemeClr val="tx1"/>
                </a:solidFill>
                <a:latin typeface="Arial" panose="020B0604020202020204" pitchFamily="34" charset="0"/>
              </a:rPr>
              <a:t>actio</a:t>
            </a:r>
            <a:r>
              <a:rPr lang="en-US" altLang="en-US" dirty="0">
                <a:solidFill>
                  <a:schemeClr val="tx1"/>
                </a:solidFill>
                <a:latin typeface="Arial" panose="020B0604020202020204" pitchFamily="34" charset="0"/>
              </a:rPr>
              <a:t> </a:t>
            </a:r>
            <a:r>
              <a:rPr lang="en-US" altLang="en-US" dirty="0" err="1">
                <a:solidFill>
                  <a:schemeClr val="tx1"/>
                </a:solidFill>
                <a:latin typeface="Arial" panose="020B0604020202020204" pitchFamily="34" charset="0"/>
              </a:rPr>
              <a:t>popularis</a:t>
            </a:r>
            <a:r>
              <a:rPr lang="en-US" altLang="en-US" dirty="0">
                <a:solidFill>
                  <a:schemeClr val="tx1"/>
                </a:solidFill>
                <a:latin typeface="Arial" panose="020B0604020202020204" pitchFamily="34" charset="0"/>
              </a:rPr>
              <a:t>." The Court ruled that individuals must demonstrate a high intensity of exposure to climate change effects to have standing. In terms of remedies, the Court held that a declaratory judgment was sufficient, leaving implementation to Switzerland and the Committee of Ministers.	</a:t>
            </a:r>
            <a:endParaRPr lang="en-US" altLang="en-US" sz="1100" dirty="0">
              <a:solidFill>
                <a:schemeClr val="tx1"/>
              </a:solidFill>
              <a:latin typeface="Arial" panose="020B0604020202020204" pitchFamily="34" charset="0"/>
            </a:endParaRPr>
          </a:p>
        </p:txBody>
      </p:sp>
      <p:sp>
        <p:nvSpPr>
          <p:cNvPr id="12" name="Rectangle 11">
            <a:extLst>
              <a:ext uri="{FF2B5EF4-FFF2-40B4-BE49-F238E27FC236}">
                <a16:creationId xmlns:a16="http://schemas.microsoft.com/office/drawing/2014/main" id="{EFEA21BF-E1F2-E510-6C7F-A0D787BB275D}"/>
              </a:ext>
            </a:extLst>
          </p:cNvPr>
          <p:cNvSpPr>
            <a:spLocks noChangeArrowheads="1"/>
          </p:cNvSpPr>
          <p:nvPr/>
        </p:nvSpPr>
        <p:spPr bwMode="auto">
          <a:xfrm>
            <a:off x="0" y="0"/>
            <a:ext cx="41529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2">
            <a:extLst>
              <a:ext uri="{FF2B5EF4-FFF2-40B4-BE49-F238E27FC236}">
                <a16:creationId xmlns:a16="http://schemas.microsoft.com/office/drawing/2014/main" id="{8D0C3D9A-0F22-E379-083A-4359A3C425C3}"/>
              </a:ext>
            </a:extLst>
          </p:cNvPr>
          <p:cNvSpPr>
            <a:spLocks noChangeArrowheads="1"/>
          </p:cNvSpPr>
          <p:nvPr/>
        </p:nvSpPr>
        <p:spPr bwMode="auto">
          <a:xfrm>
            <a:off x="0" y="0"/>
            <a:ext cx="48768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rgbClr val="000000"/>
                </a:solidFill>
                <a:effectLst/>
                <a:latin typeface="Inter"/>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8">
                                            <p:txEl>
                                              <p:pRg st="0" end="0"/>
                                            </p:txEl>
                                          </p:spTgt>
                                        </p:tgtEl>
                                        <p:attrNameLst>
                                          <p:attrName>style.visibility</p:attrName>
                                        </p:attrNameLst>
                                      </p:cBhvr>
                                      <p:to>
                                        <p:strVal val="visible"/>
                                      </p:to>
                                    </p:set>
                                    <p:animEffect transition="in" filter="fade">
                                      <p:cBhvr>
                                        <p:cTn id="7" dur="1000"/>
                                        <p:tgtEl>
                                          <p:spTgt spid="15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8">
                                            <p:txEl>
                                              <p:pRg st="1" end="1"/>
                                            </p:txEl>
                                          </p:spTgt>
                                        </p:tgtEl>
                                        <p:attrNameLst>
                                          <p:attrName>style.visibility</p:attrName>
                                        </p:attrNameLst>
                                      </p:cBhvr>
                                      <p:to>
                                        <p:strVal val="visible"/>
                                      </p:to>
                                    </p:set>
                                    <p:animEffect transition="in" filter="fade">
                                      <p:cBhvr>
                                        <p:cTn id="12" dur="1000"/>
                                        <p:tgtEl>
                                          <p:spTgt spid="15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8">
                                            <p:txEl>
                                              <p:pRg st="2" end="2"/>
                                            </p:txEl>
                                          </p:spTgt>
                                        </p:tgtEl>
                                        <p:attrNameLst>
                                          <p:attrName>style.visibility</p:attrName>
                                        </p:attrNameLst>
                                      </p:cBhvr>
                                      <p:to>
                                        <p:strVal val="visible"/>
                                      </p:to>
                                    </p:set>
                                    <p:animEffect transition="in" filter="fade">
                                      <p:cBhvr>
                                        <p:cTn id="17" dur="1000"/>
                                        <p:tgtEl>
                                          <p:spTgt spid="15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46"/>
          <p:cNvSpPr/>
          <p:nvPr/>
        </p:nvSpPr>
        <p:spPr>
          <a:xfrm>
            <a:off x="993058" y="468080"/>
            <a:ext cx="9488131" cy="461624"/>
          </a:xfrm>
          <a:prstGeom prst="rect">
            <a:avLst/>
          </a:prstGeom>
          <a:solidFill>
            <a:srgbClr val="003399"/>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FFFF"/>
              </a:buClr>
              <a:buSzPts val="2800"/>
              <a:buFont typeface="Arial"/>
              <a:buNone/>
            </a:pPr>
            <a:r>
              <a:rPr lang="en-US" sz="2400" b="0" i="0" u="none" strike="noStrike" cap="none" dirty="0">
                <a:solidFill>
                  <a:srgbClr val="FFFFFF"/>
                </a:solidFill>
                <a:latin typeface="Segoe UI" panose="020B0502040204020203" pitchFamily="34" charset="0"/>
                <a:ea typeface="Century Gothic"/>
                <a:cs typeface="Segoe UI" panose="020B0502040204020203" pitchFamily="34" charset="0"/>
                <a:sym typeface="Century Gothic"/>
              </a:rPr>
              <a:t>Duarte Agostinho v. Portugal </a:t>
            </a:r>
            <a:endParaRPr sz="2400" b="0" i="0" u="none" strike="noStrike" cap="none" dirty="0">
              <a:solidFill>
                <a:srgbClr val="FFFFFF"/>
              </a:solidFill>
              <a:latin typeface="Segoe UI" panose="020B0502040204020203" pitchFamily="34" charset="0"/>
              <a:ea typeface="Century Gothic"/>
              <a:cs typeface="Segoe UI" panose="020B0502040204020203" pitchFamily="34" charset="0"/>
              <a:sym typeface="Century Gothic"/>
            </a:endParaRPr>
          </a:p>
        </p:txBody>
      </p:sp>
      <p:sp>
        <p:nvSpPr>
          <p:cNvPr id="158" name="Google Shape;158;p46"/>
          <p:cNvSpPr txBox="1"/>
          <p:nvPr/>
        </p:nvSpPr>
        <p:spPr>
          <a:xfrm>
            <a:off x="993059" y="1274674"/>
            <a:ext cx="9488130" cy="4463174"/>
          </a:xfrm>
          <a:prstGeom prst="rect">
            <a:avLst/>
          </a:prstGeom>
          <a:solidFill>
            <a:schemeClr val="lt1"/>
          </a:solidFill>
          <a:ln w="12700" cap="flat" cmpd="sng">
            <a:solidFill>
              <a:schemeClr val="accent6"/>
            </a:solidFill>
            <a:prstDash val="solid"/>
            <a:miter lim="800000"/>
            <a:headEnd type="none" w="sm" len="sm"/>
            <a:tailEnd type="none" w="sm" len="sm"/>
          </a:ln>
        </p:spPr>
        <p:txBody>
          <a:bodyPr spcFirstLastPara="1" wrap="square" lIns="91425" tIns="45700" rIns="91425" bIns="45700" anchor="t" anchorCtr="0">
            <a:normAutofit lnSpcReduction="10000"/>
          </a:bodyPr>
          <a:lstStyle/>
          <a:p>
            <a:pPr marL="171450" lvl="0" indent="-171450" eaLnBrk="0" fontAlgn="base" hangingPunct="0">
              <a:lnSpc>
                <a:spcPct val="150000"/>
              </a:lnSpc>
              <a:spcBef>
                <a:spcPct val="0"/>
              </a:spcBef>
              <a:spcAft>
                <a:spcPct val="0"/>
              </a:spcAft>
              <a:buClrTx/>
              <a:buFont typeface="Arial" panose="020B0604020202020204" pitchFamily="34" charset="0"/>
              <a:buChar char="•"/>
            </a:pPr>
            <a:br>
              <a:rPr lang="en-US" sz="1100" dirty="0"/>
            </a:br>
            <a:r>
              <a:rPr lang="en-US" dirty="0"/>
              <a:t>A group of six children and young adults brought a case alleging that Portugal and 32 other states had violated the European Convention on Human Rights (ECHR) by failing to reduce greenhouse gas emissions in line with their Paris Agreement commitments. </a:t>
            </a:r>
          </a:p>
          <a:p>
            <a:pPr marL="285750" lvl="0" indent="-285750" eaLnBrk="0" fontAlgn="base" hangingPunct="0">
              <a:lnSpc>
                <a:spcPct val="150000"/>
              </a:lnSpc>
              <a:spcBef>
                <a:spcPct val="0"/>
              </a:spcBef>
              <a:spcAft>
                <a:spcPct val="0"/>
              </a:spcAft>
              <a:buClrTx/>
              <a:buFont typeface="Arial" panose="020B0604020202020204" pitchFamily="34" charset="0"/>
              <a:buChar char="•"/>
            </a:pPr>
            <a:r>
              <a:rPr lang="en-US" dirty="0"/>
              <a:t>They argued that this failure had led to climate change impacts affecting their lives, well-being, mental health, and home amenities. The Grand Chamber of the European Court of Human Rights dismissed the claim on procedural grounds without considering the substantive ECHR arguments. T</a:t>
            </a:r>
          </a:p>
          <a:p>
            <a:pPr marL="285750" lvl="0" indent="-285750" eaLnBrk="0" fontAlgn="base" hangingPunct="0">
              <a:lnSpc>
                <a:spcPct val="150000"/>
              </a:lnSpc>
              <a:spcBef>
                <a:spcPct val="0"/>
              </a:spcBef>
              <a:spcAft>
                <a:spcPct val="0"/>
              </a:spcAft>
              <a:buClrTx/>
              <a:buFont typeface="Arial" panose="020B0604020202020204" pitchFamily="34" charset="0"/>
              <a:buChar char="•"/>
            </a:pPr>
            <a:r>
              <a:rPr lang="en-US" dirty="0"/>
              <a:t>The Court held that the obligation under Article 1 of the ECHR to secure rights and freedoms only extended to Portugal, as it was the state where all the applicants resided. Therefore, the Court lacked jurisdiction over the other states. Additionally, the applicants failed to exhaust domestic remedies in Portugal before bringing the case to the ECHR. T</a:t>
            </a:r>
          </a:p>
          <a:p>
            <a:pPr marL="285750" lvl="0" indent="-285750" eaLnBrk="0" fontAlgn="base" hangingPunct="0">
              <a:lnSpc>
                <a:spcPct val="150000"/>
              </a:lnSpc>
              <a:spcBef>
                <a:spcPct val="0"/>
              </a:spcBef>
              <a:spcAft>
                <a:spcPct val="0"/>
              </a:spcAft>
              <a:buClrTx/>
              <a:buFont typeface="Arial" panose="020B0604020202020204" pitchFamily="34" charset="0"/>
              <a:buChar char="•"/>
            </a:pPr>
            <a:r>
              <a:rPr lang="en-US" dirty="0"/>
              <a:t>The Court found that there were adequate legal avenues in Portugal for addressing their complaints, including environmental litigation. The Court declined to rule on whether the applicants had victim status under Article 34 of the ECHR since the case was dismissed on other grounds.</a:t>
            </a:r>
            <a:endParaRPr lang="en-US" altLang="en-US" sz="1100" dirty="0">
              <a:solidFill>
                <a:schemeClr val="tx1"/>
              </a:solidFill>
              <a:latin typeface="Arial" panose="020B0604020202020204" pitchFamily="34" charset="0"/>
            </a:endParaRPr>
          </a:p>
        </p:txBody>
      </p:sp>
      <p:sp>
        <p:nvSpPr>
          <p:cNvPr id="12" name="Rectangle 11">
            <a:extLst>
              <a:ext uri="{FF2B5EF4-FFF2-40B4-BE49-F238E27FC236}">
                <a16:creationId xmlns:a16="http://schemas.microsoft.com/office/drawing/2014/main" id="{EFEA21BF-E1F2-E510-6C7F-A0D787BB275D}"/>
              </a:ext>
            </a:extLst>
          </p:cNvPr>
          <p:cNvSpPr>
            <a:spLocks noChangeArrowheads="1"/>
          </p:cNvSpPr>
          <p:nvPr/>
        </p:nvSpPr>
        <p:spPr bwMode="auto">
          <a:xfrm>
            <a:off x="0" y="0"/>
            <a:ext cx="41529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2">
            <a:extLst>
              <a:ext uri="{FF2B5EF4-FFF2-40B4-BE49-F238E27FC236}">
                <a16:creationId xmlns:a16="http://schemas.microsoft.com/office/drawing/2014/main" id="{8D0C3D9A-0F22-E379-083A-4359A3C425C3}"/>
              </a:ext>
            </a:extLst>
          </p:cNvPr>
          <p:cNvSpPr>
            <a:spLocks noChangeArrowheads="1"/>
          </p:cNvSpPr>
          <p:nvPr/>
        </p:nvSpPr>
        <p:spPr bwMode="auto">
          <a:xfrm>
            <a:off x="0" y="0"/>
            <a:ext cx="48768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rgbClr val="000000"/>
                </a:solidFill>
                <a:effectLst/>
                <a:latin typeface="Inter"/>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57671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8">
                                            <p:txEl>
                                              <p:pRg st="0" end="0"/>
                                            </p:txEl>
                                          </p:spTgt>
                                        </p:tgtEl>
                                        <p:attrNameLst>
                                          <p:attrName>style.visibility</p:attrName>
                                        </p:attrNameLst>
                                      </p:cBhvr>
                                      <p:to>
                                        <p:strVal val="visible"/>
                                      </p:to>
                                    </p:set>
                                    <p:animEffect transition="in" filter="fade">
                                      <p:cBhvr>
                                        <p:cTn id="7" dur="1000"/>
                                        <p:tgtEl>
                                          <p:spTgt spid="15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8">
                                            <p:txEl>
                                              <p:pRg st="1" end="1"/>
                                            </p:txEl>
                                          </p:spTgt>
                                        </p:tgtEl>
                                        <p:attrNameLst>
                                          <p:attrName>style.visibility</p:attrName>
                                        </p:attrNameLst>
                                      </p:cBhvr>
                                      <p:to>
                                        <p:strVal val="visible"/>
                                      </p:to>
                                    </p:set>
                                    <p:animEffect transition="in" filter="fade">
                                      <p:cBhvr>
                                        <p:cTn id="12" dur="1000"/>
                                        <p:tgtEl>
                                          <p:spTgt spid="15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8">
                                            <p:txEl>
                                              <p:pRg st="2" end="2"/>
                                            </p:txEl>
                                          </p:spTgt>
                                        </p:tgtEl>
                                        <p:attrNameLst>
                                          <p:attrName>style.visibility</p:attrName>
                                        </p:attrNameLst>
                                      </p:cBhvr>
                                      <p:to>
                                        <p:strVal val="visible"/>
                                      </p:to>
                                    </p:set>
                                    <p:animEffect transition="in" filter="fade">
                                      <p:cBhvr>
                                        <p:cTn id="17" dur="1000"/>
                                        <p:tgtEl>
                                          <p:spTgt spid="15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8">
                                            <p:txEl>
                                              <p:pRg st="3" end="3"/>
                                            </p:txEl>
                                          </p:spTgt>
                                        </p:tgtEl>
                                        <p:attrNameLst>
                                          <p:attrName>style.visibility</p:attrName>
                                        </p:attrNameLst>
                                      </p:cBhvr>
                                      <p:to>
                                        <p:strVal val="visible"/>
                                      </p:to>
                                    </p:set>
                                    <p:animEffect transition="in" filter="fade">
                                      <p:cBhvr>
                                        <p:cTn id="22" dur="1000"/>
                                        <p:tgtEl>
                                          <p:spTgt spid="15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46"/>
          <p:cNvSpPr/>
          <p:nvPr/>
        </p:nvSpPr>
        <p:spPr>
          <a:xfrm>
            <a:off x="993058" y="468080"/>
            <a:ext cx="9488131" cy="461624"/>
          </a:xfrm>
          <a:prstGeom prst="rect">
            <a:avLst/>
          </a:prstGeom>
          <a:solidFill>
            <a:srgbClr val="003399"/>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FFFF"/>
              </a:buClr>
              <a:buSzPts val="2800"/>
              <a:buFont typeface="Arial"/>
              <a:buNone/>
            </a:pPr>
            <a:r>
              <a:rPr lang="en-US" sz="2400" b="0" i="0" u="none" strike="noStrike" cap="none" dirty="0">
                <a:solidFill>
                  <a:srgbClr val="FFFFFF"/>
                </a:solidFill>
                <a:latin typeface="Segoe UI" panose="020B0502040204020203" pitchFamily="34" charset="0"/>
                <a:ea typeface="Century Gothic"/>
                <a:cs typeface="Segoe UI" panose="020B0502040204020203" pitchFamily="34" charset="0"/>
                <a:sym typeface="Century Gothic"/>
              </a:rPr>
              <a:t>Carême v. France</a:t>
            </a:r>
          </a:p>
        </p:txBody>
      </p:sp>
      <p:sp>
        <p:nvSpPr>
          <p:cNvPr id="158" name="Google Shape;158;p46"/>
          <p:cNvSpPr txBox="1"/>
          <p:nvPr/>
        </p:nvSpPr>
        <p:spPr>
          <a:xfrm>
            <a:off x="993059" y="1274674"/>
            <a:ext cx="9488130" cy="4463174"/>
          </a:xfrm>
          <a:prstGeom prst="rect">
            <a:avLst/>
          </a:prstGeom>
          <a:solidFill>
            <a:schemeClr val="lt1"/>
          </a:solidFill>
          <a:ln w="12700" cap="flat" cmpd="sng">
            <a:solidFill>
              <a:schemeClr val="accent6"/>
            </a:solidFill>
            <a:prstDash val="solid"/>
            <a:miter lim="800000"/>
            <a:headEnd type="none" w="sm" len="sm"/>
            <a:tailEnd type="none" w="sm" len="sm"/>
          </a:ln>
        </p:spPr>
        <p:txBody>
          <a:bodyPr spcFirstLastPara="1" wrap="square" lIns="91425" tIns="45700" rIns="91425" bIns="45700" anchor="t" anchorCtr="0">
            <a:normAutofit/>
          </a:bodyPr>
          <a:lstStyle/>
          <a:p>
            <a:pPr marL="285750" indent="-285750">
              <a:lnSpc>
                <a:spcPct val="150000"/>
              </a:lnSpc>
              <a:buFont typeface="Arial" panose="020B0604020202020204" pitchFamily="34" charset="0"/>
              <a:buChar char="•"/>
            </a:pPr>
            <a:br>
              <a:rPr lang="en-US" dirty="0"/>
            </a:br>
            <a:r>
              <a:rPr lang="en-US" dirty="0"/>
              <a:t>The former mayor of Grande-</a:t>
            </a:r>
            <a:r>
              <a:rPr lang="en-US" dirty="0" err="1"/>
              <a:t>Synthe</a:t>
            </a:r>
            <a:r>
              <a:rPr lang="en-US" dirty="0"/>
              <a:t>, France, represented by Corinne Lepage, initiated legal proceedings in 2019 to challenge the government's refusal to take additional measures to meet the Paris Agreement goals. Despite initial success in the Council of State, his individual application was rejected due to lack of personal interest. Subsequently, the Council of State ordered the government to implement additional measures to reduce greenhouse gas emissions.</a:t>
            </a:r>
          </a:p>
          <a:p>
            <a:pPr marL="285750" indent="-285750">
              <a:lnSpc>
                <a:spcPct val="150000"/>
              </a:lnSpc>
              <a:buFont typeface="Arial" panose="020B0604020202020204" pitchFamily="34" charset="0"/>
              <a:buChar char="•"/>
            </a:pPr>
            <a:r>
              <a:rPr lang="en-US" dirty="0"/>
              <a:t>The former mayor then appealed to the European Court of Human Rights (ECtHR), arguing that the rejection of his action violated Article 8 (right to private and family life) and Article 2 (right to life) of the ECHR.</a:t>
            </a:r>
          </a:p>
          <a:p>
            <a:pPr marL="285750" indent="-285750">
              <a:lnSpc>
                <a:spcPct val="150000"/>
              </a:lnSpc>
              <a:buFont typeface="Arial" panose="020B0604020202020204" pitchFamily="34" charset="0"/>
              <a:buChar char="•"/>
            </a:pPr>
            <a:r>
              <a:rPr lang="en-US" dirty="0"/>
              <a:t> However, the ECtHR declared the application inadmissible in 2024, stating that the applicant no longer had relevant links to Grande-</a:t>
            </a:r>
            <a:r>
              <a:rPr lang="en-US" dirty="0" err="1"/>
              <a:t>Synthe</a:t>
            </a:r>
            <a:r>
              <a:rPr lang="en-US" dirty="0"/>
              <a:t>, rendering him unable to claim victim status under the Convention.</a:t>
            </a:r>
          </a:p>
          <a:p>
            <a:pPr marL="285750" indent="-285750">
              <a:lnSpc>
                <a:spcPct val="150000"/>
              </a:lnSpc>
              <a:buFont typeface="Arial" panose="020B0604020202020204" pitchFamily="34" charset="0"/>
              <a:buChar char="•"/>
            </a:pPr>
            <a:r>
              <a:rPr lang="en-US" dirty="0"/>
              <a:t> Thus, the issue of whether there was a violation of Article 8 based on exposure to climate risk caused by insufficient government action was not addressed by the Court.</a:t>
            </a:r>
          </a:p>
          <a:p>
            <a:pPr lvl="0" eaLnBrk="0" fontAlgn="base" hangingPunct="0">
              <a:lnSpc>
                <a:spcPct val="150000"/>
              </a:lnSpc>
              <a:spcBef>
                <a:spcPct val="0"/>
              </a:spcBef>
              <a:spcAft>
                <a:spcPct val="0"/>
              </a:spcAft>
              <a:buClrTx/>
            </a:pPr>
            <a:endParaRPr lang="en-US" altLang="en-US" sz="1100" dirty="0">
              <a:solidFill>
                <a:schemeClr val="tx1"/>
              </a:solidFill>
              <a:latin typeface="Arial" panose="020B0604020202020204" pitchFamily="34" charset="0"/>
            </a:endParaRPr>
          </a:p>
        </p:txBody>
      </p:sp>
      <p:sp>
        <p:nvSpPr>
          <p:cNvPr id="12" name="Rectangle 11">
            <a:extLst>
              <a:ext uri="{FF2B5EF4-FFF2-40B4-BE49-F238E27FC236}">
                <a16:creationId xmlns:a16="http://schemas.microsoft.com/office/drawing/2014/main" id="{EFEA21BF-E1F2-E510-6C7F-A0D787BB275D}"/>
              </a:ext>
            </a:extLst>
          </p:cNvPr>
          <p:cNvSpPr>
            <a:spLocks noChangeArrowheads="1"/>
          </p:cNvSpPr>
          <p:nvPr/>
        </p:nvSpPr>
        <p:spPr bwMode="auto">
          <a:xfrm>
            <a:off x="0" y="0"/>
            <a:ext cx="41529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2">
            <a:extLst>
              <a:ext uri="{FF2B5EF4-FFF2-40B4-BE49-F238E27FC236}">
                <a16:creationId xmlns:a16="http://schemas.microsoft.com/office/drawing/2014/main" id="{8D0C3D9A-0F22-E379-083A-4359A3C425C3}"/>
              </a:ext>
            </a:extLst>
          </p:cNvPr>
          <p:cNvSpPr>
            <a:spLocks noChangeArrowheads="1"/>
          </p:cNvSpPr>
          <p:nvPr/>
        </p:nvSpPr>
        <p:spPr bwMode="auto">
          <a:xfrm>
            <a:off x="0" y="0"/>
            <a:ext cx="48768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rgbClr val="000000"/>
                </a:solidFill>
                <a:effectLst/>
                <a:latin typeface="Inter"/>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72606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8">
                                            <p:txEl>
                                              <p:pRg st="0" end="0"/>
                                            </p:txEl>
                                          </p:spTgt>
                                        </p:tgtEl>
                                        <p:attrNameLst>
                                          <p:attrName>style.visibility</p:attrName>
                                        </p:attrNameLst>
                                      </p:cBhvr>
                                      <p:to>
                                        <p:strVal val="visible"/>
                                      </p:to>
                                    </p:set>
                                    <p:animEffect transition="in" filter="fade">
                                      <p:cBhvr>
                                        <p:cTn id="7" dur="1000"/>
                                        <p:tgtEl>
                                          <p:spTgt spid="15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8">
                                            <p:txEl>
                                              <p:pRg st="1" end="1"/>
                                            </p:txEl>
                                          </p:spTgt>
                                        </p:tgtEl>
                                        <p:attrNameLst>
                                          <p:attrName>style.visibility</p:attrName>
                                        </p:attrNameLst>
                                      </p:cBhvr>
                                      <p:to>
                                        <p:strVal val="visible"/>
                                      </p:to>
                                    </p:set>
                                    <p:animEffect transition="in" filter="fade">
                                      <p:cBhvr>
                                        <p:cTn id="12" dur="1000"/>
                                        <p:tgtEl>
                                          <p:spTgt spid="15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8">
                                            <p:txEl>
                                              <p:pRg st="2" end="2"/>
                                            </p:txEl>
                                          </p:spTgt>
                                        </p:tgtEl>
                                        <p:attrNameLst>
                                          <p:attrName>style.visibility</p:attrName>
                                        </p:attrNameLst>
                                      </p:cBhvr>
                                      <p:to>
                                        <p:strVal val="visible"/>
                                      </p:to>
                                    </p:set>
                                    <p:animEffect transition="in" filter="fade">
                                      <p:cBhvr>
                                        <p:cTn id="17" dur="1000"/>
                                        <p:tgtEl>
                                          <p:spTgt spid="15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8">
                                            <p:txEl>
                                              <p:pRg st="3" end="3"/>
                                            </p:txEl>
                                          </p:spTgt>
                                        </p:tgtEl>
                                        <p:attrNameLst>
                                          <p:attrName>style.visibility</p:attrName>
                                        </p:attrNameLst>
                                      </p:cBhvr>
                                      <p:to>
                                        <p:strVal val="visible"/>
                                      </p:to>
                                    </p:set>
                                    <p:animEffect transition="in" filter="fade">
                                      <p:cBhvr>
                                        <p:cTn id="22" dur="1000"/>
                                        <p:tgtEl>
                                          <p:spTgt spid="15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46"/>
          <p:cNvSpPr/>
          <p:nvPr/>
        </p:nvSpPr>
        <p:spPr>
          <a:xfrm>
            <a:off x="993058" y="468080"/>
            <a:ext cx="9488131" cy="400069"/>
          </a:xfrm>
          <a:prstGeom prst="rect">
            <a:avLst/>
          </a:prstGeom>
          <a:solidFill>
            <a:srgbClr val="003399"/>
          </a:soli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FFFF"/>
              </a:buClr>
              <a:buSzPts val="2800"/>
              <a:buFont typeface="Arial"/>
              <a:buNone/>
            </a:pPr>
            <a:r>
              <a:rPr lang="en-US" sz="2000" dirty="0">
                <a:solidFill>
                  <a:schemeClr val="bg1"/>
                </a:solidFill>
              </a:rPr>
              <a:t>M K Ranjitsinh &amp; </a:t>
            </a:r>
            <a:r>
              <a:rPr lang="en-US" sz="2000" dirty="0" err="1">
                <a:solidFill>
                  <a:schemeClr val="bg1"/>
                </a:solidFill>
              </a:rPr>
              <a:t>Ors</a:t>
            </a:r>
            <a:r>
              <a:rPr lang="en-US" sz="2000" dirty="0">
                <a:solidFill>
                  <a:schemeClr val="bg1"/>
                </a:solidFill>
              </a:rPr>
              <a:t> Vs. Union of India &amp; </a:t>
            </a:r>
            <a:r>
              <a:rPr lang="en-US" sz="2000" dirty="0" err="1">
                <a:solidFill>
                  <a:schemeClr val="bg1"/>
                </a:solidFill>
              </a:rPr>
              <a:t>Ors</a:t>
            </a:r>
            <a:endParaRPr lang="en-US" sz="2000" b="0" i="0" u="none" strike="noStrike" cap="none" dirty="0">
              <a:solidFill>
                <a:schemeClr val="bg1"/>
              </a:solidFill>
              <a:latin typeface="Segoe UI" panose="020B0502040204020203" pitchFamily="34" charset="0"/>
              <a:ea typeface="Century Gothic"/>
              <a:cs typeface="Segoe UI" panose="020B0502040204020203" pitchFamily="34" charset="0"/>
              <a:sym typeface="Century Gothic"/>
            </a:endParaRPr>
          </a:p>
        </p:txBody>
      </p:sp>
      <p:sp>
        <p:nvSpPr>
          <p:cNvPr id="158" name="Google Shape;158;p46"/>
          <p:cNvSpPr txBox="1"/>
          <p:nvPr/>
        </p:nvSpPr>
        <p:spPr>
          <a:xfrm>
            <a:off x="993059" y="1274674"/>
            <a:ext cx="9488130" cy="4463174"/>
          </a:xfrm>
          <a:prstGeom prst="rect">
            <a:avLst/>
          </a:prstGeom>
          <a:solidFill>
            <a:schemeClr val="lt1"/>
          </a:solidFill>
          <a:ln w="12700" cap="flat" cmpd="sng">
            <a:solidFill>
              <a:schemeClr val="accent6"/>
            </a:solidFill>
            <a:prstDash val="solid"/>
            <a:miter lim="800000"/>
            <a:headEnd type="none" w="sm" len="sm"/>
            <a:tailEnd type="none" w="sm" len="sm"/>
          </a:ln>
        </p:spPr>
        <p:txBody>
          <a:bodyPr spcFirstLastPara="1" wrap="square" lIns="91425" tIns="45700" rIns="91425" bIns="45700" anchor="t" anchorCtr="0">
            <a:normAutofit/>
          </a:bodyPr>
          <a:lstStyle/>
          <a:p>
            <a:pPr>
              <a:lnSpc>
                <a:spcPct val="150000"/>
              </a:lnSpc>
            </a:pPr>
            <a:r>
              <a:rPr lang="en-US" b="1" dirty="0"/>
              <a:t>Right Against The Adverse Effects Of Climate Change</a:t>
            </a:r>
          </a:p>
          <a:p>
            <a:pPr>
              <a:lnSpc>
                <a:spcPct val="150000"/>
              </a:lnSpc>
            </a:pPr>
            <a:r>
              <a:rPr lang="en-US" dirty="0"/>
              <a:t>The new fundamental right is an addition to Articles 14 (right to equality) and 21 (right to life). The Supreme Court recently observed that the damage caused by climate change increases every year which is why it was necessary to have a clear distinct right. The judgement came after a case that was linked to the survival of the endangered Great Indian Bustard species. Following the case, Chief Justice </a:t>
            </a:r>
            <a:r>
              <a:rPr lang="en-US" dirty="0" err="1"/>
              <a:t>Chandrachud</a:t>
            </a:r>
            <a:r>
              <a:rPr lang="en-US" dirty="0"/>
              <a:t> shared that the right to life and equality can't be fully </a:t>
            </a:r>
            <a:r>
              <a:rPr lang="en-US" dirty="0" err="1"/>
              <a:t>realised</a:t>
            </a:r>
            <a:r>
              <a:rPr lang="en-US" dirty="0"/>
              <a:t> without a clean and stable environment, thus the introduction of the fundamental right.</a:t>
            </a:r>
          </a:p>
          <a:p>
            <a:pPr>
              <a:lnSpc>
                <a:spcPct val="150000"/>
              </a:lnSpc>
            </a:pPr>
            <a:r>
              <a:rPr lang="en-US" dirty="0"/>
              <a:t>Linking the right against climate change to Articles 21 and 14, Chief Justice </a:t>
            </a:r>
            <a:r>
              <a:rPr lang="en-US" dirty="0" err="1"/>
              <a:t>Chandrachud</a:t>
            </a:r>
            <a:r>
              <a:rPr lang="en-US" dirty="0"/>
              <a:t> said the rights to life and equality could not be fully </a:t>
            </a:r>
            <a:r>
              <a:rPr lang="en-US" dirty="0" err="1"/>
              <a:t>realised</a:t>
            </a:r>
            <a:r>
              <a:rPr lang="en-US" dirty="0"/>
              <a:t> without a clean, stable environment. </a:t>
            </a:r>
          </a:p>
          <a:p>
            <a:pPr lvl="0" eaLnBrk="0" fontAlgn="base" hangingPunct="0">
              <a:lnSpc>
                <a:spcPct val="150000"/>
              </a:lnSpc>
              <a:spcBef>
                <a:spcPct val="0"/>
              </a:spcBef>
              <a:spcAft>
                <a:spcPct val="0"/>
              </a:spcAft>
              <a:buClrTx/>
            </a:pPr>
            <a:endParaRPr lang="en-US" altLang="en-US" dirty="0">
              <a:solidFill>
                <a:schemeClr val="tx1"/>
              </a:solidFill>
              <a:latin typeface="Arial" panose="020B0604020202020204" pitchFamily="34" charset="0"/>
            </a:endParaRPr>
          </a:p>
        </p:txBody>
      </p:sp>
      <p:sp>
        <p:nvSpPr>
          <p:cNvPr id="12" name="Rectangle 11">
            <a:extLst>
              <a:ext uri="{FF2B5EF4-FFF2-40B4-BE49-F238E27FC236}">
                <a16:creationId xmlns:a16="http://schemas.microsoft.com/office/drawing/2014/main" id="{EFEA21BF-E1F2-E510-6C7F-A0D787BB275D}"/>
              </a:ext>
            </a:extLst>
          </p:cNvPr>
          <p:cNvSpPr>
            <a:spLocks noChangeArrowheads="1"/>
          </p:cNvSpPr>
          <p:nvPr/>
        </p:nvSpPr>
        <p:spPr bwMode="auto">
          <a:xfrm>
            <a:off x="0" y="0"/>
            <a:ext cx="41529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2">
            <a:extLst>
              <a:ext uri="{FF2B5EF4-FFF2-40B4-BE49-F238E27FC236}">
                <a16:creationId xmlns:a16="http://schemas.microsoft.com/office/drawing/2014/main" id="{8D0C3D9A-0F22-E379-083A-4359A3C425C3}"/>
              </a:ext>
            </a:extLst>
          </p:cNvPr>
          <p:cNvSpPr>
            <a:spLocks noChangeArrowheads="1"/>
          </p:cNvSpPr>
          <p:nvPr/>
        </p:nvSpPr>
        <p:spPr bwMode="auto">
          <a:xfrm>
            <a:off x="0" y="0"/>
            <a:ext cx="48768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rgbClr val="000000"/>
                </a:solidFill>
                <a:effectLst/>
                <a:latin typeface="Inter"/>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822147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8">
                                            <p:txEl>
                                              <p:pRg st="0" end="0"/>
                                            </p:txEl>
                                          </p:spTgt>
                                        </p:tgtEl>
                                        <p:attrNameLst>
                                          <p:attrName>style.visibility</p:attrName>
                                        </p:attrNameLst>
                                      </p:cBhvr>
                                      <p:to>
                                        <p:strVal val="visible"/>
                                      </p:to>
                                    </p:set>
                                    <p:animEffect transition="in" filter="fade">
                                      <p:cBhvr>
                                        <p:cTn id="7" dur="1000"/>
                                        <p:tgtEl>
                                          <p:spTgt spid="15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8">
                                            <p:txEl>
                                              <p:pRg st="1" end="1"/>
                                            </p:txEl>
                                          </p:spTgt>
                                        </p:tgtEl>
                                        <p:attrNameLst>
                                          <p:attrName>style.visibility</p:attrName>
                                        </p:attrNameLst>
                                      </p:cBhvr>
                                      <p:to>
                                        <p:strVal val="visible"/>
                                      </p:to>
                                    </p:set>
                                    <p:animEffect transition="in" filter="fade">
                                      <p:cBhvr>
                                        <p:cTn id="12" dur="1000"/>
                                        <p:tgtEl>
                                          <p:spTgt spid="15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8">
                                            <p:txEl>
                                              <p:pRg st="2" end="2"/>
                                            </p:txEl>
                                          </p:spTgt>
                                        </p:tgtEl>
                                        <p:attrNameLst>
                                          <p:attrName>style.visibility</p:attrName>
                                        </p:attrNameLst>
                                      </p:cBhvr>
                                      <p:to>
                                        <p:strVal val="visible"/>
                                      </p:to>
                                    </p:set>
                                    <p:animEffect transition="in" filter="fade">
                                      <p:cBhvr>
                                        <p:cTn id="17" dur="1000"/>
                                        <p:tgtEl>
                                          <p:spTgt spid="15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46"/>
          <p:cNvSpPr/>
          <p:nvPr/>
        </p:nvSpPr>
        <p:spPr>
          <a:xfrm>
            <a:off x="993058" y="468080"/>
            <a:ext cx="9488131" cy="584735"/>
          </a:xfrm>
          <a:prstGeom prst="rect">
            <a:avLst/>
          </a:prstGeom>
          <a:solidFill>
            <a:srgbClr val="003399"/>
          </a:solidFill>
          <a:ln>
            <a:noFill/>
          </a:ln>
        </p:spPr>
        <p:txBody>
          <a:bodyPr spcFirstLastPara="1" wrap="square" lIns="91425" tIns="45700" rIns="91425" bIns="45700" anchor="t" anchorCtr="0">
            <a:spAutoFit/>
          </a:bodyPr>
          <a:lstStyle/>
          <a:p>
            <a:pPr>
              <a:lnSpc>
                <a:spcPct val="200000"/>
              </a:lnSpc>
            </a:pPr>
            <a:r>
              <a:rPr lang="en-US" sz="1600" b="1">
                <a:solidFill>
                  <a:schemeClr val="bg1"/>
                </a:solidFill>
              </a:rPr>
              <a:t>Supreme Court Judgement Explained </a:t>
            </a:r>
            <a:endParaRPr lang="en-US" sz="1600" b="1" dirty="0">
              <a:solidFill>
                <a:schemeClr val="bg1"/>
              </a:solidFill>
            </a:endParaRPr>
          </a:p>
        </p:txBody>
      </p:sp>
      <p:sp>
        <p:nvSpPr>
          <p:cNvPr id="158" name="Google Shape;158;p46"/>
          <p:cNvSpPr txBox="1"/>
          <p:nvPr/>
        </p:nvSpPr>
        <p:spPr>
          <a:xfrm>
            <a:off x="993059" y="1274674"/>
            <a:ext cx="9488130" cy="4463174"/>
          </a:xfrm>
          <a:prstGeom prst="rect">
            <a:avLst/>
          </a:prstGeom>
          <a:solidFill>
            <a:schemeClr val="lt1"/>
          </a:solidFill>
          <a:ln w="12700" cap="flat" cmpd="sng">
            <a:solidFill>
              <a:schemeClr val="accent6"/>
            </a:solidFill>
            <a:prstDash val="solid"/>
            <a:miter lim="800000"/>
            <a:headEnd type="none" w="sm" len="sm"/>
            <a:tailEnd type="none" w="sm" len="sm"/>
          </a:ln>
        </p:spPr>
        <p:txBody>
          <a:bodyPr spcFirstLastPara="1" wrap="square" lIns="91425" tIns="45700" rIns="91425" bIns="45700" anchor="t" anchorCtr="0">
            <a:normAutofit/>
          </a:bodyPr>
          <a:lstStyle/>
          <a:p>
            <a:pPr>
              <a:lnSpc>
                <a:spcPct val="200000"/>
              </a:lnSpc>
            </a:pPr>
            <a:r>
              <a:rPr lang="en-US" b="1" dirty="0"/>
              <a:t>Supreme Court Judgement Explained </a:t>
            </a:r>
          </a:p>
          <a:p>
            <a:pPr marL="285750" indent="-285750">
              <a:lnSpc>
                <a:spcPct val="200000"/>
              </a:lnSpc>
              <a:buFont typeface="Arial" panose="020B0604020202020204" pitchFamily="34" charset="0"/>
              <a:buChar char="•"/>
            </a:pPr>
            <a:r>
              <a:rPr lang="en-US" dirty="0"/>
              <a:t>The judgement highlighted that the right to health is a key part of the right to life guaranteed to Indian citizens under Article 21. </a:t>
            </a:r>
          </a:p>
          <a:p>
            <a:pPr marL="285750" indent="-285750">
              <a:lnSpc>
                <a:spcPct val="200000"/>
              </a:lnSpc>
              <a:buFont typeface="Arial" panose="020B0604020202020204" pitchFamily="34" charset="0"/>
              <a:buChar char="•"/>
            </a:pPr>
            <a:r>
              <a:rPr lang="en-US" dirty="0"/>
              <a:t>Different factors such as air pollution, rising temperatures, vector-borne diseases, droughts, shortages in food supplies due to crop failure, storms, and flooding impact public health significantly. </a:t>
            </a:r>
          </a:p>
          <a:p>
            <a:pPr marL="285750" indent="-285750">
              <a:lnSpc>
                <a:spcPct val="200000"/>
              </a:lnSpc>
              <a:buFont typeface="Arial" panose="020B0604020202020204" pitchFamily="34" charset="0"/>
              <a:buChar char="•"/>
            </a:pPr>
            <a:r>
              <a:rPr lang="en-US" dirty="0"/>
              <a:t>Not being able to cope with these climate changes violates the fundamental rights of citizens - the right to life and the right to equality.</a:t>
            </a:r>
          </a:p>
          <a:p>
            <a:pPr marL="285750" indent="-285750">
              <a:lnSpc>
                <a:spcPct val="200000"/>
              </a:lnSpc>
              <a:buFont typeface="Arial" panose="020B0604020202020204" pitchFamily="34" charset="0"/>
              <a:buChar char="•"/>
            </a:pPr>
            <a:r>
              <a:rPr lang="en-US" dirty="0"/>
              <a:t>Poorer communities bear the brunt of the adverse effects of climate change. They suffer because of acute water and food shortages.</a:t>
            </a:r>
          </a:p>
          <a:p>
            <a:pPr lvl="0" eaLnBrk="0" fontAlgn="base" hangingPunct="0">
              <a:lnSpc>
                <a:spcPct val="200000"/>
              </a:lnSpc>
              <a:spcBef>
                <a:spcPct val="0"/>
              </a:spcBef>
              <a:spcAft>
                <a:spcPct val="0"/>
              </a:spcAft>
              <a:buClrTx/>
            </a:pPr>
            <a:endParaRPr lang="en-US" altLang="en-US" sz="1100" dirty="0">
              <a:solidFill>
                <a:schemeClr val="tx1"/>
              </a:solidFill>
              <a:latin typeface="Arial" panose="020B0604020202020204" pitchFamily="34" charset="0"/>
            </a:endParaRPr>
          </a:p>
        </p:txBody>
      </p:sp>
      <p:sp>
        <p:nvSpPr>
          <p:cNvPr id="12" name="Rectangle 11">
            <a:extLst>
              <a:ext uri="{FF2B5EF4-FFF2-40B4-BE49-F238E27FC236}">
                <a16:creationId xmlns:a16="http://schemas.microsoft.com/office/drawing/2014/main" id="{EFEA21BF-E1F2-E510-6C7F-A0D787BB275D}"/>
              </a:ext>
            </a:extLst>
          </p:cNvPr>
          <p:cNvSpPr>
            <a:spLocks noChangeArrowheads="1"/>
          </p:cNvSpPr>
          <p:nvPr/>
        </p:nvSpPr>
        <p:spPr bwMode="auto">
          <a:xfrm>
            <a:off x="0" y="0"/>
            <a:ext cx="41529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2">
            <a:extLst>
              <a:ext uri="{FF2B5EF4-FFF2-40B4-BE49-F238E27FC236}">
                <a16:creationId xmlns:a16="http://schemas.microsoft.com/office/drawing/2014/main" id="{8D0C3D9A-0F22-E379-083A-4359A3C425C3}"/>
              </a:ext>
            </a:extLst>
          </p:cNvPr>
          <p:cNvSpPr>
            <a:spLocks noChangeArrowheads="1"/>
          </p:cNvSpPr>
          <p:nvPr/>
        </p:nvSpPr>
        <p:spPr bwMode="auto">
          <a:xfrm>
            <a:off x="0" y="0"/>
            <a:ext cx="48768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rgbClr val="000000"/>
                </a:solidFill>
                <a:effectLst/>
                <a:latin typeface="Inter"/>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75887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8">
                                            <p:txEl>
                                              <p:pRg st="0" end="0"/>
                                            </p:txEl>
                                          </p:spTgt>
                                        </p:tgtEl>
                                        <p:attrNameLst>
                                          <p:attrName>style.visibility</p:attrName>
                                        </p:attrNameLst>
                                      </p:cBhvr>
                                      <p:to>
                                        <p:strVal val="visible"/>
                                      </p:to>
                                    </p:set>
                                    <p:animEffect transition="in" filter="fade">
                                      <p:cBhvr>
                                        <p:cTn id="7" dur="1000"/>
                                        <p:tgtEl>
                                          <p:spTgt spid="15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8">
                                            <p:txEl>
                                              <p:pRg st="1" end="1"/>
                                            </p:txEl>
                                          </p:spTgt>
                                        </p:tgtEl>
                                        <p:attrNameLst>
                                          <p:attrName>style.visibility</p:attrName>
                                        </p:attrNameLst>
                                      </p:cBhvr>
                                      <p:to>
                                        <p:strVal val="visible"/>
                                      </p:to>
                                    </p:set>
                                    <p:animEffect transition="in" filter="fade">
                                      <p:cBhvr>
                                        <p:cTn id="12" dur="1000"/>
                                        <p:tgtEl>
                                          <p:spTgt spid="15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58">
                                            <p:txEl>
                                              <p:pRg st="2" end="2"/>
                                            </p:txEl>
                                          </p:spTgt>
                                        </p:tgtEl>
                                        <p:attrNameLst>
                                          <p:attrName>style.visibility</p:attrName>
                                        </p:attrNameLst>
                                      </p:cBhvr>
                                      <p:to>
                                        <p:strVal val="visible"/>
                                      </p:to>
                                    </p:set>
                                    <p:animEffect transition="in" filter="fade">
                                      <p:cBhvr>
                                        <p:cTn id="17" dur="1000"/>
                                        <p:tgtEl>
                                          <p:spTgt spid="15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8">
                                            <p:txEl>
                                              <p:pRg st="3" end="3"/>
                                            </p:txEl>
                                          </p:spTgt>
                                        </p:tgtEl>
                                        <p:attrNameLst>
                                          <p:attrName>style.visibility</p:attrName>
                                        </p:attrNameLst>
                                      </p:cBhvr>
                                      <p:to>
                                        <p:strVal val="visible"/>
                                      </p:to>
                                    </p:set>
                                    <p:animEffect transition="in" filter="fade">
                                      <p:cBhvr>
                                        <p:cTn id="22" dur="1000"/>
                                        <p:tgtEl>
                                          <p:spTgt spid="15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58">
                                            <p:txEl>
                                              <p:pRg st="4" end="4"/>
                                            </p:txEl>
                                          </p:spTgt>
                                        </p:tgtEl>
                                        <p:attrNameLst>
                                          <p:attrName>style.visibility</p:attrName>
                                        </p:attrNameLst>
                                      </p:cBhvr>
                                      <p:to>
                                        <p:strVal val="visible"/>
                                      </p:to>
                                    </p:set>
                                    <p:animEffect transition="in" filter="fade">
                                      <p:cBhvr>
                                        <p:cTn id="27" dur="1000"/>
                                        <p:tgtEl>
                                          <p:spTgt spid="15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4411</TotalTime>
  <Words>935</Words>
  <Application>Microsoft Office PowerPoint</Application>
  <PresentationFormat>Widescreen</PresentationFormat>
  <Paragraphs>37</Paragraphs>
  <Slides>6</Slides>
  <Notes>6</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6</vt:i4>
      </vt:variant>
    </vt:vector>
  </HeadingPairs>
  <TitlesOfParts>
    <vt:vector size="13" baseType="lpstr">
      <vt:lpstr>Inter</vt:lpstr>
      <vt:lpstr>Calibri</vt:lpstr>
      <vt:lpstr>Segoe UI</vt:lpstr>
      <vt:lpstr>Century Gothic</vt:lpstr>
      <vt:lpstr>Arial</vt:lpstr>
      <vt:lpstr>Office Theme</vt:lpstr>
      <vt:lpstr>Θέμα του Office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WIN</dc:creator>
  <cp:lastModifiedBy>Alina Pandey</cp:lastModifiedBy>
  <cp:revision>6</cp:revision>
  <dcterms:created xsi:type="dcterms:W3CDTF">2020-01-02T01:56:26Z</dcterms:created>
  <dcterms:modified xsi:type="dcterms:W3CDTF">2024-04-12T21:33:27Z</dcterms:modified>
</cp:coreProperties>
</file>