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5"/>
  </p:notesMasterIdLst>
  <p:sldIdLst>
    <p:sldId id="256" r:id="rId3"/>
    <p:sldId id="257" r:id="rId4"/>
    <p:sldId id="277" r:id="rId5"/>
    <p:sldId id="305" r:id="rId6"/>
    <p:sldId id="306" r:id="rId7"/>
    <p:sldId id="303" r:id="rId8"/>
    <p:sldId id="302" r:id="rId9"/>
    <p:sldId id="298" r:id="rId10"/>
    <p:sldId id="307" r:id="rId11"/>
    <p:sldId id="308" r:id="rId12"/>
    <p:sldId id="278" r:id="rId13"/>
    <p:sldId id="309" r:id="rId14"/>
    <p:sldId id="310" r:id="rId15"/>
    <p:sldId id="311" r:id="rId16"/>
    <p:sldId id="312" r:id="rId17"/>
    <p:sldId id="313" r:id="rId18"/>
    <p:sldId id="329" r:id="rId19"/>
    <p:sldId id="330" r:id="rId20"/>
    <p:sldId id="328" r:id="rId21"/>
    <p:sldId id="316" r:id="rId22"/>
    <p:sldId id="318" r:id="rId23"/>
    <p:sldId id="317" r:id="rId24"/>
    <p:sldId id="319" r:id="rId25"/>
    <p:sldId id="320" r:id="rId26"/>
    <p:sldId id="323" r:id="rId27"/>
    <p:sldId id="314" r:id="rId28"/>
    <p:sldId id="326" r:id="rId29"/>
    <p:sldId id="321" r:id="rId30"/>
    <p:sldId id="331" r:id="rId31"/>
    <p:sldId id="332" r:id="rId32"/>
    <p:sldId id="335" r:id="rId33"/>
    <p:sldId id="336" r:id="rId34"/>
  </p:sldIdLst>
  <p:sldSz cx="12192000" cy="6858000"/>
  <p:notesSz cx="6951663" cy="10082213"/>
  <p:embeddedFontLst>
    <p:embeddedFont>
      <p:font typeface="Century Gothic" panose="020B0502020202020204" pitchFamily="34" charset="0"/>
      <p:regular r:id="rId36"/>
      <p:bold r:id="rId37"/>
      <p:italic r:id="rId38"/>
      <p:boldItalic r:id="rId39"/>
    </p:embeddedFont>
    <p:embeddedFont>
      <p:font typeface="IBM Plex Sans" panose="020B0503050203000203" pitchFamily="34"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https://www.ipcc.ch/report/ar6/wg2/chapter/chapter-4/</a:t>
            </a:r>
          </a:p>
          <a:p>
            <a:pPr marL="0" lvl="0" indent="0" algn="l" rtl="0">
              <a:spcBef>
                <a:spcPts val="0"/>
              </a:spcBef>
              <a:spcAft>
                <a:spcPts val="0"/>
              </a:spcAft>
              <a:buNone/>
            </a:pPr>
            <a:r>
              <a:rPr lang="en-US" dirty="0"/>
              <a:t>Douville, H., Raghavan, K., Renwick, J., Allan, R. P., Arias, P. A., Barlow, M., . . . </a:t>
            </a:r>
            <a:r>
              <a:rPr lang="en-US" dirty="0" err="1"/>
              <a:t>Zolina</a:t>
            </a:r>
            <a:r>
              <a:rPr lang="en-US" dirty="0"/>
              <a:t>, O., 2021: Water Cycle Changes. In: Climate Change 2021: The Physical Science Basis. Contribution of Working Group I to the Sixth Assessment Report of the Intergovernmental Panel on Climate Change. [Masson-</a:t>
            </a:r>
            <a:r>
              <a:rPr lang="en-US" dirty="0" err="1"/>
              <a:t>Delmotte</a:t>
            </a:r>
            <a:r>
              <a:rPr lang="en-US" dirty="0"/>
              <a:t>, V., P. Zhai, A. Pirani, S. L. Connors, C. </a:t>
            </a:r>
            <a:r>
              <a:rPr lang="en-US" dirty="0" err="1"/>
              <a:t>Péan</a:t>
            </a:r>
            <a:r>
              <a:rPr lang="en-US" dirty="0"/>
              <a:t>, S. Berger, N. </a:t>
            </a:r>
            <a:r>
              <a:rPr lang="en-US" dirty="0" err="1"/>
              <a:t>Caud</a:t>
            </a:r>
            <a:r>
              <a:rPr lang="en-US" dirty="0"/>
              <a:t>, Y. Chen, L. Goldfarb, M. I. Gomis, M. Huang, K. </a:t>
            </a:r>
            <a:r>
              <a:rPr lang="en-US" dirty="0" err="1"/>
              <a:t>Leitzell</a:t>
            </a:r>
            <a:r>
              <a:rPr lang="en-US" dirty="0"/>
              <a:t>, E. </a:t>
            </a:r>
            <a:r>
              <a:rPr lang="en-US" dirty="0" err="1"/>
              <a:t>Lonnoy</a:t>
            </a:r>
            <a:r>
              <a:rPr lang="en-US" dirty="0"/>
              <a:t>, J. B. R. Matthews, T. K. </a:t>
            </a:r>
            <a:r>
              <a:rPr lang="en-US" dirty="0" err="1"/>
              <a:t>Maycock</a:t>
            </a:r>
            <a:r>
              <a:rPr lang="en-US" dirty="0"/>
              <a:t>, T. Waterfield, O. </a:t>
            </a:r>
            <a:r>
              <a:rPr lang="en-US" dirty="0" err="1"/>
              <a:t>Yelekçi</a:t>
            </a:r>
            <a:r>
              <a:rPr lang="en-US" dirty="0"/>
              <a:t>, R. Yu and B. Zhou (eds.)]. Cambridge University Press, Cambridge.</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33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https://www.ipcc.ch/report/ar6/wg2/chapter/chapter-4/</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69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Sarminah, S., Timo, P. N., &amp; </a:t>
            </a:r>
            <a:r>
              <a:rPr lang="en-US" b="0" i="0" dirty="0" err="1">
                <a:solidFill>
                  <a:srgbClr val="000000"/>
                </a:solidFill>
                <a:effectLst/>
                <a:highlight>
                  <a:srgbClr val="F9F9F9"/>
                </a:highlight>
                <a:latin typeface="IBM Plex Sans" panose="020B0503050203000203" pitchFamily="34" charset="0"/>
              </a:rPr>
              <a:t>Aipassa</a:t>
            </a:r>
            <a:r>
              <a:rPr lang="en-US" b="0" i="0" dirty="0">
                <a:solidFill>
                  <a:srgbClr val="000000"/>
                </a:solidFill>
                <a:effectLst/>
                <a:highlight>
                  <a:srgbClr val="F9F9F9"/>
                </a:highlight>
                <a:latin typeface="IBM Plex Sans" panose="020B0503050203000203" pitchFamily="34" charset="0"/>
              </a:rPr>
              <a:t>, M. I. (2023). Design of soil and water conservation techniques to minimize soil erosion on degraded land in </a:t>
            </a:r>
            <a:r>
              <a:rPr lang="en-US" b="0" i="0" dirty="0" err="1">
                <a:solidFill>
                  <a:srgbClr val="000000"/>
                </a:solidFill>
                <a:effectLst/>
                <a:highlight>
                  <a:srgbClr val="F9F9F9"/>
                </a:highlight>
                <a:latin typeface="IBM Plex Sans" panose="020B0503050203000203" pitchFamily="34" charset="0"/>
              </a:rPr>
              <a:t>samarinda</a:t>
            </a:r>
            <a:r>
              <a:rPr lang="en-US" b="0" i="0" dirty="0">
                <a:solidFill>
                  <a:srgbClr val="000000"/>
                </a:solidFill>
                <a:effectLst/>
                <a:highlight>
                  <a:srgbClr val="F9F9F9"/>
                </a:highlight>
                <a:latin typeface="IBM Plex Sans" panose="020B0503050203000203" pitchFamily="34" charset="0"/>
              </a:rPr>
              <a:t> </a:t>
            </a:r>
            <a:r>
              <a:rPr lang="en-US" b="0" i="0" dirty="0" err="1">
                <a:solidFill>
                  <a:srgbClr val="000000"/>
                </a:solidFill>
                <a:effectLst/>
                <a:highlight>
                  <a:srgbClr val="F9F9F9"/>
                </a:highlight>
                <a:latin typeface="IBM Plex Sans" panose="020B0503050203000203" pitchFamily="34" charset="0"/>
              </a:rPr>
              <a:t>tenggarong</a:t>
            </a:r>
            <a:r>
              <a:rPr lang="en-US" b="0" i="0" dirty="0">
                <a:solidFill>
                  <a:srgbClr val="000000"/>
                </a:solidFill>
                <a:effectLst/>
                <a:highlight>
                  <a:srgbClr val="F9F9F9"/>
                </a:highlight>
                <a:latin typeface="IBM Plex Sans" panose="020B0503050203000203" pitchFamily="34" charset="0"/>
              </a:rPr>
              <a:t> axis road. IOP Conference Series: Earth and Environmental Science, 1282(1), 012022. https://doi.org/10.1088/1755-1315/1282/1/012022</a:t>
            </a:r>
          </a:p>
          <a:p>
            <a:pPr marL="0" lvl="0" indent="0" algn="l" rtl="0">
              <a:spcBef>
                <a:spcPts val="0"/>
              </a:spcBef>
              <a:spcAft>
                <a:spcPts val="0"/>
              </a:spcAft>
              <a:buNone/>
            </a:pPr>
            <a:r>
              <a:rPr lang="en-US" dirty="0"/>
              <a:t>Rahim MS, Nguyen KA, Stewart RA, </a:t>
            </a:r>
            <a:r>
              <a:rPr lang="en-US" dirty="0" err="1"/>
              <a:t>Giurco</a:t>
            </a:r>
            <a:r>
              <a:rPr lang="en-US" dirty="0"/>
              <a:t> D, Blumenstein M. Machine Learning and Data Analytic Techniques in Digital Water Metering: A Review. Water. 2020; 12(1):294. https://doi.org/10.3390/w12010294</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98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D0D0D"/>
                </a:solidFill>
                <a:effectLst/>
                <a:highlight>
                  <a:srgbClr val="FFFFFF"/>
                </a:highlight>
                <a:latin typeface="Söhne"/>
              </a:rPr>
              <a:t>World Bank. (2019). Reducing Non-Revenue Water to Strengthen Urban Water Utilities: Case Studies of Reform and Innovation in Urban Water Management.</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75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D0D0D"/>
                </a:solidFill>
                <a:effectLst/>
                <a:highlight>
                  <a:srgbClr val="FFFFFF"/>
                </a:highlight>
                <a:latin typeface="Söhne"/>
              </a:rPr>
              <a:t>World Bank. (2019). Reducing Non-Revenue Water to Strengthen Urban Water Utilities: Case Studies of Reform and Innovation in Urban Water Management.</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52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D0D0D"/>
                </a:solidFill>
                <a:effectLst/>
                <a:highlight>
                  <a:srgbClr val="FFFFFF"/>
                </a:highlight>
                <a:latin typeface="Söhne"/>
              </a:rPr>
              <a:t>World Bank. (2019). Reducing Non-Revenue Water to Strengthen Urban Water Utilities: Case Studies of Reform and Innovation in Urban Water Management.</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180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International Conference of Water and the Environment (ICWE) (1992), The Dublin Statement on Water and Sustainable Development, http://www.wmo.int/pages/prog/hwrp/documents/english/icwedece.html.</a:t>
            </a:r>
          </a:p>
          <a:p>
            <a:pPr marL="0" lvl="0" indent="0" algn="l" rtl="0">
              <a:spcBef>
                <a:spcPts val="0"/>
              </a:spcBef>
              <a:spcAft>
                <a:spcPts val="0"/>
              </a:spcAft>
              <a:buNone/>
            </a:pPr>
            <a:r>
              <a:rPr lang="en-US" dirty="0"/>
              <a:t>2. Lenton, R. and M. Muller (eds.) (2009), Integrated Water Resources Management in Practice: Better Water Management for Development, Earthscan Publications, London.</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761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https://iwrmactionhub.org/about/iwrm-explained</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37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https://iwrmactionhub.org/about/iwrm-explained</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24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01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103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GWP. (2004). Catalyzing change: A handbook for developing integrated water resources management (IWRM) and water efficiency strategies. Technical advisory committee (TAC) background paper no. 5. Stockholm, Sweden: Global Water Partnership.</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553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00000"/>
                </a:solidFill>
                <a:effectLst/>
                <a:highlight>
                  <a:srgbClr val="FFFFFF"/>
                </a:highlight>
                <a:latin typeface="Arial" panose="020B0604020202020204" pitchFamily="34" charset="0"/>
              </a:rPr>
              <a:t>This is the rationale for the Integrated Water Resources Management (IWRM) approach that has now been accepted internationally as the way forward for efficient, equitable and sustainable development and management of the world's limited water resources and for coping with conflicting demands.</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80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UNEP (2021). Progress on Integrated Water Resources Management. Tracking SDG 6 series: global indicator 6.5.1 updates and acceleration needs</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778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UNEP (2021). Progress on Integrated Water Resources Management. Tracking SDG 6 series: global indicator 6.5.1 updates and acceleration needs</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8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UNEP (2021). Progress on Integrated Water Resources Management. Tracking SDG 6 series: global indicator 6.5.1 updates and acceleration needs</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738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716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International Conference of Water and the Environment (ICWE) (1992), The Dublin Statement on Water and Sustainable Development, http://www.wmo.int/pages/prog/hwrp/documents/english/icwedece.html.</a:t>
            </a:r>
          </a:p>
          <a:p>
            <a:pPr marL="0" lvl="0" indent="0" algn="l" rtl="0">
              <a:spcBef>
                <a:spcPts val="0"/>
              </a:spcBef>
              <a:spcAft>
                <a:spcPts val="0"/>
              </a:spcAft>
              <a:buNone/>
            </a:pPr>
            <a:r>
              <a:rPr lang="en-US" dirty="0"/>
              <a:t>2. Lenton, R. and M. Muller (eds.) (2009), Integrated Water Resources Management in Practice: Better Water Management for Development, Earthscan Publications, London.</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042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https://www.iwrmactionhub.org/learn/iwrm-tools/integrated-flood-management-plans</a:t>
            </a:r>
          </a:p>
          <a:p>
            <a:pPr marL="0" lvl="0" indent="0" algn="l" rtl="0">
              <a:spcBef>
                <a:spcPts val="0"/>
              </a:spcBef>
              <a:spcAft>
                <a:spcPts val="0"/>
              </a:spcAft>
              <a:buNone/>
            </a:pPr>
            <a:r>
              <a:rPr lang="en-US" dirty="0"/>
              <a:t>Lihong Wang, </a:t>
            </a:r>
            <a:r>
              <a:rPr lang="en-US" dirty="0" err="1"/>
              <a:t>Shenghui</a:t>
            </a:r>
            <a:r>
              <a:rPr lang="en-US" dirty="0"/>
              <a:t> Cui, </a:t>
            </a:r>
            <a:r>
              <a:rPr lang="en-US" dirty="0" err="1"/>
              <a:t>Yuanzheng</a:t>
            </a:r>
            <a:r>
              <a:rPr lang="en-US" dirty="0"/>
              <a:t> Li, Hongjie Huang, Bikram </a:t>
            </a:r>
            <a:r>
              <a:rPr lang="en-US" dirty="0" err="1"/>
              <a:t>Manandhar</a:t>
            </a:r>
            <a:r>
              <a:rPr lang="en-US" dirty="0"/>
              <a:t>, Vilas </a:t>
            </a:r>
            <a:r>
              <a:rPr lang="en-US" dirty="0" err="1"/>
              <a:t>Nitivattananon</a:t>
            </a:r>
            <a:r>
              <a:rPr lang="en-US" dirty="0"/>
              <a:t>, </a:t>
            </a:r>
            <a:r>
              <a:rPr lang="en-US" dirty="0" err="1"/>
              <a:t>Xuejuan</a:t>
            </a:r>
            <a:r>
              <a:rPr lang="en-US" dirty="0"/>
              <a:t> Fang, Wei Huang, A review of the flood management: from flood control to flood resilience, </a:t>
            </a:r>
            <a:r>
              <a:rPr lang="en-US" dirty="0" err="1"/>
              <a:t>Heliyon</a:t>
            </a:r>
            <a:r>
              <a:rPr lang="en-US" dirty="0"/>
              <a:t>, Volume 8, Issue 11, 2022,</a:t>
            </a:r>
          </a:p>
          <a:p>
            <a:pPr marL="0" lvl="0" indent="0" algn="l" rtl="0">
              <a:spcBef>
                <a:spcPts val="0"/>
              </a:spcBef>
              <a:spcAft>
                <a:spcPts val="0"/>
              </a:spcAft>
              <a:buNone/>
            </a:pPr>
            <a:r>
              <a:rPr lang="en-US" dirty="0"/>
              <a:t>https://sdgs.un.org/partnerships/implementation-nature-based-solutions-climate-resilient-and-flood-risk-management</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487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https://sdgs.un.org/partnerships/implementation-nature-based-solutions-climate-resilient-and-flood-risk-management</a:t>
            </a:r>
          </a:p>
          <a:p>
            <a:pPr marL="0" lvl="0" indent="0" algn="l" rtl="0">
              <a:spcBef>
                <a:spcPts val="0"/>
              </a:spcBef>
              <a:spcAft>
                <a:spcPts val="0"/>
              </a:spcAft>
              <a:buNone/>
            </a:pPr>
            <a:r>
              <a:rPr lang="en-US" dirty="0"/>
              <a:t>https://www.worldbank.org/en/news/feature/2023/02/03/water-storage-is-at-the-heart-of-climate-change-adaptation</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7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Kong M, Zhao J, Zang C, Li Y, Deng J. Characteristics and Driving Mechanism of Water Resources Trend Change in </a:t>
            </a:r>
            <a:r>
              <a:rPr lang="en-US" dirty="0" err="1"/>
              <a:t>Hanjiang</a:t>
            </a:r>
            <a:r>
              <a:rPr lang="en-US" dirty="0"/>
              <a:t> River Basin. International Journal of Environmental Research and Public Health. 2023; 20(4):3764. https://doi.org/10.3390/ijerph20043764</a:t>
            </a:r>
          </a:p>
          <a:p>
            <a:pPr marL="0" lvl="0" indent="0" algn="l" rtl="0">
              <a:spcBef>
                <a:spcPts val="0"/>
              </a:spcBef>
              <a:spcAft>
                <a:spcPts val="0"/>
              </a:spcAft>
              <a:buNone/>
            </a:pPr>
            <a:r>
              <a:rPr lang="en-US" dirty="0"/>
              <a:t>Millennium Ecosystem Assessment, 2005.</a:t>
            </a:r>
          </a:p>
          <a:p>
            <a:pPr marL="0" lvl="0" indent="0" algn="l" rtl="0">
              <a:spcBef>
                <a:spcPts val="0"/>
              </a:spcBef>
              <a:spcAft>
                <a:spcPts val="0"/>
              </a:spcAft>
              <a:buNone/>
            </a:pPr>
            <a:r>
              <a:rPr lang="en-US" dirty="0"/>
              <a:t>ECOSYSTEMS AND HUMAN WELL-BEING: WETLANDS AND WATER Synthesis. World Resources Institute, Washington, DC.</a:t>
            </a:r>
          </a:p>
          <a:p>
            <a:pPr marL="0" lvl="0" indent="0" algn="l" rtl="0">
              <a:spcBef>
                <a:spcPts val="0"/>
              </a:spcBef>
              <a:spcAft>
                <a:spcPts val="0"/>
              </a:spcAft>
              <a:buNone/>
            </a:pPr>
            <a:r>
              <a:rPr lang="en-US" dirty="0"/>
              <a:t>https://hlpf.un.org/sites/default/files/mediaandpress/2023/HLPF%202023%20SDG%206%20Factsheet_1.pdf</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860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World Bank. 2023. “What the Future Has in Store: A New Paradigm for Water Storage.” World Bank, Washington, DC</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713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335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16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Kong M, Zhao J, Zang C, Li Y, Deng J. Characteristics and Driving Mechanism of Water Resources Trend Change in </a:t>
            </a:r>
            <a:r>
              <a:rPr lang="en-US" dirty="0" err="1"/>
              <a:t>Hanjiang</a:t>
            </a:r>
            <a:r>
              <a:rPr lang="en-US" dirty="0"/>
              <a:t> River Basin. International Journal of Environmental Research and Public Health. 2023; 20(4):3764. https://doi.org/10.3390/ijerph20043764</a:t>
            </a:r>
          </a:p>
          <a:p>
            <a:pPr marL="0" lvl="0" indent="0" algn="l" rtl="0">
              <a:spcBef>
                <a:spcPts val="0"/>
              </a:spcBef>
              <a:spcAft>
                <a:spcPts val="0"/>
              </a:spcAft>
              <a:buNone/>
            </a:pPr>
            <a:r>
              <a:rPr lang="en-US" dirty="0"/>
              <a:t>Millennium Ecosystem Assessment, 2005.</a:t>
            </a:r>
          </a:p>
          <a:p>
            <a:pPr marL="0" lvl="0" indent="0" algn="l" rtl="0">
              <a:spcBef>
                <a:spcPts val="0"/>
              </a:spcBef>
              <a:spcAft>
                <a:spcPts val="0"/>
              </a:spcAft>
              <a:buNone/>
            </a:pPr>
            <a:r>
              <a:rPr lang="en-US" dirty="0"/>
              <a:t>ECOSYSTEMS AND HUMAN WELL-BEING: WETLANDS AND WATER Synthesis. World Resources Institute, Washington, DC.</a:t>
            </a:r>
          </a:p>
          <a:p>
            <a:pPr marL="0" lvl="0" indent="0" algn="l" rtl="0">
              <a:spcBef>
                <a:spcPts val="0"/>
              </a:spcBef>
              <a:spcAft>
                <a:spcPts val="0"/>
              </a:spcAft>
              <a:buNone/>
            </a:pPr>
            <a:r>
              <a:rPr lang="en-US" dirty="0"/>
              <a:t>https://hlpf.un.org/sites/default/files/mediaandpress/2023/HLPF%202023%20SDG%206%20Factsheet_1.pdf</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8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Kong M, Zhao J, Zang C, Li Y, Deng J. Characteristics and Driving Mechanism of Water Resources Trend Change in </a:t>
            </a:r>
            <a:r>
              <a:rPr lang="en-US" dirty="0" err="1"/>
              <a:t>Hanjiang</a:t>
            </a:r>
            <a:r>
              <a:rPr lang="en-US" dirty="0"/>
              <a:t> River Basin. International Journal of Environmental Research and Public Health. 2023; 20(4):3764. https://doi.org/10.3390/ijerph20043764</a:t>
            </a:r>
          </a:p>
          <a:p>
            <a:pPr marL="0" lvl="0" indent="0" algn="l" rtl="0">
              <a:spcBef>
                <a:spcPts val="0"/>
              </a:spcBef>
              <a:spcAft>
                <a:spcPts val="0"/>
              </a:spcAft>
              <a:buNone/>
            </a:pPr>
            <a:r>
              <a:rPr lang="en-US" dirty="0"/>
              <a:t>Millennium Ecosystem Assessment, 2005.</a:t>
            </a:r>
          </a:p>
          <a:p>
            <a:pPr marL="0" lvl="0" indent="0" algn="l" rtl="0">
              <a:spcBef>
                <a:spcPts val="0"/>
              </a:spcBef>
              <a:spcAft>
                <a:spcPts val="0"/>
              </a:spcAft>
              <a:buNone/>
            </a:pPr>
            <a:r>
              <a:rPr lang="en-US" dirty="0"/>
              <a:t>ECOSYSTEMS AND HUMAN WELL-BEING: WETLANDS AND WATER Synthesis. World Resources Institute, Washington, DC.</a:t>
            </a:r>
          </a:p>
          <a:p>
            <a:pPr marL="0" lvl="0" indent="0" algn="l" rtl="0">
              <a:spcBef>
                <a:spcPts val="0"/>
              </a:spcBef>
              <a:spcAft>
                <a:spcPts val="0"/>
              </a:spcAft>
              <a:buNone/>
            </a:pPr>
            <a:r>
              <a:rPr lang="en-US" dirty="0"/>
              <a:t>https://hlpf.un.org/sites/default/files/mediaandpress/2023/HLPF%202023%20SDG%206%20Factsheet_1.pdf</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474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Kong M, Zhao J, Zang C, Li Y, Deng J. Characteristics and Driving Mechanism of Water Resources Trend Change in </a:t>
            </a:r>
            <a:r>
              <a:rPr lang="en-US" dirty="0" err="1"/>
              <a:t>Hanjiang</a:t>
            </a:r>
            <a:r>
              <a:rPr lang="en-US" dirty="0"/>
              <a:t> River Basin. International Journal of Environmental Research and Public Health. 2023; 20(4):3764. https://doi.org/10.3390/ijerph20043764</a:t>
            </a:r>
          </a:p>
          <a:p>
            <a:pPr marL="0" lvl="0" indent="0" algn="l" rtl="0">
              <a:spcBef>
                <a:spcPts val="0"/>
              </a:spcBef>
              <a:spcAft>
                <a:spcPts val="0"/>
              </a:spcAft>
              <a:buNone/>
            </a:pPr>
            <a:r>
              <a:rPr lang="en-US" dirty="0"/>
              <a:t>https://hlpf.un.org/sites/default/files/mediaandpress/2023/HLPF%202023%20SDG%206%20Factsheet_1.pdf</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94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FAO. (2020). AQUASTAT - FAO's global water information system. Food and Agriculture Organization of the United Nations.</a:t>
            </a:r>
          </a:p>
          <a:p>
            <a:pPr marL="0" lvl="0" indent="0" algn="l" rtl="0">
              <a:spcBef>
                <a:spcPts val="0"/>
              </a:spcBef>
              <a:spcAft>
                <a:spcPts val="0"/>
              </a:spcAft>
              <a:buNone/>
            </a:pPr>
            <a:r>
              <a:rPr lang="en-US" dirty="0"/>
              <a:t>FAO. 2020. The State of World Fisheries and Aquaculture 2020. Sustainability in action. Rome. https://doi.org/10.4060/ca9229en</a:t>
            </a:r>
          </a:p>
          <a:p>
            <a:pPr marL="0" lvl="0" indent="0" algn="l" rtl="0">
              <a:spcBef>
                <a:spcPts val="0"/>
              </a:spcBef>
              <a:spcAft>
                <a:spcPts val="0"/>
              </a:spcAft>
              <a:buNone/>
            </a:pPr>
            <a:r>
              <a:rPr lang="en-US" dirty="0"/>
              <a:t>UNIDO, ICSHP (2022). World Small Hydropower Development Report 2022. United Nations Industrial Development Organization,</a:t>
            </a:r>
          </a:p>
          <a:p>
            <a:pPr marL="0" lvl="0" indent="0" algn="l" rtl="0">
              <a:spcBef>
                <a:spcPts val="0"/>
              </a:spcBef>
              <a:spcAft>
                <a:spcPts val="0"/>
              </a:spcAft>
              <a:buNone/>
            </a:pPr>
            <a:r>
              <a:rPr lang="en-US" dirty="0"/>
              <a:t>Vienna, Austria; International Center on Small Hydro Power, Hangzhou, China. Available at www.unido.org/WSHPDR2022.</a:t>
            </a:r>
          </a:p>
          <a:p>
            <a:pPr marL="0" lvl="0" indent="0" algn="l" rtl="0">
              <a:spcBef>
                <a:spcPts val="0"/>
              </a:spcBef>
              <a:spcAft>
                <a:spcPts val="0"/>
              </a:spcAft>
              <a:buNone/>
            </a:pPr>
            <a:r>
              <a:rPr lang="en-US" dirty="0"/>
              <a:t>UNWTO. (2018). Tourism for Development Volume I: Key Areas for Action. World Tourism Organization.</a:t>
            </a:r>
          </a:p>
          <a:p>
            <a:pPr marL="0" lvl="0" indent="0" algn="l" rtl="0">
              <a:spcBef>
                <a:spcPts val="0"/>
              </a:spcBef>
              <a:spcAft>
                <a:spcPts val="0"/>
              </a:spcAft>
              <a:buNone/>
            </a:pPr>
            <a:r>
              <a:rPr lang="en-US" dirty="0"/>
              <a:t>UNESCO. (2009). Water-related cultural heritage: A preliminary study. United Nations Educational, Scientific and Cultural Organization</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68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https://www.ipcc.ch/report/ar6/wg2/chapter/chapter-4/</a:t>
            </a:r>
          </a:p>
          <a:p>
            <a:pPr marL="0" lvl="0" indent="0" algn="l" rtl="0">
              <a:spcBef>
                <a:spcPts val="0"/>
              </a:spcBef>
              <a:spcAft>
                <a:spcPts val="0"/>
              </a:spcAft>
              <a:buNone/>
            </a:pPr>
            <a:r>
              <a:rPr lang="en-US" dirty="0"/>
              <a:t>Douville, H., Raghavan, K., Renwick, J., Allan, R. P., Arias, P. A., Barlow, M., . . . </a:t>
            </a:r>
            <a:r>
              <a:rPr lang="en-US" dirty="0" err="1"/>
              <a:t>Zolina</a:t>
            </a:r>
            <a:r>
              <a:rPr lang="en-US" dirty="0"/>
              <a:t>, O., 2021: Water Cycle Changes. In: Climate Change 2021: The Physical Science Basis. Contribution of Working Group I to the Sixth Assessment Report of the Intergovernmental Panel on Climate Change. [Masson-</a:t>
            </a:r>
            <a:r>
              <a:rPr lang="en-US" dirty="0" err="1"/>
              <a:t>Delmotte</a:t>
            </a:r>
            <a:r>
              <a:rPr lang="en-US" dirty="0"/>
              <a:t>, V., P. Zhai, A. Pirani, S. L. Connors, C. </a:t>
            </a:r>
            <a:r>
              <a:rPr lang="en-US" dirty="0" err="1"/>
              <a:t>Péan</a:t>
            </a:r>
            <a:r>
              <a:rPr lang="en-US" dirty="0"/>
              <a:t>, S. Berger, N. </a:t>
            </a:r>
            <a:r>
              <a:rPr lang="en-US" dirty="0" err="1"/>
              <a:t>Caud</a:t>
            </a:r>
            <a:r>
              <a:rPr lang="en-US" dirty="0"/>
              <a:t>, Y. Chen, L. Goldfarb, M. I. Gomis, M. Huang, K. </a:t>
            </a:r>
            <a:r>
              <a:rPr lang="en-US" dirty="0" err="1"/>
              <a:t>Leitzell</a:t>
            </a:r>
            <a:r>
              <a:rPr lang="en-US" dirty="0"/>
              <a:t>, E. </a:t>
            </a:r>
            <a:r>
              <a:rPr lang="en-US" dirty="0" err="1"/>
              <a:t>Lonnoy</a:t>
            </a:r>
            <a:r>
              <a:rPr lang="en-US" dirty="0"/>
              <a:t>, J. B. R. Matthews, T. K. </a:t>
            </a:r>
            <a:r>
              <a:rPr lang="en-US" dirty="0" err="1"/>
              <a:t>Maycock</a:t>
            </a:r>
            <a:r>
              <a:rPr lang="en-US" dirty="0"/>
              <a:t>, T. Waterfield, O. </a:t>
            </a:r>
            <a:r>
              <a:rPr lang="en-US" dirty="0" err="1"/>
              <a:t>Yelekçi</a:t>
            </a:r>
            <a:r>
              <a:rPr lang="en-US" dirty="0"/>
              <a:t>, R. Yu and B. Zhou (eds.)]. Cambridge University Press, Cambridge.</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78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https://www.ipcc.ch/report/ar6/wg2/chapter/chapter-4/</a:t>
            </a:r>
          </a:p>
          <a:p>
            <a:pPr marL="0" lvl="0" indent="0" algn="l" rtl="0">
              <a:spcBef>
                <a:spcPts val="0"/>
              </a:spcBef>
              <a:spcAft>
                <a:spcPts val="0"/>
              </a:spcAft>
              <a:buNone/>
            </a:pPr>
            <a:r>
              <a:rPr lang="en-US" dirty="0"/>
              <a:t>Douville, H., Raghavan, K., Renwick, J., Allan, R. P., Arias, P. A., Barlow, M., . . . </a:t>
            </a:r>
            <a:r>
              <a:rPr lang="en-US" dirty="0" err="1"/>
              <a:t>Zolina</a:t>
            </a:r>
            <a:r>
              <a:rPr lang="en-US" dirty="0"/>
              <a:t>, O., 2021: Water Cycle Changes. In: Climate Change 2021: The Physical Science Basis. Contribution of Working Group I to the Sixth Assessment Report of the Intergovernmental Panel on Climate Change. [Masson-</a:t>
            </a:r>
            <a:r>
              <a:rPr lang="en-US" dirty="0" err="1"/>
              <a:t>Delmotte</a:t>
            </a:r>
            <a:r>
              <a:rPr lang="en-US" dirty="0"/>
              <a:t>, V., P. Zhai, A. Pirani, S. L. Connors, C. </a:t>
            </a:r>
            <a:r>
              <a:rPr lang="en-US" dirty="0" err="1"/>
              <a:t>Péan</a:t>
            </a:r>
            <a:r>
              <a:rPr lang="en-US" dirty="0"/>
              <a:t>, S. Berger, N. </a:t>
            </a:r>
            <a:r>
              <a:rPr lang="en-US" dirty="0" err="1"/>
              <a:t>Caud</a:t>
            </a:r>
            <a:r>
              <a:rPr lang="en-US" dirty="0"/>
              <a:t>, Y. Chen, L. Goldfarb, M. I. Gomis, M. Huang, K. </a:t>
            </a:r>
            <a:r>
              <a:rPr lang="en-US" dirty="0" err="1"/>
              <a:t>Leitzell</a:t>
            </a:r>
            <a:r>
              <a:rPr lang="en-US" dirty="0"/>
              <a:t>, E. </a:t>
            </a:r>
            <a:r>
              <a:rPr lang="en-US" dirty="0" err="1"/>
              <a:t>Lonnoy</a:t>
            </a:r>
            <a:r>
              <a:rPr lang="en-US" dirty="0"/>
              <a:t>, J. B. R. Matthews, T. K. </a:t>
            </a:r>
            <a:r>
              <a:rPr lang="en-US" dirty="0" err="1"/>
              <a:t>Maycock</a:t>
            </a:r>
            <a:r>
              <a:rPr lang="en-US" dirty="0"/>
              <a:t>, T. Waterfield, O. </a:t>
            </a:r>
            <a:r>
              <a:rPr lang="en-US" dirty="0" err="1"/>
              <a:t>Yelekçi</a:t>
            </a:r>
            <a:r>
              <a:rPr lang="en-US" dirty="0"/>
              <a:t>, R. Yu and B. Zhou (eds.)]. Cambridge University Press, Cambridge.</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12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gwp.org/en/sdg6suppor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https://www.youtube.com/embed/-dgQ14g4ntk?start=53&amp;feature=oembed" TargetMode="Externa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kxqbpPWTl6A?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Fvkzjt3b-dU?feature=oembed"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392043" y="2783366"/>
            <a:ext cx="11150343" cy="217324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Module 9: Climate Change and Sustainable development</a:t>
            </a:r>
          </a:p>
          <a:p>
            <a:pPr algn="just" rtl="0">
              <a:spcBef>
                <a:spcPts val="0"/>
              </a:spcBef>
              <a:spcAft>
                <a:spcPts val="0"/>
              </a:spcAft>
            </a:pPr>
            <a:r>
              <a:rPr lang="en-US" sz="2700" b="1" i="0" u="none" strike="noStrike" cap="none" dirty="0">
                <a:solidFill>
                  <a:srgbClr val="003399"/>
                </a:solidFill>
                <a:latin typeface="Century Gothic"/>
                <a:ea typeface="Century Gothic"/>
                <a:cs typeface="Century Gothic"/>
                <a:sym typeface="Century Gothic"/>
              </a:rPr>
              <a:t>Subject </a:t>
            </a:r>
            <a:r>
              <a:rPr lang="en-US" sz="2200" b="1" dirty="0">
                <a:solidFill>
                  <a:srgbClr val="003399"/>
                </a:solidFill>
                <a:latin typeface="Century Gothic"/>
                <a:sym typeface="Century Gothic"/>
              </a:rPr>
              <a:t>title: </a:t>
            </a:r>
            <a:r>
              <a:rPr lang="en-US" sz="2200" b="1" dirty="0">
                <a:solidFill>
                  <a:srgbClr val="003399"/>
                </a:solidFill>
                <a:latin typeface="Century Gothic"/>
              </a:rPr>
              <a:t>How sustainability can be implemented from a practical perspective? conservation, management, and protection of water resources in the context of climate change.</a:t>
            </a:r>
          </a:p>
          <a:p>
            <a:pPr rtl="0">
              <a:spcBef>
                <a:spcPts val="0"/>
              </a:spcBef>
              <a:spcAft>
                <a:spcPts val="0"/>
              </a:spcAft>
            </a:pPr>
            <a:r>
              <a:rPr lang="en-US" sz="2200" b="1" dirty="0">
                <a:solidFill>
                  <a:srgbClr val="003399"/>
                </a:solidFill>
                <a:latin typeface="Century Gothic"/>
                <a:ea typeface="Century Gothic"/>
                <a:cs typeface="Century Gothic"/>
                <a:sym typeface="Century Gothic"/>
              </a:rPr>
              <a:t>Instructor Name: Regina </a:t>
            </a:r>
            <a:r>
              <a:rPr lang="en-US" sz="2200" b="1" dirty="0" err="1">
                <a:solidFill>
                  <a:srgbClr val="003399"/>
                </a:solidFill>
                <a:latin typeface="Century Gothic"/>
                <a:ea typeface="Century Gothic"/>
                <a:cs typeface="Century Gothic"/>
                <a:sym typeface="Century Gothic"/>
              </a:rPr>
              <a:t>Kalodiki</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a:solidFill>
                  <a:schemeClr val="bg1"/>
                </a:solidFill>
              </a:rPr>
              <a:t>Effects of Climate Change on Water Resources</a:t>
            </a:r>
            <a:endParaRPr lang="en-US" sz="2800" dirty="0">
              <a:solidFill>
                <a:schemeClr val="bg1"/>
              </a:solidFill>
            </a:endParaRPr>
          </a:p>
        </p:txBody>
      </p:sp>
      <p:sp>
        <p:nvSpPr>
          <p:cNvPr id="158" name="Google Shape;158;p46"/>
          <p:cNvSpPr txBox="1"/>
          <p:nvPr/>
        </p:nvSpPr>
        <p:spPr>
          <a:xfrm>
            <a:off x="993059" y="1075766"/>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endParaRPr lang="en-US" dirty="0">
              <a:latin typeface="+mj-lt"/>
            </a:endParaRPr>
          </a:p>
          <a:p>
            <a:pPr lvl="0"/>
            <a:r>
              <a:rPr lang="en-US" b="1" u="sng" dirty="0">
                <a:latin typeface="+mj-lt"/>
              </a:rPr>
              <a:t>Observed and projected climate-induced changes in the water cycle</a:t>
            </a:r>
          </a:p>
          <a:p>
            <a:pPr lvl="0"/>
            <a:endParaRPr lang="en-US" b="1" dirty="0">
              <a:latin typeface="+mj-lt"/>
            </a:endParaRPr>
          </a:p>
          <a:p>
            <a:pPr lvl="0"/>
            <a:r>
              <a:rPr lang="en-US" b="1" dirty="0">
                <a:latin typeface="+mj-lt"/>
              </a:rPr>
              <a:t>B. Observed Sectoral Impacts of Current Hydrological Changes</a:t>
            </a:r>
          </a:p>
          <a:p>
            <a:pPr lvl="0"/>
            <a:endParaRPr lang="en-US" b="1" dirty="0">
              <a:latin typeface="+mj-lt"/>
            </a:endParaRPr>
          </a:p>
          <a:p>
            <a:pPr marL="285750" lvl="0" indent="-285750">
              <a:buFont typeface="Arial" panose="020B0604020202020204" pitchFamily="34" charset="0"/>
              <a:buChar char="•"/>
            </a:pPr>
            <a:r>
              <a:rPr lang="en-US" dirty="0">
                <a:latin typeface="+mj-lt"/>
              </a:rPr>
              <a:t>Observed Impacts on Agriculture </a:t>
            </a:r>
          </a:p>
          <a:p>
            <a:pPr marL="285750" lvl="0" indent="-285750">
              <a:buFont typeface="Arial" panose="020B0604020202020204" pitchFamily="34" charset="0"/>
              <a:buChar char="•"/>
            </a:pPr>
            <a:r>
              <a:rPr lang="en-US" dirty="0">
                <a:latin typeface="+mj-lt"/>
              </a:rPr>
              <a:t>Observed Impacts on Energy and Industrial Water Use </a:t>
            </a:r>
          </a:p>
          <a:p>
            <a:pPr marL="285750" lvl="0" indent="-285750">
              <a:buFont typeface="Arial" panose="020B0604020202020204" pitchFamily="34" charset="0"/>
              <a:buChar char="•"/>
            </a:pPr>
            <a:r>
              <a:rPr lang="en-US" dirty="0">
                <a:latin typeface="+mj-lt"/>
              </a:rPr>
              <a:t>Observed Impacts on Water, Sanitation and Hygiene</a:t>
            </a:r>
          </a:p>
          <a:p>
            <a:pPr marL="285750" lvl="0" indent="-285750">
              <a:buFont typeface="Arial" panose="020B0604020202020204" pitchFamily="34" charset="0"/>
              <a:buChar char="•"/>
            </a:pPr>
            <a:r>
              <a:rPr lang="en-US" dirty="0">
                <a:latin typeface="+mj-lt"/>
              </a:rPr>
              <a:t>Observed Impacts on Freshwater Ecosystems </a:t>
            </a:r>
          </a:p>
          <a:p>
            <a:pPr marL="285750" lvl="0" indent="-285750">
              <a:buFont typeface="Arial" panose="020B0604020202020204" pitchFamily="34" charset="0"/>
              <a:buChar char="•"/>
            </a:pPr>
            <a:r>
              <a:rPr lang="en-US" dirty="0">
                <a:latin typeface="+mj-lt"/>
              </a:rPr>
              <a:t>Observed Impacts on Water-Related Conflicts </a:t>
            </a:r>
          </a:p>
          <a:p>
            <a:pPr marL="285750" lvl="0" indent="-285750">
              <a:buFont typeface="Arial" panose="020B0604020202020204" pitchFamily="34" charset="0"/>
              <a:buChar char="•"/>
            </a:pPr>
            <a:r>
              <a:rPr lang="en-US" dirty="0">
                <a:latin typeface="+mj-lt"/>
              </a:rPr>
              <a:t>Observed Impacts on Human Mobility and Migration </a:t>
            </a:r>
          </a:p>
          <a:p>
            <a:pPr marL="285750" lvl="0" indent="-285750">
              <a:buFont typeface="Arial" panose="020B0604020202020204" pitchFamily="34" charset="0"/>
              <a:buChar char="•"/>
            </a:pPr>
            <a:r>
              <a:rPr lang="en-US" dirty="0">
                <a:latin typeface="+mj-lt"/>
              </a:rPr>
              <a:t>Observed Impacts on the Cultural Water Uses of Indigenous Peoples, Local Communities and Traditional Peoples </a:t>
            </a:r>
          </a:p>
        </p:txBody>
      </p:sp>
    </p:spTree>
    <p:extLst>
      <p:ext uri="{BB962C8B-B14F-4D97-AF65-F5344CB8AC3E}">
        <p14:creationId xmlns:p14="http://schemas.microsoft.com/office/powerpoint/2010/main" val="385195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Effects of Climate Change on Water Resources</a:t>
            </a: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a:r>
              <a:rPr lang="en-US" sz="1500" dirty="0"/>
              <a:t>Main points: </a:t>
            </a:r>
          </a:p>
          <a:p>
            <a:pPr lvl="0"/>
            <a:endParaRPr lang="en-US" dirty="0"/>
          </a:p>
          <a:p>
            <a:pPr lvl="0"/>
            <a:r>
              <a:rPr lang="en-US" b="1" dirty="0"/>
              <a:t>Projected changes</a:t>
            </a:r>
          </a:p>
          <a:p>
            <a:pPr lvl="0"/>
            <a:endParaRPr lang="en-US" dirty="0"/>
          </a:p>
          <a:p>
            <a:pPr marL="285750" lvl="0" indent="-285750">
              <a:buFont typeface="Arial" panose="020B0604020202020204" pitchFamily="34" charset="0"/>
              <a:buChar char="•"/>
            </a:pPr>
            <a:r>
              <a:rPr lang="en-US" dirty="0"/>
              <a:t>Global warming of 2°C would lead to an expansion of the area affected by </a:t>
            </a:r>
            <a:r>
              <a:rPr lang="en-US" b="1" dirty="0"/>
              <a:t>flood hazards</a:t>
            </a:r>
            <a:r>
              <a:rPr lang="en-US" dirty="0"/>
              <a:t>, compared to conditions at 1.5°C global </a:t>
            </a:r>
            <a:r>
              <a:rPr lang="en-US" sz="1500" dirty="0"/>
              <a:t>warming</a:t>
            </a:r>
            <a:r>
              <a:rPr lang="en-US" dirty="0"/>
              <a:t> (</a:t>
            </a:r>
            <a:r>
              <a:rPr lang="en-US" dirty="0" err="1"/>
              <a:t>Hoegh</a:t>
            </a:r>
            <a:r>
              <a:rPr lang="en-US" dirty="0"/>
              <a:t>-Guldberg et al., 2018)</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the total land area subject to increasing </a:t>
            </a:r>
            <a:r>
              <a:rPr lang="en-US" b="1" dirty="0"/>
              <a:t>drought frequency </a:t>
            </a:r>
            <a:r>
              <a:rPr lang="en-US" dirty="0"/>
              <a:t>and severity would expand (high confidence), and in the Mediterranean, southwestern South America and western North America, future aridification will far exceed the magnitude of change seen in the last millennium (Douville et al., 2021)</a:t>
            </a:r>
          </a:p>
          <a:p>
            <a:pPr marL="285750" lvl="0" indent="-285750">
              <a:buFont typeface="Arial" panose="020B0604020202020204" pitchFamily="34" charset="0"/>
              <a:buChar char="•"/>
            </a:pPr>
            <a:endParaRPr lang="en-US" b="1" dirty="0"/>
          </a:p>
          <a:p>
            <a:pPr marL="285750" lvl="0" indent="-285750">
              <a:buFont typeface="Arial" panose="020B0604020202020204" pitchFamily="34" charset="0"/>
              <a:buChar char="•"/>
            </a:pPr>
            <a:r>
              <a:rPr lang="en-US" b="1" dirty="0"/>
              <a:t>Water insecurity </a:t>
            </a:r>
            <a:r>
              <a:rPr lang="en-US" dirty="0"/>
              <a:t>due to water quality degradation is projected to increase under climate change due to warming, enhanced floods and sea level rise (Arnell and Lloyd-Hughes, 2014; Dyer et al., 2014; Whitehead et al., 2015)</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Climate change is estimated to be responsible for 30–66% increase of </a:t>
            </a:r>
            <a:r>
              <a:rPr lang="en-US" b="1" dirty="0"/>
              <a:t>soil erosion </a:t>
            </a:r>
            <a:r>
              <a:rPr lang="en-US" dirty="0"/>
              <a:t>by 2070, while socioeconomic developments impacting land use may lead to ± 10% change of soil erosion (Borrelli et al., 2020).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Climate change </a:t>
            </a:r>
            <a:r>
              <a:rPr lang="en-US" b="1" dirty="0"/>
              <a:t>impacts agriculture </a:t>
            </a:r>
            <a:r>
              <a:rPr lang="en-US" dirty="0"/>
              <a:t>through various pathways (5.4 – Crop-based Systems), with projected yield losses of up to 32% by 2100 (RCP8.5) due to the combined effects of temperature and precipitation. (Ren et al., 2018a).</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Climate change is expected to compromise </a:t>
            </a:r>
            <a:r>
              <a:rPr lang="en-US" b="1" dirty="0"/>
              <a:t>Water Sanitation and Hygiene </a:t>
            </a:r>
            <a:r>
              <a:rPr lang="en-US" dirty="0"/>
              <a:t>(</a:t>
            </a:r>
            <a:r>
              <a:rPr lang="en-US" dirty="0" err="1"/>
              <a:t>WaSH</a:t>
            </a:r>
            <a:r>
              <a:rPr lang="en-US" dirty="0"/>
              <a:t>) services, compounding existing vulnerabilities and increasing water-related health risks</a:t>
            </a:r>
          </a:p>
          <a:p>
            <a:pPr marL="285750" lvl="0" indent="-285750">
              <a:buFont typeface="Arial" panose="020B0604020202020204" pitchFamily="34" charset="0"/>
              <a:buChar char="•"/>
            </a:pPr>
            <a:endParaRPr lang="en-US" dirty="0"/>
          </a:p>
          <a:p>
            <a:pPr lvl="0"/>
            <a:endParaRPr lang="en-US" dirty="0"/>
          </a:p>
        </p:txBody>
      </p:sp>
    </p:spTree>
    <p:extLst>
      <p:ext uri="{BB962C8B-B14F-4D97-AF65-F5344CB8AC3E}">
        <p14:creationId xmlns:p14="http://schemas.microsoft.com/office/powerpoint/2010/main" val="119409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Management Strategies for Adapting to Climate Change</a:t>
            </a:r>
          </a:p>
          <a:p>
            <a:pPr lvl="0"/>
            <a:endParaRPr lang="en-US" sz="1600" b="1" dirty="0"/>
          </a:p>
          <a:p>
            <a:pPr lvl="0"/>
            <a:r>
              <a:rPr lang="en-US" sz="1600" b="1" dirty="0"/>
              <a:t>1. </a:t>
            </a:r>
            <a:r>
              <a:rPr lang="en-US" b="1" dirty="0"/>
              <a:t>Water Conservation policies</a:t>
            </a:r>
          </a:p>
          <a:p>
            <a:pPr lvl="0"/>
            <a:endParaRPr lang="en-US" sz="1200" b="1" dirty="0"/>
          </a:p>
          <a:p>
            <a:pPr marL="285750" lvl="0" indent="-285750">
              <a:buFont typeface="Arial" panose="020B0604020202020204" pitchFamily="34" charset="0"/>
              <a:buChar char="•"/>
            </a:pPr>
            <a:r>
              <a:rPr lang="en-US" sz="1200" dirty="0"/>
              <a:t>Programs for water conservation often combine </a:t>
            </a:r>
            <a:r>
              <a:rPr lang="en-US" sz="1200" u="sng" dirty="0"/>
              <a:t>vegetative</a:t>
            </a:r>
            <a:r>
              <a:rPr lang="en-US" sz="1200" dirty="0"/>
              <a:t> and </a:t>
            </a:r>
            <a:r>
              <a:rPr lang="en-US" sz="1200" u="sng" dirty="0"/>
              <a:t>mechanical techniques </a:t>
            </a:r>
            <a:r>
              <a:rPr lang="en-US" sz="1200" dirty="0"/>
              <a:t>to control erosion, repair damaged soil, and enhance soil productivity</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200" dirty="0"/>
              <a:t>In urban areas, water conservation is typically achieved through regulations like water rationing and technology requirements (Olmstead &amp; Stavins, 2009). These measures are aimed at reducing water usage and promoting efficient water management. </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200" dirty="0"/>
              <a:t>Water conservation is a key component in the design of green buildings to meet the increasing demand for water while minimizing freshwater consumption (</a:t>
            </a:r>
            <a:r>
              <a:rPr lang="en-US" sz="1200" dirty="0" err="1"/>
              <a:t>Talpur</a:t>
            </a:r>
            <a:r>
              <a:rPr lang="en-US" sz="1200" dirty="0"/>
              <a:t> et al., 2020).</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200" dirty="0"/>
              <a:t>Advancements in technology, such as Geographic Information Systems (GIS) and machine learning, have played a crucial role in identifying suitable areas for water conservation technologies and analyzing data for effective water management (</a:t>
            </a:r>
            <a:r>
              <a:rPr lang="en-US" sz="1200" dirty="0" err="1"/>
              <a:t>Nganga</a:t>
            </a:r>
            <a:r>
              <a:rPr lang="en-US" sz="1200" dirty="0"/>
              <a:t> et al., 2019; Rahim et al., 2020).</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200" dirty="0"/>
              <a:t>Understanding human behavior and the factors influencing water conservation practices are vital for the successful implementation of conservation strategies. By considering psychological elements such as attitudes, beliefs, and social norms, water management authorities can tailor conservation techniques to be more effective and practical.</a:t>
            </a:r>
          </a:p>
          <a:p>
            <a:pPr lvl="0"/>
            <a:endParaRPr lang="en-US" sz="1600" b="1" dirty="0"/>
          </a:p>
        </p:txBody>
      </p:sp>
    </p:spTree>
    <p:extLst>
      <p:ext uri="{BB962C8B-B14F-4D97-AF65-F5344CB8AC3E}">
        <p14:creationId xmlns:p14="http://schemas.microsoft.com/office/powerpoint/2010/main" val="35458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lvl="0"/>
            <a:r>
              <a:rPr lang="en-US" sz="1600" b="1" dirty="0"/>
              <a:t>Management Strategies for Adapting to Climate Change</a:t>
            </a:r>
          </a:p>
          <a:p>
            <a:pPr lvl="0"/>
            <a:endParaRPr lang="en-US" sz="1600" b="1" dirty="0"/>
          </a:p>
          <a:p>
            <a:pPr lvl="0"/>
            <a:r>
              <a:rPr lang="en-US" sz="1600" b="1" dirty="0"/>
              <a:t>Examples of water conservation policies: </a:t>
            </a:r>
          </a:p>
          <a:p>
            <a:endParaRPr lang="en-US" sz="1600" dirty="0"/>
          </a:p>
          <a:p>
            <a:pPr marL="285750" indent="-285750">
              <a:buFont typeface="Arial" panose="020B0604020202020204" pitchFamily="34" charset="0"/>
              <a:buChar char="•"/>
            </a:pPr>
            <a:r>
              <a:rPr lang="en-US" sz="1300" b="1" dirty="0"/>
              <a:t>Improving Irrigation Efficienc</a:t>
            </a:r>
            <a:r>
              <a:rPr lang="en-US" sz="1300" dirty="0"/>
              <a:t>y: Implementing precision irrigation techniques, such as drip and micro-sprinkler systems, to minimize water wastage in agriculture.</a:t>
            </a:r>
          </a:p>
          <a:p>
            <a:pPr lvl="0"/>
            <a:endParaRPr lang="en-US" sz="1600" b="1" dirty="0"/>
          </a:p>
          <a:p>
            <a:pPr marL="285750" lvl="0" indent="-285750">
              <a:buFont typeface="Arial" panose="020B0604020202020204" pitchFamily="34" charset="0"/>
              <a:buChar char="•"/>
            </a:pPr>
            <a:r>
              <a:rPr lang="en-US" sz="1300" b="1" dirty="0"/>
              <a:t>Reducing Non-Revenue Water: </a:t>
            </a:r>
            <a:r>
              <a:rPr lang="en-US" sz="1300" dirty="0"/>
              <a:t>Upgrading water supply infrastructure and implementing leakage detection and repair programs to minimize losses in distribution systems.</a:t>
            </a:r>
          </a:p>
          <a:p>
            <a:pPr marL="285750" lvl="0" indent="-285750">
              <a:buFont typeface="Arial" panose="020B0604020202020204" pitchFamily="34" charset="0"/>
              <a:buChar char="•"/>
            </a:pPr>
            <a:endParaRPr lang="en-US" sz="1300" b="1" dirty="0"/>
          </a:p>
          <a:p>
            <a:pPr lvl="0"/>
            <a:r>
              <a:rPr lang="en-US" sz="1300" b="1" dirty="0"/>
              <a:t>What is Non-Revenue Water?</a:t>
            </a:r>
          </a:p>
          <a:p>
            <a:pPr lvl="0" algn="just"/>
            <a:r>
              <a:rPr lang="en-US" sz="1300" dirty="0"/>
              <a:t>Non-revenue water is the difference between the volume of water put into a water distribution system and the volume that is billed to customers. NRW comprises three components: physical (or real) losses, commercial (or apparent) losses, and unbilled authorized consumption.</a:t>
            </a:r>
          </a:p>
          <a:p>
            <a:pPr lvl="0" algn="just"/>
            <a:endParaRPr lang="en-US" sz="1300" dirty="0"/>
          </a:p>
          <a:p>
            <a:pPr lvl="0" algn="just"/>
            <a:r>
              <a:rPr lang="en-US" sz="1300" b="1" dirty="0"/>
              <a:t>How Much Water Is Lost?</a:t>
            </a:r>
          </a:p>
          <a:p>
            <a:pPr lvl="0" algn="just"/>
            <a:r>
              <a:rPr lang="en-US" sz="1300" dirty="0"/>
              <a:t>It is widely acknowledged that NRW levels in developing countries are very high. However, few data are available in the literature regarding the actual figures, largely because most water utilities in the developing world do not have adequate monitoring systems for assessing water losses and many countries lack national reporting systems that collect and consolidate information on water utility performance. </a:t>
            </a:r>
          </a:p>
          <a:p>
            <a:pPr lvl="0" algn="just"/>
            <a:endParaRPr lang="en-US" sz="1300" dirty="0"/>
          </a:p>
          <a:p>
            <a:pPr lvl="0" algn="just"/>
            <a:r>
              <a:rPr lang="en-US" sz="1300" b="1" dirty="0"/>
              <a:t>What Are the advantages from Reduced NRW?</a:t>
            </a:r>
          </a:p>
          <a:p>
            <a:pPr lvl="0" algn="just"/>
            <a:r>
              <a:rPr lang="en-US" sz="1300" dirty="0"/>
              <a:t>Reducing NRW to just half the current level in the developing world would deliver the following benefits:</a:t>
            </a:r>
          </a:p>
          <a:p>
            <a:pPr marL="285750" lvl="0" indent="-285750" algn="just">
              <a:buFont typeface="Arial" panose="020B0604020202020204" pitchFamily="34" charset="0"/>
              <a:buChar char="•"/>
            </a:pPr>
            <a:endParaRPr lang="en-US" sz="1300" dirty="0"/>
          </a:p>
          <a:p>
            <a:pPr marL="285750" lvl="0" indent="-285750" algn="just">
              <a:buFont typeface="Arial" panose="020B0604020202020204" pitchFamily="34" charset="0"/>
              <a:buChar char="•"/>
            </a:pPr>
            <a:r>
              <a:rPr lang="en-US" sz="1300" dirty="0"/>
              <a:t>Eight billion cubic meters of already treated water would be available to service customers.</a:t>
            </a:r>
          </a:p>
          <a:p>
            <a:pPr marL="285750" lvl="0" indent="-285750" algn="just">
              <a:buFont typeface="Arial" panose="020B0604020202020204" pitchFamily="34" charset="0"/>
              <a:buChar char="•"/>
            </a:pPr>
            <a:r>
              <a:rPr lang="en-US" sz="1300" dirty="0"/>
              <a:t>Ninety million more people could gain access to water supply, without increasing demand on endangered water resources.</a:t>
            </a:r>
          </a:p>
          <a:p>
            <a:pPr marL="285750" lvl="0" indent="-285750" algn="just">
              <a:buFont typeface="Arial" panose="020B0604020202020204" pitchFamily="34" charset="0"/>
              <a:buChar char="•"/>
            </a:pPr>
            <a:r>
              <a:rPr lang="en-US" sz="1300" dirty="0"/>
              <a:t>Water utilities would gain access to an additional US$2.9 billion in self-generated cash flow</a:t>
            </a:r>
          </a:p>
          <a:p>
            <a:pPr marL="285750" lvl="0" indent="-285750" algn="just">
              <a:buFont typeface="Arial" panose="020B0604020202020204" pitchFamily="34" charset="0"/>
              <a:buChar char="•"/>
            </a:pPr>
            <a:r>
              <a:rPr lang="en-US" sz="1300" dirty="0"/>
              <a:t>Fairness would be promoted among users by acting against illegal connections8 and those who engage in corrupt meter-reading</a:t>
            </a:r>
          </a:p>
          <a:p>
            <a:pPr lvl="0" algn="just"/>
            <a:r>
              <a:rPr lang="en-US" sz="1300" dirty="0"/>
              <a:t>practices.</a:t>
            </a:r>
          </a:p>
        </p:txBody>
      </p:sp>
    </p:spTree>
    <p:extLst>
      <p:ext uri="{BB962C8B-B14F-4D97-AF65-F5344CB8AC3E}">
        <p14:creationId xmlns:p14="http://schemas.microsoft.com/office/powerpoint/2010/main" val="26038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300" b="1" dirty="0"/>
              <a:t>Reducing Non-Revenue Water</a:t>
            </a:r>
          </a:p>
          <a:p>
            <a:pPr marL="285750" lvl="0" indent="-285750">
              <a:buFont typeface="Arial" panose="020B0604020202020204" pitchFamily="34" charset="0"/>
              <a:buChar char="•"/>
            </a:pPr>
            <a:endParaRPr lang="en-US" sz="1300" b="1" dirty="0"/>
          </a:p>
          <a:p>
            <a:pPr marL="285750" lvl="0" indent="-285750">
              <a:buFont typeface="Arial" panose="020B0604020202020204" pitchFamily="34" charset="0"/>
              <a:buChar char="•"/>
            </a:pPr>
            <a:r>
              <a:rPr lang="en-US" sz="1300" b="1" dirty="0"/>
              <a:t>How to implement Non –Revenue water strategies</a:t>
            </a:r>
          </a:p>
          <a:p>
            <a:pPr lvl="0"/>
            <a:endParaRPr lang="en-US" sz="1300" dirty="0"/>
          </a:p>
          <a:p>
            <a:pPr lvl="0"/>
            <a:r>
              <a:rPr lang="en-US" sz="1300" dirty="0"/>
              <a:t>Private sector involvement in NRW reduction activities</a:t>
            </a:r>
          </a:p>
          <a:p>
            <a:pPr marL="285750" lvl="0" indent="-285750">
              <a:buFont typeface="Arial" panose="020B0604020202020204" pitchFamily="34" charset="0"/>
              <a:buChar char="•"/>
            </a:pPr>
            <a:endParaRPr lang="en-US" sz="1300" dirty="0"/>
          </a:p>
          <a:p>
            <a:pPr marL="285750" lvl="0" indent="-285750">
              <a:buFont typeface="Arial" panose="020B0604020202020204" pitchFamily="34" charset="0"/>
              <a:buChar char="•"/>
            </a:pPr>
            <a:r>
              <a:rPr lang="en-US" sz="1300" dirty="0"/>
              <a:t>Long-term PPP arrangements</a:t>
            </a:r>
          </a:p>
          <a:p>
            <a:pPr marL="285750" lvl="0" indent="-285750">
              <a:buFont typeface="Arial" panose="020B0604020202020204" pitchFamily="34" charset="0"/>
              <a:buChar char="•"/>
            </a:pPr>
            <a:r>
              <a:rPr lang="en-US" sz="1300" dirty="0"/>
              <a:t>service contracts or </a:t>
            </a:r>
          </a:p>
          <a:p>
            <a:pPr marL="285750" lvl="0" indent="-285750">
              <a:buFont typeface="Arial" panose="020B0604020202020204" pitchFamily="34" charset="0"/>
              <a:buChar char="•"/>
            </a:pPr>
            <a:r>
              <a:rPr lang="en-US" sz="1300" dirty="0"/>
              <a:t>subcontracting of certain tasks</a:t>
            </a:r>
          </a:p>
          <a:p>
            <a:pPr lvl="0"/>
            <a:endParaRPr lang="en-US" sz="1300" dirty="0"/>
          </a:p>
          <a:p>
            <a:pPr lvl="0"/>
            <a:r>
              <a:rPr lang="en-US" sz="1300" dirty="0"/>
              <a:t>The private sector can bring the following:</a:t>
            </a:r>
          </a:p>
          <a:p>
            <a:pPr lvl="0"/>
            <a:endParaRPr lang="en-US" sz="1300" dirty="0"/>
          </a:p>
          <a:p>
            <a:pPr lvl="0"/>
            <a:r>
              <a:rPr lang="en-US" sz="1300" dirty="0"/>
              <a:t>New technology and the know-how to utilize it efficiently</a:t>
            </a:r>
          </a:p>
          <a:p>
            <a:pPr lvl="0"/>
            <a:r>
              <a:rPr lang="en-US" sz="1300" dirty="0"/>
              <a:t>• Better incentives for project performance</a:t>
            </a:r>
          </a:p>
          <a:p>
            <a:pPr lvl="0"/>
            <a:r>
              <a:rPr lang="en-US" sz="1300" dirty="0"/>
              <a:t>• Creative solutions for the design and implementation of the program</a:t>
            </a:r>
          </a:p>
          <a:p>
            <a:pPr lvl="0"/>
            <a:r>
              <a:rPr lang="en-US" sz="1300" dirty="0"/>
              <a:t>• Qualified human resources</a:t>
            </a:r>
          </a:p>
          <a:p>
            <a:pPr lvl="0"/>
            <a:r>
              <a:rPr lang="en-US" sz="1300" dirty="0"/>
              <a:t>• Flexibility for field work (for example, night crews)</a:t>
            </a:r>
          </a:p>
          <a:p>
            <a:pPr lvl="0"/>
            <a:r>
              <a:rPr lang="en-US" sz="1300" dirty="0"/>
              <a:t>• Investment, under certain conditions</a:t>
            </a:r>
          </a:p>
        </p:txBody>
      </p:sp>
    </p:spTree>
    <p:extLst>
      <p:ext uri="{BB962C8B-B14F-4D97-AF65-F5344CB8AC3E}">
        <p14:creationId xmlns:p14="http://schemas.microsoft.com/office/powerpoint/2010/main" val="150244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300" b="1" dirty="0"/>
              <a:t>Reducing Non-Revenue Water</a:t>
            </a:r>
          </a:p>
          <a:p>
            <a:pPr marL="285750" lvl="0" indent="-285750">
              <a:buFont typeface="Arial" panose="020B0604020202020204" pitchFamily="34" charset="0"/>
              <a:buChar char="•"/>
            </a:pPr>
            <a:endParaRPr lang="en-US" sz="1300" b="1" dirty="0"/>
          </a:p>
          <a:p>
            <a:pPr marL="285750" lvl="0" indent="-285750">
              <a:buFont typeface="Arial" panose="020B0604020202020204" pitchFamily="34" charset="0"/>
              <a:buChar char="•"/>
            </a:pPr>
            <a:r>
              <a:rPr lang="en-US" sz="1300" b="1" dirty="0"/>
              <a:t>How to implement Non –Revenue water strategies</a:t>
            </a:r>
          </a:p>
          <a:p>
            <a:pPr marL="285750" lvl="0" indent="-285750">
              <a:buFont typeface="Arial" panose="020B0604020202020204" pitchFamily="34" charset="0"/>
              <a:buChar char="•"/>
            </a:pPr>
            <a:endParaRPr lang="en-US" sz="1300" b="1" dirty="0"/>
          </a:p>
          <a:p>
            <a:pPr lvl="0"/>
            <a:r>
              <a:rPr lang="en-US" sz="1300" b="1" dirty="0"/>
              <a:t>Example:</a:t>
            </a:r>
          </a:p>
          <a:p>
            <a:pPr lvl="0"/>
            <a:r>
              <a:rPr lang="en-US" sz="1300" dirty="0"/>
              <a:t>Outsourcing of leak detection. Many water utilities in Europe, the United States, and even in some developing countries use private leak detection contractors to survey the distribution network periodically.</a:t>
            </a:r>
          </a:p>
          <a:p>
            <a:pPr lvl="0"/>
            <a:endParaRPr lang="en-US" sz="1300" dirty="0"/>
          </a:p>
          <a:p>
            <a:pPr lvl="0"/>
            <a:r>
              <a:rPr lang="en-US" sz="1300" dirty="0"/>
              <a:t>Performance-Based Service Contracting: contract a private firm to implement an NRW reduction program, as for the outsourcing approach described above, but with the difference that the private firm is not paid solely in exchange for services delivered, but paid also against meeting contractually enforced operational performance measures. This measure is in line with the  Output-based aid (OBA) approach advocated by the World Bank based on the idea of paying the private sector for delivering results (that is, outputs), instead of for just a series of activities/inputs.</a:t>
            </a:r>
          </a:p>
          <a:p>
            <a:pPr lvl="0"/>
            <a:endParaRPr lang="en-US" sz="1300" dirty="0"/>
          </a:p>
          <a:p>
            <a:pPr lvl="0"/>
            <a:r>
              <a:rPr lang="en-US" sz="1300" b="1" dirty="0"/>
              <a:t>International Case study: </a:t>
            </a:r>
          </a:p>
          <a:p>
            <a:pPr lvl="0"/>
            <a:endParaRPr lang="en-US" sz="1300" dirty="0"/>
          </a:p>
          <a:p>
            <a:pPr lvl="0"/>
            <a:r>
              <a:rPr lang="en-US" sz="1300" dirty="0"/>
              <a:t>State of Selangor (Malaysia), where a large-scale contract for reducing physical and commercial losses has been in place since 1998 between the (at that time state owned) water utility serving Kuala Lumpur and its surroundings, and a consortium led by a Malaysian company</a:t>
            </a:r>
          </a:p>
          <a:p>
            <a:pPr lvl="0"/>
            <a:endParaRPr lang="en-US" sz="1300" dirty="0"/>
          </a:p>
        </p:txBody>
      </p:sp>
    </p:spTree>
    <p:extLst>
      <p:ext uri="{BB962C8B-B14F-4D97-AF65-F5344CB8AC3E}">
        <p14:creationId xmlns:p14="http://schemas.microsoft.com/office/powerpoint/2010/main" val="337177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2. Integrated Water Resources Management </a:t>
            </a:r>
          </a:p>
          <a:p>
            <a:pPr lvl="0"/>
            <a:endParaRPr lang="en-US" sz="1600" b="1" dirty="0"/>
          </a:p>
          <a:p>
            <a:pPr lvl="0"/>
            <a:r>
              <a:rPr lang="en-US" dirty="0"/>
              <a:t>Is a process which promotes the coordinated development and management of water, land and related resources in order to maximize economic and social welfare in an equitable manner without compromising the sustainability of vital ecosystems and environment. </a:t>
            </a:r>
          </a:p>
          <a:p>
            <a:pPr lvl="0"/>
            <a:endParaRPr lang="en-US" dirty="0"/>
          </a:p>
          <a:p>
            <a:pPr lvl="0"/>
            <a:r>
              <a:rPr lang="en-US" dirty="0"/>
              <a:t>IWRM is a framework designed to improve the management of water resources based on four key principles adopted at the 1992 Dublin Conference on Water and the Rio de Janeiro Summit on Sustainable Development. These </a:t>
            </a:r>
            <a:r>
              <a:rPr lang="en-US" b="1" dirty="0"/>
              <a:t>principles</a:t>
            </a:r>
            <a:r>
              <a:rPr lang="en-US" dirty="0"/>
              <a:t> hold that: </a:t>
            </a:r>
          </a:p>
          <a:p>
            <a:pPr lvl="0"/>
            <a:endParaRPr lang="en-US" dirty="0"/>
          </a:p>
          <a:p>
            <a:pPr marL="342900" lvl="0" indent="-342900">
              <a:buAutoNum type="arabicParenBoth"/>
            </a:pPr>
            <a:r>
              <a:rPr lang="en-US" dirty="0"/>
              <a:t>fresh water is a finite and vulnerable resource essential to sustain life, development, and the environment; </a:t>
            </a:r>
          </a:p>
          <a:p>
            <a:pPr marL="342900" lvl="0" indent="-342900">
              <a:buAutoNum type="arabicParenBoth"/>
            </a:pPr>
            <a:r>
              <a:rPr lang="en-US" dirty="0"/>
              <a:t>water development and management should be based on a participatory approach, involving users, planners, and policy makers at all levels; </a:t>
            </a:r>
          </a:p>
          <a:p>
            <a:pPr marL="342900" lvl="0" indent="-342900">
              <a:buAutoNum type="arabicParenBoth"/>
            </a:pPr>
            <a:r>
              <a:rPr lang="en-US" dirty="0"/>
              <a:t>women play a central part in the provision, management, and safeguarding of water; and </a:t>
            </a:r>
          </a:p>
          <a:p>
            <a:pPr marL="342900" lvl="0" indent="-342900">
              <a:buAutoNum type="arabicParenBoth"/>
            </a:pPr>
            <a:r>
              <a:rPr lang="en-US" dirty="0"/>
              <a:t>water has an economic value in all its competing uses and should be recognized as an economic good.</a:t>
            </a:r>
          </a:p>
          <a:p>
            <a:pPr marL="342900" lvl="0" indent="-342900">
              <a:buAutoNum type="arabicParenBoth"/>
            </a:pPr>
            <a:endParaRPr lang="en-US" dirty="0"/>
          </a:p>
          <a:p>
            <a:pPr lvl="0"/>
            <a:r>
              <a:rPr lang="en-US" dirty="0"/>
              <a:t>IWRM is not, therefore, a prescriptive description of how water should be managed, but rather it is a broad framework in which decision makers can collaboratively decide the goals of water management and co-ordinate the use of different instruments to achieve them.</a:t>
            </a:r>
          </a:p>
        </p:txBody>
      </p:sp>
    </p:spTree>
    <p:extLst>
      <p:ext uri="{BB962C8B-B14F-4D97-AF65-F5344CB8AC3E}">
        <p14:creationId xmlns:p14="http://schemas.microsoft.com/office/powerpoint/2010/main" val="204734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a:r>
              <a:rPr lang="en-US" sz="1600" b="1" dirty="0"/>
              <a:t>2. Integrated Water Resources Management </a:t>
            </a:r>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900" b="1" dirty="0"/>
          </a:p>
          <a:p>
            <a:pPr lvl="0"/>
            <a:endParaRPr lang="en-US" sz="900" b="1" dirty="0"/>
          </a:p>
          <a:p>
            <a:pPr lvl="0"/>
            <a:endParaRPr lang="en-US" sz="900" b="1" dirty="0"/>
          </a:p>
          <a:p>
            <a:pPr lvl="0"/>
            <a:r>
              <a:rPr lang="en-US" sz="900" b="1" dirty="0"/>
              <a:t>Source: Dublin Conference, 1992</a:t>
            </a:r>
          </a:p>
        </p:txBody>
      </p:sp>
      <p:pic>
        <p:nvPicPr>
          <p:cNvPr id="3" name="Picture 2">
            <a:extLst>
              <a:ext uri="{FF2B5EF4-FFF2-40B4-BE49-F238E27FC236}">
                <a16:creationId xmlns:a16="http://schemas.microsoft.com/office/drawing/2014/main" id="{1D46700D-B657-D648-A28B-D620FCC41394}"/>
              </a:ext>
            </a:extLst>
          </p:cNvPr>
          <p:cNvPicPr>
            <a:picLocks noChangeAspect="1"/>
          </p:cNvPicPr>
          <p:nvPr/>
        </p:nvPicPr>
        <p:blipFill>
          <a:blip r:embed="rId3"/>
          <a:stretch>
            <a:fillRect/>
          </a:stretch>
        </p:blipFill>
        <p:spPr>
          <a:xfrm>
            <a:off x="993058" y="1595720"/>
            <a:ext cx="9488131" cy="3818962"/>
          </a:xfrm>
          <a:prstGeom prst="rect">
            <a:avLst/>
          </a:prstGeom>
        </p:spPr>
      </p:pic>
    </p:spTree>
    <p:extLst>
      <p:ext uri="{BB962C8B-B14F-4D97-AF65-F5344CB8AC3E}">
        <p14:creationId xmlns:p14="http://schemas.microsoft.com/office/powerpoint/2010/main" val="361212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2. Integrated Water Resources Management </a:t>
            </a:r>
          </a:p>
          <a:p>
            <a:pPr lvl="0"/>
            <a:endParaRPr lang="en-US" sz="1600" b="1" dirty="0"/>
          </a:p>
          <a:p>
            <a:pPr lvl="0"/>
            <a:r>
              <a:rPr lang="en-US" sz="1600" b="1" dirty="0"/>
              <a:t>The IWRM vision is aligned and contributes to the principles and realization of the :</a:t>
            </a:r>
          </a:p>
          <a:p>
            <a:pPr lvl="0"/>
            <a:endParaRPr lang="en-US" sz="1600" b="1" dirty="0"/>
          </a:p>
          <a:p>
            <a:pPr marL="285750" lvl="0" indent="-285750">
              <a:buFontTx/>
              <a:buChar char="-"/>
            </a:pPr>
            <a:r>
              <a:rPr lang="en-US" b="1" dirty="0"/>
              <a:t>UN Declaration on the Human Right to Water and Sanitation </a:t>
            </a:r>
            <a:r>
              <a:rPr lang="en-US" dirty="0"/>
              <a:t>(UN, 2010) strengthened the social equity dimension of IWRM and the need to consider a Human Rights Based Approach as part of the ‘integrated’ vision for improving water governance (UNDP-SIWI, 2017). </a:t>
            </a:r>
          </a:p>
          <a:p>
            <a:pPr marL="285750" lvl="0" indent="-285750">
              <a:buFontTx/>
              <a:buChar char="-"/>
            </a:pPr>
            <a:endParaRPr lang="en-US" dirty="0"/>
          </a:p>
          <a:p>
            <a:pPr marL="285750" lvl="0" indent="-285750">
              <a:buFontTx/>
              <a:buChar char="-"/>
            </a:pPr>
            <a:r>
              <a:rPr lang="en-US" b="1" dirty="0"/>
              <a:t>Paris Agreement</a:t>
            </a:r>
            <a:r>
              <a:rPr lang="en-US" dirty="0"/>
              <a:t>: underlines, alike IWRM, the need to collaborate and build partnership across scales to enhance understanding and action towards building a resilient and sustainable future (UNFCCC, 2015).</a:t>
            </a:r>
          </a:p>
          <a:p>
            <a:pPr marL="285750" lvl="0" indent="-285750">
              <a:buFontTx/>
              <a:buChar char="-"/>
            </a:pPr>
            <a:endParaRPr lang="en-US" dirty="0"/>
          </a:p>
          <a:p>
            <a:pPr marL="285750" lvl="0" indent="-285750">
              <a:buFontTx/>
              <a:buChar char="-"/>
            </a:pPr>
            <a:r>
              <a:rPr lang="en-US" b="1" dirty="0"/>
              <a:t>Agenda 2030 and the SDG</a:t>
            </a:r>
            <a:r>
              <a:rPr lang="en-US" dirty="0"/>
              <a:t>: IWRM is strongly aligned with the principles and ambitions set by Agenda 2030 and is </a:t>
            </a:r>
            <a:r>
              <a:rPr lang="en-US" dirty="0" err="1"/>
              <a:t>recognised</a:t>
            </a:r>
            <a:r>
              <a:rPr lang="en-US" dirty="0"/>
              <a:t> as a cornerstone in the </a:t>
            </a:r>
            <a:r>
              <a:rPr lang="en-US" dirty="0" err="1"/>
              <a:t>realisation</a:t>
            </a:r>
            <a:r>
              <a:rPr lang="en-US" dirty="0"/>
              <a:t> of the Sustainable Development Goal 6 on ensuring access to water and sanitation for all (UN, 2018), being explicitly encapsulated as SDG target 6.5.</a:t>
            </a:r>
          </a:p>
          <a:p>
            <a:pPr lvl="0"/>
            <a:endParaRPr lang="en-US"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900" b="1" dirty="0"/>
          </a:p>
          <a:p>
            <a:pPr lvl="0"/>
            <a:endParaRPr lang="en-US" sz="900" b="1" dirty="0"/>
          </a:p>
          <a:p>
            <a:pPr lvl="0"/>
            <a:endParaRPr lang="en-US" sz="900" b="1" dirty="0"/>
          </a:p>
        </p:txBody>
      </p:sp>
    </p:spTree>
    <p:extLst>
      <p:ext uri="{BB962C8B-B14F-4D97-AF65-F5344CB8AC3E}">
        <p14:creationId xmlns:p14="http://schemas.microsoft.com/office/powerpoint/2010/main" val="148368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2. Integrated Water Resources Management </a:t>
            </a:r>
          </a:p>
          <a:p>
            <a:pPr lvl="0"/>
            <a:endParaRPr lang="en-US" dirty="0"/>
          </a:p>
        </p:txBody>
      </p:sp>
      <p:pic>
        <p:nvPicPr>
          <p:cNvPr id="3" name="Picture 2">
            <a:extLst>
              <a:ext uri="{FF2B5EF4-FFF2-40B4-BE49-F238E27FC236}">
                <a16:creationId xmlns:a16="http://schemas.microsoft.com/office/drawing/2014/main" id="{FBC60506-AA4A-547D-EDD0-A506ADD09B2D}"/>
              </a:ext>
            </a:extLst>
          </p:cNvPr>
          <p:cNvPicPr>
            <a:picLocks noChangeAspect="1"/>
          </p:cNvPicPr>
          <p:nvPr/>
        </p:nvPicPr>
        <p:blipFill>
          <a:blip r:embed="rId3"/>
          <a:stretch>
            <a:fillRect/>
          </a:stretch>
        </p:blipFill>
        <p:spPr>
          <a:xfrm>
            <a:off x="1075765" y="1568824"/>
            <a:ext cx="9405424" cy="4083639"/>
          </a:xfrm>
          <a:prstGeom prst="rect">
            <a:avLst/>
          </a:prstGeom>
        </p:spPr>
      </p:pic>
    </p:spTree>
    <p:extLst>
      <p:ext uri="{BB962C8B-B14F-4D97-AF65-F5344CB8AC3E}">
        <p14:creationId xmlns:p14="http://schemas.microsoft.com/office/powerpoint/2010/main" val="259766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endParaRPr lang="en-GB" dirty="0"/>
          </a:p>
          <a:p>
            <a:pPr lvl="0"/>
            <a:r>
              <a:rPr lang="en-GB" b="1" dirty="0"/>
              <a:t>Content</a:t>
            </a:r>
          </a:p>
          <a:p>
            <a:pPr lvl="0"/>
            <a:endParaRPr lang="en-GB" dirty="0">
              <a:latin typeface="+mj-lt"/>
            </a:endParaRPr>
          </a:p>
          <a:p>
            <a:pPr lvl="0"/>
            <a:r>
              <a:rPr lang="en-US" b="1" dirty="0">
                <a:latin typeface="+mj-lt"/>
              </a:rPr>
              <a:t>Effects of Climate Change on Water Resources</a:t>
            </a:r>
            <a:r>
              <a:rPr lang="en-US" dirty="0">
                <a:latin typeface="+mj-lt"/>
              </a:rPr>
              <a:t>:</a:t>
            </a:r>
          </a:p>
          <a:p>
            <a:pPr lvl="0"/>
            <a:endParaRPr lang="en-US" dirty="0">
              <a:latin typeface="+mj-lt"/>
            </a:endParaRPr>
          </a:p>
          <a:p>
            <a:pPr marL="285750" lvl="0" indent="-285750">
              <a:buFont typeface="Arial" panose="020B0604020202020204" pitchFamily="34" charset="0"/>
              <a:buChar char="•"/>
            </a:pPr>
            <a:r>
              <a:rPr lang="en-US" dirty="0">
                <a:latin typeface="+mj-lt"/>
              </a:rPr>
              <a:t>Importance of water resources</a:t>
            </a:r>
          </a:p>
          <a:p>
            <a:pPr marL="285750" lvl="0" indent="-285750">
              <a:buFont typeface="Arial" panose="020B0604020202020204" pitchFamily="34" charset="0"/>
              <a:buChar char="•"/>
            </a:pPr>
            <a:r>
              <a:rPr lang="en-US" dirty="0">
                <a:latin typeface="+mj-lt"/>
              </a:rPr>
              <a:t>Observed and projected climate-induced changes in the water cycle</a:t>
            </a:r>
          </a:p>
          <a:p>
            <a:pPr lvl="0"/>
            <a:endParaRPr lang="en-US" dirty="0">
              <a:latin typeface="+mj-lt"/>
            </a:endParaRPr>
          </a:p>
          <a:p>
            <a:pPr lvl="0"/>
            <a:r>
              <a:rPr lang="en-US" b="1" dirty="0">
                <a:latin typeface="+mj-lt"/>
              </a:rPr>
              <a:t>Management Strategies for Adapting to Climate Change:</a:t>
            </a:r>
          </a:p>
          <a:p>
            <a:pPr lvl="0"/>
            <a:endParaRPr lang="en-US" b="1" dirty="0">
              <a:latin typeface="+mj-lt"/>
            </a:endParaRPr>
          </a:p>
          <a:p>
            <a:pPr marL="285750" lvl="0" indent="-285750">
              <a:buFont typeface="Arial" panose="020B0604020202020204" pitchFamily="34" charset="0"/>
              <a:buChar char="•"/>
            </a:pPr>
            <a:r>
              <a:rPr lang="en-US" dirty="0">
                <a:latin typeface="+mj-lt"/>
              </a:rPr>
              <a:t>Water conservation techniques</a:t>
            </a:r>
          </a:p>
          <a:p>
            <a:pPr marL="285750" lvl="0" indent="-285750">
              <a:buFont typeface="Arial" panose="020B0604020202020204" pitchFamily="34" charset="0"/>
              <a:buChar char="•"/>
            </a:pPr>
            <a:r>
              <a:rPr lang="en-US" dirty="0">
                <a:latin typeface="+mj-lt"/>
              </a:rPr>
              <a:t>Integrated Water Resources Management </a:t>
            </a:r>
          </a:p>
          <a:p>
            <a:pPr marL="285750" lvl="0" indent="-285750">
              <a:buFont typeface="Arial" panose="020B0604020202020204" pitchFamily="34" charset="0"/>
              <a:buChar char="•"/>
            </a:pPr>
            <a:r>
              <a:rPr lang="en-US" dirty="0">
                <a:latin typeface="+mj-lt"/>
              </a:rPr>
              <a:t>Other strategies of climate change adaptation</a:t>
            </a:r>
          </a:p>
          <a:p>
            <a:pPr marL="285750" lvl="0" indent="-285750">
              <a:buFont typeface="Arial" panose="020B0604020202020204" pitchFamily="34" charset="0"/>
              <a:buChar char="•"/>
            </a:pPr>
            <a:endParaRPr lang="en-US" dirty="0">
              <a:latin typeface="+mj-lt"/>
            </a:endParaRPr>
          </a:p>
          <a:p>
            <a:pPr marL="285750" lvl="0" indent="-285750">
              <a:buFont typeface="Arial" panose="020B0604020202020204" pitchFamily="34" charset="0"/>
              <a:buChar char="•"/>
            </a:pPr>
            <a:endParaRPr lang="en-US" dirty="0">
              <a:latin typeface="+mj-lt"/>
            </a:endParaRPr>
          </a:p>
          <a:p>
            <a:pPr lvl="0"/>
            <a:r>
              <a:rPr lang="en-US" b="1" dirty="0">
                <a:latin typeface="+mj-lt"/>
              </a:rPr>
              <a:t>Key international agreements and frameworks </a:t>
            </a:r>
          </a:p>
          <a:p>
            <a:pPr lvl="0"/>
            <a:endParaRPr lang="en-US" dirty="0">
              <a:latin typeface="+mj-lt"/>
            </a:endParaRPr>
          </a:p>
          <a:p>
            <a:pPr lvl="0"/>
            <a:endParaRPr lang="en-GB" dirty="0">
              <a:highlight>
                <a:srgbClr val="FFFF00"/>
              </a:highlight>
            </a:endParaRPr>
          </a:p>
          <a:p>
            <a:pPr lvl="0"/>
            <a:endParaRPr lang="en-GB"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Content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2. Integrated Water Resources Management </a:t>
            </a:r>
          </a:p>
          <a:p>
            <a:pPr lvl="0"/>
            <a:endParaRPr lang="en-US" sz="1600" b="1" dirty="0"/>
          </a:p>
          <a:p>
            <a:pPr lvl="0"/>
            <a:r>
              <a:rPr lang="en-US" dirty="0"/>
              <a:t>Is a process which promotes the coordinated development and management of water, land and related resources in order to maximize economic and social welfare in an equitable manner without compromising the sustainability of vital ecosystems and environment. </a:t>
            </a:r>
          </a:p>
          <a:p>
            <a:pPr lvl="0"/>
            <a:endParaRPr lang="en-US" dirty="0"/>
          </a:p>
          <a:p>
            <a:pPr lvl="0"/>
            <a:r>
              <a:rPr lang="en-US" b="1" dirty="0"/>
              <a:t>Objectives:</a:t>
            </a:r>
          </a:p>
          <a:p>
            <a:pPr lvl="0"/>
            <a:r>
              <a:rPr lang="en-US" dirty="0"/>
              <a:t>Economic Efficiency: to make scarce water resources go as far as possible and to allocate water strategically to different economic sectors and uses</a:t>
            </a:r>
          </a:p>
          <a:p>
            <a:pPr lvl="0"/>
            <a:endParaRPr lang="en-US" dirty="0"/>
          </a:p>
          <a:p>
            <a:pPr lvl="0"/>
            <a:r>
              <a:rPr lang="en-US" dirty="0"/>
              <a:t>Social Equity: to ensure equitable access to water and to the benefits from water use, between women and men, rich people and poor, across different social and economic groups both within and across countries which involves issues of entitlement, access and control</a:t>
            </a:r>
          </a:p>
          <a:p>
            <a:pPr lvl="0"/>
            <a:endParaRPr lang="en-US" dirty="0"/>
          </a:p>
          <a:p>
            <a:pPr lvl="0"/>
            <a:r>
              <a:rPr lang="en-US" dirty="0"/>
              <a:t>Environmental Sustainability: to protect the water resources base and related aquatic ecosystems and more </a:t>
            </a:r>
            <a:r>
              <a:rPr lang="en-US" dirty="0" err="1"/>
              <a:t>boradly</a:t>
            </a:r>
            <a:r>
              <a:rPr lang="en-US" dirty="0"/>
              <a:t> to help address global environmental issues such as climate change mitigation &amp; adaptation, sustainable energy and sustainable food security </a:t>
            </a:r>
          </a:p>
          <a:p>
            <a:pPr lvl="0"/>
            <a:endParaRPr lang="en-US" dirty="0"/>
          </a:p>
          <a:p>
            <a:pPr lvl="0"/>
            <a:r>
              <a:rPr lang="en-US" sz="800" b="1" dirty="0"/>
              <a:t>(Lenton and Muller, 2009)</a:t>
            </a:r>
          </a:p>
        </p:txBody>
      </p:sp>
    </p:spTree>
    <p:extLst>
      <p:ext uri="{BB962C8B-B14F-4D97-AF65-F5344CB8AC3E}">
        <p14:creationId xmlns:p14="http://schemas.microsoft.com/office/powerpoint/2010/main" val="140457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2. Integrated Water Resources Management</a:t>
            </a:r>
          </a:p>
          <a:p>
            <a:pPr lvl="0"/>
            <a:endParaRPr lang="en-US" sz="1600" b="1" dirty="0"/>
          </a:p>
          <a:p>
            <a:pPr lvl="0"/>
            <a:r>
              <a:rPr lang="en-US" sz="1300" b="1" dirty="0"/>
              <a:t>Action Framework</a:t>
            </a:r>
          </a:p>
          <a:p>
            <a:pPr lvl="0"/>
            <a:endParaRPr lang="en-US" sz="1300" b="1" dirty="0"/>
          </a:p>
          <a:p>
            <a:pPr lvl="0"/>
            <a:r>
              <a:rPr lang="en-US" sz="1300" b="1" dirty="0"/>
              <a:t>Enabling environment </a:t>
            </a:r>
            <a:r>
              <a:rPr lang="en-US" sz="1300" dirty="0"/>
              <a:t>refers to securing the rights and assets of all stakeholders and protecting public assets. This category involves the general framework of national policies, legislation, and regulation.</a:t>
            </a:r>
          </a:p>
          <a:p>
            <a:pPr lvl="0"/>
            <a:endParaRPr lang="en-US" sz="1300" dirty="0"/>
          </a:p>
          <a:p>
            <a:pPr lvl="0"/>
            <a:r>
              <a:rPr lang="en-US" sz="1300" b="1" dirty="0"/>
              <a:t>The institutional roles </a:t>
            </a:r>
            <a:r>
              <a:rPr lang="en-US" sz="1300" dirty="0"/>
              <a:t>involve the consideration of a whole range of formal rules and regulations, customs and practices, ideas and information, and interest and community group networks, which together provide the institutional framework or context within which decision-makers operate.</a:t>
            </a:r>
          </a:p>
          <a:p>
            <a:pPr lvl="0"/>
            <a:endParaRPr lang="en-US" sz="1300" dirty="0"/>
          </a:p>
          <a:p>
            <a:pPr lvl="0"/>
            <a:r>
              <a:rPr lang="en-US" sz="1300" b="1" dirty="0"/>
              <a:t>The management instruments</a:t>
            </a:r>
            <a:r>
              <a:rPr lang="en-US" sz="1300" dirty="0"/>
              <a:t>, include operational instruments for effective regulation, monitoring, and supporting decision-makers.</a:t>
            </a:r>
          </a:p>
          <a:p>
            <a:pPr lvl="0"/>
            <a:endParaRPr lang="en-US" sz="1600" b="1" dirty="0"/>
          </a:p>
          <a:p>
            <a:pPr lvl="0"/>
            <a:r>
              <a:rPr lang="en-US" sz="1300" b="1" dirty="0"/>
              <a:t>Financing: </a:t>
            </a:r>
            <a:r>
              <a:rPr lang="en-US" sz="1300" dirty="0"/>
              <a:t>Include the budgeting and financing principles, instruments and strategies used to support sustainable investments in water resources and management at all levels </a:t>
            </a:r>
          </a:p>
        </p:txBody>
      </p:sp>
    </p:spTree>
    <p:extLst>
      <p:ext uri="{BB962C8B-B14F-4D97-AF65-F5344CB8AC3E}">
        <p14:creationId xmlns:p14="http://schemas.microsoft.com/office/powerpoint/2010/main" val="3093505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a:r>
              <a:rPr lang="en-US" sz="1600" b="1" dirty="0"/>
              <a:t>2. Integrated Water Resources Management</a:t>
            </a:r>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endParaRPr lang="en-US" sz="1600" b="1" dirty="0"/>
          </a:p>
          <a:p>
            <a:pPr lvl="0"/>
            <a:r>
              <a:rPr lang="en-US" sz="800" b="1" dirty="0"/>
              <a:t>Source: https://www.un.org/waterforlifedecade/iwrm.shtml</a:t>
            </a:r>
          </a:p>
          <a:p>
            <a:pPr lvl="0"/>
            <a:r>
              <a:rPr lang="en-US" sz="1600" b="1" dirty="0"/>
              <a:t> </a:t>
            </a:r>
          </a:p>
          <a:p>
            <a:pPr lvl="0"/>
            <a:endParaRPr lang="en-US" sz="1600" b="1" dirty="0"/>
          </a:p>
        </p:txBody>
      </p:sp>
      <p:pic>
        <p:nvPicPr>
          <p:cNvPr id="3" name="Picture 2">
            <a:extLst>
              <a:ext uri="{FF2B5EF4-FFF2-40B4-BE49-F238E27FC236}">
                <a16:creationId xmlns:a16="http://schemas.microsoft.com/office/drawing/2014/main" id="{15F1529E-E9E9-6A36-DE0B-A2477841D80B}"/>
              </a:ext>
            </a:extLst>
          </p:cNvPr>
          <p:cNvPicPr>
            <a:picLocks noChangeAspect="1"/>
          </p:cNvPicPr>
          <p:nvPr/>
        </p:nvPicPr>
        <p:blipFill>
          <a:blip r:embed="rId3"/>
          <a:stretch>
            <a:fillRect/>
          </a:stretch>
        </p:blipFill>
        <p:spPr>
          <a:xfrm>
            <a:off x="2498146" y="1810871"/>
            <a:ext cx="7605077" cy="3191435"/>
          </a:xfrm>
          <a:prstGeom prst="rect">
            <a:avLst/>
          </a:prstGeom>
        </p:spPr>
      </p:pic>
    </p:spTree>
    <p:extLst>
      <p:ext uri="{BB962C8B-B14F-4D97-AF65-F5344CB8AC3E}">
        <p14:creationId xmlns:p14="http://schemas.microsoft.com/office/powerpoint/2010/main" val="296363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12377"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2. Integrated Water Resources Management</a:t>
            </a:r>
          </a:p>
          <a:p>
            <a:pPr lvl="0"/>
            <a:endParaRPr lang="en-US" sz="1600" b="1" dirty="0"/>
          </a:p>
          <a:p>
            <a:pPr lvl="0"/>
            <a:r>
              <a:rPr lang="en-US" sz="1300" b="1" dirty="0"/>
              <a:t>Challenges</a:t>
            </a:r>
          </a:p>
          <a:p>
            <a:pPr lvl="0"/>
            <a:endParaRPr lang="en-US" sz="1300" b="1" dirty="0"/>
          </a:p>
          <a:p>
            <a:pPr lvl="0"/>
            <a:r>
              <a:rPr lang="en-US" sz="1300" dirty="0"/>
              <a:t>lack of coordination and alignment of policies and institutional collaboration between water-related sectors and stakeholders, and between national, subnational and basin levels;</a:t>
            </a:r>
          </a:p>
          <a:p>
            <a:pPr lvl="0"/>
            <a:endParaRPr lang="en-US" sz="1300" dirty="0"/>
          </a:p>
          <a:p>
            <a:pPr lvl="0"/>
            <a:r>
              <a:rPr lang="en-US" sz="1300" dirty="0"/>
              <a:t>insufficient financing, including poor coordination between water related initiatives, and lack of capacity to absorb and disburse funds;</a:t>
            </a:r>
          </a:p>
          <a:p>
            <a:pPr lvl="0"/>
            <a:endParaRPr lang="en-US" sz="1300" dirty="0"/>
          </a:p>
          <a:p>
            <a:pPr lvl="0"/>
            <a:r>
              <a:rPr lang="en-US" sz="1300" dirty="0"/>
              <a:t>weak capacity of institutions to enforce legislation, and of water professionals to develop and implement cross-sector </a:t>
            </a:r>
            <a:r>
              <a:rPr lang="en-US" sz="1300" dirty="0" err="1"/>
              <a:t>programmes</a:t>
            </a:r>
            <a:r>
              <a:rPr lang="en-US" sz="1300" dirty="0"/>
              <a:t>;</a:t>
            </a:r>
          </a:p>
          <a:p>
            <a:pPr lvl="0"/>
            <a:endParaRPr lang="en-US" sz="1300" dirty="0"/>
          </a:p>
          <a:p>
            <a:pPr lvl="0"/>
            <a:r>
              <a:rPr lang="en-US" sz="1300" dirty="0"/>
              <a:t>insufficient monitoring, and data- and information-sharing in practice;</a:t>
            </a:r>
          </a:p>
          <a:p>
            <a:pPr lvl="0"/>
            <a:endParaRPr lang="en-US" sz="1300" dirty="0"/>
          </a:p>
          <a:p>
            <a:pPr lvl="0"/>
            <a:r>
              <a:rPr lang="en-US" sz="1300" dirty="0"/>
              <a:t>outdated or ineffective legal frameworks;</a:t>
            </a:r>
          </a:p>
          <a:p>
            <a:pPr lvl="0"/>
            <a:endParaRPr lang="en-US" sz="1300" dirty="0"/>
          </a:p>
          <a:p>
            <a:pPr lvl="0"/>
            <a:r>
              <a:rPr lang="en-US" sz="1300" dirty="0"/>
              <a:t>Lack of appreciation of the value of implementing IWRM among water related sectors and across government</a:t>
            </a:r>
          </a:p>
          <a:p>
            <a:pPr lvl="0"/>
            <a:r>
              <a:rPr lang="en-US" sz="1300" dirty="0"/>
              <a:t>ministries, including those responsible for national planning and financing.</a:t>
            </a:r>
          </a:p>
          <a:p>
            <a:pPr lvl="0"/>
            <a:endParaRPr lang="en-US" sz="2200" b="1" dirty="0"/>
          </a:p>
          <a:p>
            <a:pPr lvl="0"/>
            <a:endParaRPr lang="en-US" sz="2900" b="1" dirty="0"/>
          </a:p>
          <a:p>
            <a:pPr lvl="0"/>
            <a:endParaRPr lang="en-US" sz="2900" b="1" dirty="0"/>
          </a:p>
          <a:p>
            <a:pPr lvl="0"/>
            <a:endParaRPr lang="en-US" sz="2900" b="1" dirty="0"/>
          </a:p>
          <a:p>
            <a:pPr lvl="0"/>
            <a:endParaRPr lang="en-US" sz="1600" b="1" dirty="0"/>
          </a:p>
        </p:txBody>
      </p:sp>
    </p:spTree>
    <p:extLst>
      <p:ext uri="{BB962C8B-B14F-4D97-AF65-F5344CB8AC3E}">
        <p14:creationId xmlns:p14="http://schemas.microsoft.com/office/powerpoint/2010/main" val="174782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12377"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2. Integrated Water Resources Management</a:t>
            </a:r>
          </a:p>
          <a:p>
            <a:pPr lvl="0"/>
            <a:endParaRPr lang="en-US" sz="1600" b="1" dirty="0"/>
          </a:p>
          <a:p>
            <a:pPr lvl="0"/>
            <a:r>
              <a:rPr lang="en-US" sz="1600" b="1" dirty="0"/>
              <a:t>Recommendations for advancing integrated water resources management</a:t>
            </a:r>
          </a:p>
          <a:p>
            <a:pPr lvl="0"/>
            <a:endParaRPr lang="en-US" sz="1600" b="1" dirty="0"/>
          </a:p>
          <a:p>
            <a:pPr lvl="0"/>
            <a:r>
              <a:rPr lang="en-US" sz="1200" dirty="0"/>
              <a:t>-</a:t>
            </a:r>
            <a:r>
              <a:rPr lang="en-US" sz="1200" b="1" dirty="0"/>
              <a:t>Strengthening of political will through advocacy and communication</a:t>
            </a:r>
          </a:p>
          <a:p>
            <a:pPr lvl="0"/>
            <a:endParaRPr lang="en-US" sz="1200" dirty="0"/>
          </a:p>
          <a:p>
            <a:pPr lvl="0"/>
            <a:r>
              <a:rPr lang="en-US" sz="1200" dirty="0"/>
              <a:t>-</a:t>
            </a:r>
            <a:r>
              <a:rPr lang="en-US" sz="1200" b="1" dirty="0"/>
              <a:t>Action planning</a:t>
            </a:r>
            <a:r>
              <a:rPr lang="en-US" sz="1200" dirty="0"/>
              <a:t>: Countries can develop IWRM Action Plans, or similar, in order to focus, prioritize and coordinate efforts. Each country should identify and formalize their own pathway to make progress. A useful source of inspiration is the SDG 6 IWRM Support </a:t>
            </a:r>
            <a:r>
              <a:rPr lang="en-US" sz="1200" dirty="0" err="1"/>
              <a:t>Programme</a:t>
            </a:r>
            <a:r>
              <a:rPr lang="en-US" sz="1200" dirty="0"/>
              <a:t>; its Acceleration Package, contains guidance and is available to all countries. See </a:t>
            </a:r>
            <a:r>
              <a:rPr lang="en-US" sz="1200" dirty="0">
                <a:hlinkClick r:id="rId3"/>
              </a:rPr>
              <a:t>www.gwp.org/en/sdg6support</a:t>
            </a:r>
            <a:endParaRPr lang="en-US" sz="1200" dirty="0"/>
          </a:p>
          <a:p>
            <a:pPr lvl="0"/>
            <a:endParaRPr lang="en-US" sz="1200" dirty="0"/>
          </a:p>
          <a:p>
            <a:pPr lvl="0"/>
            <a:r>
              <a:rPr lang="en-US" sz="1200" dirty="0"/>
              <a:t>-</a:t>
            </a:r>
            <a:r>
              <a:rPr lang="en-US" sz="1200" b="1" dirty="0"/>
              <a:t>Coordination and alignment</a:t>
            </a:r>
            <a:r>
              <a:rPr lang="en-US" sz="1200" dirty="0"/>
              <a:t>: Example: adopt integrated approaches to policies related to investments and management of water supply, wastewater treatment and reuse, water use and water-use efficiency in agriculture, industry and energy production, ecosystem protection and restoration, and water-related disasters. Identify opportunities to integrate water resources management into sectoral programs and planning processes – such as climate change, agriculture and poverty reduction – and establish formal coordination mechanisms, with clear institutional mandates, responsibilities, and incentives for coordination.</a:t>
            </a:r>
          </a:p>
          <a:p>
            <a:pPr lvl="0"/>
            <a:endParaRPr lang="en-US" sz="1200" dirty="0"/>
          </a:p>
          <a:p>
            <a:pPr lvl="0"/>
            <a:r>
              <a:rPr lang="en-US" sz="1200" dirty="0"/>
              <a:t>-</a:t>
            </a:r>
            <a:r>
              <a:rPr lang="en-US" sz="1200" b="1" dirty="0"/>
              <a:t>Financing: </a:t>
            </a:r>
            <a:r>
              <a:rPr lang="en-US" sz="1200" dirty="0"/>
              <a:t>Options include focusing on: (a) increasing direct central government investment backed by good policy; (b) raising revenue from traditional and non-traditional water and ecosystem services;</a:t>
            </a:r>
          </a:p>
          <a:p>
            <a:pPr lvl="0"/>
            <a:endParaRPr lang="en-US" sz="1200" dirty="0"/>
          </a:p>
          <a:p>
            <a:pPr lvl="0"/>
            <a:endParaRPr lang="en-US" sz="2900" b="1" dirty="0"/>
          </a:p>
          <a:p>
            <a:pPr lvl="0"/>
            <a:endParaRPr lang="en-US" sz="2900" b="1" dirty="0"/>
          </a:p>
          <a:p>
            <a:pPr lvl="0"/>
            <a:endParaRPr lang="en-US" sz="2900" b="1" dirty="0"/>
          </a:p>
          <a:p>
            <a:pPr lvl="0"/>
            <a:endParaRPr lang="en-US" sz="1600" b="1" dirty="0"/>
          </a:p>
        </p:txBody>
      </p:sp>
    </p:spTree>
    <p:extLst>
      <p:ext uri="{BB962C8B-B14F-4D97-AF65-F5344CB8AC3E}">
        <p14:creationId xmlns:p14="http://schemas.microsoft.com/office/powerpoint/2010/main" val="414073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12377"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2. Integrated Water Resources Management</a:t>
            </a:r>
          </a:p>
          <a:p>
            <a:pPr lvl="0"/>
            <a:endParaRPr lang="en-US" sz="1600" b="1" dirty="0"/>
          </a:p>
          <a:p>
            <a:pPr lvl="0"/>
            <a:r>
              <a:rPr lang="en-US" sz="1600" b="1" dirty="0"/>
              <a:t>Recommendations for advancing integrated water resources management</a:t>
            </a:r>
          </a:p>
          <a:p>
            <a:pPr lvl="0"/>
            <a:endParaRPr lang="en-US" sz="1600" b="1" dirty="0"/>
          </a:p>
          <a:p>
            <a:pPr lvl="0"/>
            <a:r>
              <a:rPr lang="en-US" sz="1200" b="1" dirty="0"/>
              <a:t>-Capacity development</a:t>
            </a:r>
            <a:r>
              <a:rPr lang="en-US" sz="1200" dirty="0"/>
              <a:t>: Identify and address the capacity gaps within and between key institutions and create incentives to retain qualified staff and encourage gender balance.</a:t>
            </a:r>
          </a:p>
          <a:p>
            <a:pPr lvl="0"/>
            <a:endParaRPr lang="en-US" sz="1200" dirty="0"/>
          </a:p>
          <a:p>
            <a:pPr lvl="0"/>
            <a:r>
              <a:rPr lang="en-US" sz="1200" dirty="0"/>
              <a:t>-</a:t>
            </a:r>
            <a:r>
              <a:rPr lang="en-US" sz="1200" b="1" dirty="0"/>
              <a:t>Data and information management</a:t>
            </a:r>
            <a:r>
              <a:rPr lang="en-US" sz="1200" dirty="0"/>
              <a:t>: Options include: (a) developing an online national information system (or similar) for IWRM, which compiles and standardizes relevant data and information on water use and allocation from different entities;</a:t>
            </a:r>
          </a:p>
          <a:p>
            <a:pPr lvl="0"/>
            <a:endParaRPr lang="en-US" sz="1200" dirty="0"/>
          </a:p>
          <a:p>
            <a:pPr lvl="0"/>
            <a:r>
              <a:rPr lang="en-US" sz="1200" dirty="0"/>
              <a:t>-</a:t>
            </a:r>
            <a:r>
              <a:rPr lang="en-US" sz="1200" b="1" dirty="0"/>
              <a:t>Inclusive participation</a:t>
            </a:r>
            <a:r>
              <a:rPr lang="en-US" sz="1200" dirty="0"/>
              <a:t>: The best ways and means to promote inclusive stakeholder participation in order to ensure the fairness and sustainability of water management and use are context-specific</a:t>
            </a:r>
          </a:p>
          <a:p>
            <a:pPr lvl="0"/>
            <a:endParaRPr lang="en-US" sz="1200" dirty="0"/>
          </a:p>
          <a:p>
            <a:pPr lvl="0"/>
            <a:r>
              <a:rPr lang="en-US" sz="1200" dirty="0"/>
              <a:t>-</a:t>
            </a:r>
            <a:r>
              <a:rPr lang="en-US" sz="1200" b="1" dirty="0"/>
              <a:t>Legal frameworks</a:t>
            </a:r>
            <a:r>
              <a:rPr lang="en-US" sz="1200" dirty="0"/>
              <a:t>: Develop or update laws to reflect progressive, coordinated water resources management approaches, and ensure policy alignment between existing or new legislation related to the use or pollution of water. </a:t>
            </a:r>
          </a:p>
          <a:p>
            <a:pPr lvl="0"/>
            <a:endParaRPr lang="en-US" sz="1200" dirty="0"/>
          </a:p>
          <a:p>
            <a:pPr lvl="0"/>
            <a:r>
              <a:rPr lang="en-US" sz="1200" dirty="0"/>
              <a:t>-</a:t>
            </a:r>
            <a:r>
              <a:rPr lang="en-US" sz="1200" b="1" dirty="0"/>
              <a:t>Transboundary cooperation</a:t>
            </a:r>
            <a:endParaRPr lang="en-US" sz="2900" b="1" dirty="0"/>
          </a:p>
          <a:p>
            <a:pPr lvl="0"/>
            <a:endParaRPr lang="en-US" sz="1600" b="1" dirty="0"/>
          </a:p>
        </p:txBody>
      </p:sp>
    </p:spTree>
    <p:extLst>
      <p:ext uri="{BB962C8B-B14F-4D97-AF65-F5344CB8AC3E}">
        <p14:creationId xmlns:p14="http://schemas.microsoft.com/office/powerpoint/2010/main" val="816104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Video: UN/ Implementing Integrated Water Resources Management: SDG Indicator 6.5.1</a:t>
            </a:r>
          </a:p>
        </p:txBody>
      </p:sp>
      <p:pic>
        <p:nvPicPr>
          <p:cNvPr id="2" name="Online Media 1" title="Implementing Integrated Water Resources Management: SDG Indicator 6.5.1.">
            <a:hlinkClick r:id="" action="ppaction://media"/>
            <a:extLst>
              <a:ext uri="{FF2B5EF4-FFF2-40B4-BE49-F238E27FC236}">
                <a16:creationId xmlns:a16="http://schemas.microsoft.com/office/drawing/2014/main" id="{89ED160D-588E-695F-6820-C2FA3C953F0D}"/>
              </a:ext>
            </a:extLst>
          </p:cNvPr>
          <p:cNvPicPr>
            <a:picLocks noRot="1" noChangeAspect="1"/>
          </p:cNvPicPr>
          <p:nvPr>
            <a:videoFile r:link="rId1"/>
          </p:nvPr>
        </p:nvPicPr>
        <p:blipFill>
          <a:blip r:embed="rId4"/>
          <a:stretch>
            <a:fillRect/>
          </a:stretch>
        </p:blipFill>
        <p:spPr>
          <a:xfrm>
            <a:off x="2796988" y="1766046"/>
            <a:ext cx="7503459" cy="3433483"/>
          </a:xfrm>
          <a:prstGeom prst="rect">
            <a:avLst/>
          </a:prstGeom>
        </p:spPr>
      </p:pic>
    </p:spTree>
    <p:extLst>
      <p:ext uri="{BB962C8B-B14F-4D97-AF65-F5344CB8AC3E}">
        <p14:creationId xmlns:p14="http://schemas.microsoft.com/office/powerpoint/2010/main" val="318335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2. Integrated Water Resources Management </a:t>
            </a:r>
          </a:p>
          <a:p>
            <a:pPr lvl="0"/>
            <a:r>
              <a:rPr lang="en-US" sz="1600" b="1" dirty="0"/>
              <a:t>Discussion</a:t>
            </a:r>
          </a:p>
          <a:p>
            <a:pPr lvl="0"/>
            <a:endParaRPr lang="en-US" sz="1600" b="1" dirty="0"/>
          </a:p>
          <a:p>
            <a:pPr marL="342900" lvl="0" indent="-342900">
              <a:buAutoNum type="arabicPeriod"/>
            </a:pPr>
            <a:r>
              <a:rPr lang="en-US" dirty="0"/>
              <a:t>What principles of IWRM are being implemented in your </a:t>
            </a:r>
          </a:p>
          <a:p>
            <a:pPr lvl="0"/>
            <a:r>
              <a:rPr lang="en-US" dirty="0"/>
              <a:t>local context?</a:t>
            </a:r>
          </a:p>
          <a:p>
            <a:pPr marL="342900" lvl="0" indent="-342900">
              <a:buAutoNum type="arabicPeriod"/>
            </a:pPr>
            <a:endParaRPr lang="en-US" dirty="0"/>
          </a:p>
          <a:p>
            <a:pPr lvl="0"/>
            <a:r>
              <a:rPr lang="en-US" dirty="0"/>
              <a:t>2. Discuss the main challenges in implementing IWRM in your</a:t>
            </a:r>
          </a:p>
          <a:p>
            <a:pPr lvl="0"/>
            <a:r>
              <a:rPr lang="en-US" dirty="0"/>
              <a:t>local context.</a:t>
            </a:r>
          </a:p>
          <a:p>
            <a:pPr lvl="0"/>
            <a:endParaRPr lang="en-US" dirty="0"/>
          </a:p>
          <a:p>
            <a:pPr lvl="0"/>
            <a:r>
              <a:rPr lang="en-US" dirty="0"/>
              <a:t>3. Suggest how you can enhance the implementation of all</a:t>
            </a:r>
          </a:p>
          <a:p>
            <a:pPr lvl="0"/>
            <a:r>
              <a:rPr lang="en-US" dirty="0"/>
              <a:t> principles of IWRM in your own local context.</a:t>
            </a:r>
          </a:p>
          <a:p>
            <a:pPr lvl="0"/>
            <a:endParaRPr lang="en-US" sz="1600" b="1" dirty="0"/>
          </a:p>
          <a:p>
            <a:pPr lvl="0"/>
            <a:endParaRPr lang="en-US" sz="1600" b="1" dirty="0"/>
          </a:p>
          <a:p>
            <a:r>
              <a:rPr lang="en-US" sz="1600" b="1" dirty="0"/>
              <a:t>                                                                      30 min</a:t>
            </a:r>
          </a:p>
          <a:p>
            <a:pPr lvl="0"/>
            <a:endParaRPr lang="en-US" sz="1600" b="1" dirty="0"/>
          </a:p>
        </p:txBody>
      </p:sp>
      <p:pic>
        <p:nvPicPr>
          <p:cNvPr id="3" name="Picture 2">
            <a:extLst>
              <a:ext uri="{FF2B5EF4-FFF2-40B4-BE49-F238E27FC236}">
                <a16:creationId xmlns:a16="http://schemas.microsoft.com/office/drawing/2014/main" id="{7131DDDE-0443-4644-49AE-84C6623A2FC5}"/>
              </a:ext>
            </a:extLst>
          </p:cNvPr>
          <p:cNvPicPr>
            <a:picLocks noChangeAspect="1"/>
          </p:cNvPicPr>
          <p:nvPr/>
        </p:nvPicPr>
        <p:blipFill>
          <a:blip r:embed="rId3"/>
          <a:stretch>
            <a:fillRect/>
          </a:stretch>
        </p:blipFill>
        <p:spPr>
          <a:xfrm>
            <a:off x="7225553" y="1205535"/>
            <a:ext cx="3092824" cy="3187171"/>
          </a:xfrm>
          <a:prstGeom prst="rect">
            <a:avLst/>
          </a:prstGeom>
        </p:spPr>
      </p:pic>
      <p:pic>
        <p:nvPicPr>
          <p:cNvPr id="6" name="Picture 5">
            <a:extLst>
              <a:ext uri="{FF2B5EF4-FFF2-40B4-BE49-F238E27FC236}">
                <a16:creationId xmlns:a16="http://schemas.microsoft.com/office/drawing/2014/main" id="{4F777D69-4E62-DFA2-9D1A-E188D228978A}"/>
              </a:ext>
            </a:extLst>
          </p:cNvPr>
          <p:cNvPicPr>
            <a:picLocks noChangeAspect="1"/>
          </p:cNvPicPr>
          <p:nvPr/>
        </p:nvPicPr>
        <p:blipFill>
          <a:blip r:embed="rId4"/>
          <a:stretch>
            <a:fillRect/>
          </a:stretch>
        </p:blipFill>
        <p:spPr>
          <a:xfrm>
            <a:off x="2266444" y="3783107"/>
            <a:ext cx="2700004" cy="1727872"/>
          </a:xfrm>
          <a:prstGeom prst="rect">
            <a:avLst/>
          </a:prstGeom>
        </p:spPr>
      </p:pic>
    </p:spTree>
    <p:extLst>
      <p:ext uri="{BB962C8B-B14F-4D97-AF65-F5344CB8AC3E}">
        <p14:creationId xmlns:p14="http://schemas.microsoft.com/office/powerpoint/2010/main" val="2426384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p>
        </p:txBody>
      </p:sp>
      <p:sp>
        <p:nvSpPr>
          <p:cNvPr id="158" name="Google Shape;158;p46"/>
          <p:cNvSpPr txBox="1"/>
          <p:nvPr/>
        </p:nvSpPr>
        <p:spPr>
          <a:xfrm>
            <a:off x="993058"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3. Other strategies of climate change adaptation</a:t>
            </a:r>
          </a:p>
          <a:p>
            <a:pPr lvl="0"/>
            <a:endParaRPr lang="en-US" sz="1600" b="1" dirty="0"/>
          </a:p>
          <a:p>
            <a:pPr lvl="0"/>
            <a:r>
              <a:rPr lang="en-US" sz="1100" b="1" dirty="0"/>
              <a:t>1.Flood Management measures: </a:t>
            </a:r>
          </a:p>
          <a:p>
            <a:pPr lvl="0"/>
            <a:endParaRPr lang="en-US" dirty="0"/>
          </a:p>
          <a:p>
            <a:pPr lvl="0"/>
            <a:r>
              <a:rPr lang="en-US" sz="1200" dirty="0"/>
              <a:t>Flood-related disasters have risen by 134% since 2000 when compared with the two previous decades (WMO, 2021). The insufficient attention paid to flood risk management has resulted in a dramatic increase in the number of people affected and the economic damages related to floods (APFM, 2017).</a:t>
            </a:r>
          </a:p>
          <a:p>
            <a:pPr lvl="0"/>
            <a:endParaRPr lang="en-US" sz="1200" dirty="0"/>
          </a:p>
          <a:p>
            <a:pPr lvl="0"/>
            <a:r>
              <a:rPr lang="en-US" sz="1200" b="1" dirty="0"/>
              <a:t>Measures</a:t>
            </a:r>
          </a:p>
          <a:p>
            <a:pPr lvl="0"/>
            <a:endParaRPr lang="en-US" sz="1200" b="1" dirty="0"/>
          </a:p>
          <a:p>
            <a:pPr lvl="0"/>
            <a:r>
              <a:rPr lang="en-US" sz="1200" dirty="0"/>
              <a:t>-Structural:  Constructing or enhancing flood defenses, such as levees, floodwalls, and stormwater drainage systems, to protect against increased flood risks due to climate change. </a:t>
            </a:r>
          </a:p>
          <a:p>
            <a:pPr lvl="0"/>
            <a:r>
              <a:rPr lang="en-US" sz="1200" dirty="0"/>
              <a:t>-Non structural: Policies and laws, raising public awareness, flood forecasting and warnings, evacuation, education and training etc.</a:t>
            </a:r>
          </a:p>
          <a:p>
            <a:pPr lvl="0"/>
            <a:endParaRPr lang="en-US" sz="1200" dirty="0"/>
          </a:p>
          <a:p>
            <a:pPr lvl="0"/>
            <a:r>
              <a:rPr lang="en-US" sz="1200" b="1" dirty="0"/>
              <a:t>Steps for Management flood planning</a:t>
            </a:r>
          </a:p>
          <a:p>
            <a:pPr lvl="0"/>
            <a:endParaRPr lang="en-US" sz="1200" dirty="0"/>
          </a:p>
          <a:p>
            <a:pPr marL="171450" lvl="0" indent="-171450">
              <a:buFontTx/>
              <a:buChar char="-"/>
            </a:pPr>
            <a:r>
              <a:rPr lang="en-US" sz="1200" dirty="0"/>
              <a:t>Framing of flood risk</a:t>
            </a:r>
          </a:p>
          <a:p>
            <a:pPr marL="171450" lvl="0" indent="-171450">
              <a:buFontTx/>
              <a:buChar char="-"/>
            </a:pPr>
            <a:r>
              <a:rPr lang="en-US" sz="1200" dirty="0"/>
              <a:t>Flood-risk analysis</a:t>
            </a:r>
          </a:p>
          <a:p>
            <a:pPr marL="171450" lvl="0" indent="-171450">
              <a:buFontTx/>
              <a:buChar char="-"/>
            </a:pPr>
            <a:r>
              <a:rPr lang="en-US" sz="1200" dirty="0"/>
              <a:t>Flood risk evaluation</a:t>
            </a:r>
          </a:p>
          <a:p>
            <a:pPr marL="171450" lvl="0" indent="-171450">
              <a:buFontTx/>
              <a:buChar char="-"/>
            </a:pPr>
            <a:r>
              <a:rPr lang="en-US" sz="1200" dirty="0"/>
              <a:t>Flood-risk management</a:t>
            </a:r>
          </a:p>
        </p:txBody>
      </p:sp>
    </p:spTree>
    <p:extLst>
      <p:ext uri="{BB962C8B-B14F-4D97-AF65-F5344CB8AC3E}">
        <p14:creationId xmlns:p14="http://schemas.microsoft.com/office/powerpoint/2010/main" val="370683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0"/>
            <a:r>
              <a:rPr lang="en-US" sz="1600" b="1" dirty="0"/>
              <a:t>3. Other strategies of climate change adaptation</a:t>
            </a:r>
          </a:p>
          <a:p>
            <a:pPr lvl="0"/>
            <a:endParaRPr lang="en-US" sz="1200" dirty="0"/>
          </a:p>
          <a:p>
            <a:pPr lvl="0"/>
            <a:r>
              <a:rPr lang="en-US" sz="1200" b="1" dirty="0"/>
              <a:t>2. Nature-Based Solutions (NBS)</a:t>
            </a:r>
          </a:p>
          <a:p>
            <a:pPr lvl="0"/>
            <a:endParaRPr lang="en-US" sz="1200" dirty="0"/>
          </a:p>
          <a:p>
            <a:pPr lvl="0"/>
            <a:r>
              <a:rPr lang="en-US" sz="1200" dirty="0"/>
              <a:t>Actions that protect, sustainably manage, and restore natural and modified ecosystems to address societal challenges. NBS can help to mitigate the negative impacts of floods, such as erosion, sedimentation, and loss of vegetation cover. NBS can provide benefits for both people and the environment.</a:t>
            </a:r>
          </a:p>
          <a:p>
            <a:pPr lvl="0"/>
            <a:endParaRPr lang="en-US" sz="1200" dirty="0"/>
          </a:p>
          <a:p>
            <a:pPr lvl="0"/>
            <a:endParaRPr lang="en-US" sz="1200" dirty="0"/>
          </a:p>
          <a:p>
            <a:pPr lvl="0"/>
            <a:r>
              <a:rPr lang="en-US" sz="1200" dirty="0"/>
              <a:t>Examples of nature-based solutions that can be used for flood risk management</a:t>
            </a:r>
          </a:p>
          <a:p>
            <a:pPr lvl="0"/>
            <a:endParaRPr lang="en-US" sz="1200" dirty="0"/>
          </a:p>
          <a:p>
            <a:pPr lvl="0"/>
            <a:r>
              <a:rPr lang="en-US" sz="1200" dirty="0"/>
              <a:t>Reforestation and afforestation: Planting trees and restoring woodland cover can help to reduce surface water runoff and soil erosion, regulate water flow, and enhance soil structure.</a:t>
            </a:r>
          </a:p>
          <a:p>
            <a:pPr lvl="0"/>
            <a:endParaRPr lang="en-US" sz="1200" dirty="0"/>
          </a:p>
          <a:p>
            <a:pPr lvl="0"/>
            <a:r>
              <a:rPr lang="en-US" sz="1200" dirty="0"/>
              <a:t>Wetland restoration: Wetland restoration can help alleviate flood risks and offer various advantages such as enhancing water quality, promoting biodiversity, and providing recreational opportunities.</a:t>
            </a:r>
          </a:p>
          <a:p>
            <a:pPr lvl="0"/>
            <a:endParaRPr lang="en-US" sz="1200" dirty="0"/>
          </a:p>
          <a:p>
            <a:pPr lvl="0"/>
            <a:r>
              <a:rPr lang="en-US" sz="1200" dirty="0"/>
              <a:t>Sustainable land management: These methods encompass soil conservation, terracing, contour farming, and crop diversification. Sustainable land management can aid in diminishing soil erosion, augmenting soil water retention capabilities, and enhancing crop yield.</a:t>
            </a:r>
          </a:p>
          <a:p>
            <a:pPr lvl="0"/>
            <a:endParaRPr lang="en-US" sz="1200" dirty="0"/>
          </a:p>
          <a:p>
            <a:pPr lvl="0"/>
            <a:r>
              <a:rPr lang="en-US" sz="1200" dirty="0"/>
              <a:t>Green infrastructure: Green infrastructure can serve as a valuable nature-based approach for flood risk management. Green infrastructure comprises natural or engineered elements such as green roofs, rain gardens, and permeable pavements. These features can mitigate runoff, promote infiltration, and enhance water quality.</a:t>
            </a:r>
          </a:p>
          <a:p>
            <a:pPr lvl="0"/>
            <a:endParaRPr lang="en-US" sz="1200" u="sng" dirty="0"/>
          </a:p>
          <a:p>
            <a:pPr lvl="0"/>
            <a:r>
              <a:rPr lang="en-US" sz="1200" u="sng" dirty="0"/>
              <a:t>Benefits: </a:t>
            </a:r>
          </a:p>
          <a:p>
            <a:pPr lvl="0"/>
            <a:endParaRPr lang="en-US" sz="1200" u="sng" dirty="0"/>
          </a:p>
          <a:p>
            <a:pPr lvl="0"/>
            <a:r>
              <a:rPr lang="en-US" sz="1200" dirty="0"/>
              <a:t>Cost-effective: Nature-based solutions (NBS) can be more cost-effective than traditional infrastructure-based approaches to flood risk management.</a:t>
            </a:r>
          </a:p>
          <a:p>
            <a:pPr lvl="0"/>
            <a:r>
              <a:rPr lang="en-US" sz="1200" dirty="0"/>
              <a:t>Multiple benefits: NBS can provide multiple benefits such as carbon sequestration, biodiversity conservation, and livelihood improvement.</a:t>
            </a:r>
          </a:p>
          <a:p>
            <a:pPr lvl="0"/>
            <a:r>
              <a:rPr lang="en-US" sz="1200" dirty="0"/>
              <a:t>Resilience: NBS can enhance the resilience of ecosystems and communities to flood risks.</a:t>
            </a:r>
          </a:p>
          <a:p>
            <a:pPr lvl="0"/>
            <a:r>
              <a:rPr lang="en-US" sz="1200" dirty="0"/>
              <a:t>Adaptability: NBS can be adapted to various environmental and social contexts.</a:t>
            </a:r>
          </a:p>
        </p:txBody>
      </p:sp>
    </p:spTree>
    <p:extLst>
      <p:ext uri="{BB962C8B-B14F-4D97-AF65-F5344CB8AC3E}">
        <p14:creationId xmlns:p14="http://schemas.microsoft.com/office/powerpoint/2010/main" val="424660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Effects of Climate Change on Water Resources</a:t>
            </a:r>
          </a:p>
        </p:txBody>
      </p:sp>
      <p:sp>
        <p:nvSpPr>
          <p:cNvPr id="158" name="Google Shape;158;p46"/>
          <p:cNvSpPr txBox="1"/>
          <p:nvPr/>
        </p:nvSpPr>
        <p:spPr>
          <a:xfrm>
            <a:off x="993058" y="1308848"/>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a:r>
              <a:rPr lang="en-US" sz="1600" b="1" dirty="0">
                <a:latin typeface="+mj-lt"/>
              </a:rPr>
              <a:t>Key messages</a:t>
            </a:r>
            <a:endParaRPr lang="en-US" sz="1600" dirty="0">
              <a:latin typeface="+mj-lt"/>
            </a:endParaRPr>
          </a:p>
          <a:p>
            <a:pPr lvl="0"/>
            <a:endParaRPr lang="en-US" dirty="0">
              <a:latin typeface="+mj-lt"/>
            </a:endParaRPr>
          </a:p>
          <a:p>
            <a:pPr lvl="0"/>
            <a:r>
              <a:rPr lang="en-US" dirty="0">
                <a:latin typeface="+mj-lt"/>
              </a:rPr>
              <a:t>Water resources are crucial for maintaining natural equilibrium, human existence, and socioeconomic growth and are critical for human consumption, agricultural irrigation, energy, and industrial production.</a:t>
            </a:r>
          </a:p>
          <a:p>
            <a:pPr lvl="0"/>
            <a:endParaRPr lang="en-US" dirty="0">
              <a:latin typeface="+mj-lt"/>
            </a:endParaRPr>
          </a:p>
          <a:p>
            <a:pPr lvl="0"/>
            <a:r>
              <a:rPr lang="en-US" dirty="0">
                <a:latin typeface="+mj-lt"/>
              </a:rPr>
              <a:t>The Global Risks Report by the World Economic Forum lists water crisis as one of the top five risks in all its reports since 2015 </a:t>
            </a:r>
          </a:p>
          <a:p>
            <a:pPr lvl="0"/>
            <a:endParaRPr lang="en-US" dirty="0">
              <a:latin typeface="+mj-lt"/>
            </a:endParaRPr>
          </a:p>
          <a:p>
            <a:pPr lvl="0"/>
            <a:r>
              <a:rPr lang="en-US" dirty="0">
                <a:latin typeface="+mj-lt"/>
              </a:rPr>
              <a:t>Water also features prominently in the SDGs (Section 4.8) and plays a central role in various systems transitions needed for climate resilient development</a:t>
            </a:r>
          </a:p>
          <a:p>
            <a:pPr lvl="0"/>
            <a:endParaRPr lang="en-US" dirty="0">
              <a:latin typeface="+mj-lt"/>
            </a:endParaRPr>
          </a:p>
          <a:p>
            <a:pPr lvl="0"/>
            <a:r>
              <a:rPr lang="en-US" dirty="0">
                <a:latin typeface="+mj-lt"/>
              </a:rPr>
              <a:t>The degradation and loss of wetlands is more rapid than that of other ecosystems. Similarly, the status of both</a:t>
            </a:r>
          </a:p>
          <a:p>
            <a:pPr lvl="0"/>
            <a:r>
              <a:rPr lang="en-US" dirty="0">
                <a:latin typeface="+mj-lt"/>
              </a:rPr>
              <a:t>freshwater and coastal wetland species is deteriorating faster than those of other ecosystems.</a:t>
            </a:r>
          </a:p>
          <a:p>
            <a:pPr lvl="0"/>
            <a:endParaRPr lang="en-US" dirty="0">
              <a:latin typeface="+mj-lt"/>
            </a:endParaRPr>
          </a:p>
          <a:p>
            <a:pPr lvl="0"/>
            <a:r>
              <a:rPr lang="en-US" dirty="0">
                <a:latin typeface="+mj-lt"/>
              </a:rPr>
              <a:t>The primary indirect drivers of degradation and loss of inland and coastal wetlands have been population</a:t>
            </a:r>
          </a:p>
          <a:p>
            <a:pPr lvl="0"/>
            <a:r>
              <a:rPr lang="en-US" dirty="0">
                <a:latin typeface="+mj-lt"/>
              </a:rPr>
              <a:t>growth and increasing economic development</a:t>
            </a:r>
          </a:p>
          <a:p>
            <a:pPr lvl="0"/>
            <a:endParaRPr lang="en-US" dirty="0">
              <a:latin typeface="+mj-lt"/>
            </a:endParaRPr>
          </a:p>
          <a:p>
            <a:pPr lvl="0"/>
            <a:r>
              <a:rPr lang="en-US" dirty="0">
                <a:latin typeface="+mj-lt"/>
              </a:rPr>
              <a:t>Global climate change is expected to exacerbate the loss and degradation of many wetlands and the loss or</a:t>
            </a:r>
          </a:p>
          <a:p>
            <a:pPr lvl="0"/>
            <a:r>
              <a:rPr lang="en-US" dirty="0">
                <a:latin typeface="+mj-lt"/>
              </a:rPr>
              <a:t>decline of their species and to increase the incidence of vector-borne and waterborne diseases in many regions. </a:t>
            </a:r>
          </a:p>
          <a:p>
            <a:pPr lvl="0"/>
            <a:endParaRPr lang="en-US" dirty="0">
              <a:latin typeface="+mj-lt"/>
            </a:endParaRPr>
          </a:p>
          <a:p>
            <a:pPr lvl="0"/>
            <a:r>
              <a:rPr lang="en-US" dirty="0">
                <a:latin typeface="+mj-lt"/>
              </a:rPr>
              <a:t>Conserving, maintaining, or rehabilitating wetland ecosystems can be a viable element to an overall climate change mitigation strategy.</a:t>
            </a:r>
          </a:p>
          <a:p>
            <a:pPr lvl="0"/>
            <a:endParaRPr lang="en-US" dirty="0">
              <a:latin typeface="+mj-lt"/>
            </a:endParaRPr>
          </a:p>
          <a:p>
            <a:pPr lvl="0"/>
            <a:endParaRPr lang="en-US" dirty="0">
              <a:latin typeface="+mj-lt"/>
            </a:endParaRPr>
          </a:p>
        </p:txBody>
      </p:sp>
    </p:spTree>
    <p:extLst>
      <p:ext uri="{BB962C8B-B14F-4D97-AF65-F5344CB8AC3E}">
        <p14:creationId xmlns:p14="http://schemas.microsoft.com/office/powerpoint/2010/main" val="2306745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Management Strategies for Adapting to Climate Change</a:t>
            </a: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600" b="1" dirty="0"/>
              <a:t>3. Other strategies of climate change adaptation</a:t>
            </a:r>
          </a:p>
          <a:p>
            <a:pPr lvl="0"/>
            <a:r>
              <a:rPr lang="en-US" dirty="0"/>
              <a:t>3. Water Storage Facilities:</a:t>
            </a:r>
          </a:p>
          <a:p>
            <a:pPr lvl="0"/>
            <a:endParaRPr lang="en-US" dirty="0"/>
          </a:p>
          <a:p>
            <a:pPr lvl="0"/>
            <a:r>
              <a:rPr lang="en-US" sz="1300" dirty="0"/>
              <a:t>As demand for fresh water rises, the world is experiencing a widening water storage gap, with more water storage needed than is available in many places. </a:t>
            </a:r>
          </a:p>
          <a:p>
            <a:pPr lvl="0"/>
            <a:endParaRPr lang="en-US" sz="1300" dirty="0"/>
          </a:p>
          <a:p>
            <a:pPr lvl="0"/>
            <a:r>
              <a:rPr lang="en-US" sz="1300" dirty="0"/>
              <a:t>Water storage provides three main services: (a) improving the availability of water during drier periods, (b) mitigating the impacts of floods, and (c) regulating flows for other purposes, such as hydropower, transportation, or recreation</a:t>
            </a:r>
          </a:p>
          <a:p>
            <a:pPr lvl="0"/>
            <a:endParaRPr lang="en-US" sz="1300" dirty="0"/>
          </a:p>
          <a:p>
            <a:pPr lvl="0"/>
            <a:r>
              <a:rPr lang="en-US" sz="1300" dirty="0"/>
              <a:t>Examples: </a:t>
            </a:r>
          </a:p>
          <a:p>
            <a:pPr marL="342900" lvl="0" indent="-342900">
              <a:buFont typeface="+mj-lt"/>
              <a:buAutoNum type="arabicPeriod"/>
            </a:pPr>
            <a:r>
              <a:rPr lang="en-US" sz="1300" dirty="0"/>
              <a:t>Dams and Reservoirs: Large-scale dams and reservoirs are among the most common water storage facilities. These structures impound water in reservoirs, which can then be used for various purposes such as hydroelectric power generation, irrigation, municipal water supply, and flood control. One example is the Hoover Dam in the United States, which creates Lake Mead, the largest reservoir in the country.</a:t>
            </a:r>
          </a:p>
          <a:p>
            <a:pPr marL="342900" lvl="0" indent="-342900">
              <a:buAutoNum type="arabicPeriod"/>
            </a:pPr>
            <a:r>
              <a:rPr lang="en-US" sz="1300" dirty="0"/>
              <a:t>Water Tanks: Water tanks are commonly used for storing water at smaller scales, such as individual households, businesses, or communities</a:t>
            </a:r>
          </a:p>
          <a:p>
            <a:pPr marL="342900" lvl="0" indent="-342900">
              <a:buAutoNum type="arabicPeriod"/>
            </a:pPr>
            <a:r>
              <a:rPr lang="en-US" sz="1300" dirty="0"/>
              <a:t>Ponds and Lakes: Natural or artificial ponds and lakes can also serve as water storage facilities. These water bodies can be used for irrigation, livestock watering, aquaculture, and recreational purposes. For example, the </a:t>
            </a:r>
            <a:r>
              <a:rPr lang="en-US" sz="1300" dirty="0" err="1"/>
              <a:t>Saylorville</a:t>
            </a:r>
            <a:r>
              <a:rPr lang="en-US" sz="1300" dirty="0"/>
              <a:t> Lake in Iowa, USA, serves multiple purposes, including flood control, recreation, and water supply.</a:t>
            </a:r>
          </a:p>
          <a:p>
            <a:pPr marL="342900" lvl="0" indent="-342900">
              <a:buAutoNum type="arabicPeriod"/>
            </a:pPr>
            <a:r>
              <a:rPr lang="en-US" sz="1300" dirty="0"/>
              <a:t>Groundwater Recharge Basins: These are shallow depressions or infiltration basins designed to capture and store surface water, allowing it to percolate into the ground and recharge groundwater aquifers. </a:t>
            </a:r>
          </a:p>
        </p:txBody>
      </p:sp>
    </p:spTree>
    <p:extLst>
      <p:ext uri="{BB962C8B-B14F-4D97-AF65-F5344CB8AC3E}">
        <p14:creationId xmlns:p14="http://schemas.microsoft.com/office/powerpoint/2010/main" val="3241408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lvl="0"/>
            <a:r>
              <a:rPr lang="en-US" sz="2800" b="1" dirty="0">
                <a:solidFill>
                  <a:schemeClr val="bg1"/>
                </a:solidFill>
                <a:latin typeface="+mj-lt"/>
              </a:rPr>
              <a:t>Key international agreements and frameworks </a:t>
            </a:r>
            <a:endParaRPr lang="en-US" sz="2800" b="1" dirty="0">
              <a:latin typeface="+mj-lt"/>
            </a:endParaRPr>
          </a:p>
          <a:p>
            <a:pPr lvl="0"/>
            <a:endParaRPr lang="en-US" sz="2800" b="1" dirty="0">
              <a:latin typeface="+mj-lt"/>
            </a:endParaRPr>
          </a:p>
        </p:txBody>
      </p:sp>
      <p:sp>
        <p:nvSpPr>
          <p:cNvPr id="158" name="Google Shape;158;p46"/>
          <p:cNvSpPr txBox="1"/>
          <p:nvPr/>
        </p:nvSpPr>
        <p:spPr>
          <a:xfrm>
            <a:off x="993059" y="1075765"/>
            <a:ext cx="9488130" cy="471587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500" b="1" dirty="0">
                <a:latin typeface="+mj-lt"/>
              </a:rPr>
              <a:t>Key international agreements and frameworks related to water and climate change:</a:t>
            </a:r>
          </a:p>
          <a:p>
            <a:pPr lvl="0"/>
            <a:endParaRPr lang="en-US" sz="1500" b="1" dirty="0">
              <a:latin typeface="+mj-lt"/>
            </a:endParaRPr>
          </a:p>
          <a:p>
            <a:pPr lvl="0"/>
            <a:r>
              <a:rPr lang="en-US" sz="1300" dirty="0">
                <a:latin typeface="+mj-lt"/>
              </a:rPr>
              <a:t>1. United Nations Framework Convention on Climate Change (UNFCCC)</a:t>
            </a:r>
          </a:p>
          <a:p>
            <a:pPr lvl="0"/>
            <a:r>
              <a:rPr lang="en-US" sz="1300" dirty="0">
                <a:latin typeface="+mj-lt"/>
              </a:rPr>
              <a:t>Purpose: The UNFCCC, established in 1992, aims to address climate change by stabilizing greenhouse gas concentrations in the atmosphere.</a:t>
            </a:r>
          </a:p>
          <a:p>
            <a:pPr lvl="0"/>
            <a:r>
              <a:rPr lang="en-US" sz="1300" dirty="0">
                <a:latin typeface="+mj-lt"/>
              </a:rPr>
              <a:t>Relevance to Water: The UNFCCC recognizes the significance of water resources in climate change adaptation and mitigation efforts, particularly regarding vulnerability to droughts, floods, and sea-level rise.</a:t>
            </a:r>
          </a:p>
          <a:p>
            <a:pPr lvl="0"/>
            <a:endParaRPr lang="en-US" sz="1300" dirty="0">
              <a:latin typeface="+mj-lt"/>
            </a:endParaRPr>
          </a:p>
          <a:p>
            <a:pPr lvl="0"/>
            <a:r>
              <a:rPr lang="en-US" sz="1300" dirty="0">
                <a:latin typeface="+mj-lt"/>
              </a:rPr>
              <a:t>2. Paris Agreement</a:t>
            </a:r>
          </a:p>
          <a:p>
            <a:pPr lvl="0"/>
            <a:r>
              <a:rPr lang="en-US" sz="1300" dirty="0">
                <a:latin typeface="+mj-lt"/>
              </a:rPr>
              <a:t>Purpose: Adopted in 2015 under the UNFCCC, the Paris Agreement sets out global action to limit global warming and enhance adaptive capacity to climate change.</a:t>
            </a:r>
          </a:p>
          <a:p>
            <a:pPr lvl="0"/>
            <a:r>
              <a:rPr lang="en-US" sz="1300" dirty="0">
                <a:latin typeface="+mj-lt"/>
              </a:rPr>
              <a:t>Relevance to Water: The Paris Agreement acknowledges the importance of water-related adaptation measures and emphasizes the need for climate-resilient water infrastructure and management practices.</a:t>
            </a:r>
          </a:p>
          <a:p>
            <a:pPr lvl="0"/>
            <a:endParaRPr lang="en-US" sz="1300" dirty="0">
              <a:latin typeface="+mj-lt"/>
            </a:endParaRPr>
          </a:p>
          <a:p>
            <a:pPr lvl="0"/>
            <a:r>
              <a:rPr lang="en-US" sz="1300" dirty="0">
                <a:latin typeface="+mj-lt"/>
              </a:rPr>
              <a:t>3. Sendai Framework for Disaster Risk Reduction</a:t>
            </a:r>
          </a:p>
          <a:p>
            <a:pPr lvl="0"/>
            <a:r>
              <a:rPr lang="en-US" sz="1300" dirty="0">
                <a:latin typeface="+mj-lt"/>
              </a:rPr>
              <a:t>Purpose: The Sendai Framework, adopted in 2015, aims to reduce disaster risk and enhance resilience to disasters worldwide.</a:t>
            </a:r>
          </a:p>
          <a:p>
            <a:pPr lvl="0"/>
            <a:r>
              <a:rPr lang="en-US" sz="1300" dirty="0">
                <a:latin typeface="+mj-lt"/>
              </a:rPr>
              <a:t>Relevance to Water: The Sendai Framework recognizes the role of water-related hazards, such as floods and droughts, in disaster risk and calls for integrated water management approaches to reduce vulnerability.</a:t>
            </a:r>
          </a:p>
        </p:txBody>
      </p:sp>
    </p:spTree>
    <p:extLst>
      <p:ext uri="{BB962C8B-B14F-4D97-AF65-F5344CB8AC3E}">
        <p14:creationId xmlns:p14="http://schemas.microsoft.com/office/powerpoint/2010/main" val="3716578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b="1">
                <a:solidFill>
                  <a:schemeClr val="bg1"/>
                </a:solidFill>
                <a:latin typeface="+mj-lt"/>
              </a:rPr>
              <a:t>Key international agreements and frameworks </a:t>
            </a:r>
            <a:endParaRPr lang="en-US" sz="2800" b="1" dirty="0">
              <a:latin typeface="+mj-lt"/>
            </a:endParaRPr>
          </a:p>
        </p:txBody>
      </p:sp>
      <p:sp>
        <p:nvSpPr>
          <p:cNvPr id="158" name="Google Shape;158;p46"/>
          <p:cNvSpPr txBox="1"/>
          <p:nvPr/>
        </p:nvSpPr>
        <p:spPr>
          <a:xfrm>
            <a:off x="993059" y="1075765"/>
            <a:ext cx="9488130" cy="471587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500" b="1" dirty="0">
                <a:latin typeface="+mj-lt"/>
              </a:rPr>
              <a:t>Key international agreements and frameworks related to water and climate change:</a:t>
            </a:r>
          </a:p>
          <a:p>
            <a:pPr lvl="0"/>
            <a:endParaRPr lang="en-US" sz="1500" b="1" dirty="0">
              <a:latin typeface="+mj-lt"/>
            </a:endParaRPr>
          </a:p>
          <a:p>
            <a:pPr lvl="0"/>
            <a:r>
              <a:rPr lang="en-US" sz="1300" dirty="0">
                <a:latin typeface="+mj-lt"/>
              </a:rPr>
              <a:t>4. Sustainable Development Goals (SDGs)</a:t>
            </a:r>
          </a:p>
          <a:p>
            <a:pPr lvl="0"/>
            <a:r>
              <a:rPr lang="en-US" sz="1300" dirty="0">
                <a:latin typeface="+mj-lt"/>
              </a:rPr>
              <a:t>Purpose: The SDGs are a set of 17 global goals adopted by the United Nations in 2015 to address social, economic, and environmental challenges.</a:t>
            </a:r>
          </a:p>
          <a:p>
            <a:pPr lvl="0"/>
            <a:r>
              <a:rPr lang="en-US" sz="1300" dirty="0">
                <a:latin typeface="+mj-lt"/>
              </a:rPr>
              <a:t>Relevance to Water: SDG 6 specifically focuses on ensuring access to clean water and sanitation for all and calls for sustainable water management, including climate resilience and water-related ecosystem protection.</a:t>
            </a:r>
          </a:p>
          <a:p>
            <a:pPr lvl="0"/>
            <a:endParaRPr lang="en-US" sz="1300" dirty="0">
              <a:latin typeface="+mj-lt"/>
            </a:endParaRPr>
          </a:p>
          <a:p>
            <a:pPr lvl="0"/>
            <a:r>
              <a:rPr lang="en-US" sz="1300" dirty="0">
                <a:latin typeface="+mj-lt"/>
              </a:rPr>
              <a:t>5. Ramsar Convention on Wetlands</a:t>
            </a:r>
          </a:p>
          <a:p>
            <a:pPr lvl="0"/>
            <a:r>
              <a:rPr lang="en-US" sz="1300" dirty="0">
                <a:latin typeface="+mj-lt"/>
              </a:rPr>
              <a:t>Purpose: The Ramsar Convention, established in 1971, is an intergovernmental treaty for the conservation and wise use of wetlands.</a:t>
            </a:r>
          </a:p>
          <a:p>
            <a:pPr lvl="0"/>
            <a:r>
              <a:rPr lang="en-US" sz="1300" dirty="0">
                <a:latin typeface="+mj-lt"/>
              </a:rPr>
              <a:t>Relevance to Water: The Ramsar Convention highlights the importance of wetlands in climate regulation, water purification, and flood control, emphasizing their role in climate change adaptation and mitigation.</a:t>
            </a:r>
          </a:p>
          <a:p>
            <a:pPr lvl="0"/>
            <a:endParaRPr lang="en-US" sz="1300" dirty="0">
              <a:latin typeface="+mj-lt"/>
            </a:endParaRPr>
          </a:p>
          <a:p>
            <a:pPr lvl="0"/>
            <a:r>
              <a:rPr lang="en-US" sz="1300" dirty="0">
                <a:latin typeface="+mj-lt"/>
              </a:rPr>
              <a:t>6. Convention on the Law of the Non-Navigational Uses of International Watercourses</a:t>
            </a:r>
          </a:p>
          <a:p>
            <a:pPr lvl="0"/>
            <a:r>
              <a:rPr lang="en-US" sz="1300" dirty="0">
                <a:latin typeface="+mj-lt"/>
              </a:rPr>
              <a:t>Purpose: This convention, adopted in 1997, provides a framework for the equitable and reasonable utilization of international watercourses.</a:t>
            </a:r>
          </a:p>
          <a:p>
            <a:pPr lvl="0"/>
            <a:r>
              <a:rPr lang="en-US" sz="1300" dirty="0">
                <a:latin typeface="+mj-lt"/>
              </a:rPr>
              <a:t>Relevance to Water: The convention promotes cooperation among riparian states in managing shared water resources, considering the potential impacts of climate change on water availability and quality.</a:t>
            </a:r>
          </a:p>
          <a:p>
            <a:pPr lvl="0"/>
            <a:endParaRPr lang="en-US" sz="1300" dirty="0">
              <a:latin typeface="+mj-lt"/>
            </a:endParaRPr>
          </a:p>
          <a:p>
            <a:pPr lvl="0"/>
            <a:r>
              <a:rPr lang="en-US" sz="1300" dirty="0">
                <a:latin typeface="+mj-lt"/>
              </a:rPr>
              <a:t>These agreements and frameworks reflect the recognition of the interconnectedness between water and climate change at the global level and the importance of collaborative efforts to address the challenges posed by climate impacts on water resources.</a:t>
            </a:r>
          </a:p>
        </p:txBody>
      </p:sp>
    </p:spTree>
    <p:extLst>
      <p:ext uri="{BB962C8B-B14F-4D97-AF65-F5344CB8AC3E}">
        <p14:creationId xmlns:p14="http://schemas.microsoft.com/office/powerpoint/2010/main" val="4157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Effects of Climate Change on Water Resources</a:t>
            </a:r>
          </a:p>
        </p:txBody>
      </p:sp>
      <p:sp>
        <p:nvSpPr>
          <p:cNvPr id="158" name="Google Shape;158;p46"/>
          <p:cNvSpPr txBox="1"/>
          <p:nvPr/>
        </p:nvSpPr>
        <p:spPr>
          <a:xfrm>
            <a:off x="1082705"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dirty="0">
                <a:latin typeface="+mj-lt"/>
              </a:rPr>
              <a:t>Video by WWF International: </a:t>
            </a:r>
          </a:p>
          <a:p>
            <a:pPr lvl="0"/>
            <a:endParaRPr lang="en-US" dirty="0">
              <a:latin typeface="+mj-lt"/>
            </a:endParaRPr>
          </a:p>
          <a:p>
            <a:pPr lvl="0"/>
            <a:r>
              <a:rPr lang="en-US" dirty="0">
                <a:latin typeface="+mj-lt"/>
              </a:rPr>
              <a:t>The importance of Water</a:t>
            </a:r>
          </a:p>
          <a:p>
            <a:pPr lvl="0"/>
            <a:endParaRPr lang="en-US" dirty="0">
              <a:latin typeface="+mj-lt"/>
            </a:endParaRPr>
          </a:p>
        </p:txBody>
      </p:sp>
      <p:pic>
        <p:nvPicPr>
          <p:cNvPr id="2" name="Online Media 1" title="The importance of Water">
            <a:hlinkClick r:id="" action="ppaction://media"/>
            <a:extLst>
              <a:ext uri="{FF2B5EF4-FFF2-40B4-BE49-F238E27FC236}">
                <a16:creationId xmlns:a16="http://schemas.microsoft.com/office/drawing/2014/main" id="{E3CE9ED0-6111-76C0-52A3-FE836BE6167E}"/>
              </a:ext>
            </a:extLst>
          </p:cNvPr>
          <p:cNvPicPr>
            <a:picLocks noRot="1" noChangeAspect="1"/>
          </p:cNvPicPr>
          <p:nvPr>
            <a:videoFile r:link="rId1"/>
          </p:nvPr>
        </p:nvPicPr>
        <p:blipFill>
          <a:blip r:embed="rId4"/>
          <a:stretch>
            <a:fillRect/>
          </a:stretch>
        </p:blipFill>
        <p:spPr>
          <a:xfrm>
            <a:off x="3854823" y="1712259"/>
            <a:ext cx="6626365" cy="3845859"/>
          </a:xfrm>
          <a:prstGeom prst="rect">
            <a:avLst/>
          </a:prstGeom>
        </p:spPr>
      </p:pic>
    </p:spTree>
    <p:extLst>
      <p:ext uri="{BB962C8B-B14F-4D97-AF65-F5344CB8AC3E}">
        <p14:creationId xmlns:p14="http://schemas.microsoft.com/office/powerpoint/2010/main" val="200008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Effects of Climate Change on Water Resources</a:t>
            </a:r>
          </a:p>
        </p:txBody>
      </p:sp>
      <p:sp>
        <p:nvSpPr>
          <p:cNvPr id="158" name="Google Shape;158;p46"/>
          <p:cNvSpPr txBox="1"/>
          <p:nvPr/>
        </p:nvSpPr>
        <p:spPr>
          <a:xfrm>
            <a:off x="993058" y="1308848"/>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dirty="0">
                <a:latin typeface="+mj-lt"/>
              </a:rPr>
              <a:t>Video Why Care About Water? | National Geographic</a:t>
            </a:r>
          </a:p>
          <a:p>
            <a:pPr lvl="0"/>
            <a:endParaRPr lang="en-US" dirty="0">
              <a:latin typeface="+mj-lt"/>
            </a:endParaRPr>
          </a:p>
          <a:p>
            <a:pPr lvl="0"/>
            <a:endParaRPr lang="en-US" dirty="0">
              <a:latin typeface="+mj-lt"/>
            </a:endParaRPr>
          </a:p>
        </p:txBody>
      </p:sp>
      <p:pic>
        <p:nvPicPr>
          <p:cNvPr id="3" name="Online Media 2" title="Why Care About Water? | National Geographic">
            <a:hlinkClick r:id="" action="ppaction://media"/>
            <a:extLst>
              <a:ext uri="{FF2B5EF4-FFF2-40B4-BE49-F238E27FC236}">
                <a16:creationId xmlns:a16="http://schemas.microsoft.com/office/drawing/2014/main" id="{9AEF4162-CE09-DE14-7485-8E687F602036}"/>
              </a:ext>
            </a:extLst>
          </p:cNvPr>
          <p:cNvPicPr>
            <a:picLocks noRot="1" noChangeAspect="1"/>
          </p:cNvPicPr>
          <p:nvPr>
            <a:videoFile r:link="rId1"/>
          </p:nvPr>
        </p:nvPicPr>
        <p:blipFill>
          <a:blip r:embed="rId4"/>
          <a:stretch>
            <a:fillRect/>
          </a:stretch>
        </p:blipFill>
        <p:spPr>
          <a:xfrm>
            <a:off x="2940424" y="1775448"/>
            <a:ext cx="7440613" cy="3980329"/>
          </a:xfrm>
          <a:prstGeom prst="rect">
            <a:avLst/>
          </a:prstGeom>
        </p:spPr>
      </p:pic>
    </p:spTree>
    <p:extLst>
      <p:ext uri="{BB962C8B-B14F-4D97-AF65-F5344CB8AC3E}">
        <p14:creationId xmlns:p14="http://schemas.microsoft.com/office/powerpoint/2010/main" val="165051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Effects of Climate Change on Water Resources</a:t>
            </a:r>
          </a:p>
        </p:txBody>
      </p:sp>
      <p:sp>
        <p:nvSpPr>
          <p:cNvPr id="158" name="Google Shape;158;p46"/>
          <p:cNvSpPr txBox="1"/>
          <p:nvPr/>
        </p:nvSpPr>
        <p:spPr>
          <a:xfrm>
            <a:off x="993058" y="1308848"/>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a:r>
              <a:rPr lang="en-US" sz="1600" b="1" dirty="0">
                <a:latin typeface="+mj-lt"/>
              </a:rPr>
              <a:t>Importance of water resources</a:t>
            </a:r>
          </a:p>
          <a:p>
            <a:pPr lvl="0"/>
            <a:endParaRPr lang="en-US" sz="1600" b="1" dirty="0">
              <a:latin typeface="+mj-lt"/>
            </a:endParaRPr>
          </a:p>
          <a:p>
            <a:pPr lvl="0"/>
            <a:r>
              <a:rPr lang="en-US" b="1" dirty="0">
                <a:latin typeface="+mj-lt"/>
              </a:rPr>
              <a:t>1. Sustaining life and ecosystems</a:t>
            </a:r>
          </a:p>
          <a:p>
            <a:pPr lvl="0"/>
            <a:endParaRPr lang="en-US" b="1" dirty="0">
              <a:latin typeface="+mj-lt"/>
            </a:endParaRPr>
          </a:p>
          <a:p>
            <a:pPr lvl="0"/>
            <a:r>
              <a:rPr lang="en-US" b="1" dirty="0">
                <a:latin typeface="+mj-lt"/>
              </a:rPr>
              <a:t>Human Health: </a:t>
            </a:r>
            <a:r>
              <a:rPr lang="en-US" dirty="0">
                <a:latin typeface="+mj-lt"/>
              </a:rPr>
              <a:t>Access to clean water is essential for drinking, sanitation, and hygiene, preventing waterborne diseases. Sustainable Development Goal target 6.1 calls for universal and equitable access to safe and affordable drinking water</a:t>
            </a:r>
          </a:p>
          <a:p>
            <a:pPr lvl="0"/>
            <a:endParaRPr lang="en-US" dirty="0">
              <a:latin typeface="+mj-lt"/>
            </a:endParaRPr>
          </a:p>
          <a:p>
            <a:pPr lvl="0"/>
            <a:r>
              <a:rPr lang="en-US" dirty="0">
                <a:latin typeface="+mj-lt"/>
              </a:rPr>
              <a:t>According to the UN </a:t>
            </a:r>
          </a:p>
          <a:p>
            <a:pPr lvl="0"/>
            <a:r>
              <a:rPr lang="en-US" dirty="0">
                <a:latin typeface="+mj-lt"/>
              </a:rPr>
              <a:t> - 2.2 billion people still lacked safely managed drinking water services, 3.5 billion lacked safely </a:t>
            </a:r>
          </a:p>
          <a:p>
            <a:pPr lvl="0"/>
            <a:r>
              <a:rPr lang="en-US" dirty="0">
                <a:latin typeface="+mj-lt"/>
              </a:rPr>
              <a:t>managed sanitation services and 2.0 billion lacked basic hygiene services in 2022</a:t>
            </a:r>
          </a:p>
          <a:p>
            <a:pPr lvl="0"/>
            <a:endParaRPr lang="en-US" dirty="0">
              <a:latin typeface="+mj-lt"/>
            </a:endParaRPr>
          </a:p>
          <a:p>
            <a:pPr lvl="0"/>
            <a:r>
              <a:rPr lang="en-US" dirty="0">
                <a:latin typeface="+mj-lt"/>
              </a:rPr>
              <a:t>-Water scarcity is worsening in many parts of the world due to conflicts and climate change.</a:t>
            </a:r>
          </a:p>
          <a:p>
            <a:pPr lvl="0"/>
            <a:endParaRPr lang="en-US" dirty="0">
              <a:latin typeface="+mj-lt"/>
            </a:endParaRPr>
          </a:p>
          <a:p>
            <a:pPr lvl="0"/>
            <a:r>
              <a:rPr lang="en-US" dirty="0">
                <a:latin typeface="+mj-lt"/>
              </a:rPr>
              <a:t>-Water pollution poses a significant challenge to human health and the environment in many</a:t>
            </a:r>
          </a:p>
          <a:p>
            <a:pPr lvl="0"/>
            <a:r>
              <a:rPr lang="en-US" dirty="0">
                <a:latin typeface="+mj-lt"/>
              </a:rPr>
              <a:t> countries.</a:t>
            </a:r>
          </a:p>
          <a:p>
            <a:pPr lvl="0"/>
            <a:endParaRPr lang="en-US" dirty="0">
              <a:latin typeface="+mj-lt"/>
            </a:endParaRPr>
          </a:p>
          <a:p>
            <a:pPr lvl="0"/>
            <a:r>
              <a:rPr lang="en-US" b="1" dirty="0">
                <a:latin typeface="+mj-lt"/>
              </a:rPr>
              <a:t>Ecosystem Services</a:t>
            </a:r>
            <a:r>
              <a:rPr lang="en-US" dirty="0">
                <a:latin typeface="+mj-lt"/>
              </a:rPr>
              <a:t>: Wetlands ecosystems including rivers, lakes, marshes, rice fields, and coastal areas</a:t>
            </a:r>
          </a:p>
          <a:p>
            <a:pPr lvl="0"/>
            <a:r>
              <a:rPr lang="en-US" dirty="0">
                <a:latin typeface="+mj-lt"/>
              </a:rPr>
              <a:t>provide essential services like</a:t>
            </a:r>
          </a:p>
          <a:p>
            <a:pPr lvl="0"/>
            <a:endParaRPr lang="en-US" dirty="0">
              <a:latin typeface="+mj-lt"/>
            </a:endParaRPr>
          </a:p>
          <a:p>
            <a:pPr lvl="0"/>
            <a:r>
              <a:rPr lang="en-US" dirty="0">
                <a:latin typeface="+mj-lt"/>
              </a:rPr>
              <a:t>-Water purification and detoxification of waste</a:t>
            </a:r>
          </a:p>
          <a:p>
            <a:pPr lvl="0"/>
            <a:r>
              <a:rPr lang="en-US" dirty="0">
                <a:latin typeface="+mj-lt"/>
              </a:rPr>
              <a:t>-Climate regulation</a:t>
            </a:r>
          </a:p>
          <a:p>
            <a:pPr lvl="0"/>
            <a:r>
              <a:rPr lang="en-US" dirty="0">
                <a:latin typeface="+mj-lt"/>
              </a:rPr>
              <a:t>-Mitigation of climate change.</a:t>
            </a:r>
          </a:p>
        </p:txBody>
      </p:sp>
      <p:pic>
        <p:nvPicPr>
          <p:cNvPr id="3" name="Picture 2">
            <a:extLst>
              <a:ext uri="{FF2B5EF4-FFF2-40B4-BE49-F238E27FC236}">
                <a16:creationId xmlns:a16="http://schemas.microsoft.com/office/drawing/2014/main" id="{687F5F15-2B7F-A7A0-4C1B-C5A319F1FC7C}"/>
              </a:ext>
            </a:extLst>
          </p:cNvPr>
          <p:cNvPicPr>
            <a:picLocks noChangeAspect="1"/>
          </p:cNvPicPr>
          <p:nvPr/>
        </p:nvPicPr>
        <p:blipFill>
          <a:blip r:embed="rId3"/>
          <a:stretch>
            <a:fillRect/>
          </a:stretch>
        </p:blipFill>
        <p:spPr>
          <a:xfrm>
            <a:off x="8779149" y="2690709"/>
            <a:ext cx="1428949" cy="1476581"/>
          </a:xfrm>
          <a:prstGeom prst="rect">
            <a:avLst/>
          </a:prstGeom>
        </p:spPr>
      </p:pic>
    </p:spTree>
    <p:extLst>
      <p:ext uri="{BB962C8B-B14F-4D97-AF65-F5344CB8AC3E}">
        <p14:creationId xmlns:p14="http://schemas.microsoft.com/office/powerpoint/2010/main" val="122995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Effects of Climate Change on Water Resources</a:t>
            </a:r>
          </a:p>
        </p:txBody>
      </p:sp>
      <p:sp>
        <p:nvSpPr>
          <p:cNvPr id="158" name="Google Shape;158;p46"/>
          <p:cNvSpPr txBox="1"/>
          <p:nvPr/>
        </p:nvSpPr>
        <p:spPr>
          <a:xfrm>
            <a:off x="993058" y="1308848"/>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latin typeface="+mj-lt"/>
              </a:rPr>
              <a:t>2. Supporting Agriculture and Food Security</a:t>
            </a:r>
          </a:p>
          <a:p>
            <a:pPr lvl="0"/>
            <a:endParaRPr lang="en-US" dirty="0">
              <a:latin typeface="+mj-lt"/>
            </a:endParaRPr>
          </a:p>
          <a:p>
            <a:pPr lvl="0"/>
            <a:r>
              <a:rPr lang="en-US" dirty="0">
                <a:latin typeface="+mj-lt"/>
              </a:rPr>
              <a:t>Crop Irrigation: Agriculture accounts for the largest share of global water use, with irrigation being vital for crop production. </a:t>
            </a:r>
          </a:p>
          <a:p>
            <a:pPr lvl="0"/>
            <a:r>
              <a:rPr lang="en-US" dirty="0">
                <a:latin typeface="+mj-lt"/>
              </a:rPr>
              <a:t>Livestock and Fisheries: Water resources support livestock watering and fisheries, contributing to food production and livelihoods. </a:t>
            </a:r>
          </a:p>
          <a:p>
            <a:pPr lvl="0"/>
            <a:endParaRPr lang="en-US" dirty="0">
              <a:latin typeface="+mj-lt"/>
            </a:endParaRPr>
          </a:p>
          <a:p>
            <a:pPr lvl="0"/>
            <a:r>
              <a:rPr lang="en-US" b="1" dirty="0">
                <a:latin typeface="+mj-lt"/>
              </a:rPr>
              <a:t>3. Driving Economic Activities</a:t>
            </a:r>
          </a:p>
          <a:p>
            <a:pPr lvl="0"/>
            <a:r>
              <a:rPr lang="en-US" dirty="0">
                <a:latin typeface="+mj-lt"/>
              </a:rPr>
              <a:t>Industry and Manufacturing: Water is used in various industrial processes, including manufacturing, energy production, and mining.</a:t>
            </a:r>
          </a:p>
          <a:p>
            <a:pPr lvl="0"/>
            <a:r>
              <a:rPr lang="en-US" dirty="0">
                <a:latin typeface="+mj-lt"/>
              </a:rPr>
              <a:t>Tourism and Recreation: Water bodies attract tourists and support recreational activities like swimming, boating, and fishing, contributing to local economies. </a:t>
            </a:r>
          </a:p>
          <a:p>
            <a:pPr lvl="0"/>
            <a:endParaRPr lang="en-US" dirty="0">
              <a:latin typeface="+mj-lt"/>
            </a:endParaRPr>
          </a:p>
          <a:p>
            <a:pPr lvl="0"/>
            <a:r>
              <a:rPr lang="en-US" b="1" dirty="0">
                <a:latin typeface="+mj-lt"/>
              </a:rPr>
              <a:t>4. Cultural and Spiritual Significance</a:t>
            </a:r>
          </a:p>
          <a:p>
            <a:pPr lvl="0"/>
            <a:endParaRPr lang="en-US" dirty="0">
              <a:latin typeface="+mj-lt"/>
            </a:endParaRPr>
          </a:p>
          <a:p>
            <a:pPr lvl="0"/>
            <a:r>
              <a:rPr lang="en-US" dirty="0">
                <a:latin typeface="+mj-lt"/>
              </a:rPr>
              <a:t>Cultural Practices: Many cultures have deep connections to water bodies, with rituals, ceremonies, and traditions centered around them.</a:t>
            </a:r>
          </a:p>
          <a:p>
            <a:pPr lvl="0"/>
            <a:r>
              <a:rPr lang="en-US" dirty="0">
                <a:latin typeface="+mj-lt"/>
              </a:rPr>
              <a:t>Spiritual Beliefs: Water is often regarded as sacred in various religions and spiritual practices, symbolizing purity, renewal, and life. </a:t>
            </a:r>
          </a:p>
        </p:txBody>
      </p:sp>
    </p:spTree>
    <p:extLst>
      <p:ext uri="{BB962C8B-B14F-4D97-AF65-F5344CB8AC3E}">
        <p14:creationId xmlns:p14="http://schemas.microsoft.com/office/powerpoint/2010/main" val="386828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a:solidFill>
                  <a:schemeClr val="bg1"/>
                </a:solidFill>
              </a:rPr>
              <a:t>Effects of Climate Change on Water Resources</a:t>
            </a:r>
            <a:endParaRPr lang="en-US" sz="2800" dirty="0">
              <a:solidFill>
                <a:schemeClr val="bg1"/>
              </a:solidFill>
            </a:endParaRPr>
          </a:p>
        </p:txBody>
      </p:sp>
      <p:sp>
        <p:nvSpPr>
          <p:cNvPr id="158" name="Google Shape;158;p46"/>
          <p:cNvSpPr txBox="1"/>
          <p:nvPr/>
        </p:nvSpPr>
        <p:spPr>
          <a:xfrm>
            <a:off x="993058" y="1075766"/>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endParaRPr lang="en-US" dirty="0">
              <a:latin typeface="+mj-lt"/>
            </a:endParaRPr>
          </a:p>
          <a:p>
            <a:pPr lvl="0"/>
            <a:r>
              <a:rPr lang="en-US" b="1" dirty="0">
                <a:latin typeface="+mj-lt"/>
              </a:rPr>
              <a:t>Water</a:t>
            </a:r>
            <a:r>
              <a:rPr lang="en-US" dirty="0">
                <a:latin typeface="+mj-lt"/>
              </a:rPr>
              <a:t> is, in fact, </a:t>
            </a:r>
            <a:r>
              <a:rPr lang="en-US" b="1" dirty="0">
                <a:latin typeface="+mj-lt"/>
              </a:rPr>
              <a:t>the first resource impacted by climate change</a:t>
            </a:r>
            <a:r>
              <a:rPr lang="en-US" dirty="0">
                <a:latin typeface="+mj-lt"/>
              </a:rPr>
              <a:t>, which is exacerbating other environmental, economic and social problems that threaten the development of economies and people’s livelihoods.</a:t>
            </a:r>
          </a:p>
          <a:p>
            <a:pPr lvl="0"/>
            <a:endParaRPr lang="en-US" dirty="0">
              <a:latin typeface="+mj-lt"/>
            </a:endParaRPr>
          </a:p>
          <a:p>
            <a:pPr lvl="0"/>
            <a:r>
              <a:rPr lang="en-US" dirty="0">
                <a:latin typeface="+mj-lt"/>
              </a:rPr>
              <a:t> </a:t>
            </a:r>
            <a:r>
              <a:rPr lang="en-US" b="1" u="sng" dirty="0">
                <a:latin typeface="+mj-lt"/>
              </a:rPr>
              <a:t>Observed and projected climate-induced changes in the water cycle</a:t>
            </a:r>
          </a:p>
          <a:p>
            <a:pPr lvl="0"/>
            <a:endParaRPr lang="en-US" b="1" dirty="0">
              <a:latin typeface="+mj-lt"/>
            </a:endParaRPr>
          </a:p>
          <a:p>
            <a:pPr marL="342900" lvl="0" indent="-342900">
              <a:buAutoNum type="alphaUcPeriod"/>
            </a:pPr>
            <a:r>
              <a:rPr lang="en-US" b="1" dirty="0">
                <a:latin typeface="+mj-lt"/>
              </a:rPr>
              <a:t>Observed Changes in the Hydrological Cycle Due to Climate Change</a:t>
            </a:r>
          </a:p>
          <a:p>
            <a:pPr marL="342900" lvl="0" indent="-342900">
              <a:buAutoNum type="alphaUcPeriod"/>
            </a:pPr>
            <a:endParaRPr lang="en-US" b="1" dirty="0">
              <a:latin typeface="+mj-lt"/>
            </a:endParaRPr>
          </a:p>
          <a:p>
            <a:pPr marL="285750" lvl="0" indent="-285750">
              <a:buFont typeface="Arial" panose="020B0604020202020204" pitchFamily="34" charset="0"/>
              <a:buChar char="•"/>
            </a:pPr>
            <a:r>
              <a:rPr lang="en-US" dirty="0">
                <a:latin typeface="+mj-lt"/>
              </a:rPr>
              <a:t>Changes in Precipitation, Evapotranspiration and Soil Moisture</a:t>
            </a:r>
          </a:p>
          <a:p>
            <a:pPr marL="285750" lvl="0" indent="-285750">
              <a:buFont typeface="Arial" panose="020B0604020202020204" pitchFamily="34" charset="0"/>
              <a:buChar char="•"/>
            </a:pPr>
            <a:r>
              <a:rPr lang="en-US" dirty="0">
                <a:latin typeface="+mj-lt"/>
              </a:rPr>
              <a:t>Changes in the Cryosphere (Snow, Glaciers and Permafrost)</a:t>
            </a:r>
          </a:p>
          <a:p>
            <a:pPr marL="285750" lvl="0" indent="-285750">
              <a:buFont typeface="Arial" panose="020B0604020202020204" pitchFamily="34" charset="0"/>
              <a:buChar char="•"/>
            </a:pPr>
            <a:r>
              <a:rPr lang="en-US" dirty="0">
                <a:latin typeface="+mj-lt"/>
              </a:rPr>
              <a:t>Changes in Streamflow </a:t>
            </a:r>
          </a:p>
          <a:p>
            <a:pPr marL="285750" lvl="0" indent="-285750">
              <a:buFont typeface="Arial" panose="020B0604020202020204" pitchFamily="34" charset="0"/>
              <a:buChar char="•"/>
            </a:pPr>
            <a:r>
              <a:rPr lang="en-US" dirty="0">
                <a:latin typeface="+mj-lt"/>
              </a:rPr>
              <a:t>Changes in Floods </a:t>
            </a:r>
          </a:p>
          <a:p>
            <a:pPr marL="285750" lvl="0" indent="-285750">
              <a:buFont typeface="Arial" panose="020B0604020202020204" pitchFamily="34" charset="0"/>
              <a:buChar char="•"/>
            </a:pPr>
            <a:r>
              <a:rPr lang="en-US" dirty="0">
                <a:latin typeface="+mj-lt"/>
              </a:rPr>
              <a:t>Changes in Droughts </a:t>
            </a:r>
          </a:p>
          <a:p>
            <a:pPr marL="285750" lvl="0" indent="-285750">
              <a:buFont typeface="Arial" panose="020B0604020202020204" pitchFamily="34" charset="0"/>
              <a:buChar char="•"/>
            </a:pPr>
            <a:r>
              <a:rPr lang="en-US" dirty="0">
                <a:latin typeface="+mj-lt"/>
              </a:rPr>
              <a:t>Changes in Groundwater </a:t>
            </a:r>
          </a:p>
          <a:p>
            <a:pPr marL="285750" lvl="0" indent="-285750">
              <a:buFont typeface="Arial" panose="020B0604020202020204" pitchFamily="34" charset="0"/>
              <a:buChar char="•"/>
            </a:pPr>
            <a:r>
              <a:rPr lang="en-US" dirty="0">
                <a:latin typeface="+mj-lt"/>
              </a:rPr>
              <a:t>Changes in Water Quality </a:t>
            </a:r>
          </a:p>
          <a:p>
            <a:pPr marL="285750" lvl="0" indent="-285750">
              <a:buFont typeface="Arial" panose="020B0604020202020204" pitchFamily="34" charset="0"/>
              <a:buChar char="•"/>
            </a:pPr>
            <a:r>
              <a:rPr lang="en-US" dirty="0">
                <a:latin typeface="+mj-lt"/>
              </a:rPr>
              <a:t>Changes in Soil Erosion and Sediment Load </a:t>
            </a:r>
          </a:p>
          <a:p>
            <a:pPr lvl="0"/>
            <a:r>
              <a:rPr lang="en-US" dirty="0">
                <a:latin typeface="+mj-lt"/>
              </a:rPr>
              <a:t> </a:t>
            </a:r>
          </a:p>
        </p:txBody>
      </p:sp>
    </p:spTree>
    <p:extLst>
      <p:ext uri="{BB962C8B-B14F-4D97-AF65-F5344CB8AC3E}">
        <p14:creationId xmlns:p14="http://schemas.microsoft.com/office/powerpoint/2010/main" val="219063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a:solidFill>
                  <a:schemeClr val="bg1"/>
                </a:solidFill>
              </a:rPr>
              <a:t>Effects of Climate Change on Water Resources</a:t>
            </a:r>
            <a:endParaRPr lang="en-US" sz="2800" dirty="0">
              <a:solidFill>
                <a:schemeClr val="bg1"/>
              </a:solidFill>
            </a:endParaRPr>
          </a:p>
        </p:txBody>
      </p:sp>
      <p:sp>
        <p:nvSpPr>
          <p:cNvPr id="158" name="Google Shape;158;p46"/>
          <p:cNvSpPr txBox="1"/>
          <p:nvPr/>
        </p:nvSpPr>
        <p:spPr>
          <a:xfrm>
            <a:off x="993059" y="1075766"/>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endParaRPr lang="en-US" dirty="0">
              <a:latin typeface="+mj-lt"/>
            </a:endParaRPr>
          </a:p>
          <a:p>
            <a:pPr lvl="0"/>
            <a:r>
              <a:rPr lang="en-US" b="1" u="sng" dirty="0">
                <a:latin typeface="+mj-lt"/>
              </a:rPr>
              <a:t>Observed and projected climate-induced changes in the water cycle</a:t>
            </a:r>
          </a:p>
          <a:p>
            <a:pPr lvl="0"/>
            <a:endParaRPr lang="en-US" b="1" dirty="0">
              <a:latin typeface="+mj-lt"/>
            </a:endParaRPr>
          </a:p>
          <a:p>
            <a:pPr lvl="0"/>
            <a:r>
              <a:rPr lang="en-US" b="1" dirty="0">
                <a:latin typeface="+mj-lt"/>
              </a:rPr>
              <a:t>B. Observed Sectoral Impacts of Current Hydrological Changes</a:t>
            </a:r>
          </a:p>
          <a:p>
            <a:pPr lvl="0"/>
            <a:endParaRPr lang="en-US" b="1" dirty="0">
              <a:latin typeface="+mj-lt"/>
            </a:endParaRPr>
          </a:p>
          <a:p>
            <a:pPr marL="285750" lvl="0" indent="-285750">
              <a:buFont typeface="Arial" panose="020B0604020202020204" pitchFamily="34" charset="0"/>
              <a:buChar char="•"/>
            </a:pPr>
            <a:r>
              <a:rPr lang="en-US" dirty="0">
                <a:latin typeface="+mj-lt"/>
              </a:rPr>
              <a:t>Observed Impacts on Agriculture </a:t>
            </a:r>
          </a:p>
          <a:p>
            <a:pPr marL="285750" lvl="0" indent="-285750">
              <a:buFont typeface="Arial" panose="020B0604020202020204" pitchFamily="34" charset="0"/>
              <a:buChar char="•"/>
            </a:pPr>
            <a:r>
              <a:rPr lang="en-US" dirty="0">
                <a:latin typeface="+mj-lt"/>
              </a:rPr>
              <a:t>Observed Impacts on Energy and Industrial Water Use </a:t>
            </a:r>
          </a:p>
          <a:p>
            <a:pPr marL="285750" lvl="0" indent="-285750">
              <a:buFont typeface="Arial" panose="020B0604020202020204" pitchFamily="34" charset="0"/>
              <a:buChar char="•"/>
            </a:pPr>
            <a:r>
              <a:rPr lang="en-US" dirty="0">
                <a:latin typeface="+mj-lt"/>
              </a:rPr>
              <a:t>Observed Impacts on Water, Sanitation and Hygiene</a:t>
            </a:r>
          </a:p>
          <a:p>
            <a:pPr marL="285750" lvl="0" indent="-285750">
              <a:buFont typeface="Arial" panose="020B0604020202020204" pitchFamily="34" charset="0"/>
              <a:buChar char="•"/>
            </a:pPr>
            <a:r>
              <a:rPr lang="en-US" dirty="0">
                <a:latin typeface="+mj-lt"/>
              </a:rPr>
              <a:t>Observed Impacts on Freshwater Ecosystems </a:t>
            </a:r>
          </a:p>
          <a:p>
            <a:pPr marL="285750" lvl="0" indent="-285750">
              <a:buFont typeface="Arial" panose="020B0604020202020204" pitchFamily="34" charset="0"/>
              <a:buChar char="•"/>
            </a:pPr>
            <a:r>
              <a:rPr lang="en-US" dirty="0">
                <a:latin typeface="+mj-lt"/>
              </a:rPr>
              <a:t>Observed Impacts on Water-Related Conflicts </a:t>
            </a:r>
          </a:p>
          <a:p>
            <a:pPr marL="285750" lvl="0" indent="-285750">
              <a:buFont typeface="Arial" panose="020B0604020202020204" pitchFamily="34" charset="0"/>
              <a:buChar char="•"/>
            </a:pPr>
            <a:r>
              <a:rPr lang="en-US" dirty="0">
                <a:latin typeface="+mj-lt"/>
              </a:rPr>
              <a:t>Observed Impacts on Human Mobility and Migration </a:t>
            </a:r>
          </a:p>
          <a:p>
            <a:pPr marL="285750" lvl="0" indent="-285750">
              <a:buFont typeface="Arial" panose="020B0604020202020204" pitchFamily="34" charset="0"/>
              <a:buChar char="•"/>
            </a:pPr>
            <a:r>
              <a:rPr lang="en-US" dirty="0">
                <a:latin typeface="+mj-lt"/>
              </a:rPr>
              <a:t>Observed Impacts on the Cultural Water Uses of Indigenous Peoples, Local Communities and Traditional Peoples </a:t>
            </a:r>
          </a:p>
        </p:txBody>
      </p:sp>
    </p:spTree>
    <p:extLst>
      <p:ext uri="{BB962C8B-B14F-4D97-AF65-F5344CB8AC3E}">
        <p14:creationId xmlns:p14="http://schemas.microsoft.com/office/powerpoint/2010/main" val="1765339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10457</TotalTime>
  <Words>6277</Words>
  <Application>Microsoft Office PowerPoint</Application>
  <PresentationFormat>Widescreen</PresentationFormat>
  <Paragraphs>524</Paragraphs>
  <Slides>32</Slides>
  <Notes>32</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Calibri</vt:lpstr>
      <vt:lpstr>Segoe UI</vt:lpstr>
      <vt:lpstr>Century Gothic</vt:lpstr>
      <vt:lpstr>Arial</vt:lpstr>
      <vt:lpstr>IBM Plex Sans</vt:lpstr>
      <vt:lpstr>Söhne</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REGINA KALODIKI</cp:lastModifiedBy>
  <cp:revision>58</cp:revision>
  <dcterms:created xsi:type="dcterms:W3CDTF">2020-01-02T01:56:26Z</dcterms:created>
  <dcterms:modified xsi:type="dcterms:W3CDTF">2024-04-24T10:06:12Z</dcterms:modified>
</cp:coreProperties>
</file>